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664" r:id="rId2"/>
  </p:sldMasterIdLst>
  <p:notesMasterIdLst>
    <p:notesMasterId r:id="rId139"/>
  </p:notesMasterIdLst>
  <p:handoutMasterIdLst>
    <p:handoutMasterId r:id="rId140"/>
  </p:handoutMasterIdLst>
  <p:sldIdLst>
    <p:sldId id="256" r:id="rId3"/>
    <p:sldId id="392" r:id="rId4"/>
    <p:sldId id="257" r:id="rId5"/>
    <p:sldId id="258" r:id="rId6"/>
    <p:sldId id="259" r:id="rId7"/>
    <p:sldId id="402" r:id="rId8"/>
    <p:sldId id="260" r:id="rId9"/>
    <p:sldId id="309" r:id="rId10"/>
    <p:sldId id="310" r:id="rId11"/>
    <p:sldId id="341" r:id="rId12"/>
    <p:sldId id="312" r:id="rId13"/>
    <p:sldId id="313" r:id="rId14"/>
    <p:sldId id="343" r:id="rId15"/>
    <p:sldId id="342" r:id="rId16"/>
    <p:sldId id="316" r:id="rId17"/>
    <p:sldId id="314" r:id="rId18"/>
    <p:sldId id="408" r:id="rId19"/>
    <p:sldId id="409" r:id="rId20"/>
    <p:sldId id="317" r:id="rId21"/>
    <p:sldId id="318" r:id="rId22"/>
    <p:sldId id="319" r:id="rId23"/>
    <p:sldId id="321" r:id="rId24"/>
    <p:sldId id="404" r:id="rId25"/>
    <p:sldId id="405" r:id="rId26"/>
    <p:sldId id="406" r:id="rId27"/>
    <p:sldId id="407"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263" r:id="rId43"/>
    <p:sldId id="264" r:id="rId44"/>
    <p:sldId id="265" r:id="rId45"/>
    <p:sldId id="266" r:id="rId46"/>
    <p:sldId id="267" r:id="rId47"/>
    <p:sldId id="268" r:id="rId48"/>
    <p:sldId id="269" r:id="rId49"/>
    <p:sldId id="270" r:id="rId50"/>
    <p:sldId id="271" r:id="rId51"/>
    <p:sldId id="274" r:id="rId52"/>
    <p:sldId id="277" r:id="rId53"/>
    <p:sldId id="278" r:id="rId54"/>
    <p:sldId id="279" r:id="rId55"/>
    <p:sldId id="280" r:id="rId56"/>
    <p:sldId id="281" r:id="rId57"/>
    <p:sldId id="322" r:id="rId58"/>
    <p:sldId id="282" r:id="rId59"/>
    <p:sldId id="283" r:id="rId60"/>
    <p:sldId id="393" r:id="rId61"/>
    <p:sldId id="284" r:id="rId62"/>
    <p:sldId id="323" r:id="rId63"/>
    <p:sldId id="285" r:id="rId64"/>
    <p:sldId id="329" r:id="rId65"/>
    <p:sldId id="394" r:id="rId66"/>
    <p:sldId id="324" r:id="rId67"/>
    <p:sldId id="325" r:id="rId68"/>
    <p:sldId id="326" r:id="rId69"/>
    <p:sldId id="327" r:id="rId70"/>
    <p:sldId id="328" r:id="rId71"/>
    <p:sldId id="330" r:id="rId72"/>
    <p:sldId id="331" r:id="rId73"/>
    <p:sldId id="332" r:id="rId74"/>
    <p:sldId id="333" r:id="rId75"/>
    <p:sldId id="403" r:id="rId76"/>
    <p:sldId id="335" r:id="rId77"/>
    <p:sldId id="336" r:id="rId78"/>
    <p:sldId id="337" r:id="rId79"/>
    <p:sldId id="338" r:id="rId80"/>
    <p:sldId id="339" r:id="rId81"/>
    <p:sldId id="340" r:id="rId82"/>
    <p:sldId id="286" r:id="rId83"/>
    <p:sldId id="287" r:id="rId84"/>
    <p:sldId id="288" r:id="rId85"/>
    <p:sldId id="289" r:id="rId86"/>
    <p:sldId id="290" r:id="rId87"/>
    <p:sldId id="291" r:id="rId88"/>
    <p:sldId id="292" r:id="rId89"/>
    <p:sldId id="293" r:id="rId90"/>
    <p:sldId id="294" r:id="rId91"/>
    <p:sldId id="345" r:id="rId92"/>
    <p:sldId id="346" r:id="rId93"/>
    <p:sldId id="347" r:id="rId94"/>
    <p:sldId id="348" r:id="rId95"/>
    <p:sldId id="401" r:id="rId96"/>
    <p:sldId id="350" r:id="rId97"/>
    <p:sldId id="351" r:id="rId98"/>
    <p:sldId id="353" r:id="rId99"/>
    <p:sldId id="354" r:id="rId100"/>
    <p:sldId id="355" r:id="rId101"/>
    <p:sldId id="356" r:id="rId102"/>
    <p:sldId id="357" r:id="rId103"/>
    <p:sldId id="359" r:id="rId104"/>
    <p:sldId id="360" r:id="rId105"/>
    <p:sldId id="361" r:id="rId106"/>
    <p:sldId id="363" r:id="rId107"/>
    <p:sldId id="364" r:id="rId108"/>
    <p:sldId id="295" r:id="rId109"/>
    <p:sldId id="395" r:id="rId110"/>
    <p:sldId id="296" r:id="rId111"/>
    <p:sldId id="297" r:id="rId112"/>
    <p:sldId id="298" r:id="rId113"/>
    <p:sldId id="299" r:id="rId114"/>
    <p:sldId id="396" r:id="rId115"/>
    <p:sldId id="397" r:id="rId116"/>
    <p:sldId id="398" r:id="rId117"/>
    <p:sldId id="399" r:id="rId118"/>
    <p:sldId id="300" r:id="rId119"/>
    <p:sldId id="301" r:id="rId120"/>
    <p:sldId id="365" r:id="rId121"/>
    <p:sldId id="366" r:id="rId122"/>
    <p:sldId id="367" r:id="rId123"/>
    <p:sldId id="368" r:id="rId124"/>
    <p:sldId id="369" r:id="rId125"/>
    <p:sldId id="370" r:id="rId126"/>
    <p:sldId id="371" r:id="rId127"/>
    <p:sldId id="372" r:id="rId128"/>
    <p:sldId id="373" r:id="rId129"/>
    <p:sldId id="374" r:id="rId130"/>
    <p:sldId id="375" r:id="rId131"/>
    <p:sldId id="302" r:id="rId132"/>
    <p:sldId id="303" r:id="rId133"/>
    <p:sldId id="304" r:id="rId134"/>
    <p:sldId id="305" r:id="rId135"/>
    <p:sldId id="306" r:id="rId136"/>
    <p:sldId id="307" r:id="rId137"/>
    <p:sldId id="400" r:id="rId138"/>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FF"/>
    <a:srgbClr val="669CEC"/>
    <a:srgbClr val="000050"/>
    <a:srgbClr val="1E1E5C"/>
    <a:srgbClr val="DDDDDD"/>
    <a:srgbClr val="FFCC00"/>
    <a:srgbClr val="EAEAEA"/>
    <a:srgbClr val="C926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84" autoAdjust="0"/>
  </p:normalViewPr>
  <p:slideViewPr>
    <p:cSldViewPr snapToGrid="0">
      <p:cViewPr varScale="1">
        <p:scale>
          <a:sx n="99" d="100"/>
          <a:sy n="99" d="100"/>
        </p:scale>
        <p:origin x="-32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vl1pPr>
          </a:lstStyle>
          <a:p>
            <a:fld id="{B7F43DB4-758D-4D0D-A4CB-6E57E22142E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atin typeface="Times New Roman" pitchFamily="18" charset="0"/>
              </a:defRPr>
            </a:lvl1pPr>
          </a:lstStyle>
          <a:p>
            <a:fld id="{D24931A5-70A7-434A-A248-67B6CEAF4ED0}" type="slidenum">
              <a:rPr lang="en-US"/>
              <a:pPr/>
              <a:t>‹#›</a:t>
            </a:fld>
            <a:endParaRPr lang="en-US"/>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ChangeArrowheads="1" noTextEdit="1"/>
          </p:cNvSpPr>
          <p:nvPr>
            <p:ph type="sldImg" idx="2"/>
          </p:nvPr>
        </p:nvSpPr>
        <p:spPr bwMode="auto">
          <a:xfrm>
            <a:off x="1149350" y="692150"/>
            <a:ext cx="4559300" cy="3416300"/>
          </a:xfrm>
          <a:prstGeom prst="rect">
            <a:avLst/>
          </a:prstGeom>
          <a:noFill/>
          <a:ln w="12699">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ts.nist.gov/ts/htdocs/200/202/ic1136a.htm"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www.fds.goc/ora/inspect_ref/itg30.html"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C29EDEE-9E63-4FF5-A964-074D205D45B4}" type="slidenum">
              <a:rPr lang="en-US"/>
              <a:pPr/>
              <a:t>1</a:t>
            </a:fld>
            <a:endParaRPr lang="en-US"/>
          </a:p>
        </p:txBody>
      </p:sp>
      <p:sp>
        <p:nvSpPr>
          <p:cNvPr id="5122" name="Rectangle 2"/>
          <p:cNvSpPr>
            <a:spLocks noChangeArrowheads="1" noTextEdit="1"/>
          </p:cNvSpPr>
          <p:nvPr>
            <p:ph type="sldImg"/>
          </p:nvPr>
        </p:nvSpPr>
        <p:spPr>
          <a:xfrm>
            <a:off x="1150938" y="692150"/>
            <a:ext cx="4556125" cy="3416300"/>
          </a:xfrm>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E3F82C7-601B-4DE8-AA46-EC1C21BAF12D}" type="slidenum">
              <a:rPr lang="en-US"/>
              <a:pPr/>
              <a:t>10</a:t>
            </a:fld>
            <a:endParaRPr lang="en-US"/>
          </a:p>
        </p:txBody>
      </p:sp>
      <p:sp>
        <p:nvSpPr>
          <p:cNvPr id="212994" name="Rectangle 2"/>
          <p:cNvSpPr>
            <a:spLocks noChangeArrowheads="1" noTextEdit="1"/>
          </p:cNvSpPr>
          <p:nvPr>
            <p:ph type="sldImg"/>
          </p:nvPr>
        </p:nvSpPr>
        <p:spPr>
          <a:xfrm>
            <a:off x="1150938" y="692150"/>
            <a:ext cx="4556125" cy="3416300"/>
          </a:xfrm>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C83227D-3E28-44C1-B27E-1BB0A4CD4D7A}" type="slidenum">
              <a:rPr lang="en-US"/>
              <a:pPr/>
              <a:t>100</a:t>
            </a:fld>
            <a:endParaRPr lang="en-US"/>
          </a:p>
        </p:txBody>
      </p:sp>
      <p:sp>
        <p:nvSpPr>
          <p:cNvPr id="185346" name="Rectangle 2"/>
          <p:cNvSpPr>
            <a:spLocks noChangeArrowheads="1" noTextEdit="1"/>
          </p:cNvSpPr>
          <p:nvPr>
            <p:ph type="sldImg"/>
          </p:nvPr>
        </p:nvSpPr>
        <p:spPr>
          <a:xfrm>
            <a:off x="1143000" y="685800"/>
            <a:ext cx="4572000" cy="3429000"/>
          </a:xfrm>
          <a:ln/>
        </p:spPr>
      </p:sp>
      <p:sp>
        <p:nvSpPr>
          <p:cNvPr id="185347" name="Rectangle 3"/>
          <p:cNvSpPr>
            <a:spLocks noGrp="1" noChangeArrowheads="1"/>
          </p:cNvSpPr>
          <p:nvPr>
            <p:ph type="body" idx="1"/>
          </p:nvPr>
        </p:nvSpPr>
        <p:spPr/>
        <p:txBody>
          <a:bodyPr/>
          <a:lstStyle/>
          <a:p>
            <a:r>
              <a:rPr lang="en-US"/>
              <a:t>Look for web site to link for more information:</a:t>
            </a:r>
          </a:p>
          <a:p>
            <a:r>
              <a:rPr lang="en-US"/>
              <a:t>	carbon monoxide detectors</a:t>
            </a:r>
          </a:p>
          <a:p>
            <a:r>
              <a:rPr lang="en-US"/>
              <a:t>	number of deaths/year in US</a:t>
            </a:r>
          </a:p>
          <a:p>
            <a:r>
              <a:rPr lang="en-US"/>
              <a:t>	medical treatment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8911FDA-792B-4927-91DD-7148CEBA0CA4}" type="slidenum">
              <a:rPr lang="en-US"/>
              <a:pPr/>
              <a:t>101</a:t>
            </a:fld>
            <a:endParaRPr lang="en-US"/>
          </a:p>
        </p:txBody>
      </p:sp>
      <p:sp>
        <p:nvSpPr>
          <p:cNvPr id="187394" name="Rectangle 2"/>
          <p:cNvSpPr>
            <a:spLocks noChangeArrowheads="1" noTextEdit="1"/>
          </p:cNvSpPr>
          <p:nvPr>
            <p:ph type="sldImg"/>
          </p:nvPr>
        </p:nvSpPr>
        <p:spPr>
          <a:xfrm>
            <a:off x="1143000" y="685800"/>
            <a:ext cx="4572000" cy="3429000"/>
          </a:xfrm>
          <a:ln/>
        </p:spPr>
      </p:sp>
      <p:sp>
        <p:nvSpPr>
          <p:cNvPr id="187395" name="Rectangle 3"/>
          <p:cNvSpPr>
            <a:spLocks noGrp="1" noChangeArrowheads="1"/>
          </p:cNvSpPr>
          <p:nvPr>
            <p:ph type="body" idx="1"/>
          </p:nvPr>
        </p:nvSpPr>
        <p:spPr/>
        <p:txBody>
          <a:bodyPr/>
          <a:lstStyle/>
          <a:p>
            <a:r>
              <a:rPr lang="en-US"/>
              <a:t>The diffusion of oxygen and carbon dioxide across the membranes of the alveoli and tissues during the exchange of blood gases.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810F175-D8C3-4894-B493-5B69C5C7A640}" type="slidenum">
              <a:rPr lang="en-US"/>
              <a:pPr/>
              <a:t>102</a:t>
            </a:fld>
            <a:endParaRPr lang="en-US"/>
          </a:p>
        </p:txBody>
      </p:sp>
      <p:sp>
        <p:nvSpPr>
          <p:cNvPr id="243714" name="Rectangle 2"/>
          <p:cNvSpPr>
            <a:spLocks noChangeArrowheads="1" noTextEdit="1"/>
          </p:cNvSpPr>
          <p:nvPr>
            <p:ph type="sldImg"/>
          </p:nvPr>
        </p:nvSpPr>
        <p:spPr>
          <a:xfrm>
            <a:off x="1150938" y="692150"/>
            <a:ext cx="4556125" cy="3416300"/>
          </a:xfrm>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4D0A86C-0367-4810-B1B9-194FBDF66E58}" type="slidenum">
              <a:rPr lang="en-US"/>
              <a:pPr/>
              <a:t>103</a:t>
            </a:fld>
            <a:endParaRPr lang="en-US"/>
          </a:p>
        </p:txBody>
      </p:sp>
      <p:sp>
        <p:nvSpPr>
          <p:cNvPr id="191490" name="Rectangle 2"/>
          <p:cNvSpPr>
            <a:spLocks noChangeArrowheads="1" noTextEdit="1"/>
          </p:cNvSpPr>
          <p:nvPr>
            <p:ph type="sldImg"/>
          </p:nvPr>
        </p:nvSpPr>
        <p:spPr>
          <a:xfrm>
            <a:off x="1143000" y="685800"/>
            <a:ext cx="4572000" cy="3429000"/>
          </a:xfrm>
          <a:ln/>
        </p:spPr>
      </p:sp>
      <p:sp>
        <p:nvSpPr>
          <p:cNvPr id="191491" name="Rectangle 3"/>
          <p:cNvSpPr>
            <a:spLocks noGrp="1" noChangeArrowheads="1"/>
          </p:cNvSpPr>
          <p:nvPr>
            <p:ph type="body" idx="1"/>
          </p:nvPr>
        </p:nvSpPr>
        <p:spPr/>
        <p:txBody>
          <a:bodyPr/>
          <a:lstStyle/>
          <a:p>
            <a:r>
              <a:rPr lang="en-US" b="1"/>
              <a:t>Archimedes Principle</a:t>
            </a:r>
            <a:r>
              <a:rPr lang="en-US"/>
              <a:t>:  water displacement method to find the volume of an irregularly shaped object.</a:t>
            </a:r>
          </a:p>
          <a:p>
            <a:endParaRPr lang="en-US"/>
          </a:p>
          <a:p>
            <a:r>
              <a:rPr lang="en-US"/>
              <a:t>The volume the water level increased is equal to the volume of the submerged object.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A17962-7871-4ED9-BE57-E3D995F75A41}" type="slidenum">
              <a:rPr lang="en-US"/>
              <a:pPr/>
              <a:t>104</a:t>
            </a:fld>
            <a:endParaRPr lang="en-US"/>
          </a:p>
        </p:txBody>
      </p:sp>
      <p:sp>
        <p:nvSpPr>
          <p:cNvPr id="244738" name="Rectangle 2"/>
          <p:cNvSpPr>
            <a:spLocks noChangeArrowheads="1" noTextEdit="1"/>
          </p:cNvSpPr>
          <p:nvPr>
            <p:ph type="sldImg"/>
          </p:nvPr>
        </p:nvSpPr>
        <p:spPr>
          <a:xfrm>
            <a:off x="1150938" y="692150"/>
            <a:ext cx="4556125" cy="3416300"/>
          </a:xfrm>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9D2910F-3494-4B90-9CA0-C41CF9665537}" type="slidenum">
              <a:rPr lang="en-US"/>
              <a:pPr/>
              <a:t>105</a:t>
            </a:fld>
            <a:endParaRPr lang="en-US"/>
          </a:p>
        </p:txBody>
      </p:sp>
      <p:sp>
        <p:nvSpPr>
          <p:cNvPr id="245762" name="Rectangle 2"/>
          <p:cNvSpPr>
            <a:spLocks noChangeArrowheads="1" noTextEdit="1"/>
          </p:cNvSpPr>
          <p:nvPr>
            <p:ph type="sldImg"/>
          </p:nvPr>
        </p:nvSpPr>
        <p:spPr>
          <a:xfrm>
            <a:off x="1150938" y="692150"/>
            <a:ext cx="4556125" cy="3416300"/>
          </a:xfrm>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7D50DC5-5930-4EFD-9DD2-08532A10A3B0}" type="slidenum">
              <a:rPr lang="en-US"/>
              <a:pPr/>
              <a:t>106</a:t>
            </a:fld>
            <a:endParaRPr lang="en-US"/>
          </a:p>
        </p:txBody>
      </p:sp>
      <p:sp>
        <p:nvSpPr>
          <p:cNvPr id="246786" name="Rectangle 2"/>
          <p:cNvSpPr>
            <a:spLocks noChangeArrowheads="1" noTextEdit="1"/>
          </p:cNvSpPr>
          <p:nvPr>
            <p:ph type="sldImg"/>
          </p:nvPr>
        </p:nvSpPr>
        <p:spPr>
          <a:xfrm>
            <a:off x="1150938" y="692150"/>
            <a:ext cx="4556125" cy="3416300"/>
          </a:xfrm>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F8561BB-3284-4448-85EB-5BED88CC0CAD}" type="slidenum">
              <a:rPr lang="en-US"/>
              <a:pPr/>
              <a:t>107</a:t>
            </a:fld>
            <a:endParaRPr lang="en-US"/>
          </a:p>
        </p:txBody>
      </p:sp>
      <p:sp>
        <p:nvSpPr>
          <p:cNvPr id="82946" name="Rectangle 2"/>
          <p:cNvSpPr>
            <a:spLocks noChangeArrowheads="1" noTextEdit="1"/>
          </p:cNvSpPr>
          <p:nvPr>
            <p:ph type="sldImg"/>
          </p:nvPr>
        </p:nvSpPr>
        <p:spPr>
          <a:xfrm>
            <a:off x="1150938" y="692150"/>
            <a:ext cx="4556125" cy="3416300"/>
          </a:xfrm>
          <a:ln cap="flat"/>
        </p:spPr>
      </p:sp>
      <p:sp>
        <p:nvSpPr>
          <p:cNvPr id="829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2CCAFDB-7F4E-4B5F-B40A-C315E77CD371}" type="slidenum">
              <a:rPr lang="en-US"/>
              <a:pPr/>
              <a:t>108</a:t>
            </a:fld>
            <a:endParaRPr lang="en-US"/>
          </a:p>
        </p:txBody>
      </p:sp>
      <p:sp>
        <p:nvSpPr>
          <p:cNvPr id="295938" name="Rectangle 2"/>
          <p:cNvSpPr>
            <a:spLocks noChangeArrowheads="1" noTextEdit="1"/>
          </p:cNvSpPr>
          <p:nvPr>
            <p:ph type="sldImg"/>
          </p:nvPr>
        </p:nvSpPr>
        <p:spPr>
          <a:xfrm>
            <a:off x="1106488" y="666750"/>
            <a:ext cx="4645025" cy="3484563"/>
          </a:xfrm>
          <a:ln/>
        </p:spPr>
      </p:sp>
      <p:sp>
        <p:nvSpPr>
          <p:cNvPr id="295939"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A38AAA8-91B8-4866-BE9D-C9730327363B}" type="slidenum">
              <a:rPr lang="en-US"/>
              <a:pPr/>
              <a:t>109</a:t>
            </a:fld>
            <a:endParaRPr lang="en-US"/>
          </a:p>
        </p:txBody>
      </p:sp>
      <p:sp>
        <p:nvSpPr>
          <p:cNvPr id="84994" name="Rectangle 2"/>
          <p:cNvSpPr>
            <a:spLocks noChangeArrowheads="1" noTextEdit="1"/>
          </p:cNvSpPr>
          <p:nvPr>
            <p:ph type="sldImg"/>
          </p:nvPr>
        </p:nvSpPr>
        <p:spPr>
          <a:xfrm>
            <a:off x="1150938" y="692150"/>
            <a:ext cx="4556125" cy="3416300"/>
          </a:xfrm>
          <a:ln cap="flat"/>
        </p:spPr>
      </p:sp>
      <p:sp>
        <p:nvSpPr>
          <p:cNvPr id="849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EA8D2E5-6D7C-4D48-A40B-BDBC0A7640D9}" type="slidenum">
              <a:rPr lang="en-US"/>
              <a:pPr/>
              <a:t>11</a:t>
            </a:fld>
            <a:endParaRPr lang="en-US"/>
          </a:p>
        </p:txBody>
      </p:sp>
      <p:sp>
        <p:nvSpPr>
          <p:cNvPr id="214018" name="Rectangle 2"/>
          <p:cNvSpPr>
            <a:spLocks noChangeArrowheads="1" noTextEdit="1"/>
          </p:cNvSpPr>
          <p:nvPr>
            <p:ph type="sldImg"/>
          </p:nvPr>
        </p:nvSpPr>
        <p:spPr>
          <a:xfrm>
            <a:off x="1150938" y="692150"/>
            <a:ext cx="4556125" cy="3416300"/>
          </a:xfrm>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8134452-75D9-4C48-AF59-D99FC4D03AFC}" type="slidenum">
              <a:rPr lang="en-US"/>
              <a:pPr/>
              <a:t>110</a:t>
            </a:fld>
            <a:endParaRPr lang="en-US"/>
          </a:p>
        </p:txBody>
      </p:sp>
      <p:sp>
        <p:nvSpPr>
          <p:cNvPr id="87042" name="Rectangle 2"/>
          <p:cNvSpPr>
            <a:spLocks noChangeArrowheads="1" noTextEdit="1"/>
          </p:cNvSpPr>
          <p:nvPr>
            <p:ph type="sldImg"/>
          </p:nvPr>
        </p:nvSpPr>
        <p:spPr>
          <a:xfrm>
            <a:off x="1150938" y="692150"/>
            <a:ext cx="4556125" cy="3416300"/>
          </a:xfrm>
          <a:ln cap="flat"/>
        </p:spPr>
      </p:sp>
      <p:sp>
        <p:nvSpPr>
          <p:cNvPr id="870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0C10925-F833-473B-88EB-1C74B32513AD}" type="slidenum">
              <a:rPr lang="en-US"/>
              <a:pPr/>
              <a:t>111</a:t>
            </a:fld>
            <a:endParaRPr lang="en-US"/>
          </a:p>
        </p:txBody>
      </p:sp>
      <p:sp>
        <p:nvSpPr>
          <p:cNvPr id="89090" name="Rectangle 2"/>
          <p:cNvSpPr>
            <a:spLocks noChangeArrowheads="1" noTextEdit="1"/>
          </p:cNvSpPr>
          <p:nvPr>
            <p:ph type="sldImg"/>
          </p:nvPr>
        </p:nvSpPr>
        <p:spPr>
          <a:xfrm>
            <a:off x="1150938" y="692150"/>
            <a:ext cx="4556125" cy="3416300"/>
          </a:xfrm>
          <a:ln cap="flat"/>
        </p:spPr>
      </p:sp>
      <p:sp>
        <p:nvSpPr>
          <p:cNvPr id="890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A51414C-2B22-4E46-A6C5-84296ABA5176}" type="slidenum">
              <a:rPr lang="en-US"/>
              <a:pPr/>
              <a:t>112</a:t>
            </a:fld>
            <a:endParaRPr lang="en-US"/>
          </a:p>
        </p:txBody>
      </p:sp>
      <p:sp>
        <p:nvSpPr>
          <p:cNvPr id="91138" name="Rectangle 2"/>
          <p:cNvSpPr>
            <a:spLocks noChangeArrowheads="1" noTextEdit="1"/>
          </p:cNvSpPr>
          <p:nvPr>
            <p:ph type="sldImg"/>
          </p:nvPr>
        </p:nvSpPr>
        <p:spPr>
          <a:xfrm>
            <a:off x="1150938" y="692150"/>
            <a:ext cx="4556125" cy="3416300"/>
          </a:xfrm>
          <a:ln cap="flat"/>
        </p:spPr>
      </p:sp>
      <p:sp>
        <p:nvSpPr>
          <p:cNvPr id="911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6321DBC-DFB3-4CCE-A4CD-AFAF8739DDFF}" type="slidenum">
              <a:rPr lang="en-US"/>
              <a:pPr/>
              <a:t>113</a:t>
            </a:fld>
            <a:endParaRPr lang="en-US"/>
          </a:p>
        </p:txBody>
      </p:sp>
      <p:sp>
        <p:nvSpPr>
          <p:cNvPr id="297986" name="Rectangle 2"/>
          <p:cNvSpPr>
            <a:spLocks noChangeArrowheads="1" noTextEdit="1"/>
          </p:cNvSpPr>
          <p:nvPr>
            <p:ph type="sldImg"/>
          </p:nvPr>
        </p:nvSpPr>
        <p:spPr>
          <a:xfrm>
            <a:off x="1106488" y="666750"/>
            <a:ext cx="4645025" cy="3484563"/>
          </a:xfrm>
          <a:ln/>
        </p:spPr>
      </p:sp>
      <p:sp>
        <p:nvSpPr>
          <p:cNvPr id="297987"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2B2AFF2-24AC-4278-A7DE-251CE3868D46}" type="slidenum">
              <a:rPr lang="en-US"/>
              <a:pPr/>
              <a:t>114</a:t>
            </a:fld>
            <a:endParaRPr lang="en-US"/>
          </a:p>
        </p:txBody>
      </p:sp>
      <p:sp>
        <p:nvSpPr>
          <p:cNvPr id="300034" name="Rectangle 2"/>
          <p:cNvSpPr>
            <a:spLocks noChangeArrowheads="1" noTextEdit="1"/>
          </p:cNvSpPr>
          <p:nvPr>
            <p:ph type="sldImg"/>
          </p:nvPr>
        </p:nvSpPr>
        <p:spPr>
          <a:xfrm>
            <a:off x="1106488" y="666750"/>
            <a:ext cx="4645025" cy="3484563"/>
          </a:xfrm>
          <a:ln/>
        </p:spPr>
      </p:sp>
      <p:sp>
        <p:nvSpPr>
          <p:cNvPr id="300035"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61EA26F-E40C-4032-B30D-9D68649E0670}" type="slidenum">
              <a:rPr lang="en-US"/>
              <a:pPr/>
              <a:t>115</a:t>
            </a:fld>
            <a:endParaRPr lang="en-US"/>
          </a:p>
        </p:txBody>
      </p:sp>
      <p:sp>
        <p:nvSpPr>
          <p:cNvPr id="302082" name="Rectangle 2"/>
          <p:cNvSpPr>
            <a:spLocks noChangeArrowheads="1" noTextEdit="1"/>
          </p:cNvSpPr>
          <p:nvPr>
            <p:ph type="sldImg"/>
          </p:nvPr>
        </p:nvSpPr>
        <p:spPr>
          <a:xfrm>
            <a:off x="1106488" y="666750"/>
            <a:ext cx="4645025" cy="3484563"/>
          </a:xfrm>
          <a:ln/>
        </p:spPr>
      </p:sp>
      <p:sp>
        <p:nvSpPr>
          <p:cNvPr id="302083"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12361CD-06D5-4364-B131-DD4DFFFB2D6D}" type="slidenum">
              <a:rPr lang="en-US"/>
              <a:pPr/>
              <a:t>116</a:t>
            </a:fld>
            <a:endParaRPr lang="en-US"/>
          </a:p>
        </p:txBody>
      </p:sp>
      <p:sp>
        <p:nvSpPr>
          <p:cNvPr id="304130" name="Rectangle 2"/>
          <p:cNvSpPr>
            <a:spLocks noChangeArrowheads="1" noTextEdit="1"/>
          </p:cNvSpPr>
          <p:nvPr>
            <p:ph type="sldImg"/>
          </p:nvPr>
        </p:nvSpPr>
        <p:spPr>
          <a:xfrm>
            <a:off x="1106488" y="666750"/>
            <a:ext cx="4645025" cy="3484563"/>
          </a:xfrm>
          <a:ln/>
        </p:spPr>
      </p:sp>
      <p:sp>
        <p:nvSpPr>
          <p:cNvPr id="304131"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9813FCF-92D4-4DD0-9B70-DA13DDEB6E92}" type="slidenum">
              <a:rPr lang="en-US"/>
              <a:pPr/>
              <a:t>117</a:t>
            </a:fld>
            <a:endParaRPr lang="en-US"/>
          </a:p>
        </p:txBody>
      </p:sp>
      <p:sp>
        <p:nvSpPr>
          <p:cNvPr id="93186" name="Rectangle 2"/>
          <p:cNvSpPr>
            <a:spLocks noChangeArrowheads="1" noTextEdit="1"/>
          </p:cNvSpPr>
          <p:nvPr>
            <p:ph type="sldImg"/>
          </p:nvPr>
        </p:nvSpPr>
        <p:spPr>
          <a:xfrm>
            <a:off x="1150938" y="692150"/>
            <a:ext cx="4556125" cy="3416300"/>
          </a:xfrm>
          <a:ln cap="flat"/>
        </p:spPr>
      </p:sp>
      <p:sp>
        <p:nvSpPr>
          <p:cNvPr id="931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D6060F2-277E-47D6-B05E-BED076601ED6}" type="slidenum">
              <a:rPr lang="en-US"/>
              <a:pPr/>
              <a:t>118</a:t>
            </a:fld>
            <a:endParaRPr lang="en-US"/>
          </a:p>
        </p:txBody>
      </p:sp>
      <p:sp>
        <p:nvSpPr>
          <p:cNvPr id="95234" name="Rectangle 2"/>
          <p:cNvSpPr>
            <a:spLocks noChangeArrowheads="1" noTextEdit="1"/>
          </p:cNvSpPr>
          <p:nvPr>
            <p:ph type="sldImg"/>
          </p:nvPr>
        </p:nvSpPr>
        <p:spPr>
          <a:xfrm>
            <a:off x="1150938" y="692150"/>
            <a:ext cx="4556125" cy="3416300"/>
          </a:xfrm>
          <a:ln cap="flat"/>
        </p:spPr>
      </p:sp>
      <p:sp>
        <p:nvSpPr>
          <p:cNvPr id="952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3B35F6D-2C28-4869-97AD-AA555E79EF47}" type="slidenum">
              <a:rPr lang="en-US"/>
              <a:pPr/>
              <a:t>119</a:t>
            </a:fld>
            <a:endParaRPr lang="en-US"/>
          </a:p>
        </p:txBody>
      </p:sp>
      <p:sp>
        <p:nvSpPr>
          <p:cNvPr id="197634" name="Rectangle 2"/>
          <p:cNvSpPr>
            <a:spLocks noChangeArrowheads="1" noTextEdit="1"/>
          </p:cNvSpPr>
          <p:nvPr>
            <p:ph type="sldImg"/>
          </p:nvPr>
        </p:nvSpPr>
        <p:spPr>
          <a:xfrm>
            <a:off x="1143000" y="685800"/>
            <a:ext cx="4572000" cy="3429000"/>
          </a:xfrm>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FFCC18B-3201-4A2A-AA35-842FD594C285}" type="slidenum">
              <a:rPr lang="en-US"/>
              <a:pPr/>
              <a:t>12</a:t>
            </a:fld>
            <a:endParaRPr lang="en-US"/>
          </a:p>
        </p:txBody>
      </p:sp>
      <p:sp>
        <p:nvSpPr>
          <p:cNvPr id="215042" name="Rectangle 2"/>
          <p:cNvSpPr>
            <a:spLocks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692B986-C421-4532-B7F1-00184557E12D}" type="slidenum">
              <a:rPr lang="en-US"/>
              <a:pPr/>
              <a:t>120</a:t>
            </a:fld>
            <a:endParaRPr lang="en-US"/>
          </a:p>
        </p:txBody>
      </p:sp>
      <p:sp>
        <p:nvSpPr>
          <p:cNvPr id="199682" name="Rectangle 2"/>
          <p:cNvSpPr>
            <a:spLocks noChangeArrowheads="1" noTextEdit="1"/>
          </p:cNvSpPr>
          <p:nvPr>
            <p:ph type="sldImg"/>
          </p:nvPr>
        </p:nvSpPr>
        <p:spPr>
          <a:xfrm>
            <a:off x="1143000" y="685800"/>
            <a:ext cx="4572000" cy="3429000"/>
          </a:xfrm>
          <a:ln/>
        </p:spPr>
      </p:sp>
      <p:sp>
        <p:nvSpPr>
          <p:cNvPr id="199683" name="Rectangle 3"/>
          <p:cNvSpPr>
            <a:spLocks noGrp="1" noChangeArrowheads="1"/>
          </p:cNvSpPr>
          <p:nvPr>
            <p:ph type="body" idx="1"/>
          </p:nvPr>
        </p:nvSpPr>
        <p:spPr/>
        <p:txBody>
          <a:bodyPr/>
          <a:lstStyle/>
          <a:p>
            <a:r>
              <a:rPr lang="en-US"/>
              <a:t>Average Kinetic Energy is temperature.  Mathematically, kinetic energy (avg) = ½ mv</a:t>
            </a:r>
            <a:r>
              <a:rPr lang="en-US" baseline="30000"/>
              <a:t>2</a:t>
            </a:r>
            <a:r>
              <a:rPr lang="en-US"/>
              <a:t>.   </a:t>
            </a:r>
          </a:p>
          <a:p>
            <a:endParaRPr lang="en-US"/>
          </a:p>
          <a:p>
            <a:r>
              <a:rPr lang="en-US"/>
              <a:t>Total kinetic energy is what we call heat.  </a:t>
            </a:r>
          </a:p>
          <a:p>
            <a:endParaRPr lang="en-US"/>
          </a:p>
          <a:p>
            <a:r>
              <a:rPr lang="en-US" b="1"/>
              <a:t>Heat</a:t>
            </a:r>
            <a:r>
              <a:rPr lang="en-US"/>
              <a:t> is measured with an instrument called a </a:t>
            </a:r>
            <a:r>
              <a:rPr lang="en-US" i="1"/>
              <a:t>calorimeter</a:t>
            </a:r>
            <a:r>
              <a:rPr lang="en-US"/>
              <a:t>.</a:t>
            </a:r>
          </a:p>
          <a:p>
            <a:r>
              <a:rPr lang="en-US" b="1"/>
              <a:t>Temperature</a:t>
            </a:r>
            <a:r>
              <a:rPr lang="en-US"/>
              <a:t> is measured with an instrument called a </a:t>
            </a:r>
            <a:r>
              <a:rPr lang="en-US" i="1"/>
              <a:t>thermometer</a:t>
            </a:r>
            <a:r>
              <a:rPr lang="en-US"/>
              <a:t>.</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55CC382-BB27-40CD-9E36-28218CCCF4EB}" type="slidenum">
              <a:rPr lang="en-US"/>
              <a:pPr/>
              <a:t>121</a:t>
            </a:fld>
            <a:endParaRPr lang="en-US"/>
          </a:p>
        </p:txBody>
      </p:sp>
      <p:sp>
        <p:nvSpPr>
          <p:cNvPr id="247810" name="Rectangle 2"/>
          <p:cNvSpPr>
            <a:spLocks noChangeArrowheads="1" noTextEdit="1"/>
          </p:cNvSpPr>
          <p:nvPr>
            <p:ph type="sldImg"/>
          </p:nvPr>
        </p:nvSpPr>
        <p:spPr>
          <a:xfrm>
            <a:off x="1150938" y="692150"/>
            <a:ext cx="4556125" cy="3416300"/>
          </a:xfrm>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AFDD4C0-A88D-4829-AE20-1BF295071D03}" type="slidenum">
              <a:rPr lang="en-US"/>
              <a:pPr/>
              <a:t>122</a:t>
            </a:fld>
            <a:endParaRPr lang="en-US"/>
          </a:p>
        </p:txBody>
      </p:sp>
      <p:sp>
        <p:nvSpPr>
          <p:cNvPr id="202754" name="Rectangle 2"/>
          <p:cNvSpPr>
            <a:spLocks noChangeArrowheads="1" noTextEdit="1"/>
          </p:cNvSpPr>
          <p:nvPr>
            <p:ph type="sldImg"/>
          </p:nvPr>
        </p:nvSpPr>
        <p:spPr>
          <a:xfrm>
            <a:off x="1143000" y="685800"/>
            <a:ext cx="4572000" cy="3429000"/>
          </a:xfrm>
          <a:ln/>
        </p:spPr>
      </p:sp>
      <p:sp>
        <p:nvSpPr>
          <p:cNvPr id="202755" name="Rectangle 3"/>
          <p:cNvSpPr>
            <a:spLocks noGrp="1" noChangeArrowheads="1"/>
          </p:cNvSpPr>
          <p:nvPr>
            <p:ph type="body" idx="1"/>
          </p:nvPr>
        </p:nvSpPr>
        <p:spPr/>
        <p:txBody>
          <a:bodyPr/>
          <a:lstStyle/>
          <a:p>
            <a:r>
              <a:rPr lang="en-US"/>
              <a:t>An absolute English scale exists called the Rankin scale.  </a:t>
            </a:r>
          </a:p>
          <a:p>
            <a:endParaRPr lang="en-US"/>
          </a:p>
          <a:p>
            <a:r>
              <a:rPr lang="en-US"/>
              <a:t>On the Kelvin scale it is NOT possible to have a negative temperature.</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0DF413A-2742-4669-9C09-4B8607727D17}" type="slidenum">
              <a:rPr lang="en-US"/>
              <a:pPr/>
              <a:t>123</a:t>
            </a:fld>
            <a:endParaRPr lang="en-US"/>
          </a:p>
        </p:txBody>
      </p:sp>
      <p:sp>
        <p:nvSpPr>
          <p:cNvPr id="248834" name="Rectangle 2"/>
          <p:cNvSpPr>
            <a:spLocks noChangeArrowheads="1" noTextEdit="1"/>
          </p:cNvSpPr>
          <p:nvPr>
            <p:ph type="sldImg"/>
          </p:nvPr>
        </p:nvSpPr>
        <p:spPr>
          <a:xfrm>
            <a:off x="1150938" y="692150"/>
            <a:ext cx="4556125" cy="3416300"/>
          </a:xfrm>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71E5926-277C-48D1-9BDF-F4BA9C1CB905}" type="slidenum">
              <a:rPr lang="en-US"/>
              <a:pPr/>
              <a:t>124</a:t>
            </a:fld>
            <a:endParaRPr lang="en-US"/>
          </a:p>
        </p:txBody>
      </p:sp>
      <p:sp>
        <p:nvSpPr>
          <p:cNvPr id="249858" name="Rectangle 2"/>
          <p:cNvSpPr>
            <a:spLocks noChangeArrowheads="1" noTextEdit="1"/>
          </p:cNvSpPr>
          <p:nvPr>
            <p:ph type="sldImg"/>
          </p:nvPr>
        </p:nvSpPr>
        <p:spPr>
          <a:xfrm>
            <a:off x="1150938" y="692150"/>
            <a:ext cx="4556125" cy="3416300"/>
          </a:xfrm>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B7F12C9-1A1C-455D-BAE8-D028B4A978BF}" type="slidenum">
              <a:rPr lang="en-US"/>
              <a:pPr/>
              <a:t>125</a:t>
            </a:fld>
            <a:endParaRPr lang="en-US"/>
          </a:p>
        </p:txBody>
      </p:sp>
      <p:sp>
        <p:nvSpPr>
          <p:cNvPr id="250882" name="Rectangle 2"/>
          <p:cNvSpPr>
            <a:spLocks noChangeArrowheads="1" noTextEdit="1"/>
          </p:cNvSpPr>
          <p:nvPr>
            <p:ph type="sldImg"/>
          </p:nvPr>
        </p:nvSpPr>
        <p:spPr>
          <a:xfrm>
            <a:off x="1150938" y="692150"/>
            <a:ext cx="4556125" cy="3416300"/>
          </a:xfrm>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09A38C4-ED49-45C8-B58E-98728380FBF2}" type="slidenum">
              <a:rPr lang="en-US"/>
              <a:pPr/>
              <a:t>126</a:t>
            </a:fld>
            <a:endParaRPr lang="en-US"/>
          </a:p>
        </p:txBody>
      </p:sp>
      <p:sp>
        <p:nvSpPr>
          <p:cNvPr id="251906" name="Rectangle 2"/>
          <p:cNvSpPr>
            <a:spLocks noChangeArrowheads="1" noTextEdit="1"/>
          </p:cNvSpPr>
          <p:nvPr>
            <p:ph type="sldImg"/>
          </p:nvPr>
        </p:nvSpPr>
        <p:spPr>
          <a:xfrm>
            <a:off x="1150938" y="692150"/>
            <a:ext cx="4556125" cy="3416300"/>
          </a:xfrm>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01F34D1-44ED-464F-BCCA-AAC6E229209B}" type="slidenum">
              <a:rPr lang="en-US"/>
              <a:pPr/>
              <a:t>127</a:t>
            </a:fld>
            <a:endParaRPr lang="en-US"/>
          </a:p>
        </p:txBody>
      </p:sp>
      <p:sp>
        <p:nvSpPr>
          <p:cNvPr id="252930" name="Rectangle 2"/>
          <p:cNvSpPr>
            <a:spLocks noChangeArrowheads="1" noTextEdit="1"/>
          </p:cNvSpPr>
          <p:nvPr>
            <p:ph type="sldImg"/>
          </p:nvPr>
        </p:nvSpPr>
        <p:spPr>
          <a:xfrm>
            <a:off x="1150938" y="692150"/>
            <a:ext cx="4556125" cy="3416300"/>
          </a:xfrm>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0A7167E-F5D6-451A-8A7F-B4C6CEF1ADCD}" type="slidenum">
              <a:rPr lang="en-US"/>
              <a:pPr/>
              <a:t>128</a:t>
            </a:fld>
            <a:endParaRPr lang="en-US"/>
          </a:p>
        </p:txBody>
      </p:sp>
      <p:sp>
        <p:nvSpPr>
          <p:cNvPr id="253954" name="Rectangle 2"/>
          <p:cNvSpPr>
            <a:spLocks noChangeArrowheads="1" noTextEdit="1"/>
          </p:cNvSpPr>
          <p:nvPr>
            <p:ph type="sldImg"/>
          </p:nvPr>
        </p:nvSpPr>
        <p:spPr>
          <a:xfrm>
            <a:off x="1150938" y="692150"/>
            <a:ext cx="4556125" cy="3416300"/>
          </a:xfrm>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5F2B5CF-704A-410F-99A5-BE21B2C1CDBF}" type="slidenum">
              <a:rPr lang="en-US"/>
              <a:pPr/>
              <a:t>129</a:t>
            </a:fld>
            <a:endParaRPr lang="en-US"/>
          </a:p>
        </p:txBody>
      </p:sp>
      <p:sp>
        <p:nvSpPr>
          <p:cNvPr id="254978" name="Rectangle 2"/>
          <p:cNvSpPr>
            <a:spLocks noChangeArrowheads="1" noTextEdit="1"/>
          </p:cNvSpPr>
          <p:nvPr>
            <p:ph type="sldImg"/>
          </p:nvPr>
        </p:nvSpPr>
        <p:spPr>
          <a:xfrm>
            <a:off x="1150938" y="692150"/>
            <a:ext cx="4556125" cy="3416300"/>
          </a:xfrm>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777AE60-585E-4EEF-ACA5-B3CB80BFE2DE}" type="slidenum">
              <a:rPr lang="en-US"/>
              <a:pPr/>
              <a:t>13</a:t>
            </a:fld>
            <a:endParaRPr lang="en-US"/>
          </a:p>
        </p:txBody>
      </p:sp>
      <p:sp>
        <p:nvSpPr>
          <p:cNvPr id="216066" name="Rectangle 2"/>
          <p:cNvSpPr>
            <a:spLocks noChangeArrowheads="1" noTextEdit="1"/>
          </p:cNvSpPr>
          <p:nvPr>
            <p:ph type="sldImg"/>
          </p:nvPr>
        </p:nvSpPr>
        <p:spPr>
          <a:xfrm>
            <a:off x="1150938" y="692150"/>
            <a:ext cx="4556125" cy="3416300"/>
          </a:xfrm>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7310F0E-35D5-43AF-976A-AFCB8778A2A2}" type="slidenum">
              <a:rPr lang="en-US"/>
              <a:pPr/>
              <a:t>130</a:t>
            </a:fld>
            <a:endParaRPr lang="en-US"/>
          </a:p>
        </p:txBody>
      </p:sp>
      <p:sp>
        <p:nvSpPr>
          <p:cNvPr id="97282" name="Rectangle 2"/>
          <p:cNvSpPr>
            <a:spLocks noChangeArrowheads="1" noTextEdit="1"/>
          </p:cNvSpPr>
          <p:nvPr>
            <p:ph type="sldImg"/>
          </p:nvPr>
        </p:nvSpPr>
        <p:spPr>
          <a:xfrm>
            <a:off x="1150938" y="692150"/>
            <a:ext cx="4556125" cy="3416300"/>
          </a:xfrm>
          <a:ln cap="flat"/>
        </p:spPr>
      </p:sp>
      <p:sp>
        <p:nvSpPr>
          <p:cNvPr id="972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0171DED-ED65-43E9-BE02-D962E94BB326}" type="slidenum">
              <a:rPr lang="en-US"/>
              <a:pPr/>
              <a:t>131</a:t>
            </a:fld>
            <a:endParaRPr lang="en-US"/>
          </a:p>
        </p:txBody>
      </p:sp>
      <p:sp>
        <p:nvSpPr>
          <p:cNvPr id="99330" name="Rectangle 2"/>
          <p:cNvSpPr>
            <a:spLocks noChangeArrowheads="1" noTextEdit="1"/>
          </p:cNvSpPr>
          <p:nvPr>
            <p:ph type="sldImg"/>
          </p:nvPr>
        </p:nvSpPr>
        <p:spPr>
          <a:xfrm>
            <a:off x="1150938" y="692150"/>
            <a:ext cx="4556125" cy="3416300"/>
          </a:xfrm>
          <a:ln cap="flat"/>
        </p:spPr>
      </p:sp>
      <p:sp>
        <p:nvSpPr>
          <p:cNvPr id="993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3BD6EEB-0C2F-4C8A-B285-486E8F1E20BA}" type="slidenum">
              <a:rPr lang="en-US"/>
              <a:pPr/>
              <a:t>132</a:t>
            </a:fld>
            <a:endParaRPr lang="en-US"/>
          </a:p>
        </p:txBody>
      </p:sp>
      <p:sp>
        <p:nvSpPr>
          <p:cNvPr id="101378" name="Rectangle 2"/>
          <p:cNvSpPr>
            <a:spLocks noChangeArrowheads="1" noTextEdit="1"/>
          </p:cNvSpPr>
          <p:nvPr>
            <p:ph type="sldImg"/>
          </p:nvPr>
        </p:nvSpPr>
        <p:spPr>
          <a:xfrm>
            <a:off x="1150938" y="692150"/>
            <a:ext cx="4556125" cy="3416300"/>
          </a:xfrm>
          <a:ln cap="flat"/>
        </p:spPr>
      </p:sp>
      <p:sp>
        <p:nvSpPr>
          <p:cNvPr id="1013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5A4BE20-D2C6-445E-82FF-53BED67AB674}" type="slidenum">
              <a:rPr lang="en-US"/>
              <a:pPr/>
              <a:t>133</a:t>
            </a:fld>
            <a:endParaRPr lang="en-US"/>
          </a:p>
        </p:txBody>
      </p:sp>
      <p:sp>
        <p:nvSpPr>
          <p:cNvPr id="103426" name="Rectangle 2"/>
          <p:cNvSpPr>
            <a:spLocks noChangeArrowheads="1" noTextEdit="1"/>
          </p:cNvSpPr>
          <p:nvPr>
            <p:ph type="sldImg"/>
          </p:nvPr>
        </p:nvSpPr>
        <p:spPr>
          <a:xfrm>
            <a:off x="1150938" y="692150"/>
            <a:ext cx="4556125" cy="3416300"/>
          </a:xfrm>
          <a:ln cap="flat"/>
        </p:spPr>
      </p:sp>
      <p:sp>
        <p:nvSpPr>
          <p:cNvPr id="1034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0F94654-C373-47B8-B512-E4809DE2B198}" type="slidenum">
              <a:rPr lang="en-US"/>
              <a:pPr/>
              <a:t>134</a:t>
            </a:fld>
            <a:endParaRPr lang="en-US"/>
          </a:p>
        </p:txBody>
      </p:sp>
      <p:sp>
        <p:nvSpPr>
          <p:cNvPr id="105474" name="Rectangle 2"/>
          <p:cNvSpPr>
            <a:spLocks noChangeArrowheads="1" noTextEdit="1"/>
          </p:cNvSpPr>
          <p:nvPr>
            <p:ph type="sldImg"/>
          </p:nvPr>
        </p:nvSpPr>
        <p:spPr>
          <a:xfrm>
            <a:off x="1150938" y="692150"/>
            <a:ext cx="4556125" cy="3416300"/>
          </a:xfrm>
          <a:ln cap="flat"/>
        </p:spPr>
      </p:sp>
      <p:sp>
        <p:nvSpPr>
          <p:cNvPr id="1054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385ABFA-C3F5-497D-A86E-B51300B93F03}" type="slidenum">
              <a:rPr lang="en-US"/>
              <a:pPr/>
              <a:t>135</a:t>
            </a:fld>
            <a:endParaRPr lang="en-US"/>
          </a:p>
        </p:txBody>
      </p:sp>
      <p:sp>
        <p:nvSpPr>
          <p:cNvPr id="107522" name="Rectangle 2"/>
          <p:cNvSpPr>
            <a:spLocks noChangeArrowheads="1" noTextEdit="1"/>
          </p:cNvSpPr>
          <p:nvPr>
            <p:ph type="sldImg"/>
          </p:nvPr>
        </p:nvSpPr>
        <p:spPr>
          <a:xfrm>
            <a:off x="1150938" y="692150"/>
            <a:ext cx="4556125" cy="3416300"/>
          </a:xfrm>
          <a:ln cap="flat"/>
        </p:spPr>
      </p:sp>
      <p:sp>
        <p:nvSpPr>
          <p:cNvPr id="1075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9CEB418-0444-48DB-80AC-497C62D1B3B5}" type="slidenum">
              <a:rPr lang="en-US"/>
              <a:pPr/>
              <a:t>136</a:t>
            </a:fld>
            <a:endParaRPr lang="en-US"/>
          </a:p>
        </p:txBody>
      </p:sp>
      <p:sp>
        <p:nvSpPr>
          <p:cNvPr id="309250" name="Rectangle 2"/>
          <p:cNvSpPr>
            <a:spLocks noChangeArrowheads="1" noTextEdit="1"/>
          </p:cNvSpPr>
          <p:nvPr>
            <p:ph type="sldImg"/>
          </p:nvPr>
        </p:nvSpPr>
        <p:spPr>
          <a:xfrm>
            <a:off x="1150938" y="692150"/>
            <a:ext cx="4556125" cy="3416300"/>
          </a:xfrm>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2B1B73A-C781-48D3-AFCA-45F4F85D8E9A}" type="slidenum">
              <a:rPr lang="en-US"/>
              <a:pPr/>
              <a:t>14</a:t>
            </a:fld>
            <a:endParaRPr lang="en-US"/>
          </a:p>
        </p:txBody>
      </p:sp>
      <p:sp>
        <p:nvSpPr>
          <p:cNvPr id="217090" name="Rectangle 2"/>
          <p:cNvSpPr>
            <a:spLocks noChangeArrowheads="1" noTextEdit="1"/>
          </p:cNvSpPr>
          <p:nvPr>
            <p:ph type="sldImg"/>
          </p:nvPr>
        </p:nvSpPr>
        <p:spPr>
          <a:xfrm>
            <a:off x="1150938" y="692150"/>
            <a:ext cx="4556125" cy="3416300"/>
          </a:xfrm>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0125EAC-45E1-4107-9590-A0103ABE3564}" type="slidenum">
              <a:rPr lang="en-US"/>
              <a:pPr/>
              <a:t>15</a:t>
            </a:fld>
            <a:endParaRPr lang="en-US"/>
          </a:p>
        </p:txBody>
      </p:sp>
      <p:sp>
        <p:nvSpPr>
          <p:cNvPr id="218114" name="Rectangle 2"/>
          <p:cNvSpPr>
            <a:spLocks noChangeArrowheads="1" noTextEdit="1"/>
          </p:cNvSpPr>
          <p:nvPr>
            <p:ph type="sldImg"/>
          </p:nvPr>
        </p:nvSpPr>
        <p:spPr>
          <a:xfrm>
            <a:off x="1150938" y="692150"/>
            <a:ext cx="4556125" cy="3416300"/>
          </a:xfrm>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252939A-DD80-4A30-96BA-DACE6010B128}" type="slidenum">
              <a:rPr lang="en-US"/>
              <a:pPr/>
              <a:t>16</a:t>
            </a:fld>
            <a:endParaRPr lang="en-US"/>
          </a:p>
        </p:txBody>
      </p:sp>
      <p:sp>
        <p:nvSpPr>
          <p:cNvPr id="219138" name="Rectangle 2"/>
          <p:cNvSpPr>
            <a:spLocks noChangeArrowheads="1" noTextEdit="1"/>
          </p:cNvSpPr>
          <p:nvPr>
            <p:ph type="sldImg"/>
          </p:nvPr>
        </p:nvSpPr>
        <p:spPr>
          <a:xfrm>
            <a:off x="1150938" y="692150"/>
            <a:ext cx="4556125" cy="3416300"/>
          </a:xfrm>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C582CED-4020-4DA8-A680-B4AADFF0C240}" type="slidenum">
              <a:rPr lang="en-US"/>
              <a:pPr/>
              <a:t>17</a:t>
            </a:fld>
            <a:endParaRPr lang="en-US"/>
          </a:p>
        </p:txBody>
      </p:sp>
      <p:sp>
        <p:nvSpPr>
          <p:cNvPr id="327682" name="Rectangle 2"/>
          <p:cNvSpPr>
            <a:spLocks noChangeArrowheads="1" noTextEdit="1"/>
          </p:cNvSpPr>
          <p:nvPr>
            <p:ph type="sldImg"/>
          </p:nvPr>
        </p:nvSpPr>
        <p:spPr>
          <a:xfrm>
            <a:off x="1150938" y="692150"/>
            <a:ext cx="4556125" cy="3416300"/>
          </a:xfrm>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D3ADDF2-C734-4D22-9DE0-986D030C2078}" type="slidenum">
              <a:rPr lang="en-US"/>
              <a:pPr/>
              <a:t>18</a:t>
            </a:fld>
            <a:endParaRPr lang="en-US"/>
          </a:p>
        </p:txBody>
      </p:sp>
      <p:sp>
        <p:nvSpPr>
          <p:cNvPr id="328706" name="Rectangle 2"/>
          <p:cNvSpPr>
            <a:spLocks noChangeArrowheads="1" noTextEdit="1"/>
          </p:cNvSpPr>
          <p:nvPr>
            <p:ph type="sldImg"/>
          </p:nvPr>
        </p:nvSpPr>
        <p:spPr>
          <a:xfrm>
            <a:off x="1150938" y="692150"/>
            <a:ext cx="4556125" cy="3416300"/>
          </a:xfrm>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8B2B76B-E7B4-45F5-A8B6-3CA08E7E2561}" type="slidenum">
              <a:rPr lang="en-US"/>
              <a:pPr/>
              <a:t>19</a:t>
            </a:fld>
            <a:endParaRPr lang="en-US"/>
          </a:p>
        </p:txBody>
      </p:sp>
      <p:sp>
        <p:nvSpPr>
          <p:cNvPr id="220162" name="Rectangle 2"/>
          <p:cNvSpPr>
            <a:spLocks noChangeArrowheads="1" noTextEdit="1"/>
          </p:cNvSpPr>
          <p:nvPr>
            <p:ph type="sldImg"/>
          </p:nvPr>
        </p:nvSpPr>
        <p:spPr>
          <a:xfrm>
            <a:off x="1150938" y="692150"/>
            <a:ext cx="4556125" cy="3416300"/>
          </a:xfrm>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E938883-21AB-4B99-A263-6206A84BF16E}" type="slidenum">
              <a:rPr lang="en-US"/>
              <a:pPr/>
              <a:t>2</a:t>
            </a:fld>
            <a:endParaRPr lang="en-US"/>
          </a:p>
        </p:txBody>
      </p:sp>
      <p:sp>
        <p:nvSpPr>
          <p:cNvPr id="289794" name="Rectangle 2"/>
          <p:cNvSpPr>
            <a:spLocks noChangeArrowheads="1" noTextEdit="1"/>
          </p:cNvSpPr>
          <p:nvPr>
            <p:ph type="sldImg"/>
          </p:nvPr>
        </p:nvSpPr>
        <p:spPr>
          <a:xfrm>
            <a:off x="1106488" y="666750"/>
            <a:ext cx="4645025" cy="3484563"/>
          </a:xfrm>
          <a:ln/>
        </p:spPr>
      </p:sp>
      <p:sp>
        <p:nvSpPr>
          <p:cNvPr id="289795"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A6F812C-CA43-4192-8673-F96AB65027C6}" type="slidenum">
              <a:rPr lang="en-US"/>
              <a:pPr/>
              <a:t>20</a:t>
            </a:fld>
            <a:endParaRPr lang="en-US"/>
          </a:p>
        </p:txBody>
      </p:sp>
      <p:sp>
        <p:nvSpPr>
          <p:cNvPr id="221186" name="Rectangle 2"/>
          <p:cNvSpPr>
            <a:spLocks noChangeArrowheads="1" noTextEdit="1"/>
          </p:cNvSpPr>
          <p:nvPr>
            <p:ph type="sldImg"/>
          </p:nvPr>
        </p:nvSpPr>
        <p:spPr>
          <a:xfrm>
            <a:off x="1150938" y="692150"/>
            <a:ext cx="4556125" cy="3416300"/>
          </a:xfrm>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98C74CA-ADB9-4002-B4D6-F50A15C337DA}" type="slidenum">
              <a:rPr lang="en-US"/>
              <a:pPr/>
              <a:t>21</a:t>
            </a:fld>
            <a:endParaRPr lang="en-US"/>
          </a:p>
        </p:txBody>
      </p:sp>
      <p:sp>
        <p:nvSpPr>
          <p:cNvPr id="136194" name="Rectangle 2"/>
          <p:cNvSpPr>
            <a:spLocks noChangeArrowheads="1" noTextEdit="1"/>
          </p:cNvSpPr>
          <p:nvPr>
            <p:ph type="sldImg"/>
          </p:nvPr>
        </p:nvSpPr>
        <p:spPr>
          <a:xfrm>
            <a:off x="1143000" y="685800"/>
            <a:ext cx="4572000" cy="3429000"/>
          </a:xfrm>
          <a:ln/>
        </p:spPr>
      </p:sp>
      <p:sp>
        <p:nvSpPr>
          <p:cNvPr id="136195" name="Rectangle 3"/>
          <p:cNvSpPr>
            <a:spLocks noGrp="1" noChangeArrowheads="1"/>
          </p:cNvSpPr>
          <p:nvPr>
            <p:ph type="body" idx="1"/>
          </p:nvPr>
        </p:nvSpPr>
        <p:spPr/>
        <p:txBody>
          <a:bodyPr/>
          <a:lstStyle/>
          <a:p>
            <a:r>
              <a:rPr lang="en-US"/>
              <a:t>By adding additional numbers to a measurement – you do not make it more precise.  The instrument determines how precise it can make a measurement.  Remember, you can only add ONE digit of uncertainty to a measurement.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C0166D7-0151-4594-A165-8E7CE9A076D9}" type="slidenum">
              <a:rPr lang="en-US"/>
              <a:pPr/>
              <a:t>22</a:t>
            </a:fld>
            <a:endParaRPr lang="en-US"/>
          </a:p>
        </p:txBody>
      </p:sp>
      <p:sp>
        <p:nvSpPr>
          <p:cNvPr id="139266" name="Rectangle 2"/>
          <p:cNvSpPr>
            <a:spLocks noChangeArrowheads="1" noTextEdit="1"/>
          </p:cNvSpPr>
          <p:nvPr>
            <p:ph type="sldImg"/>
          </p:nvPr>
        </p:nvSpPr>
        <p:spPr>
          <a:xfrm>
            <a:off x="1143000" y="685800"/>
            <a:ext cx="4572000" cy="3429000"/>
          </a:xfrm>
          <a:ln/>
        </p:spPr>
      </p:sp>
      <p:sp>
        <p:nvSpPr>
          <p:cNvPr id="139267" name="Rectangle 3"/>
          <p:cNvSpPr>
            <a:spLocks noGrp="1" noChangeArrowheads="1"/>
          </p:cNvSpPr>
          <p:nvPr>
            <p:ph type="body" idx="1"/>
          </p:nvPr>
        </p:nvSpPr>
        <p:spPr/>
        <p:txBody>
          <a:bodyPr/>
          <a:lstStyle/>
          <a:p>
            <a:pPr algn="ctr"/>
            <a:r>
              <a:rPr lang="en-US"/>
              <a:t>PRACTICE MEASURING</a:t>
            </a:r>
          </a:p>
          <a:p>
            <a:endParaRPr lang="en-US"/>
          </a:p>
          <a:p>
            <a:r>
              <a:rPr lang="en-US"/>
              <a:t>			Estimate one digit of uncertainty.</a:t>
            </a:r>
          </a:p>
          <a:p>
            <a:endParaRPr lang="en-US"/>
          </a:p>
          <a:p>
            <a:r>
              <a:rPr lang="en-US"/>
              <a:t>				a)  4.5 cm</a:t>
            </a:r>
          </a:p>
          <a:p>
            <a:endParaRPr lang="en-US"/>
          </a:p>
          <a:p>
            <a:r>
              <a:rPr lang="en-US"/>
              <a:t>				b) * 4.55 cm</a:t>
            </a:r>
          </a:p>
          <a:p>
            <a:endParaRPr lang="en-US"/>
          </a:p>
          <a:p>
            <a:r>
              <a:rPr lang="en-US"/>
              <a:t>				c)  3.0 cm</a:t>
            </a:r>
          </a:p>
          <a:p>
            <a:endParaRPr lang="en-US"/>
          </a:p>
          <a:p>
            <a:r>
              <a:rPr lang="en-US"/>
              <a:t>		*4.550 cm is INCORRECT while 4.52 cm or 4.58 cm are CORRECT (although the estimate is poor)</a:t>
            </a:r>
          </a:p>
          <a:p>
            <a:endParaRPr lang="en-US" sz="1100"/>
          </a:p>
          <a:p>
            <a:r>
              <a:rPr lang="en-US" sz="1100"/>
              <a:t>The better marks the better we can estimate.</a:t>
            </a:r>
          </a:p>
          <a:p>
            <a:r>
              <a:rPr lang="en-US" sz="1100"/>
              <a:t>Scientist always understand that the last number measured is actually an estimate</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378C45E-C0F3-40D6-882E-1EC7954717F3}" type="slidenum">
              <a:rPr lang="en-US"/>
              <a:pPr/>
              <a:t>23</a:t>
            </a:fld>
            <a:endParaRPr lang="en-US"/>
          </a:p>
        </p:txBody>
      </p:sp>
      <p:sp>
        <p:nvSpPr>
          <p:cNvPr id="320514" name="Rectangle 2"/>
          <p:cNvSpPr>
            <a:spLocks noChangeArrowheads="1" noTextEdit="1"/>
          </p:cNvSpPr>
          <p:nvPr>
            <p:ph type="sldImg"/>
          </p:nvPr>
        </p:nvSpPr>
        <p:spPr>
          <a:xfrm>
            <a:off x="1150938" y="692150"/>
            <a:ext cx="4556125" cy="3416300"/>
          </a:xfrm>
          <a:ln/>
        </p:spPr>
      </p:sp>
      <p:sp>
        <p:nvSpPr>
          <p:cNvPr id="320515" name="Rectangle 3"/>
          <p:cNvSpPr>
            <a:spLocks noGrp="1" noChangeArrowheads="1"/>
          </p:cNvSpPr>
          <p:nvPr>
            <p:ph type="body" idx="1"/>
          </p:nvPr>
        </p:nvSpPr>
        <p:spPr/>
        <p:txBody>
          <a:bodyPr/>
          <a:lstStyle/>
          <a:p>
            <a:pPr eaLnBrk="1" hangingPunct="1">
              <a:spcBef>
                <a:spcPct val="0"/>
              </a:spcBef>
            </a:pPr>
            <a:r>
              <a:rPr lang="en-US"/>
              <a:t>http://www.upscale.utoronto.ca/PVB/Harrison/Vernier/Vernier.html</a:t>
            </a:r>
          </a:p>
          <a:p>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927A3FF-FD10-4CED-A735-B1C23A697022}" type="slidenum">
              <a:rPr lang="en-US"/>
              <a:pPr/>
              <a:t>24</a:t>
            </a:fld>
            <a:endParaRPr lang="en-US"/>
          </a:p>
        </p:txBody>
      </p:sp>
      <p:sp>
        <p:nvSpPr>
          <p:cNvPr id="322562" name="Rectangle 2"/>
          <p:cNvSpPr>
            <a:spLocks noChangeArrowheads="1" noTextEdit="1"/>
          </p:cNvSpPr>
          <p:nvPr>
            <p:ph type="sldImg"/>
          </p:nvPr>
        </p:nvSpPr>
        <p:spPr>
          <a:xfrm>
            <a:off x="1150938" y="692150"/>
            <a:ext cx="4556125" cy="3416300"/>
          </a:xfrm>
          <a:ln/>
        </p:spPr>
      </p:sp>
      <p:sp>
        <p:nvSpPr>
          <p:cNvPr id="322563" name="Rectangle 3"/>
          <p:cNvSpPr>
            <a:spLocks noGrp="1" noChangeArrowheads="1"/>
          </p:cNvSpPr>
          <p:nvPr>
            <p:ph type="body" idx="1"/>
          </p:nvPr>
        </p:nvSpPr>
        <p:spPr/>
        <p:txBody>
          <a:bodyPr/>
          <a:lstStyle/>
          <a:p>
            <a:pPr eaLnBrk="1" hangingPunct="1">
              <a:spcBef>
                <a:spcPct val="0"/>
              </a:spcBef>
            </a:pPr>
            <a:r>
              <a:rPr lang="en-US"/>
              <a:t>http://www.upscale.utoronto.ca/PVB/Harrison/Vernier/Vernier.html</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95BE9D2-BF59-4B27-A5B8-BB855677FC31}" type="slidenum">
              <a:rPr lang="en-US"/>
              <a:pPr/>
              <a:t>25</a:t>
            </a:fld>
            <a:endParaRPr lang="en-US"/>
          </a:p>
        </p:txBody>
      </p:sp>
      <p:sp>
        <p:nvSpPr>
          <p:cNvPr id="321538" name="Rectangle 2"/>
          <p:cNvSpPr>
            <a:spLocks noChangeArrowheads="1" noTextEdit="1"/>
          </p:cNvSpPr>
          <p:nvPr>
            <p:ph type="sldImg"/>
          </p:nvPr>
        </p:nvSpPr>
        <p:spPr>
          <a:xfrm>
            <a:off x="1150938" y="692150"/>
            <a:ext cx="4556125" cy="3416300"/>
          </a:xfrm>
          <a:ln/>
        </p:spPr>
      </p:sp>
      <p:sp>
        <p:nvSpPr>
          <p:cNvPr id="321539" name="Rectangle 3"/>
          <p:cNvSpPr>
            <a:spLocks noGrp="1" noChangeArrowheads="1"/>
          </p:cNvSpPr>
          <p:nvPr>
            <p:ph type="body" idx="1"/>
          </p:nvPr>
        </p:nvSpPr>
        <p:spPr/>
        <p:txBody>
          <a:bodyPr/>
          <a:lstStyle/>
          <a:p>
            <a:pPr eaLnBrk="1" hangingPunct="1">
              <a:spcBef>
                <a:spcPct val="0"/>
              </a:spcBef>
            </a:pPr>
            <a:r>
              <a:rPr lang="en-US"/>
              <a:t>http://www.upscale.utoronto.ca/PVB/Harrison/Vernier/Vernier.html</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6FEDA28-CB0A-431F-B527-B83318E61FCF}" type="slidenum">
              <a:rPr lang="en-US"/>
              <a:pPr/>
              <a:t>26</a:t>
            </a:fld>
            <a:endParaRPr lang="en-US"/>
          </a:p>
        </p:txBody>
      </p:sp>
      <p:sp>
        <p:nvSpPr>
          <p:cNvPr id="323586" name="Rectangle 2"/>
          <p:cNvSpPr>
            <a:spLocks noChangeArrowheads="1" noTextEdit="1"/>
          </p:cNvSpPr>
          <p:nvPr>
            <p:ph type="sldImg"/>
          </p:nvPr>
        </p:nvSpPr>
        <p:spPr>
          <a:xfrm>
            <a:off x="1150938" y="692150"/>
            <a:ext cx="4556125" cy="3416300"/>
          </a:xfrm>
          <a:ln/>
        </p:spPr>
      </p:sp>
      <p:sp>
        <p:nvSpPr>
          <p:cNvPr id="323587" name="Rectangle 3"/>
          <p:cNvSpPr>
            <a:spLocks noGrp="1" noChangeArrowheads="1"/>
          </p:cNvSpPr>
          <p:nvPr>
            <p:ph type="body" idx="1"/>
          </p:nvPr>
        </p:nvSpPr>
        <p:spPr/>
        <p:txBody>
          <a:bodyPr/>
          <a:lstStyle/>
          <a:p>
            <a:pPr eaLnBrk="1" hangingPunct="1">
              <a:spcBef>
                <a:spcPct val="0"/>
              </a:spcBef>
            </a:pPr>
            <a:r>
              <a:rPr lang="en-US"/>
              <a:t>http://www.upscale.utoronto.ca/PVB/Harrison/Vernier/Vernier.html</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8FD6CB1-6833-4EBB-B4E6-0FB4B7A8E8E9}" type="slidenum">
              <a:rPr lang="en-US"/>
              <a:pPr/>
              <a:t>27</a:t>
            </a:fld>
            <a:endParaRPr lang="en-US"/>
          </a:p>
        </p:txBody>
      </p:sp>
      <p:sp>
        <p:nvSpPr>
          <p:cNvPr id="259074" name="Rectangle 2"/>
          <p:cNvSpPr>
            <a:spLocks noChangeArrowheads="1" noTextEdit="1"/>
          </p:cNvSpPr>
          <p:nvPr>
            <p:ph type="sldImg"/>
          </p:nvPr>
        </p:nvSpPr>
        <p:spPr>
          <a:xfrm>
            <a:off x="1106488" y="666750"/>
            <a:ext cx="4645025" cy="3484563"/>
          </a:xfrm>
          <a:ln/>
        </p:spPr>
      </p:sp>
      <p:sp>
        <p:nvSpPr>
          <p:cNvPr id="259075"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61D356D-2AAE-474F-81A2-AC857C55E908}" type="slidenum">
              <a:rPr lang="en-US"/>
              <a:pPr/>
              <a:t>28</a:t>
            </a:fld>
            <a:endParaRPr lang="en-US"/>
          </a:p>
        </p:txBody>
      </p:sp>
      <p:sp>
        <p:nvSpPr>
          <p:cNvPr id="261122" name="Rectangle 2"/>
          <p:cNvSpPr>
            <a:spLocks noChangeArrowheads="1" noTextEdit="1"/>
          </p:cNvSpPr>
          <p:nvPr>
            <p:ph type="sldImg"/>
          </p:nvPr>
        </p:nvSpPr>
        <p:spPr>
          <a:xfrm>
            <a:off x="1106488" y="666750"/>
            <a:ext cx="4645025" cy="3484563"/>
          </a:xfrm>
          <a:ln/>
        </p:spPr>
      </p:sp>
      <p:sp>
        <p:nvSpPr>
          <p:cNvPr id="261123"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D5409D8-94F3-485E-94D8-8D2F3A93DA16}" type="slidenum">
              <a:rPr lang="en-US"/>
              <a:pPr/>
              <a:t>29</a:t>
            </a:fld>
            <a:endParaRPr lang="en-US"/>
          </a:p>
        </p:txBody>
      </p:sp>
      <p:sp>
        <p:nvSpPr>
          <p:cNvPr id="263170" name="Rectangle 2"/>
          <p:cNvSpPr>
            <a:spLocks noChangeArrowheads="1" noTextEdit="1"/>
          </p:cNvSpPr>
          <p:nvPr>
            <p:ph type="sldImg"/>
          </p:nvPr>
        </p:nvSpPr>
        <p:spPr>
          <a:xfrm>
            <a:off x="1106488" y="666750"/>
            <a:ext cx="4645025" cy="3484563"/>
          </a:xfrm>
          <a:ln/>
        </p:spPr>
      </p:sp>
      <p:sp>
        <p:nvSpPr>
          <p:cNvPr id="263171"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0A9D851-7370-42AE-8496-7010E0CF27DE}" type="slidenum">
              <a:rPr lang="en-US"/>
              <a:pPr/>
              <a:t>3</a:t>
            </a:fld>
            <a:endParaRPr lang="en-US"/>
          </a:p>
        </p:txBody>
      </p:sp>
      <p:sp>
        <p:nvSpPr>
          <p:cNvPr id="7170" name="Rectangle 2"/>
          <p:cNvSpPr>
            <a:spLocks noChangeArrowheads="1" noTextEdit="1"/>
          </p:cNvSpPr>
          <p:nvPr>
            <p:ph type="sldImg"/>
          </p:nvPr>
        </p:nvSpPr>
        <p:spPr>
          <a:xfrm>
            <a:off x="1150938" y="692150"/>
            <a:ext cx="4556125" cy="3416300"/>
          </a:xfrm>
          <a:ln cap="flat"/>
        </p:spPr>
      </p:sp>
      <p:sp>
        <p:nvSpPr>
          <p:cNvPr id="7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E61438D-EB00-4ADA-BEC2-64774BEA5444}" type="slidenum">
              <a:rPr lang="en-US"/>
              <a:pPr/>
              <a:t>30</a:t>
            </a:fld>
            <a:endParaRPr lang="en-US"/>
          </a:p>
        </p:txBody>
      </p:sp>
      <p:sp>
        <p:nvSpPr>
          <p:cNvPr id="265218" name="Rectangle 2"/>
          <p:cNvSpPr>
            <a:spLocks noChangeArrowheads="1" noTextEdit="1"/>
          </p:cNvSpPr>
          <p:nvPr>
            <p:ph type="sldImg"/>
          </p:nvPr>
        </p:nvSpPr>
        <p:spPr>
          <a:xfrm>
            <a:off x="1106488" y="666750"/>
            <a:ext cx="4645025" cy="3484563"/>
          </a:xfrm>
          <a:ln/>
        </p:spPr>
      </p:sp>
      <p:sp>
        <p:nvSpPr>
          <p:cNvPr id="265219"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B98A27C-46D0-48F4-B955-BAD134EE1C66}" type="slidenum">
              <a:rPr lang="en-US"/>
              <a:pPr/>
              <a:t>31</a:t>
            </a:fld>
            <a:endParaRPr lang="en-US"/>
          </a:p>
        </p:txBody>
      </p:sp>
      <p:sp>
        <p:nvSpPr>
          <p:cNvPr id="267266" name="Rectangle 2"/>
          <p:cNvSpPr>
            <a:spLocks noChangeArrowheads="1" noTextEdit="1"/>
          </p:cNvSpPr>
          <p:nvPr>
            <p:ph type="sldImg"/>
          </p:nvPr>
        </p:nvSpPr>
        <p:spPr>
          <a:xfrm>
            <a:off x="1106488" y="666750"/>
            <a:ext cx="4645025" cy="3484563"/>
          </a:xfrm>
          <a:ln/>
        </p:spPr>
      </p:sp>
      <p:sp>
        <p:nvSpPr>
          <p:cNvPr id="267267"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38750B2-3020-4B0A-B416-BE5C78A94BC5}" type="slidenum">
              <a:rPr lang="en-US"/>
              <a:pPr/>
              <a:t>32</a:t>
            </a:fld>
            <a:endParaRPr lang="en-US"/>
          </a:p>
        </p:txBody>
      </p:sp>
      <p:sp>
        <p:nvSpPr>
          <p:cNvPr id="269314" name="Rectangle 2"/>
          <p:cNvSpPr>
            <a:spLocks noChangeArrowheads="1" noTextEdit="1"/>
          </p:cNvSpPr>
          <p:nvPr>
            <p:ph type="sldImg"/>
          </p:nvPr>
        </p:nvSpPr>
        <p:spPr>
          <a:xfrm>
            <a:off x="1106488" y="666750"/>
            <a:ext cx="4645025" cy="3484563"/>
          </a:xfrm>
          <a:ln/>
        </p:spPr>
      </p:sp>
      <p:sp>
        <p:nvSpPr>
          <p:cNvPr id="269315"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35B2AEE-576F-4698-A4B7-F1F9FA80B3A6}" type="slidenum">
              <a:rPr lang="en-US"/>
              <a:pPr/>
              <a:t>33</a:t>
            </a:fld>
            <a:endParaRPr lang="en-US"/>
          </a:p>
        </p:txBody>
      </p:sp>
      <p:sp>
        <p:nvSpPr>
          <p:cNvPr id="271362" name="Rectangle 2"/>
          <p:cNvSpPr>
            <a:spLocks noChangeArrowheads="1" noTextEdit="1"/>
          </p:cNvSpPr>
          <p:nvPr>
            <p:ph type="sldImg"/>
          </p:nvPr>
        </p:nvSpPr>
        <p:spPr>
          <a:xfrm>
            <a:off x="1106488" y="666750"/>
            <a:ext cx="4645025" cy="3484563"/>
          </a:xfrm>
          <a:ln/>
        </p:spPr>
      </p:sp>
      <p:sp>
        <p:nvSpPr>
          <p:cNvPr id="271363"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6FE7E63-43D1-4CA0-8A24-68B482D6A0A9}" type="slidenum">
              <a:rPr lang="en-US"/>
              <a:pPr/>
              <a:t>34</a:t>
            </a:fld>
            <a:endParaRPr lang="en-US"/>
          </a:p>
        </p:txBody>
      </p:sp>
      <p:sp>
        <p:nvSpPr>
          <p:cNvPr id="273410" name="Rectangle 2"/>
          <p:cNvSpPr>
            <a:spLocks noChangeArrowheads="1" noTextEdit="1"/>
          </p:cNvSpPr>
          <p:nvPr>
            <p:ph type="sldImg"/>
          </p:nvPr>
        </p:nvSpPr>
        <p:spPr>
          <a:xfrm>
            <a:off x="1106488" y="666750"/>
            <a:ext cx="4645025" cy="3484563"/>
          </a:xfrm>
          <a:ln/>
        </p:spPr>
      </p:sp>
      <p:sp>
        <p:nvSpPr>
          <p:cNvPr id="273411"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97C5B87-F943-4EFF-B428-69BF2AB46B6E}" type="slidenum">
              <a:rPr lang="en-US"/>
              <a:pPr/>
              <a:t>35</a:t>
            </a:fld>
            <a:endParaRPr lang="en-US"/>
          </a:p>
        </p:txBody>
      </p:sp>
      <p:sp>
        <p:nvSpPr>
          <p:cNvPr id="275458" name="Rectangle 2"/>
          <p:cNvSpPr>
            <a:spLocks noChangeArrowheads="1" noTextEdit="1"/>
          </p:cNvSpPr>
          <p:nvPr>
            <p:ph type="sldImg"/>
          </p:nvPr>
        </p:nvSpPr>
        <p:spPr>
          <a:xfrm>
            <a:off x="1106488" y="666750"/>
            <a:ext cx="4645025" cy="3484563"/>
          </a:xfrm>
          <a:ln/>
        </p:spPr>
      </p:sp>
      <p:sp>
        <p:nvSpPr>
          <p:cNvPr id="275459"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6DC8E06-B083-4F66-9983-F155FEFA5A7F}" type="slidenum">
              <a:rPr lang="en-US"/>
              <a:pPr/>
              <a:t>36</a:t>
            </a:fld>
            <a:endParaRPr lang="en-US"/>
          </a:p>
        </p:txBody>
      </p:sp>
      <p:sp>
        <p:nvSpPr>
          <p:cNvPr id="277506" name="Rectangle 2"/>
          <p:cNvSpPr>
            <a:spLocks noChangeArrowheads="1" noTextEdit="1"/>
          </p:cNvSpPr>
          <p:nvPr>
            <p:ph type="sldImg"/>
          </p:nvPr>
        </p:nvSpPr>
        <p:spPr>
          <a:xfrm>
            <a:off x="1106488" y="666750"/>
            <a:ext cx="4645025" cy="3484563"/>
          </a:xfrm>
          <a:ln/>
        </p:spPr>
      </p:sp>
      <p:sp>
        <p:nvSpPr>
          <p:cNvPr id="277507"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232867F-AC42-460F-9C87-D5A9BB03871F}" type="slidenum">
              <a:rPr lang="en-US"/>
              <a:pPr/>
              <a:t>37</a:t>
            </a:fld>
            <a:endParaRPr lang="en-US"/>
          </a:p>
        </p:txBody>
      </p:sp>
      <p:sp>
        <p:nvSpPr>
          <p:cNvPr id="279554" name="Rectangle 2"/>
          <p:cNvSpPr>
            <a:spLocks noChangeArrowheads="1" noTextEdit="1"/>
          </p:cNvSpPr>
          <p:nvPr>
            <p:ph type="sldImg"/>
          </p:nvPr>
        </p:nvSpPr>
        <p:spPr>
          <a:xfrm>
            <a:off x="1106488" y="666750"/>
            <a:ext cx="4645025" cy="3484563"/>
          </a:xfrm>
          <a:ln/>
        </p:spPr>
      </p:sp>
      <p:sp>
        <p:nvSpPr>
          <p:cNvPr id="279555"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86A9EC1-0653-4627-BD96-A4EF1277FA9E}" type="slidenum">
              <a:rPr lang="en-US"/>
              <a:pPr/>
              <a:t>38</a:t>
            </a:fld>
            <a:endParaRPr lang="en-US"/>
          </a:p>
        </p:txBody>
      </p:sp>
      <p:sp>
        <p:nvSpPr>
          <p:cNvPr id="281602" name="Rectangle 2"/>
          <p:cNvSpPr>
            <a:spLocks noChangeArrowheads="1" noTextEdit="1"/>
          </p:cNvSpPr>
          <p:nvPr>
            <p:ph type="sldImg"/>
          </p:nvPr>
        </p:nvSpPr>
        <p:spPr>
          <a:xfrm>
            <a:off x="1106488" y="666750"/>
            <a:ext cx="4645025" cy="3484563"/>
          </a:xfrm>
          <a:ln/>
        </p:spPr>
      </p:sp>
      <p:sp>
        <p:nvSpPr>
          <p:cNvPr id="281603"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551AEE2-E076-477F-BAF1-D62B44177A0A}" type="slidenum">
              <a:rPr lang="en-US"/>
              <a:pPr/>
              <a:t>39</a:t>
            </a:fld>
            <a:endParaRPr lang="en-US"/>
          </a:p>
        </p:txBody>
      </p:sp>
      <p:sp>
        <p:nvSpPr>
          <p:cNvPr id="283650" name="Rectangle 2"/>
          <p:cNvSpPr>
            <a:spLocks noChangeArrowheads="1" noTextEdit="1"/>
          </p:cNvSpPr>
          <p:nvPr>
            <p:ph type="sldImg"/>
          </p:nvPr>
        </p:nvSpPr>
        <p:spPr>
          <a:xfrm>
            <a:off x="1106488" y="666750"/>
            <a:ext cx="4645025" cy="3484563"/>
          </a:xfrm>
          <a:ln/>
        </p:spPr>
      </p:sp>
      <p:sp>
        <p:nvSpPr>
          <p:cNvPr id="283651"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9DEE48-8999-4D37-82A8-2E8313CE40D8}" type="slidenum">
              <a:rPr lang="en-US"/>
              <a:pPr/>
              <a:t>4</a:t>
            </a:fld>
            <a:endParaRPr lang="en-US"/>
          </a:p>
        </p:txBody>
      </p:sp>
      <p:sp>
        <p:nvSpPr>
          <p:cNvPr id="9218" name="Rectangle 2"/>
          <p:cNvSpPr>
            <a:spLocks noChangeArrowheads="1" noTextEdit="1"/>
          </p:cNvSpPr>
          <p:nvPr>
            <p:ph type="sldImg"/>
          </p:nvPr>
        </p:nvSpPr>
        <p:spPr>
          <a:xfrm>
            <a:off x="1150938" y="692150"/>
            <a:ext cx="4556125" cy="3416300"/>
          </a:xfrm>
          <a:ln cap="flat"/>
        </p:spPr>
      </p:sp>
      <p:sp>
        <p:nvSpPr>
          <p:cNvPr id="92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398C4DF-4A52-4201-AAA6-E36F9335A250}" type="slidenum">
              <a:rPr lang="en-US"/>
              <a:pPr/>
              <a:t>40</a:t>
            </a:fld>
            <a:endParaRPr lang="en-US"/>
          </a:p>
        </p:txBody>
      </p:sp>
      <p:sp>
        <p:nvSpPr>
          <p:cNvPr id="285698" name="Rectangle 2"/>
          <p:cNvSpPr>
            <a:spLocks noChangeArrowheads="1" noTextEdit="1"/>
          </p:cNvSpPr>
          <p:nvPr>
            <p:ph type="sldImg"/>
          </p:nvPr>
        </p:nvSpPr>
        <p:spPr>
          <a:xfrm>
            <a:off x="1106488" y="666750"/>
            <a:ext cx="4645025" cy="3484563"/>
          </a:xfrm>
          <a:ln/>
        </p:spPr>
      </p:sp>
      <p:sp>
        <p:nvSpPr>
          <p:cNvPr id="285699"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F5DBBAE-B7AD-4F48-AE29-958E300E7881}" type="slidenum">
              <a:rPr lang="en-US"/>
              <a:pPr/>
              <a:t>41</a:t>
            </a:fld>
            <a:endParaRPr lang="en-US"/>
          </a:p>
        </p:txBody>
      </p:sp>
      <p:sp>
        <p:nvSpPr>
          <p:cNvPr id="25602" name="Rectangle 2"/>
          <p:cNvSpPr>
            <a:spLocks noChangeArrowheads="1" noTextEdit="1"/>
          </p:cNvSpPr>
          <p:nvPr>
            <p:ph type="sldImg"/>
          </p:nvPr>
        </p:nvSpPr>
        <p:spPr>
          <a:xfrm>
            <a:off x="1150938" y="692150"/>
            <a:ext cx="4556125" cy="3416300"/>
          </a:xfrm>
          <a:ln cap="flat"/>
        </p:spPr>
      </p:sp>
      <p:sp>
        <p:nvSpPr>
          <p:cNvPr id="25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AB4D8A6-1026-4F91-BB73-D133E6AB779E}" type="slidenum">
              <a:rPr lang="en-US"/>
              <a:pPr/>
              <a:t>42</a:t>
            </a:fld>
            <a:endParaRPr lang="en-US"/>
          </a:p>
        </p:txBody>
      </p:sp>
      <p:sp>
        <p:nvSpPr>
          <p:cNvPr id="27650" name="Rectangle 2"/>
          <p:cNvSpPr>
            <a:spLocks noChangeArrowheads="1" noTextEdit="1"/>
          </p:cNvSpPr>
          <p:nvPr>
            <p:ph type="sldImg"/>
          </p:nvPr>
        </p:nvSpPr>
        <p:spPr>
          <a:xfrm>
            <a:off x="1150938" y="692150"/>
            <a:ext cx="4556125" cy="3416300"/>
          </a:xfrm>
          <a:ln cap="flat"/>
        </p:spPr>
      </p:sp>
      <p:sp>
        <p:nvSpPr>
          <p:cNvPr id="276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37C9E8A-4352-4FE2-98E8-017440B699E2}" type="slidenum">
              <a:rPr lang="en-US"/>
              <a:pPr/>
              <a:t>43</a:t>
            </a:fld>
            <a:endParaRPr lang="en-US"/>
          </a:p>
        </p:txBody>
      </p:sp>
      <p:sp>
        <p:nvSpPr>
          <p:cNvPr id="29698" name="Rectangle 2"/>
          <p:cNvSpPr>
            <a:spLocks noChangeArrowheads="1" noTextEdit="1"/>
          </p:cNvSpPr>
          <p:nvPr>
            <p:ph type="sldImg"/>
          </p:nvPr>
        </p:nvSpPr>
        <p:spPr>
          <a:xfrm>
            <a:off x="1150938" y="692150"/>
            <a:ext cx="4556125" cy="3416300"/>
          </a:xfrm>
          <a:ln cap="flat"/>
        </p:spPr>
      </p:sp>
      <p:sp>
        <p:nvSpPr>
          <p:cNvPr id="29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DEC153D-25FD-40BD-8063-E7E679A45C6F}" type="slidenum">
              <a:rPr lang="en-US"/>
              <a:pPr/>
              <a:t>44</a:t>
            </a:fld>
            <a:endParaRPr lang="en-US"/>
          </a:p>
        </p:txBody>
      </p:sp>
      <p:sp>
        <p:nvSpPr>
          <p:cNvPr id="31746" name="Rectangle 2"/>
          <p:cNvSpPr>
            <a:spLocks noChangeArrowheads="1" noTextEdit="1"/>
          </p:cNvSpPr>
          <p:nvPr>
            <p:ph type="sldImg"/>
          </p:nvPr>
        </p:nvSpPr>
        <p:spPr>
          <a:xfrm>
            <a:off x="1150938" y="692150"/>
            <a:ext cx="4556125" cy="3416300"/>
          </a:xfrm>
          <a:ln cap="flat"/>
        </p:spPr>
      </p:sp>
      <p:sp>
        <p:nvSpPr>
          <p:cNvPr id="31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52D7094-842C-467F-A35D-92FF218BBC9D}" type="slidenum">
              <a:rPr lang="en-US"/>
              <a:pPr/>
              <a:t>45</a:t>
            </a:fld>
            <a:endParaRPr lang="en-US"/>
          </a:p>
        </p:txBody>
      </p:sp>
      <p:sp>
        <p:nvSpPr>
          <p:cNvPr id="33794" name="Rectangle 2"/>
          <p:cNvSpPr>
            <a:spLocks noChangeArrowheads="1" noTextEdit="1"/>
          </p:cNvSpPr>
          <p:nvPr>
            <p:ph type="sldImg"/>
          </p:nvPr>
        </p:nvSpPr>
        <p:spPr>
          <a:xfrm>
            <a:off x="1150938" y="692150"/>
            <a:ext cx="4556125" cy="3416300"/>
          </a:xfrm>
          <a:ln cap="flat"/>
        </p:spPr>
      </p:sp>
      <p:sp>
        <p:nvSpPr>
          <p:cNvPr id="33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83290D7-136A-4BA8-9439-BBC7283187F2}" type="slidenum">
              <a:rPr lang="en-US"/>
              <a:pPr/>
              <a:t>46</a:t>
            </a:fld>
            <a:endParaRPr lang="en-US"/>
          </a:p>
        </p:txBody>
      </p:sp>
      <p:sp>
        <p:nvSpPr>
          <p:cNvPr id="35842" name="Rectangle 2"/>
          <p:cNvSpPr>
            <a:spLocks noChangeArrowheads="1" noTextEdit="1"/>
          </p:cNvSpPr>
          <p:nvPr>
            <p:ph type="sldImg"/>
          </p:nvPr>
        </p:nvSpPr>
        <p:spPr>
          <a:xfrm>
            <a:off x="1150938" y="692150"/>
            <a:ext cx="4556125" cy="3416300"/>
          </a:xfrm>
          <a:ln cap="flat"/>
        </p:spPr>
      </p:sp>
      <p:sp>
        <p:nvSpPr>
          <p:cNvPr id="35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B2C23A0-8D97-4032-80E0-F28E5EF2E0E6}" type="slidenum">
              <a:rPr lang="en-US"/>
              <a:pPr/>
              <a:t>47</a:t>
            </a:fld>
            <a:endParaRPr lang="en-US"/>
          </a:p>
        </p:txBody>
      </p:sp>
      <p:sp>
        <p:nvSpPr>
          <p:cNvPr id="37890" name="Rectangle 2"/>
          <p:cNvSpPr>
            <a:spLocks noChangeArrowheads="1" noTextEdit="1"/>
          </p:cNvSpPr>
          <p:nvPr>
            <p:ph type="sldImg"/>
          </p:nvPr>
        </p:nvSpPr>
        <p:spPr>
          <a:xfrm>
            <a:off x="1150938" y="692150"/>
            <a:ext cx="4556125" cy="3416300"/>
          </a:xfrm>
          <a:ln cap="flat"/>
        </p:spPr>
      </p:sp>
      <p:sp>
        <p:nvSpPr>
          <p:cNvPr id="37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A886DC9-5F78-4E8F-8C6D-EB4D66D57DE6}" type="slidenum">
              <a:rPr lang="en-US"/>
              <a:pPr/>
              <a:t>48</a:t>
            </a:fld>
            <a:endParaRPr lang="en-US"/>
          </a:p>
        </p:txBody>
      </p:sp>
      <p:sp>
        <p:nvSpPr>
          <p:cNvPr id="39938" name="Rectangle 2"/>
          <p:cNvSpPr>
            <a:spLocks noChangeArrowheads="1" noTextEdit="1"/>
          </p:cNvSpPr>
          <p:nvPr>
            <p:ph type="sldImg"/>
          </p:nvPr>
        </p:nvSpPr>
        <p:spPr>
          <a:xfrm>
            <a:off x="1150938" y="692150"/>
            <a:ext cx="4556125" cy="3416300"/>
          </a:xfrm>
          <a:ln cap="flat"/>
        </p:spPr>
      </p:sp>
      <p:sp>
        <p:nvSpPr>
          <p:cNvPr id="399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87EB0BE-39FD-4888-A913-45E944945F23}" type="slidenum">
              <a:rPr lang="en-US"/>
              <a:pPr/>
              <a:t>49</a:t>
            </a:fld>
            <a:endParaRPr lang="en-US"/>
          </a:p>
        </p:txBody>
      </p:sp>
      <p:sp>
        <p:nvSpPr>
          <p:cNvPr id="41986" name="Rectangle 2"/>
          <p:cNvSpPr>
            <a:spLocks noChangeArrowheads="1" noTextEdit="1"/>
          </p:cNvSpPr>
          <p:nvPr>
            <p:ph type="sldImg"/>
          </p:nvPr>
        </p:nvSpPr>
        <p:spPr>
          <a:xfrm>
            <a:off x="1150938" y="692150"/>
            <a:ext cx="4556125" cy="3416300"/>
          </a:xfrm>
          <a:ln cap="flat"/>
        </p:spPr>
      </p:sp>
      <p:sp>
        <p:nvSpPr>
          <p:cNvPr id="41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4930AF4-E4D4-45E0-82F4-6CF13C92E960}" type="slidenum">
              <a:rPr lang="en-US"/>
              <a:pPr/>
              <a:t>5</a:t>
            </a:fld>
            <a:endParaRPr lang="en-US"/>
          </a:p>
        </p:txBody>
      </p:sp>
      <p:sp>
        <p:nvSpPr>
          <p:cNvPr id="11266" name="Rectangle 2"/>
          <p:cNvSpPr>
            <a:spLocks noChangeArrowheads="1" noTextEdit="1"/>
          </p:cNvSpPr>
          <p:nvPr>
            <p:ph type="sldImg"/>
          </p:nvPr>
        </p:nvSpPr>
        <p:spPr>
          <a:xfrm>
            <a:off x="1150938" y="692150"/>
            <a:ext cx="4556125" cy="3416300"/>
          </a:xfrm>
          <a:ln cap="flat"/>
        </p:spPr>
      </p:sp>
      <p:sp>
        <p:nvSpPr>
          <p:cNvPr id="11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5AFF30B-95C2-4B72-BE49-BDB21BB52FD0}" type="slidenum">
              <a:rPr lang="en-US"/>
              <a:pPr/>
              <a:t>50</a:t>
            </a:fld>
            <a:endParaRPr lang="en-US"/>
          </a:p>
        </p:txBody>
      </p:sp>
      <p:sp>
        <p:nvSpPr>
          <p:cNvPr id="44034" name="Rectangle 2"/>
          <p:cNvSpPr>
            <a:spLocks noChangeArrowheads="1" noTextEdit="1"/>
          </p:cNvSpPr>
          <p:nvPr>
            <p:ph type="sldImg"/>
          </p:nvPr>
        </p:nvSpPr>
        <p:spPr>
          <a:xfrm>
            <a:off x="1150938" y="692150"/>
            <a:ext cx="4556125" cy="3416300"/>
          </a:xfrm>
          <a:ln cap="flat"/>
        </p:spPr>
      </p:sp>
      <p:sp>
        <p:nvSpPr>
          <p:cNvPr id="440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1B0750A-0F8C-4F2C-AD1B-F0FAA783142C}" type="slidenum">
              <a:rPr lang="en-US"/>
              <a:pPr/>
              <a:t>51</a:t>
            </a:fld>
            <a:endParaRPr lang="en-US"/>
          </a:p>
        </p:txBody>
      </p:sp>
      <p:sp>
        <p:nvSpPr>
          <p:cNvPr id="46082" name="Rectangle 2"/>
          <p:cNvSpPr>
            <a:spLocks noChangeArrowheads="1" noTextEdit="1"/>
          </p:cNvSpPr>
          <p:nvPr>
            <p:ph type="sldImg"/>
          </p:nvPr>
        </p:nvSpPr>
        <p:spPr>
          <a:xfrm>
            <a:off x="1150938" y="692150"/>
            <a:ext cx="4556125" cy="3416300"/>
          </a:xfrm>
          <a:ln cap="flat"/>
        </p:spPr>
      </p:sp>
      <p:sp>
        <p:nvSpPr>
          <p:cNvPr id="46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1D187A2-DBDC-48C5-9414-3A1ED806B192}" type="slidenum">
              <a:rPr lang="en-US"/>
              <a:pPr/>
              <a:t>52</a:t>
            </a:fld>
            <a:endParaRPr lang="en-US"/>
          </a:p>
        </p:txBody>
      </p:sp>
      <p:sp>
        <p:nvSpPr>
          <p:cNvPr id="48130" name="Rectangle 2"/>
          <p:cNvSpPr>
            <a:spLocks noChangeArrowheads="1" noTextEdit="1"/>
          </p:cNvSpPr>
          <p:nvPr>
            <p:ph type="sldImg"/>
          </p:nvPr>
        </p:nvSpPr>
        <p:spPr>
          <a:xfrm>
            <a:off x="1150938" y="692150"/>
            <a:ext cx="4556125" cy="3416300"/>
          </a:xfrm>
          <a:ln cap="flat"/>
        </p:spPr>
      </p:sp>
      <p:sp>
        <p:nvSpPr>
          <p:cNvPr id="48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C9A39AB-5623-44D2-84EA-53756C5B902B}" type="slidenum">
              <a:rPr lang="en-US"/>
              <a:pPr/>
              <a:t>53</a:t>
            </a:fld>
            <a:endParaRPr lang="en-US"/>
          </a:p>
        </p:txBody>
      </p:sp>
      <p:sp>
        <p:nvSpPr>
          <p:cNvPr id="50178" name="Rectangle 2"/>
          <p:cNvSpPr>
            <a:spLocks noChangeArrowheads="1" noTextEdit="1"/>
          </p:cNvSpPr>
          <p:nvPr>
            <p:ph type="sldImg"/>
          </p:nvPr>
        </p:nvSpPr>
        <p:spPr>
          <a:xfrm>
            <a:off x="1150938" y="692150"/>
            <a:ext cx="4556125" cy="3416300"/>
          </a:xfrm>
          <a:ln cap="flat"/>
        </p:spPr>
      </p:sp>
      <p:sp>
        <p:nvSpPr>
          <p:cNvPr id="50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560C5A2-A73C-4EEA-817E-88B70EA91FB9}" type="slidenum">
              <a:rPr lang="en-US"/>
              <a:pPr/>
              <a:t>54</a:t>
            </a:fld>
            <a:endParaRPr lang="en-US"/>
          </a:p>
        </p:txBody>
      </p:sp>
      <p:sp>
        <p:nvSpPr>
          <p:cNvPr id="52226" name="Rectangle 2"/>
          <p:cNvSpPr>
            <a:spLocks noChangeArrowheads="1" noTextEdit="1"/>
          </p:cNvSpPr>
          <p:nvPr>
            <p:ph type="sldImg"/>
          </p:nvPr>
        </p:nvSpPr>
        <p:spPr>
          <a:xfrm>
            <a:off x="1150938" y="692150"/>
            <a:ext cx="4556125" cy="3416300"/>
          </a:xfrm>
          <a:ln cap="flat"/>
        </p:spPr>
      </p:sp>
      <p:sp>
        <p:nvSpPr>
          <p:cNvPr id="522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0414456-A493-4E1E-A8F2-0FF9C245362C}" type="slidenum">
              <a:rPr lang="en-US"/>
              <a:pPr/>
              <a:t>55</a:t>
            </a:fld>
            <a:endParaRPr lang="en-US"/>
          </a:p>
        </p:txBody>
      </p:sp>
      <p:sp>
        <p:nvSpPr>
          <p:cNvPr id="54274" name="Rectangle 2"/>
          <p:cNvSpPr>
            <a:spLocks noChangeArrowheads="1" noTextEdit="1"/>
          </p:cNvSpPr>
          <p:nvPr>
            <p:ph type="sldImg"/>
          </p:nvPr>
        </p:nvSpPr>
        <p:spPr>
          <a:xfrm>
            <a:off x="1150938" y="692150"/>
            <a:ext cx="4556125" cy="3416300"/>
          </a:xfrm>
          <a:ln cap="flat"/>
        </p:spPr>
      </p:sp>
      <p:sp>
        <p:nvSpPr>
          <p:cNvPr id="542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3CCD99F-F529-4E98-B651-BA490E49080D}" type="slidenum">
              <a:rPr lang="en-US"/>
              <a:pPr/>
              <a:t>56</a:t>
            </a:fld>
            <a:endParaRPr lang="en-US"/>
          </a:p>
        </p:txBody>
      </p:sp>
      <p:sp>
        <p:nvSpPr>
          <p:cNvPr id="222210" name="Rectangle 2"/>
          <p:cNvSpPr>
            <a:spLocks noChangeArrowheads="1" noTextEdit="1"/>
          </p:cNvSpPr>
          <p:nvPr>
            <p:ph type="sldImg"/>
          </p:nvPr>
        </p:nvSpPr>
        <p:spPr>
          <a:xfrm>
            <a:off x="1150938" y="692150"/>
            <a:ext cx="4556125" cy="3416300"/>
          </a:xfrm>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C3F6D1B-68E3-4D60-81B4-FC2C050B9D24}" type="slidenum">
              <a:rPr lang="en-US"/>
              <a:pPr/>
              <a:t>57</a:t>
            </a:fld>
            <a:endParaRPr lang="en-US"/>
          </a:p>
        </p:txBody>
      </p:sp>
      <p:sp>
        <p:nvSpPr>
          <p:cNvPr id="56322" name="Rectangle 2"/>
          <p:cNvSpPr>
            <a:spLocks noChangeArrowheads="1" noTextEdit="1"/>
          </p:cNvSpPr>
          <p:nvPr>
            <p:ph type="sldImg"/>
          </p:nvPr>
        </p:nvSpPr>
        <p:spPr>
          <a:xfrm>
            <a:off x="1150938" y="692150"/>
            <a:ext cx="4556125" cy="3416300"/>
          </a:xfrm>
          <a:ln cap="flat"/>
        </p:spPr>
      </p:sp>
      <p:sp>
        <p:nvSpPr>
          <p:cNvPr id="56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2E7B028-DF96-4F49-A6F7-0A87C6166260}" type="slidenum">
              <a:rPr lang="en-US"/>
              <a:pPr/>
              <a:t>58</a:t>
            </a:fld>
            <a:endParaRPr lang="en-US"/>
          </a:p>
        </p:txBody>
      </p:sp>
      <p:sp>
        <p:nvSpPr>
          <p:cNvPr id="58370" name="Rectangle 2"/>
          <p:cNvSpPr>
            <a:spLocks noChangeArrowheads="1" noTextEdit="1"/>
          </p:cNvSpPr>
          <p:nvPr>
            <p:ph type="sldImg"/>
          </p:nvPr>
        </p:nvSpPr>
        <p:spPr>
          <a:xfrm>
            <a:off x="1150938" y="692150"/>
            <a:ext cx="4556125" cy="3416300"/>
          </a:xfrm>
          <a:ln cap="flat"/>
        </p:spPr>
      </p:sp>
      <p:sp>
        <p:nvSpPr>
          <p:cNvPr id="583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C6D609B-D98C-4781-8D30-3DE9F6106B02}" type="slidenum">
              <a:rPr lang="en-US"/>
              <a:pPr/>
              <a:t>59</a:t>
            </a:fld>
            <a:endParaRPr lang="en-US"/>
          </a:p>
        </p:txBody>
      </p:sp>
      <p:sp>
        <p:nvSpPr>
          <p:cNvPr id="291842" name="Rectangle 2"/>
          <p:cNvSpPr>
            <a:spLocks noChangeArrowheads="1" noTextEdit="1"/>
          </p:cNvSpPr>
          <p:nvPr>
            <p:ph type="sldImg"/>
          </p:nvPr>
        </p:nvSpPr>
        <p:spPr>
          <a:xfrm>
            <a:off x="1106488" y="666750"/>
            <a:ext cx="4645025" cy="3484563"/>
          </a:xfrm>
          <a:ln/>
        </p:spPr>
      </p:sp>
      <p:sp>
        <p:nvSpPr>
          <p:cNvPr id="291843"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99A50E2-5F0E-428C-B7BD-25F933B547F2}" type="slidenum">
              <a:rPr lang="en-US"/>
              <a:pPr/>
              <a:t>6</a:t>
            </a:fld>
            <a:endParaRPr lang="en-US"/>
          </a:p>
        </p:txBody>
      </p:sp>
      <p:sp>
        <p:nvSpPr>
          <p:cNvPr id="313346" name="Rectangle 2"/>
          <p:cNvSpPr>
            <a:spLocks noChangeArrowheads="1" noTextEdit="1"/>
          </p:cNvSpPr>
          <p:nvPr>
            <p:ph type="sldImg"/>
          </p:nvPr>
        </p:nvSpPr>
        <p:spPr>
          <a:xfrm>
            <a:off x="1143000" y="685800"/>
            <a:ext cx="4572000" cy="3429000"/>
          </a:xfrm>
          <a:ln/>
        </p:spPr>
      </p:sp>
      <p:sp>
        <p:nvSpPr>
          <p:cNvPr id="313347" name="Rectangle 3"/>
          <p:cNvSpPr>
            <a:spLocks noGrp="1" noChangeArrowheads="1"/>
          </p:cNvSpPr>
          <p:nvPr>
            <p:ph type="body" idx="1"/>
          </p:nvPr>
        </p:nvSpPr>
        <p:spPr/>
        <p:txBody>
          <a:bodyPr/>
          <a:lstStyle/>
          <a:p>
            <a:r>
              <a:rPr lang="en-US"/>
              <a:t>Scientists repeat experiments many times to increase their accuracy.  </a:t>
            </a:r>
          </a:p>
          <a:p>
            <a:endParaRPr lang="en-US"/>
          </a:p>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BB374D4-18D0-44CD-A5A1-49AD6EA76133}" type="slidenum">
              <a:rPr lang="en-US"/>
              <a:pPr/>
              <a:t>60</a:t>
            </a:fld>
            <a:endParaRPr lang="en-US"/>
          </a:p>
        </p:txBody>
      </p:sp>
      <p:sp>
        <p:nvSpPr>
          <p:cNvPr id="60418" name="Rectangle 2"/>
          <p:cNvSpPr>
            <a:spLocks noChangeArrowheads="1" noTextEdit="1"/>
          </p:cNvSpPr>
          <p:nvPr>
            <p:ph type="sldImg"/>
          </p:nvPr>
        </p:nvSpPr>
        <p:spPr>
          <a:xfrm>
            <a:off x="1150938" y="692150"/>
            <a:ext cx="4556125" cy="3416300"/>
          </a:xfrm>
          <a:ln cap="flat"/>
        </p:spPr>
      </p:sp>
      <p:sp>
        <p:nvSpPr>
          <p:cNvPr id="604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AF090B0-2A4B-454A-A0DD-1B86089C39EC}" type="slidenum">
              <a:rPr lang="en-US"/>
              <a:pPr/>
              <a:t>61</a:t>
            </a:fld>
            <a:endParaRPr lang="en-US"/>
          </a:p>
        </p:txBody>
      </p:sp>
      <p:sp>
        <p:nvSpPr>
          <p:cNvPr id="142338" name="Rectangle 2"/>
          <p:cNvSpPr>
            <a:spLocks noChangeArrowheads="1" noTextEdit="1"/>
          </p:cNvSpPr>
          <p:nvPr>
            <p:ph type="sldImg"/>
          </p:nvPr>
        </p:nvSpPr>
        <p:spPr>
          <a:xfrm>
            <a:off x="1143000" y="685800"/>
            <a:ext cx="4572000" cy="3429000"/>
          </a:xfrm>
          <a:ln/>
        </p:spPr>
      </p:sp>
      <p:sp>
        <p:nvSpPr>
          <p:cNvPr id="142339" name="Rectangle 3"/>
          <p:cNvSpPr>
            <a:spLocks noGrp="1" noChangeArrowheads="1"/>
          </p:cNvSpPr>
          <p:nvPr>
            <p:ph type="body" idx="1"/>
          </p:nvPr>
        </p:nvSpPr>
        <p:spPr/>
        <p:txBody>
          <a:bodyPr/>
          <a:lstStyle/>
          <a:p>
            <a:pPr marL="228600" indent="-228600"/>
            <a:r>
              <a:rPr lang="en-US" b="1"/>
              <a:t>Internet Access to the National Institute of Standards and Technology</a:t>
            </a:r>
          </a:p>
          <a:p>
            <a:pPr marL="228600" indent="-228600"/>
            <a:r>
              <a:rPr lang="en-US">
                <a:cs typeface="Times New Roman" pitchFamily="18" charset="0"/>
              </a:rPr>
              <a:t>“To be or not to be”:  the English or the Metric system</a:t>
            </a:r>
          </a:p>
          <a:p>
            <a:pPr marL="228600" indent="-228600"/>
            <a:r>
              <a:rPr lang="en-US">
                <a:cs typeface="Times New Roman" pitchFamily="18" charset="0"/>
              </a:rPr>
              <a:t> </a:t>
            </a:r>
          </a:p>
          <a:p>
            <a:pPr marL="228600" indent="-228600"/>
            <a:r>
              <a:rPr lang="en-US">
                <a:cs typeface="Times New Roman" pitchFamily="18" charset="0"/>
              </a:rPr>
              <a:t>The English system of measurement used today in the United States originated in the decrees of English monarchs.  The French Revolution produced the overthrow of the French monarchy and in 1799 it also led to the creation of the set of weights and measures we call the metric system.  The metric system was legalized for use in the United States in 1866 along with the traditional English system.  Today the only countries in the world that do not use the metric system are the United States of America, Liberia and Myanamar.</a:t>
            </a:r>
          </a:p>
          <a:p>
            <a:pPr marL="228600" indent="-228600"/>
            <a:r>
              <a:rPr lang="en-US">
                <a:cs typeface="Times New Roman" pitchFamily="18" charset="0"/>
              </a:rPr>
              <a:t> </a:t>
            </a:r>
          </a:p>
          <a:p>
            <a:pPr marL="228600" indent="-228600"/>
            <a:r>
              <a:rPr lang="en-US" b="1"/>
              <a:t>United States government policy toward the Metric System</a:t>
            </a:r>
          </a:p>
          <a:p>
            <a:pPr marL="228600" indent="-228600"/>
            <a:r>
              <a:rPr lang="en-US">
                <a:cs typeface="Times New Roman" pitchFamily="18" charset="0"/>
              </a:rPr>
              <a:t>This part is to access the following URLs for the National Institute of Standards and Technology, NIST, and review the evolution of the relationship between the United States and the Metric System.  You can answer the first question after reviewing this NIST page.</a:t>
            </a:r>
          </a:p>
          <a:p>
            <a:pPr marL="228600" indent="-228600"/>
            <a:r>
              <a:rPr lang="en-US">
                <a:cs typeface="Times New Roman" pitchFamily="18" charset="0"/>
              </a:rPr>
              <a:t> </a:t>
            </a:r>
          </a:p>
          <a:p>
            <a:pPr marL="228600" indent="-228600" algn="ctr"/>
            <a:r>
              <a:rPr lang="en-US" b="1">
                <a:cs typeface="Times New Roman" pitchFamily="18" charset="0"/>
                <a:hlinkClick r:id="rId3"/>
              </a:rPr>
              <a:t>http://ts.nist.gov/ts/htdocs/200/202/ic1136a.htm</a:t>
            </a:r>
            <a:endParaRPr lang="en-US">
              <a:cs typeface="Times New Roman" pitchFamily="18" charset="0"/>
            </a:endParaRPr>
          </a:p>
          <a:p>
            <a:pPr marL="228600" indent="-228600" algn="ctr"/>
            <a:r>
              <a:rPr lang="en-US" b="1">
                <a:cs typeface="Times New Roman" pitchFamily="18" charset="0"/>
              </a:rPr>
              <a:t> </a:t>
            </a:r>
            <a:endParaRPr lang="en-US">
              <a:cs typeface="Times New Roman" pitchFamily="18" charset="0"/>
            </a:endParaRPr>
          </a:p>
          <a:p>
            <a:pPr marL="228600" indent="-228600">
              <a:buFontTx/>
              <a:buAutoNum type="arabicPeriod"/>
            </a:pPr>
            <a:r>
              <a:rPr lang="en-US"/>
              <a:t>What was the year when the United States signed the “Treaty of the Meter”?</a:t>
            </a:r>
          </a:p>
          <a:p>
            <a:pPr marL="228600" indent="-228600"/>
            <a:r>
              <a:rPr lang="en-US">
                <a:cs typeface="Times New Roman" pitchFamily="18" charset="0"/>
              </a:rPr>
              <a:t> </a:t>
            </a:r>
          </a:p>
          <a:p>
            <a:pPr marL="228600" indent="-228600"/>
            <a:r>
              <a:rPr lang="en-US">
                <a:cs typeface="Times New Roman" pitchFamily="18" charset="0"/>
              </a:rPr>
              <a:t> </a:t>
            </a:r>
          </a:p>
          <a:p>
            <a:pPr marL="228600" indent="-228600">
              <a:buFontTx/>
              <a:buAutoNum type="arabicPeriod" startAt="2"/>
            </a:pPr>
            <a:r>
              <a:rPr lang="en-US"/>
              <a:t>Access this FDA page to answer the following question.</a:t>
            </a:r>
          </a:p>
          <a:p>
            <a:pPr marL="228600" indent="-228600"/>
            <a:r>
              <a:rPr lang="en-US">
                <a:cs typeface="Times New Roman" pitchFamily="18" charset="0"/>
              </a:rPr>
              <a:t> </a:t>
            </a:r>
          </a:p>
          <a:p>
            <a:pPr marL="228600" indent="-228600" algn="ctr"/>
            <a:r>
              <a:rPr lang="en-US" b="1">
                <a:cs typeface="Times New Roman" pitchFamily="18" charset="0"/>
                <a:hlinkClick r:id="rId4"/>
              </a:rPr>
              <a:t>http://www.fds.goc/ora/inspect_ref/itg30.html</a:t>
            </a:r>
            <a:endParaRPr lang="en-US">
              <a:cs typeface="Times New Roman" pitchFamily="18" charset="0"/>
            </a:endParaRPr>
          </a:p>
          <a:p>
            <a:pPr marL="228600" indent="-228600" algn="ctr"/>
            <a:r>
              <a:rPr lang="en-US" b="1">
                <a:cs typeface="Times New Roman" pitchFamily="18" charset="0"/>
              </a:rPr>
              <a:t> </a:t>
            </a:r>
            <a:endParaRPr lang="en-US">
              <a:cs typeface="Times New Roman" pitchFamily="18" charset="0"/>
            </a:endParaRPr>
          </a:p>
          <a:p>
            <a:pPr marL="228600" indent="-228600"/>
            <a:r>
              <a:rPr lang="en-US">
                <a:cs typeface="Times New Roman" pitchFamily="18" charset="0"/>
              </a:rPr>
              <a:t>What does the term “Both timeless and toothless” have to do with the Metric Conversions Act of 1975?  In your opinion does this influence the pace of metrification in the United States?</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b="1"/>
              <a:t>							Name ____________________ Hr ____</a:t>
            </a:r>
          </a:p>
          <a:p>
            <a:pPr marL="228600" indent="-228600"/>
            <a:r>
              <a:rPr lang="en-US" b="1"/>
              <a:t> </a:t>
            </a:r>
          </a:p>
          <a:p>
            <a:pPr marL="228600" indent="-228600"/>
            <a:r>
              <a:rPr lang="en-US" b="1"/>
              <a:t>Internet Access to the National Institute of Standards and Technology</a:t>
            </a:r>
          </a:p>
          <a:p>
            <a:pPr marL="228600" indent="-228600"/>
            <a:r>
              <a:rPr lang="en-US">
                <a:cs typeface="Times New Roman" pitchFamily="18" charset="0"/>
              </a:rPr>
              <a:t>“To be or not to be”:  the English or the Metric system</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Another part of your assignment is to write a brief argument on the back of this page for adopting the metric system and replacing the English system.  Lastly you are to write an argument for continuing the current pattern of using two systems.</a:t>
            </a:r>
          </a:p>
          <a:p>
            <a:pPr marL="228600" indent="-228600"/>
            <a:r>
              <a:rPr lang="en-US">
                <a:cs typeface="Times New Roman" pitchFamily="18" charset="0"/>
              </a:rPr>
              <a:t> </a:t>
            </a:r>
          </a:p>
          <a:p>
            <a:pPr marL="228600" indent="-228600">
              <a:buFontTx/>
              <a:buAutoNum type="arabicPeriod" startAt="3"/>
            </a:pPr>
            <a:r>
              <a:rPr lang="en-US"/>
              <a:t>Argument for adopting the Metric system and dropping the English system.</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 </a:t>
            </a:r>
          </a:p>
          <a:p>
            <a:pPr marL="228600" indent="-228600"/>
            <a:r>
              <a:rPr lang="en-US">
                <a:cs typeface="Times New Roman" pitchFamily="18" charset="0"/>
              </a:rPr>
              <a:t>Argument for retaining both the English system and the Metric system</a:t>
            </a: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2C6FA85-C8C3-4C56-B514-DB4129F10000}" type="slidenum">
              <a:rPr lang="en-US"/>
              <a:pPr/>
              <a:t>62</a:t>
            </a:fld>
            <a:endParaRPr lang="en-US"/>
          </a:p>
        </p:txBody>
      </p:sp>
      <p:sp>
        <p:nvSpPr>
          <p:cNvPr id="62466" name="Rectangle 2"/>
          <p:cNvSpPr>
            <a:spLocks noChangeArrowheads="1" noTextEdit="1"/>
          </p:cNvSpPr>
          <p:nvPr>
            <p:ph type="sldImg"/>
          </p:nvPr>
        </p:nvSpPr>
        <p:spPr>
          <a:xfrm>
            <a:off x="1150938" y="692150"/>
            <a:ext cx="4556125" cy="3416300"/>
          </a:xfrm>
          <a:ln cap="flat"/>
        </p:spPr>
      </p:sp>
      <p:sp>
        <p:nvSpPr>
          <p:cNvPr id="624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63F3C4D-5913-45D8-A2F1-51871269F31E}" type="slidenum">
              <a:rPr lang="en-US"/>
              <a:pPr/>
              <a:t>63</a:t>
            </a:fld>
            <a:endParaRPr lang="en-US"/>
          </a:p>
        </p:txBody>
      </p:sp>
      <p:sp>
        <p:nvSpPr>
          <p:cNvPr id="223234" name="Rectangle 2"/>
          <p:cNvSpPr>
            <a:spLocks noChangeArrowheads="1" noTextEdit="1"/>
          </p:cNvSpPr>
          <p:nvPr>
            <p:ph type="sldImg"/>
          </p:nvPr>
        </p:nvSpPr>
        <p:spPr>
          <a:xfrm>
            <a:off x="1150938" y="692150"/>
            <a:ext cx="4556125" cy="3416300"/>
          </a:xfrm>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1ECDCBA-9093-4C92-8807-786BD180FC29}" type="slidenum">
              <a:rPr lang="en-US"/>
              <a:pPr/>
              <a:t>64</a:t>
            </a:fld>
            <a:endParaRPr lang="en-US"/>
          </a:p>
        </p:txBody>
      </p:sp>
      <p:sp>
        <p:nvSpPr>
          <p:cNvPr id="293890" name="Rectangle 2"/>
          <p:cNvSpPr>
            <a:spLocks noChangeArrowheads="1" noTextEdit="1"/>
          </p:cNvSpPr>
          <p:nvPr>
            <p:ph type="sldImg"/>
          </p:nvPr>
        </p:nvSpPr>
        <p:spPr>
          <a:xfrm>
            <a:off x="1106488" y="666750"/>
            <a:ext cx="4645025" cy="3484563"/>
          </a:xfrm>
          <a:ln/>
        </p:spPr>
      </p:sp>
      <p:sp>
        <p:nvSpPr>
          <p:cNvPr id="293891" name="Rectangle 3"/>
          <p:cNvSpPr>
            <a:spLocks noGrp="1" noChangeArrowheads="1"/>
          </p:cNvSpPr>
          <p:nvPr>
            <p:ph type="body" idx="1"/>
          </p:nvPr>
        </p:nvSpPr>
        <p:spPr>
          <a:xfrm>
            <a:off x="904875" y="4373563"/>
            <a:ext cx="5048250" cy="4078287"/>
          </a:xfrm>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E7B58A2-C058-4401-BF46-A5558C6E647F}" type="slidenum">
              <a:rPr lang="en-US"/>
              <a:pPr/>
              <a:t>65</a:t>
            </a:fld>
            <a:endParaRPr lang="en-US"/>
          </a:p>
        </p:txBody>
      </p:sp>
      <p:sp>
        <p:nvSpPr>
          <p:cNvPr id="224258" name="Rectangle 2"/>
          <p:cNvSpPr>
            <a:spLocks noChangeArrowheads="1" noTextEdit="1"/>
          </p:cNvSpPr>
          <p:nvPr>
            <p:ph type="sldImg"/>
          </p:nvPr>
        </p:nvSpPr>
        <p:spPr>
          <a:xfrm>
            <a:off x="1150938" y="692150"/>
            <a:ext cx="4556125" cy="3416300"/>
          </a:xfrm>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58CFC00-F76C-4DDA-A017-C79A0EEEB5C3}" type="slidenum">
              <a:rPr lang="en-US"/>
              <a:pPr/>
              <a:t>66</a:t>
            </a:fld>
            <a:endParaRPr lang="en-US"/>
          </a:p>
        </p:txBody>
      </p:sp>
      <p:sp>
        <p:nvSpPr>
          <p:cNvPr id="225282" name="Rectangle 2"/>
          <p:cNvSpPr>
            <a:spLocks noChangeArrowheads="1" noTextEdit="1"/>
          </p:cNvSpPr>
          <p:nvPr>
            <p:ph type="sldImg"/>
          </p:nvPr>
        </p:nvSpPr>
        <p:spPr>
          <a:xfrm>
            <a:off x="1150938" y="692150"/>
            <a:ext cx="4556125" cy="3416300"/>
          </a:xfrm>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B0A9701-E9FC-4DB8-AF04-5B341D08B9A2}" type="slidenum">
              <a:rPr lang="en-US"/>
              <a:pPr/>
              <a:t>67</a:t>
            </a:fld>
            <a:endParaRPr lang="en-US"/>
          </a:p>
        </p:txBody>
      </p:sp>
      <p:sp>
        <p:nvSpPr>
          <p:cNvPr id="226306" name="Rectangle 2"/>
          <p:cNvSpPr>
            <a:spLocks noChangeArrowheads="1" noTextEdit="1"/>
          </p:cNvSpPr>
          <p:nvPr>
            <p:ph type="sldImg"/>
          </p:nvPr>
        </p:nvSpPr>
        <p:spPr>
          <a:xfrm>
            <a:off x="1150938" y="692150"/>
            <a:ext cx="4556125" cy="3416300"/>
          </a:xfrm>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96EAC0D-1F06-4AB8-8D9A-F19B63CC58AD}" type="slidenum">
              <a:rPr lang="en-US"/>
              <a:pPr/>
              <a:t>68</a:t>
            </a:fld>
            <a:endParaRPr lang="en-US"/>
          </a:p>
        </p:txBody>
      </p:sp>
      <p:sp>
        <p:nvSpPr>
          <p:cNvPr id="227330" name="Rectangle 2"/>
          <p:cNvSpPr>
            <a:spLocks noChangeArrowheads="1" noTextEdit="1"/>
          </p:cNvSpPr>
          <p:nvPr>
            <p:ph type="sldImg"/>
          </p:nvPr>
        </p:nvSpPr>
        <p:spPr>
          <a:xfrm>
            <a:off x="1150938" y="692150"/>
            <a:ext cx="4556125" cy="3416300"/>
          </a:xfrm>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F7912B3-14EA-4FF4-841D-1284EBCE3737}" type="slidenum">
              <a:rPr lang="en-US"/>
              <a:pPr/>
              <a:t>69</a:t>
            </a:fld>
            <a:endParaRPr lang="en-US"/>
          </a:p>
        </p:txBody>
      </p:sp>
      <p:sp>
        <p:nvSpPr>
          <p:cNvPr id="228354" name="Rectangle 2"/>
          <p:cNvSpPr>
            <a:spLocks noChangeArrowheads="1" noTextEdit="1"/>
          </p:cNvSpPr>
          <p:nvPr>
            <p:ph type="sldImg"/>
          </p:nvPr>
        </p:nvSpPr>
        <p:spPr>
          <a:xfrm>
            <a:off x="1150938" y="692150"/>
            <a:ext cx="4556125" cy="3416300"/>
          </a:xfrm>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C6CCE7-3826-4997-A97C-8B67C1C8D3A3}" type="slidenum">
              <a:rPr lang="en-US"/>
              <a:pPr/>
              <a:t>7</a:t>
            </a:fld>
            <a:endParaRPr lang="en-US"/>
          </a:p>
        </p:txBody>
      </p:sp>
      <p:sp>
        <p:nvSpPr>
          <p:cNvPr id="13314" name="Rectangle 2"/>
          <p:cNvSpPr>
            <a:spLocks noChangeArrowheads="1" noTextEdit="1"/>
          </p:cNvSpPr>
          <p:nvPr>
            <p:ph type="sldImg"/>
          </p:nvPr>
        </p:nvSpPr>
        <p:spPr>
          <a:xfrm>
            <a:off x="1150938" y="692150"/>
            <a:ext cx="4556125" cy="3416300"/>
          </a:xfrm>
          <a:ln cap="flat"/>
        </p:spPr>
      </p:sp>
      <p:sp>
        <p:nvSpPr>
          <p:cNvPr id="133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66D17B7-D579-4B3B-B387-3A69E8822270}" type="slidenum">
              <a:rPr lang="en-US"/>
              <a:pPr/>
              <a:t>70</a:t>
            </a:fld>
            <a:endParaRPr lang="en-US"/>
          </a:p>
        </p:txBody>
      </p:sp>
      <p:sp>
        <p:nvSpPr>
          <p:cNvPr id="229378" name="Rectangle 2"/>
          <p:cNvSpPr>
            <a:spLocks noChangeArrowheads="1" noTextEdit="1"/>
          </p:cNvSpPr>
          <p:nvPr>
            <p:ph type="sldImg"/>
          </p:nvPr>
        </p:nvSpPr>
        <p:spPr>
          <a:xfrm>
            <a:off x="1150938" y="692150"/>
            <a:ext cx="4556125" cy="3416300"/>
          </a:xfrm>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54F67C0-CE0E-4EFF-A00F-DD38E678A21C}" type="slidenum">
              <a:rPr lang="en-US"/>
              <a:pPr/>
              <a:t>71</a:t>
            </a:fld>
            <a:endParaRPr lang="en-US"/>
          </a:p>
        </p:txBody>
      </p:sp>
      <p:sp>
        <p:nvSpPr>
          <p:cNvPr id="230402" name="Rectangle 2"/>
          <p:cNvSpPr>
            <a:spLocks noChangeArrowheads="1" noTextEdit="1"/>
          </p:cNvSpPr>
          <p:nvPr>
            <p:ph type="sldImg"/>
          </p:nvPr>
        </p:nvSpPr>
        <p:spPr>
          <a:xfrm>
            <a:off x="1150938" y="692150"/>
            <a:ext cx="4556125" cy="3416300"/>
          </a:xfrm>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9257D39-D27C-4666-AC47-8C13C891CFD6}" type="slidenum">
              <a:rPr lang="en-US"/>
              <a:pPr/>
              <a:t>72</a:t>
            </a:fld>
            <a:endParaRPr lang="en-US"/>
          </a:p>
        </p:txBody>
      </p:sp>
      <p:sp>
        <p:nvSpPr>
          <p:cNvPr id="231426" name="Rectangle 2"/>
          <p:cNvSpPr>
            <a:spLocks noChangeArrowheads="1" noTextEdit="1"/>
          </p:cNvSpPr>
          <p:nvPr>
            <p:ph type="sldImg"/>
          </p:nvPr>
        </p:nvSpPr>
        <p:spPr>
          <a:xfrm>
            <a:off x="1150938" y="692150"/>
            <a:ext cx="4556125" cy="3416300"/>
          </a:xfrm>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C3FA18C-7D73-446D-9350-F51954215813}" type="slidenum">
              <a:rPr lang="en-US"/>
              <a:pPr/>
              <a:t>73</a:t>
            </a:fld>
            <a:endParaRPr lang="en-US"/>
          </a:p>
        </p:txBody>
      </p:sp>
      <p:sp>
        <p:nvSpPr>
          <p:cNvPr id="153602" name="Rectangle 2"/>
          <p:cNvSpPr>
            <a:spLocks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p:txBody>
          <a:bodyPr/>
          <a:lstStyle/>
          <a:p>
            <a:pPr algn="ctr"/>
            <a:r>
              <a:rPr lang="en-US"/>
              <a:t>UNITS OF MEASURING VOLUME</a:t>
            </a:r>
          </a:p>
          <a:p>
            <a:endParaRPr lang="en-US"/>
          </a:p>
          <a:p>
            <a:r>
              <a:rPr lang="en-US"/>
              <a:t>			</a:t>
            </a:r>
          </a:p>
          <a:p>
            <a:r>
              <a:rPr lang="en-US"/>
              <a:t>	</a:t>
            </a:r>
          </a:p>
          <a:p>
            <a:r>
              <a:rPr lang="en-US"/>
              <a:t>			A measurement has two parts:  a number and a unit. </a:t>
            </a:r>
          </a:p>
          <a:p>
            <a:endParaRPr lang="en-US"/>
          </a:p>
          <a:p>
            <a:r>
              <a:rPr lang="en-US"/>
              <a:t>			Note:  NO NAKED NUMBERS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938F568-1170-46DE-A644-57A7F202994F}" type="slidenum">
              <a:rPr lang="en-US"/>
              <a:pPr/>
              <a:t>74</a:t>
            </a:fld>
            <a:endParaRPr lang="en-US"/>
          </a:p>
        </p:txBody>
      </p:sp>
      <p:sp>
        <p:nvSpPr>
          <p:cNvPr id="315394" name="Rectangle 2"/>
          <p:cNvSpPr>
            <a:spLocks noChangeArrowheads="1" noTextEdit="1"/>
          </p:cNvSpPr>
          <p:nvPr>
            <p:ph type="sldImg"/>
          </p:nvPr>
        </p:nvSpPr>
        <p:spPr>
          <a:xfrm>
            <a:off x="1150938" y="692150"/>
            <a:ext cx="4556125" cy="3416300"/>
          </a:xfrm>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A458772-0144-41DD-97F2-6B6E48D8F57F}" type="slidenum">
              <a:rPr lang="en-US"/>
              <a:pPr/>
              <a:t>75</a:t>
            </a:fld>
            <a:endParaRPr lang="en-US"/>
          </a:p>
        </p:txBody>
      </p:sp>
      <p:sp>
        <p:nvSpPr>
          <p:cNvPr id="156674" name="Rectangle 2"/>
          <p:cNvSpPr>
            <a:spLocks noChangeArrowheads="1" noTextEdit="1"/>
          </p:cNvSpPr>
          <p:nvPr>
            <p:ph type="sldImg"/>
          </p:nvPr>
        </p:nvSpPr>
        <p:spPr>
          <a:xfrm>
            <a:off x="1143000" y="685800"/>
            <a:ext cx="4572000" cy="3429000"/>
          </a:xfrm>
          <a:ln/>
        </p:spPr>
      </p:sp>
      <p:sp>
        <p:nvSpPr>
          <p:cNvPr id="156675" name="Rectangle 3"/>
          <p:cNvSpPr>
            <a:spLocks noGrp="1" noChangeArrowheads="1"/>
          </p:cNvSpPr>
          <p:nvPr>
            <p:ph type="body" idx="1"/>
          </p:nvPr>
        </p:nvSpPr>
        <p:spPr/>
        <p:txBody>
          <a:bodyPr/>
          <a:lstStyle/>
          <a:p>
            <a:pPr algn="ctr"/>
            <a:r>
              <a:rPr lang="en-US"/>
              <a:t>UNITS FOR MEASURING MASS</a:t>
            </a:r>
          </a:p>
          <a:p>
            <a:pPr algn="ctr"/>
            <a:endParaRPr lang="en-US"/>
          </a:p>
          <a:p>
            <a:r>
              <a:rPr lang="en-US"/>
              <a:t>	</a:t>
            </a:r>
            <a:r>
              <a:rPr lang="en-US" b="1"/>
              <a:t>Mass – </a:t>
            </a:r>
            <a:r>
              <a:rPr lang="en-US"/>
              <a:t>amount of substance present.  Does not change when going to the moon.</a:t>
            </a:r>
          </a:p>
          <a:p>
            <a:r>
              <a:rPr lang="en-US"/>
              <a:t>	</a:t>
            </a:r>
          </a:p>
          <a:p>
            <a:r>
              <a:rPr lang="en-US"/>
              <a:t>		Mass is measured on a pan balance.</a:t>
            </a:r>
          </a:p>
          <a:p>
            <a:endParaRPr lang="en-US"/>
          </a:p>
          <a:p>
            <a:r>
              <a:rPr lang="en-US"/>
              <a:t>	</a:t>
            </a:r>
            <a:r>
              <a:rPr lang="en-US" b="1"/>
              <a:t>Weight</a:t>
            </a:r>
            <a:r>
              <a:rPr lang="en-US"/>
              <a:t> – related to gravity.  Your weight is about 1/3 on the moon and 3X on Jupiter.  </a:t>
            </a:r>
          </a:p>
          <a:p>
            <a:r>
              <a:rPr lang="en-US"/>
              <a:t>			As gravity increases your weight increases.  </a:t>
            </a:r>
          </a:p>
          <a:p>
            <a:r>
              <a:rPr lang="en-US"/>
              <a:t>			Pull of gravity on jet fighter planes – make your arms and legs very heavy and g-forces increase.</a:t>
            </a:r>
          </a:p>
          <a:p>
            <a:endParaRPr lang="en-US"/>
          </a:p>
          <a:p>
            <a:r>
              <a:rPr lang="en-US"/>
              <a:t>		Weight is measured on a scale.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F510CD6-06DE-4786-A471-92E7865FED96}" type="slidenum">
              <a:rPr lang="en-US"/>
              <a:pPr/>
              <a:t>76</a:t>
            </a:fld>
            <a:endParaRPr lang="en-US"/>
          </a:p>
        </p:txBody>
      </p:sp>
      <p:sp>
        <p:nvSpPr>
          <p:cNvPr id="233474" name="Rectangle 2"/>
          <p:cNvSpPr>
            <a:spLocks noChangeArrowheads="1" noTextEdit="1"/>
          </p:cNvSpPr>
          <p:nvPr>
            <p:ph type="sldImg"/>
          </p:nvPr>
        </p:nvSpPr>
        <p:spPr>
          <a:xfrm>
            <a:off x="1150938" y="692150"/>
            <a:ext cx="4556125" cy="3416300"/>
          </a:xfrm>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1E194F5-335C-4ECF-B927-F4BF5EF4459F}" type="slidenum">
              <a:rPr lang="en-US"/>
              <a:pPr/>
              <a:t>77</a:t>
            </a:fld>
            <a:endParaRPr lang="en-US"/>
          </a:p>
        </p:txBody>
      </p:sp>
      <p:sp>
        <p:nvSpPr>
          <p:cNvPr id="159746" name="Rectangle 2"/>
          <p:cNvSpPr>
            <a:spLocks noChangeArrowheads="1" noTextEdit="1"/>
          </p:cNvSpPr>
          <p:nvPr>
            <p:ph type="sldImg"/>
          </p:nvPr>
        </p:nvSpPr>
        <p:spPr>
          <a:xfrm>
            <a:off x="1143000" y="685800"/>
            <a:ext cx="4572000" cy="3429000"/>
          </a:xfrm>
          <a:ln/>
        </p:spPr>
      </p:sp>
      <p:sp>
        <p:nvSpPr>
          <p:cNvPr id="159747" name="Rectangle 3"/>
          <p:cNvSpPr>
            <a:spLocks noGrp="1" noChangeArrowheads="1"/>
          </p:cNvSpPr>
          <p:nvPr>
            <p:ph type="body" idx="1"/>
          </p:nvPr>
        </p:nvSpPr>
        <p:spPr/>
        <p:txBody>
          <a:bodyPr/>
          <a:lstStyle/>
          <a:p>
            <a:r>
              <a:rPr lang="en-US"/>
              <a:t>Dominoes Activity</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7D8FDF0-C6F4-4D25-A103-D0509CC472C3}" type="slidenum">
              <a:rPr lang="en-US"/>
              <a:pPr/>
              <a:t>78</a:t>
            </a:fld>
            <a:endParaRPr lang="en-US"/>
          </a:p>
        </p:txBody>
      </p:sp>
      <p:sp>
        <p:nvSpPr>
          <p:cNvPr id="161794" name="Rectangle 2"/>
          <p:cNvSpPr>
            <a:spLocks noChangeArrowheads="1" noTextEdit="1"/>
          </p:cNvSpPr>
          <p:nvPr>
            <p:ph type="sldImg"/>
          </p:nvPr>
        </p:nvSpPr>
        <p:spPr>
          <a:xfrm>
            <a:off x="1143000" y="685800"/>
            <a:ext cx="4572000" cy="3429000"/>
          </a:xfrm>
          <a:ln/>
        </p:spPr>
      </p:sp>
      <p:sp>
        <p:nvSpPr>
          <p:cNvPr id="161795" name="Rectangle 3"/>
          <p:cNvSpPr>
            <a:spLocks noGrp="1" noChangeArrowheads="1"/>
          </p:cNvSpPr>
          <p:nvPr>
            <p:ph type="body" idx="1"/>
          </p:nvPr>
        </p:nvSpPr>
        <p:spPr/>
        <p:txBody>
          <a:bodyPr/>
          <a:lstStyle/>
          <a:p>
            <a:r>
              <a:rPr lang="en-US"/>
              <a:t>Scientists repeat experiments many times to increase their accuracy.  </a:t>
            </a:r>
          </a:p>
          <a:p>
            <a:endParaRPr lang="en-US"/>
          </a:p>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C9B22D0-5807-4132-8E5A-185E45682FE0}" type="slidenum">
              <a:rPr lang="en-US"/>
              <a:pPr/>
              <a:t>79</a:t>
            </a:fld>
            <a:endParaRPr lang="en-US"/>
          </a:p>
        </p:txBody>
      </p:sp>
      <p:sp>
        <p:nvSpPr>
          <p:cNvPr id="234498" name="Rectangle 2"/>
          <p:cNvSpPr>
            <a:spLocks noChangeArrowheads="1" noTextEdit="1"/>
          </p:cNvSpPr>
          <p:nvPr>
            <p:ph type="sldImg"/>
          </p:nvPr>
        </p:nvSpPr>
        <p:spPr>
          <a:xfrm>
            <a:off x="1150938" y="692150"/>
            <a:ext cx="4556125" cy="3416300"/>
          </a:xfrm>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C730284-0635-49EC-9F9A-67AAC7B840AC}" type="slidenum">
              <a:rPr lang="en-US"/>
              <a:pPr/>
              <a:t>8</a:t>
            </a:fld>
            <a:endParaRPr lang="en-US"/>
          </a:p>
        </p:txBody>
      </p:sp>
      <p:sp>
        <p:nvSpPr>
          <p:cNvPr id="210946" name="Rectangle 2"/>
          <p:cNvSpPr>
            <a:spLocks noChangeArrowheads="1" noTextEdit="1"/>
          </p:cNvSpPr>
          <p:nvPr>
            <p:ph type="sldImg"/>
          </p:nvPr>
        </p:nvSpPr>
        <p:spPr>
          <a:xfrm>
            <a:off x="1150938" y="692150"/>
            <a:ext cx="4556125" cy="3416300"/>
          </a:xfrm>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0A232F1-91E1-4990-80BF-3D1F8595D804}" type="slidenum">
              <a:rPr lang="en-US"/>
              <a:pPr/>
              <a:t>80</a:t>
            </a:fld>
            <a:endParaRPr lang="en-US"/>
          </a:p>
        </p:txBody>
      </p:sp>
      <p:sp>
        <p:nvSpPr>
          <p:cNvPr id="235522" name="Rectangle 2"/>
          <p:cNvSpPr>
            <a:spLocks noChangeArrowheads="1" noTextEdit="1"/>
          </p:cNvSpPr>
          <p:nvPr>
            <p:ph type="sldImg"/>
          </p:nvPr>
        </p:nvSpPr>
        <p:spPr>
          <a:xfrm>
            <a:off x="1150938" y="692150"/>
            <a:ext cx="4556125" cy="3416300"/>
          </a:xfrm>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607A797-A672-4114-925C-7FDB8DB25471}" type="slidenum">
              <a:rPr lang="en-US"/>
              <a:pPr/>
              <a:t>81</a:t>
            </a:fld>
            <a:endParaRPr lang="en-US"/>
          </a:p>
        </p:txBody>
      </p:sp>
      <p:sp>
        <p:nvSpPr>
          <p:cNvPr id="64514" name="Rectangle 2"/>
          <p:cNvSpPr>
            <a:spLocks noChangeArrowheads="1" noTextEdit="1"/>
          </p:cNvSpPr>
          <p:nvPr>
            <p:ph type="sldImg"/>
          </p:nvPr>
        </p:nvSpPr>
        <p:spPr>
          <a:xfrm>
            <a:off x="1150938" y="692150"/>
            <a:ext cx="4556125" cy="3416300"/>
          </a:xfrm>
          <a:ln cap="flat"/>
        </p:spPr>
      </p:sp>
      <p:sp>
        <p:nvSpPr>
          <p:cNvPr id="645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D479A39-1996-4143-B1D2-B9D41BB1CC42}" type="slidenum">
              <a:rPr lang="en-US"/>
              <a:pPr/>
              <a:t>82</a:t>
            </a:fld>
            <a:endParaRPr lang="en-US"/>
          </a:p>
        </p:txBody>
      </p:sp>
      <p:sp>
        <p:nvSpPr>
          <p:cNvPr id="66562" name="Rectangle 2"/>
          <p:cNvSpPr>
            <a:spLocks noChangeArrowheads="1" noTextEdit="1"/>
          </p:cNvSpPr>
          <p:nvPr>
            <p:ph type="sldImg"/>
          </p:nvPr>
        </p:nvSpPr>
        <p:spPr>
          <a:xfrm>
            <a:off x="1150938" y="692150"/>
            <a:ext cx="4556125" cy="3416300"/>
          </a:xfrm>
          <a:ln cap="flat"/>
        </p:spPr>
      </p:sp>
      <p:sp>
        <p:nvSpPr>
          <p:cNvPr id="665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CC9F877-5934-4CF0-95F1-78ECF0A8F839}" type="slidenum">
              <a:rPr lang="en-US"/>
              <a:pPr/>
              <a:t>83</a:t>
            </a:fld>
            <a:endParaRPr lang="en-US"/>
          </a:p>
        </p:txBody>
      </p:sp>
      <p:sp>
        <p:nvSpPr>
          <p:cNvPr id="68610" name="Rectangle 2"/>
          <p:cNvSpPr>
            <a:spLocks noChangeArrowheads="1" noTextEdit="1"/>
          </p:cNvSpPr>
          <p:nvPr>
            <p:ph type="sldImg"/>
          </p:nvPr>
        </p:nvSpPr>
        <p:spPr>
          <a:xfrm>
            <a:off x="1150938" y="692150"/>
            <a:ext cx="4556125" cy="3416300"/>
          </a:xfrm>
          <a:ln cap="flat"/>
        </p:spPr>
      </p:sp>
      <p:sp>
        <p:nvSpPr>
          <p:cNvPr id="686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9EA9E18-9D50-4654-B663-15DC6BDBA568}" type="slidenum">
              <a:rPr lang="en-US"/>
              <a:pPr/>
              <a:t>84</a:t>
            </a:fld>
            <a:endParaRPr lang="en-US"/>
          </a:p>
        </p:txBody>
      </p:sp>
      <p:sp>
        <p:nvSpPr>
          <p:cNvPr id="70658" name="Rectangle 2"/>
          <p:cNvSpPr>
            <a:spLocks noChangeArrowheads="1" noTextEdit="1"/>
          </p:cNvSpPr>
          <p:nvPr>
            <p:ph type="sldImg"/>
          </p:nvPr>
        </p:nvSpPr>
        <p:spPr>
          <a:xfrm>
            <a:off x="1150938" y="692150"/>
            <a:ext cx="4556125" cy="3416300"/>
          </a:xfrm>
          <a:ln cap="flat"/>
        </p:spPr>
      </p:sp>
      <p:sp>
        <p:nvSpPr>
          <p:cNvPr id="706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6D48FB8-99E7-4C55-AD00-0C1768E1F736}" type="slidenum">
              <a:rPr lang="en-US"/>
              <a:pPr/>
              <a:t>85</a:t>
            </a:fld>
            <a:endParaRPr lang="en-US"/>
          </a:p>
        </p:txBody>
      </p:sp>
      <p:sp>
        <p:nvSpPr>
          <p:cNvPr id="72706" name="Rectangle 2"/>
          <p:cNvSpPr>
            <a:spLocks noChangeArrowheads="1" noTextEdit="1"/>
          </p:cNvSpPr>
          <p:nvPr>
            <p:ph type="sldImg"/>
          </p:nvPr>
        </p:nvSpPr>
        <p:spPr>
          <a:xfrm>
            <a:off x="1150938" y="692150"/>
            <a:ext cx="4556125" cy="3416300"/>
          </a:xfrm>
          <a:ln cap="flat"/>
        </p:spPr>
      </p:sp>
      <p:sp>
        <p:nvSpPr>
          <p:cNvPr id="72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53C9443-529F-4BB2-9DBC-EEC0DC99B583}" type="slidenum">
              <a:rPr lang="en-US"/>
              <a:pPr/>
              <a:t>86</a:t>
            </a:fld>
            <a:endParaRPr lang="en-US"/>
          </a:p>
        </p:txBody>
      </p:sp>
      <p:sp>
        <p:nvSpPr>
          <p:cNvPr id="74754" name="Rectangle 2"/>
          <p:cNvSpPr>
            <a:spLocks noChangeArrowheads="1" noTextEdit="1"/>
          </p:cNvSpPr>
          <p:nvPr>
            <p:ph type="sldImg"/>
          </p:nvPr>
        </p:nvSpPr>
        <p:spPr>
          <a:xfrm>
            <a:off x="1150938" y="692150"/>
            <a:ext cx="4556125" cy="3416300"/>
          </a:xfrm>
          <a:ln cap="flat"/>
        </p:spPr>
      </p:sp>
      <p:sp>
        <p:nvSpPr>
          <p:cNvPr id="747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5077746-FB95-4BC4-A2A5-8215B3E42454}" type="slidenum">
              <a:rPr lang="en-US"/>
              <a:pPr/>
              <a:t>87</a:t>
            </a:fld>
            <a:endParaRPr lang="en-US"/>
          </a:p>
        </p:txBody>
      </p:sp>
      <p:sp>
        <p:nvSpPr>
          <p:cNvPr id="76802" name="Rectangle 2"/>
          <p:cNvSpPr>
            <a:spLocks noChangeArrowheads="1" noTextEdit="1"/>
          </p:cNvSpPr>
          <p:nvPr>
            <p:ph type="sldImg"/>
          </p:nvPr>
        </p:nvSpPr>
        <p:spPr>
          <a:xfrm>
            <a:off x="1150938" y="692150"/>
            <a:ext cx="4556125" cy="3416300"/>
          </a:xfrm>
          <a:ln cap="flat"/>
        </p:spPr>
      </p:sp>
      <p:sp>
        <p:nvSpPr>
          <p:cNvPr id="76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099B5A3-5E8B-49B8-8397-148811E530C1}" type="slidenum">
              <a:rPr lang="en-US"/>
              <a:pPr/>
              <a:t>88</a:t>
            </a:fld>
            <a:endParaRPr lang="en-US"/>
          </a:p>
        </p:txBody>
      </p:sp>
      <p:sp>
        <p:nvSpPr>
          <p:cNvPr id="78850" name="Rectangle 2"/>
          <p:cNvSpPr>
            <a:spLocks noChangeArrowheads="1" noTextEdit="1"/>
          </p:cNvSpPr>
          <p:nvPr>
            <p:ph type="sldImg"/>
          </p:nvPr>
        </p:nvSpPr>
        <p:spPr>
          <a:xfrm>
            <a:off x="1150938" y="692150"/>
            <a:ext cx="4556125" cy="3416300"/>
          </a:xfrm>
          <a:ln cap="flat"/>
        </p:spPr>
      </p:sp>
      <p:sp>
        <p:nvSpPr>
          <p:cNvPr id="788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CAC1188-308D-4090-9954-550B8F0A53F5}" type="slidenum">
              <a:rPr lang="en-US"/>
              <a:pPr/>
              <a:t>89</a:t>
            </a:fld>
            <a:endParaRPr lang="en-US"/>
          </a:p>
        </p:txBody>
      </p:sp>
      <p:sp>
        <p:nvSpPr>
          <p:cNvPr id="80898" name="Rectangle 2"/>
          <p:cNvSpPr>
            <a:spLocks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A93F79F-F280-4ADA-A124-141F8DADCF79}" type="slidenum">
              <a:rPr lang="en-US"/>
              <a:pPr/>
              <a:t>9</a:t>
            </a:fld>
            <a:endParaRPr lang="en-US"/>
          </a:p>
        </p:txBody>
      </p:sp>
      <p:sp>
        <p:nvSpPr>
          <p:cNvPr id="211970" name="Rectangle 2"/>
          <p:cNvSpPr>
            <a:spLocks noChangeArrowheads="1" noTextEdit="1"/>
          </p:cNvSpPr>
          <p:nvPr>
            <p:ph type="sldImg"/>
          </p:nvPr>
        </p:nvSpPr>
        <p:spPr>
          <a:xfrm>
            <a:off x="1150938" y="692150"/>
            <a:ext cx="4556125" cy="3416300"/>
          </a:xfrm>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0F72A1A-88C0-4BE2-BC89-14D361C4447B}" type="slidenum">
              <a:rPr lang="en-US"/>
              <a:pPr/>
              <a:t>90</a:t>
            </a:fld>
            <a:endParaRPr lang="en-US"/>
          </a:p>
        </p:txBody>
      </p:sp>
      <p:sp>
        <p:nvSpPr>
          <p:cNvPr id="236546" name="Rectangle 2"/>
          <p:cNvSpPr>
            <a:spLocks noChangeArrowheads="1" noTextEdit="1"/>
          </p:cNvSpPr>
          <p:nvPr>
            <p:ph type="sldImg"/>
          </p:nvPr>
        </p:nvSpPr>
        <p:spPr>
          <a:xfrm>
            <a:off x="1150938" y="692150"/>
            <a:ext cx="4556125" cy="3416300"/>
          </a:xfrm>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D5D9FF8-35A1-4569-8979-9AE04D01FE84}" type="slidenum">
              <a:rPr lang="en-US"/>
              <a:pPr/>
              <a:t>91</a:t>
            </a:fld>
            <a:endParaRPr lang="en-US"/>
          </a:p>
        </p:txBody>
      </p:sp>
      <p:sp>
        <p:nvSpPr>
          <p:cNvPr id="172034" name="Rectangle 2"/>
          <p:cNvSpPr>
            <a:spLocks noChangeArrowheads="1" noTextEdit="1"/>
          </p:cNvSpPr>
          <p:nvPr>
            <p:ph type="sldImg"/>
          </p:nvPr>
        </p:nvSpPr>
        <p:spPr>
          <a:xfrm>
            <a:off x="1143000" y="685800"/>
            <a:ext cx="4572000" cy="3429000"/>
          </a:xfrm>
          <a:ln/>
        </p:spPr>
      </p:sp>
      <p:sp>
        <p:nvSpPr>
          <p:cNvPr id="172035" name="Rectangle 3"/>
          <p:cNvSpPr>
            <a:spLocks noGrp="1" noChangeArrowheads="1"/>
          </p:cNvSpPr>
          <p:nvPr>
            <p:ph type="body" idx="1"/>
          </p:nvPr>
        </p:nvSpPr>
        <p:spPr/>
        <p:txBody>
          <a:bodyPr/>
          <a:lstStyle/>
          <a:p>
            <a:r>
              <a:rPr lang="en-US"/>
              <a:t>Density is a derived unit.  </a:t>
            </a:r>
          </a:p>
          <a:p>
            <a:endParaRPr lang="en-US"/>
          </a:p>
          <a:p>
            <a:r>
              <a:rPr lang="en-US"/>
              <a:t>Mathematically:  Density = </a:t>
            </a:r>
            <a:r>
              <a:rPr lang="en-US" baseline="30000"/>
              <a:t>mass</a:t>
            </a:r>
            <a:r>
              <a:rPr lang="en-US"/>
              <a:t> / </a:t>
            </a:r>
            <a:r>
              <a:rPr lang="en-US" baseline="-25000"/>
              <a:t>volume</a:t>
            </a:r>
          </a:p>
          <a:p>
            <a:endParaRPr lang="en-US" baseline="-25000"/>
          </a:p>
          <a:p>
            <a:r>
              <a:rPr lang="en-US"/>
              <a:t>Density is an </a:t>
            </a:r>
            <a:r>
              <a:rPr lang="en-US" i="1"/>
              <a:t>intensive property </a:t>
            </a:r>
            <a:r>
              <a:rPr lang="en-US"/>
              <a:t>of matter. </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9873E47-3722-41B4-87E0-AD4E6701FCA4}" type="slidenum">
              <a:rPr lang="en-US"/>
              <a:pPr/>
              <a:t>92</a:t>
            </a:fld>
            <a:endParaRPr lang="en-US"/>
          </a:p>
        </p:txBody>
      </p:sp>
      <p:sp>
        <p:nvSpPr>
          <p:cNvPr id="237570" name="Rectangle 2"/>
          <p:cNvSpPr>
            <a:spLocks noChangeArrowheads="1" noTextEdit="1"/>
          </p:cNvSpPr>
          <p:nvPr>
            <p:ph type="sldImg"/>
          </p:nvPr>
        </p:nvSpPr>
        <p:spPr>
          <a:xfrm>
            <a:off x="1150938" y="692150"/>
            <a:ext cx="4556125" cy="3416300"/>
          </a:xfrm>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CA6374D-C54D-4A5A-B599-61E2C97106D3}" type="slidenum">
              <a:rPr lang="en-US"/>
              <a:pPr/>
              <a:t>93</a:t>
            </a:fld>
            <a:endParaRPr lang="en-US"/>
          </a:p>
        </p:txBody>
      </p:sp>
      <p:sp>
        <p:nvSpPr>
          <p:cNvPr id="238594" name="Rectangle 2"/>
          <p:cNvSpPr>
            <a:spLocks noChangeArrowheads="1" noTextEdit="1"/>
          </p:cNvSpPr>
          <p:nvPr>
            <p:ph type="sldImg"/>
          </p:nvPr>
        </p:nvSpPr>
        <p:spPr>
          <a:xfrm>
            <a:off x="1150938" y="692150"/>
            <a:ext cx="4556125" cy="3416300"/>
          </a:xfrm>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C8ECFF9-2F97-4E9E-B07A-E01C55D95BDF}" type="slidenum">
              <a:rPr lang="en-US"/>
              <a:pPr/>
              <a:t>94</a:t>
            </a:fld>
            <a:endParaRPr lang="en-US"/>
          </a:p>
        </p:txBody>
      </p:sp>
      <p:sp>
        <p:nvSpPr>
          <p:cNvPr id="311298" name="Rectangle 2"/>
          <p:cNvSpPr>
            <a:spLocks noChangeArrowheads="1" noTextEdit="1"/>
          </p:cNvSpPr>
          <p:nvPr>
            <p:ph type="sldImg"/>
          </p:nvPr>
        </p:nvSpPr>
        <p:spPr>
          <a:xfrm>
            <a:off x="1143000" y="685800"/>
            <a:ext cx="4572000" cy="3429000"/>
          </a:xfrm>
          <a:ln/>
        </p:spPr>
      </p:sp>
      <p:sp>
        <p:nvSpPr>
          <p:cNvPr id="311299" name="Rectangle 3"/>
          <p:cNvSpPr>
            <a:spLocks noGrp="1" noChangeArrowheads="1"/>
          </p:cNvSpPr>
          <p:nvPr>
            <p:ph type="body" idx="1"/>
          </p:nvPr>
        </p:nvSpPr>
        <p:spPr/>
        <p:txBody>
          <a:bodyPr/>
          <a:lstStyle/>
          <a:p>
            <a:r>
              <a:rPr lang="en-US" b="1"/>
              <a:t>Question</a:t>
            </a:r>
            <a:r>
              <a:rPr lang="en-US"/>
              <a:t>:  </a:t>
            </a:r>
            <a:r>
              <a:rPr lang="en-US" i="1"/>
              <a:t>Which weighs more a ton of feathers or a ton of bricks?</a:t>
            </a:r>
          </a:p>
          <a:p>
            <a:r>
              <a:rPr lang="en-US"/>
              <a:t>			(They weigh the same)</a:t>
            </a:r>
          </a:p>
          <a:p>
            <a:endParaRPr lang="en-US"/>
          </a:p>
          <a:p>
            <a:r>
              <a:rPr lang="en-US" b="1"/>
              <a:t>Question</a:t>
            </a:r>
            <a:r>
              <a:rPr lang="en-US"/>
              <a:t>:  </a:t>
            </a:r>
            <a:r>
              <a:rPr lang="en-US" i="1"/>
              <a:t>Which occupies a larger volume; a ton of feathers or a ton of bricks?</a:t>
            </a:r>
          </a:p>
          <a:p>
            <a:r>
              <a:rPr lang="en-US"/>
              <a:t>			(the feathers will occupy a larger volume)</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C06D882-6FEE-478B-BC61-BD90C78160E0}" type="slidenum">
              <a:rPr lang="en-US"/>
              <a:pPr/>
              <a:t>95</a:t>
            </a:fld>
            <a:endParaRPr lang="en-US"/>
          </a:p>
        </p:txBody>
      </p:sp>
      <p:sp>
        <p:nvSpPr>
          <p:cNvPr id="239618" name="Rectangle 2"/>
          <p:cNvSpPr>
            <a:spLocks noChangeArrowheads="1" noTextEdit="1"/>
          </p:cNvSpPr>
          <p:nvPr>
            <p:ph type="sldImg"/>
          </p:nvPr>
        </p:nvSpPr>
        <p:spPr>
          <a:xfrm>
            <a:off x="1150938" y="692150"/>
            <a:ext cx="4556125" cy="3416300"/>
          </a:xfrm>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93CA64E-6A8A-4F13-A00A-C81E1A6B2818}" type="slidenum">
              <a:rPr lang="en-US"/>
              <a:pPr/>
              <a:t>96</a:t>
            </a:fld>
            <a:endParaRPr lang="en-US"/>
          </a:p>
        </p:txBody>
      </p:sp>
      <p:sp>
        <p:nvSpPr>
          <p:cNvPr id="179202" name="Rectangle 2"/>
          <p:cNvSpPr>
            <a:spLocks noChangeArrowheads="1" noTextEdit="1"/>
          </p:cNvSpPr>
          <p:nvPr>
            <p:ph type="sldImg"/>
          </p:nvPr>
        </p:nvSpPr>
        <p:spPr>
          <a:xfrm>
            <a:off x="1143000" y="685800"/>
            <a:ext cx="4572000" cy="3429000"/>
          </a:xfrm>
          <a:ln/>
        </p:spPr>
      </p:sp>
      <p:sp>
        <p:nvSpPr>
          <p:cNvPr id="179203" name="Rectangle 3"/>
          <p:cNvSpPr>
            <a:spLocks noGrp="1" noChangeArrowheads="1"/>
          </p:cNvSpPr>
          <p:nvPr>
            <p:ph type="body" idx="1"/>
          </p:nvPr>
        </p:nvSpPr>
        <p:spPr/>
        <p:txBody>
          <a:bodyPr/>
          <a:lstStyle/>
          <a:p>
            <a:r>
              <a:rPr lang="en-US">
                <a:cs typeface="Arial" charset="0"/>
              </a:rPr>
              <a:t>“Two Ways of Viewing Density”</a:t>
            </a:r>
            <a:endParaRPr lang="en-US">
              <a:cs typeface="Times New Roman" pitchFamily="18" charset="0"/>
            </a:endParaRPr>
          </a:p>
          <a:p>
            <a:r>
              <a:rPr lang="en-US">
                <a:cs typeface="Arial" charset="0"/>
              </a:rPr>
              <a:t> </a:t>
            </a:r>
            <a:endParaRPr lang="en-US">
              <a:cs typeface="Times New Roman" pitchFamily="18" charset="0"/>
            </a:endParaRPr>
          </a:p>
          <a:p>
            <a:r>
              <a:rPr lang="en-US" b="1">
                <a:cs typeface="Arial" charset="0"/>
              </a:rPr>
              <a:t>Description</a:t>
            </a:r>
            <a:endParaRPr lang="en-US" b="1">
              <a:cs typeface="Times New Roman" pitchFamily="18" charset="0"/>
            </a:endParaRPr>
          </a:p>
          <a:p>
            <a:r>
              <a:rPr lang="en-US">
                <a:cs typeface="Arial" charset="0"/>
              </a:rPr>
              <a:t>This slide illustrates (density) =   </a:t>
            </a:r>
            <a:r>
              <a:rPr lang="en-US" baseline="30000">
                <a:cs typeface="Arial" charset="0"/>
              </a:rPr>
              <a:t>mass</a:t>
            </a:r>
            <a:r>
              <a:rPr lang="en-US">
                <a:cs typeface="Arial" charset="0"/>
              </a:rPr>
              <a:t> / </a:t>
            </a:r>
            <a:r>
              <a:rPr lang="en-US" baseline="-25000">
                <a:cs typeface="Arial" charset="0"/>
              </a:rPr>
              <a:t>volume</a:t>
            </a:r>
            <a:r>
              <a:rPr lang="en-US">
                <a:cs typeface="Arial" charset="0"/>
              </a:rPr>
              <a:t>  relationships for gold and aluminum.</a:t>
            </a:r>
            <a:endParaRPr lang="en-US">
              <a:cs typeface="Times New Roman" pitchFamily="18" charset="0"/>
            </a:endParaRPr>
          </a:p>
          <a:p>
            <a:r>
              <a:rPr lang="en-US">
                <a:cs typeface="Arial" charset="0"/>
              </a:rPr>
              <a:t> </a:t>
            </a:r>
            <a:endParaRPr lang="en-US">
              <a:cs typeface="Times New Roman" pitchFamily="18" charset="0"/>
            </a:endParaRPr>
          </a:p>
          <a:p>
            <a:r>
              <a:rPr lang="en-US" b="1">
                <a:cs typeface="Arial" charset="0"/>
              </a:rPr>
              <a:t>Basic Concepts</a:t>
            </a:r>
            <a:endParaRPr lang="en-US" b="1">
              <a:cs typeface="Times New Roman" pitchFamily="18" charset="0"/>
            </a:endParaRPr>
          </a:p>
          <a:p>
            <a:pPr>
              <a:buFontTx/>
              <a:buChar char="•"/>
            </a:pPr>
            <a:r>
              <a:rPr lang="en-US">
                <a:cs typeface="Arial" charset="0"/>
              </a:rPr>
              <a:t>Density is an intensive property, that it, it does not depend on the size of the sample.  </a:t>
            </a:r>
            <a:endParaRPr lang="en-US"/>
          </a:p>
          <a:p>
            <a:pPr>
              <a:buFontTx/>
              <a:buChar char="•"/>
            </a:pPr>
            <a:r>
              <a:rPr lang="en-US">
                <a:cs typeface="Arial" charset="0"/>
              </a:rPr>
              <a:t>The density of an object can be calculated using the following formula:  density = </a:t>
            </a:r>
            <a:r>
              <a:rPr lang="en-US" baseline="30000">
                <a:cs typeface="Arial" charset="0"/>
              </a:rPr>
              <a:t>mass</a:t>
            </a:r>
            <a:r>
              <a:rPr lang="en-US">
                <a:cs typeface="Arial" charset="0"/>
              </a:rPr>
              <a:t> / </a:t>
            </a:r>
            <a:r>
              <a:rPr lang="en-US" baseline="-25000">
                <a:cs typeface="Arial" charset="0"/>
              </a:rPr>
              <a:t>volume</a:t>
            </a:r>
            <a:r>
              <a:rPr lang="en-US">
                <a:cs typeface="Arial" charset="0"/>
              </a:rPr>
              <a:t>.</a:t>
            </a:r>
            <a:endParaRPr lang="en-US"/>
          </a:p>
          <a:p>
            <a:pPr>
              <a:buFontTx/>
              <a:buChar char="•"/>
            </a:pPr>
            <a:r>
              <a:rPr lang="en-US">
                <a:cs typeface="Arial" charset="0"/>
              </a:rPr>
              <a:t>The density of a substance changes with changes in temperature.</a:t>
            </a:r>
            <a:endParaRPr lang="en-US"/>
          </a:p>
          <a:p>
            <a:r>
              <a:rPr lang="en-US">
                <a:cs typeface="Arial" charset="0"/>
              </a:rPr>
              <a:t> </a:t>
            </a:r>
            <a:endParaRPr lang="en-US">
              <a:cs typeface="Times New Roman" pitchFamily="18" charset="0"/>
            </a:endParaRPr>
          </a:p>
          <a:p>
            <a:r>
              <a:rPr lang="en-US" b="1">
                <a:cs typeface="Arial" charset="0"/>
              </a:rPr>
              <a:t>Teaching Suggestions</a:t>
            </a:r>
            <a:endParaRPr lang="en-US" b="1">
              <a:cs typeface="Times New Roman" pitchFamily="18" charset="0"/>
            </a:endParaRPr>
          </a:p>
          <a:p>
            <a:r>
              <a:rPr lang="en-US">
                <a:cs typeface="Arial" charset="0"/>
              </a:rPr>
              <a:t>     Use this slide to review the definition of density.  Remind students that density is an intensive property.  Review the equation for calculating the density of a sample.</a:t>
            </a:r>
            <a:endParaRPr lang="en-US">
              <a:cs typeface="Times New Roman" pitchFamily="18" charset="0"/>
            </a:endParaRPr>
          </a:p>
          <a:p>
            <a:r>
              <a:rPr lang="en-US">
                <a:cs typeface="Arial" charset="0"/>
              </a:rPr>
              <a:t>     Point out that density describes the relationship between the mass and the volume of a sample.</a:t>
            </a:r>
            <a:endParaRPr lang="en-US">
              <a:cs typeface="Times New Roman" pitchFamily="18" charset="0"/>
            </a:endParaRPr>
          </a:p>
          <a:p>
            <a:r>
              <a:rPr lang="en-US">
                <a:cs typeface="Arial" charset="0"/>
              </a:rPr>
              <a:t>     To make this concept more concrete, use numbers with the concept of density.  In the case of aluminum and gold, there is less mass in 1 cm</a:t>
            </a:r>
            <a:r>
              <a:rPr lang="en-US" baseline="30000">
                <a:cs typeface="Arial" charset="0"/>
              </a:rPr>
              <a:t>3</a:t>
            </a:r>
            <a:r>
              <a:rPr lang="en-US">
                <a:cs typeface="Arial" charset="0"/>
              </a:rPr>
              <a:t> of aluminum (2.7 grams) than in 1 cm</a:t>
            </a:r>
            <a:r>
              <a:rPr lang="en-US" baseline="30000">
                <a:cs typeface="Arial" charset="0"/>
              </a:rPr>
              <a:t>3</a:t>
            </a:r>
            <a:r>
              <a:rPr lang="en-US">
                <a:cs typeface="Arial" charset="0"/>
              </a:rPr>
              <a:t> of gold (19.3 grams).  Put another way, 1 gram of aluminum occupies a larger volume (0.37 cm</a:t>
            </a:r>
            <a:r>
              <a:rPr lang="en-US" baseline="30000">
                <a:cs typeface="Arial" charset="0"/>
              </a:rPr>
              <a:t>3</a:t>
            </a:r>
            <a:r>
              <a:rPr lang="en-US">
                <a:cs typeface="Arial" charset="0"/>
              </a:rPr>
              <a:t>) than 1 gram of gold (0.05 cm</a:t>
            </a:r>
            <a:r>
              <a:rPr lang="en-US" baseline="30000">
                <a:cs typeface="Arial" charset="0"/>
              </a:rPr>
              <a:t>3</a:t>
            </a:r>
            <a:r>
              <a:rPr lang="en-US">
                <a:cs typeface="Arial" charset="0"/>
              </a:rPr>
              <a:t>).</a:t>
            </a:r>
            <a:endParaRPr lang="en-US">
              <a:cs typeface="Times New Roman" pitchFamily="18" charset="0"/>
            </a:endParaRPr>
          </a:p>
          <a:p>
            <a:r>
              <a:rPr lang="en-US">
                <a:cs typeface="Arial" charset="0"/>
              </a:rPr>
              <a:t> </a:t>
            </a:r>
            <a:endParaRPr lang="en-US">
              <a:cs typeface="Times New Roman" pitchFamily="18" charset="0"/>
            </a:endParaRPr>
          </a:p>
          <a:p>
            <a:r>
              <a:rPr lang="en-US" b="1">
                <a:cs typeface="Arial" charset="0"/>
              </a:rPr>
              <a:t>Questions</a:t>
            </a:r>
            <a:endParaRPr lang="en-US" b="1">
              <a:cs typeface="Times New Roman" pitchFamily="18" charset="0"/>
            </a:endParaRPr>
          </a:p>
          <a:p>
            <a:r>
              <a:rPr lang="en-US">
                <a:cs typeface="Arial" charset="0"/>
              </a:rPr>
              <a:t>1.</a:t>
            </a:r>
            <a:r>
              <a:rPr lang="en-US">
                <a:cs typeface="Times New Roman" pitchFamily="18" charset="0"/>
              </a:rPr>
              <a:t>       </a:t>
            </a:r>
            <a:r>
              <a:rPr lang="en-US">
                <a:cs typeface="Arial" charset="0"/>
              </a:rPr>
              <a:t>What does diagram (A) show about density?</a:t>
            </a:r>
            <a:endParaRPr lang="en-US">
              <a:cs typeface="Times New Roman" pitchFamily="18" charset="0"/>
            </a:endParaRPr>
          </a:p>
          <a:p>
            <a:r>
              <a:rPr lang="en-US">
                <a:cs typeface="Arial" charset="0"/>
              </a:rPr>
              <a:t>2.</a:t>
            </a:r>
            <a:r>
              <a:rPr lang="en-US">
                <a:cs typeface="Times New Roman" pitchFamily="18" charset="0"/>
              </a:rPr>
              <a:t>       </a:t>
            </a:r>
            <a:r>
              <a:rPr lang="en-US">
                <a:cs typeface="Arial" charset="0"/>
              </a:rPr>
              <a:t>What does diagram (B) show about density?</a:t>
            </a:r>
            <a:endParaRPr lang="en-US">
              <a:cs typeface="Times New Roman" pitchFamily="18" charset="0"/>
            </a:endParaRPr>
          </a:p>
          <a:p>
            <a:r>
              <a:rPr lang="en-US">
                <a:cs typeface="Arial" charset="0"/>
              </a:rPr>
              <a:t>3.</a:t>
            </a:r>
            <a:r>
              <a:rPr lang="en-US">
                <a:cs typeface="Times New Roman" pitchFamily="18" charset="0"/>
              </a:rPr>
              <a:t>       </a:t>
            </a:r>
            <a:r>
              <a:rPr lang="en-US">
                <a:cs typeface="Arial" charset="0"/>
              </a:rPr>
              <a:t>Would a knowledge of density be useful in</a:t>
            </a:r>
            <a:endParaRPr lang="en-US">
              <a:cs typeface="Times New Roman" pitchFamily="18" charset="0"/>
            </a:endParaRPr>
          </a:p>
          <a:p>
            <a:r>
              <a:rPr lang="en-US">
                <a:cs typeface="Arial" charset="0"/>
              </a:rPr>
              <a:t>a.</a:t>
            </a:r>
            <a:r>
              <a:rPr lang="en-US">
                <a:cs typeface="Times New Roman" pitchFamily="18" charset="0"/>
              </a:rPr>
              <a:t>     </a:t>
            </a:r>
            <a:r>
              <a:rPr lang="en-US">
                <a:cs typeface="Arial" charset="0"/>
              </a:rPr>
              <a:t>Choosing a material with which to construct a 10-kilogram barbell?</a:t>
            </a:r>
            <a:endParaRPr lang="en-US">
              <a:cs typeface="Times New Roman" pitchFamily="18" charset="0"/>
            </a:endParaRPr>
          </a:p>
          <a:p>
            <a:r>
              <a:rPr lang="en-US">
                <a:cs typeface="Arial" charset="0"/>
              </a:rPr>
              <a:t>b.</a:t>
            </a:r>
            <a:r>
              <a:rPr lang="en-US">
                <a:cs typeface="Times New Roman" pitchFamily="18" charset="0"/>
              </a:rPr>
              <a:t>     </a:t>
            </a:r>
            <a:r>
              <a:rPr lang="en-US">
                <a:cs typeface="Arial" charset="0"/>
              </a:rPr>
              <a:t>Selecting a head of lettuce that will give you the most lettuce for your money if lettuce sells for 99 cents a head?</a:t>
            </a:r>
            <a:endParaRPr lang="en-US">
              <a:cs typeface="Times New Roman" pitchFamily="18" charset="0"/>
            </a:endParaRPr>
          </a:p>
          <a:p>
            <a:r>
              <a:rPr lang="en-US">
                <a:cs typeface="Arial" charset="0"/>
              </a:rPr>
              <a:t>c.</a:t>
            </a:r>
            <a:r>
              <a:rPr lang="en-US">
                <a:cs typeface="Times New Roman" pitchFamily="18" charset="0"/>
              </a:rPr>
              <a:t>     </a:t>
            </a:r>
            <a:r>
              <a:rPr lang="en-US">
                <a:cs typeface="Arial" charset="0"/>
              </a:rPr>
              <a:t>Predicting whether an object would float or sink in water?</a:t>
            </a:r>
            <a:endParaRPr lang="en-US">
              <a:cs typeface="Times New Roman" pitchFamily="18" charset="0"/>
            </a:endParaRPr>
          </a:p>
          <a:p>
            <a:r>
              <a:rPr lang="en-US">
                <a:cs typeface="Arial" charset="0"/>
              </a:rPr>
              <a:t>For each, explain why or why not.</a:t>
            </a:r>
            <a:endParaRPr lang="en-US">
              <a:cs typeface="Times New Roman" pitchFamily="18" charset="0"/>
            </a:endParaRPr>
          </a:p>
          <a:p>
            <a:r>
              <a:rPr lang="en-US">
                <a:cs typeface="Arial" charset="0"/>
              </a:rPr>
              <a:t>4.</a:t>
            </a:r>
            <a:r>
              <a:rPr lang="en-US">
                <a:cs typeface="Times New Roman" pitchFamily="18" charset="0"/>
              </a:rPr>
              <a:t>       </a:t>
            </a:r>
            <a:r>
              <a:rPr lang="en-US">
                <a:cs typeface="Arial" charset="0"/>
              </a:rPr>
              <a:t>Suppose a 20-gram cube of aluminum were cut into four equal parts.  How would the density of one part be related to the density of the whole cube?</a:t>
            </a:r>
            <a:endParaRPr lang="en-US">
              <a:cs typeface="Times New Roman" pitchFamily="18" charset="0"/>
            </a:endParaRPr>
          </a:p>
          <a:p>
            <a:r>
              <a:rPr lang="en-US">
                <a:cs typeface="Arial" charset="0"/>
              </a:rPr>
              <a:t>5.</a:t>
            </a:r>
            <a:r>
              <a:rPr lang="en-US">
                <a:cs typeface="Times New Roman" pitchFamily="18" charset="0"/>
              </a:rPr>
              <a:t>       </a:t>
            </a:r>
            <a:r>
              <a:rPr lang="en-US">
                <a:cs typeface="Arial" charset="0"/>
              </a:rPr>
              <a:t>Metals expand when heated.  If gold is heated, what will happen to its density?  Explain.</a:t>
            </a:r>
            <a:endParaRPr lang="en-US">
              <a:cs typeface="Times New Roman" pitchFamily="18" charset="0"/>
            </a:endParaRPr>
          </a:p>
          <a:p>
            <a:r>
              <a:rPr lang="en-US">
                <a:cs typeface="Arial" charset="0"/>
              </a:rPr>
              <a:t>6.</a:t>
            </a:r>
            <a:r>
              <a:rPr lang="en-US">
                <a:cs typeface="Times New Roman" pitchFamily="18" charset="0"/>
              </a:rPr>
              <a:t>       </a:t>
            </a:r>
            <a:r>
              <a:rPr lang="en-US">
                <a:cs typeface="Arial" charset="0"/>
              </a:rPr>
              <a:t>The density of ice is 0.9 g/cm</a:t>
            </a:r>
            <a:r>
              <a:rPr lang="en-US" baseline="30000">
                <a:cs typeface="Arial" charset="0"/>
              </a:rPr>
              <a:t>3</a:t>
            </a:r>
            <a:r>
              <a:rPr lang="en-US">
                <a:cs typeface="Arial" charset="0"/>
              </a:rPr>
              <a:t>, and the density of water is 1.0 g/cm</a:t>
            </a:r>
            <a:r>
              <a:rPr lang="en-US" baseline="30000">
                <a:cs typeface="Arial" charset="0"/>
              </a:rPr>
              <a:t>3</a:t>
            </a:r>
            <a:r>
              <a:rPr lang="en-US">
                <a:cs typeface="Arial" charset="0"/>
              </a:rPr>
              <a:t>.  Suppose a glass containing ice is filled with water so the ice is even with the rim of the glass.  As the ice melts, would you expect any water to spill out of the glass?  Why or why not?</a:t>
            </a:r>
            <a:endParaRPr lang="en-US">
              <a:cs typeface="Times New Roman" pitchFamily="18" charset="0"/>
            </a:endParaRPr>
          </a:p>
          <a:p>
            <a:r>
              <a:rPr lang="en-US">
                <a:cs typeface="Arial" charset="0"/>
              </a:rPr>
              <a:t> </a:t>
            </a:r>
            <a:endParaRPr lang="en-US">
              <a:cs typeface="Times New Roman" pitchFamily="18" charset="0"/>
            </a:endParaRPr>
          </a:p>
          <a:p>
            <a:r>
              <a:rPr lang="en-US">
                <a:cs typeface="Arial" charset="0"/>
              </a:rPr>
              <a:t/>
            </a:r>
            <a:br>
              <a:rPr lang="en-US">
                <a:cs typeface="Arial" charset="0"/>
              </a:rPr>
            </a:br>
            <a:endParaRPr lang="en-US">
              <a:cs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D7A7C5C-8DE6-48E2-B20D-8AED53346A99}" type="slidenum">
              <a:rPr lang="en-US"/>
              <a:pPr/>
              <a:t>97</a:t>
            </a:fld>
            <a:endParaRPr lang="en-US"/>
          </a:p>
        </p:txBody>
      </p:sp>
      <p:sp>
        <p:nvSpPr>
          <p:cNvPr id="240642" name="Rectangle 2"/>
          <p:cNvSpPr>
            <a:spLocks noChangeArrowheads="1" noTextEdit="1"/>
          </p:cNvSpPr>
          <p:nvPr>
            <p:ph type="sldImg"/>
          </p:nvPr>
        </p:nvSpPr>
        <p:spPr>
          <a:xfrm>
            <a:off x="1150938" y="692150"/>
            <a:ext cx="4556125" cy="3416300"/>
          </a:xfrm>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0D93F4A-A6A1-4048-931E-4B445C3328A1}" type="slidenum">
              <a:rPr lang="en-US"/>
              <a:pPr/>
              <a:t>98</a:t>
            </a:fld>
            <a:endParaRPr lang="en-US"/>
          </a:p>
        </p:txBody>
      </p:sp>
      <p:sp>
        <p:nvSpPr>
          <p:cNvPr id="241666" name="Rectangle 2"/>
          <p:cNvSpPr>
            <a:spLocks noChangeArrowheads="1" noTextEdit="1"/>
          </p:cNvSpPr>
          <p:nvPr>
            <p:ph type="sldImg"/>
          </p:nvPr>
        </p:nvSpPr>
        <p:spPr>
          <a:xfrm>
            <a:off x="1150938" y="692150"/>
            <a:ext cx="4556125" cy="3416300"/>
          </a:xfrm>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EAD9CAF-11BE-4FDB-BF94-EA9905E622F6}" type="slidenum">
              <a:rPr lang="en-US"/>
              <a:pPr/>
              <a:t>99</a:t>
            </a:fld>
            <a:endParaRPr lang="en-US"/>
          </a:p>
        </p:txBody>
      </p:sp>
      <p:sp>
        <p:nvSpPr>
          <p:cNvPr id="242690" name="Rectangle 2"/>
          <p:cNvSpPr>
            <a:spLocks noChangeArrowheads="1" noTextEdit="1"/>
          </p:cNvSpPr>
          <p:nvPr>
            <p:ph type="sldImg"/>
          </p:nvPr>
        </p:nvSpPr>
        <p:spPr>
          <a:xfrm>
            <a:off x="1150938" y="692150"/>
            <a:ext cx="4556125" cy="3416300"/>
          </a:xfrm>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8002"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eaLnBrk="1" hangingPunct="1"/>
            <a:endParaRPr lang="en-US" sz="2400" b="0">
              <a:latin typeface="Times New Roman" pitchFamily="18" charset="0"/>
            </a:endParaRPr>
          </a:p>
        </p:txBody>
      </p:sp>
      <p:sp>
        <p:nvSpPr>
          <p:cNvPr id="128003"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eaLnBrk="1" hangingPunct="1"/>
            <a:endParaRPr lang="en-US" sz="2400" b="0">
              <a:latin typeface="Times New Roman" pitchFamily="18" charset="0"/>
            </a:endParaRPr>
          </a:p>
        </p:txBody>
      </p:sp>
      <p:sp>
        <p:nvSpPr>
          <p:cNvPr id="128004"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eaLnBrk="1" hangingPunct="1"/>
            <a:endParaRPr lang="en-US" b="0"/>
          </a:p>
        </p:txBody>
      </p:sp>
      <p:sp>
        <p:nvSpPr>
          <p:cNvPr id="12800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12800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128007" name="Rectangle 7"/>
          <p:cNvSpPr>
            <a:spLocks noGrp="1" noChangeArrowheads="1"/>
          </p:cNvSpPr>
          <p:nvPr>
            <p:ph type="dt" sz="half" idx="2"/>
          </p:nvPr>
        </p:nvSpPr>
        <p:spPr/>
        <p:txBody>
          <a:bodyPr/>
          <a:lstStyle>
            <a:lvl1pPr>
              <a:defRPr/>
            </a:lvl1pPr>
          </a:lstStyle>
          <a:p>
            <a:endParaRPr lang="en-US"/>
          </a:p>
        </p:txBody>
      </p:sp>
      <p:sp>
        <p:nvSpPr>
          <p:cNvPr id="128008" name="Rectangle 8"/>
          <p:cNvSpPr>
            <a:spLocks noGrp="1" noChangeArrowheads="1"/>
          </p:cNvSpPr>
          <p:nvPr>
            <p:ph type="ftr" sz="quarter" idx="3"/>
          </p:nvPr>
        </p:nvSpPr>
        <p:spPr>
          <a:xfrm>
            <a:off x="3352800" y="6391275"/>
            <a:ext cx="2895600" cy="457200"/>
          </a:xfrm>
        </p:spPr>
        <p:txBody>
          <a:bodyPr/>
          <a:lstStyle>
            <a:lvl1pPr>
              <a:defRPr/>
            </a:lvl1pPr>
          </a:lstStyle>
          <a:p>
            <a:endParaRPr lang="en-US"/>
          </a:p>
        </p:txBody>
      </p:sp>
      <p:sp>
        <p:nvSpPr>
          <p:cNvPr id="128009" name="Rectangle 9"/>
          <p:cNvSpPr>
            <a:spLocks noGrp="1" noChangeArrowheads="1"/>
          </p:cNvSpPr>
          <p:nvPr>
            <p:ph type="sldNum" sz="quarter" idx="4"/>
          </p:nvPr>
        </p:nvSpPr>
        <p:spPr>
          <a:xfrm>
            <a:off x="6858000" y="6391275"/>
            <a:ext cx="1600200" cy="457200"/>
          </a:xfrm>
        </p:spPr>
        <p:txBody>
          <a:bodyPr/>
          <a:lstStyle>
            <a:lvl1pPr>
              <a:defRPr/>
            </a:lvl1pPr>
          </a:lstStyle>
          <a:p>
            <a:fld id="{AE4F044D-05EF-4FD4-A41F-04DB434575F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E55DBD-33DD-44E0-8BE1-85149037D2E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A758AE-CB1E-4526-B287-769A739D415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endParaRPr lang="en-US"/>
          </a:p>
        </p:txBody>
      </p:sp>
      <p:sp>
        <p:nvSpPr>
          <p:cNvPr id="5" name="Date Placeholder 4"/>
          <p:cNvSpPr>
            <a:spLocks noGrp="1"/>
          </p:cNvSpPr>
          <p:nvPr>
            <p:ph type="dt" sz="half" idx="10"/>
          </p:nvPr>
        </p:nvSpPr>
        <p:spPr>
          <a:xfrm>
            <a:off x="762000" y="6391275"/>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fld id="{D1D4EFF6-BD43-4EA1-8C2C-F209261F0C0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49C4E6-987C-4A52-B38B-A4944471656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6160AC-341A-431E-9575-83FD3494BD1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736917-894F-4C0E-8CDB-6D82CA1888E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B598AA-39CE-4AA6-825C-98DA9610AC3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6E671C-05E5-441D-83D7-E84C9CAA371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6F57D55-771B-4E6D-9918-ECD92EB9781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46EC51B-79D0-42F4-8AF3-B1B471023A6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F822A-0C37-4FEF-B3BD-EEA30D05E51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BCBBD7-573C-4881-B8CD-64340C299BC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9FA6D0-9F4B-4C28-938E-56A19B3471F1}"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CEDDA4-E123-4450-8310-BAED24916CC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19E8B9-C50A-4AD2-9873-15ACAE36368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23C88B-F82C-4327-B488-78E541DF90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5AAACB-0406-43D4-B8F7-690953D1E9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905C0CA-ABB8-490D-812C-45B538C0F11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30A4B4-D510-48E1-B3B6-E904B815A5B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AB89F4-828D-4E9C-8B75-3DCF7E3B276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CFA254-1C3A-4D93-A43B-9EE337FA361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4AC01A-8B4B-4D1B-9216-852DD1EDB00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6979"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endParaRPr lang="en-US"/>
          </a:p>
        </p:txBody>
      </p:sp>
      <p:sp>
        <p:nvSpPr>
          <p:cNvPr id="12698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endParaRPr lang="en-US"/>
          </a:p>
        </p:txBody>
      </p:sp>
      <p:sp>
        <p:nvSpPr>
          <p:cNvPr id="12698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fld id="{911560C8-2F9D-463C-9911-67A78EB0EB63}" type="slidenum">
              <a:rPr lang="en-US"/>
              <a:pPr/>
              <a:t>‹#›</a:t>
            </a:fld>
            <a:endParaRPr lang="en-US"/>
          </a:p>
        </p:txBody>
      </p:sp>
      <p:grpSp>
        <p:nvGrpSpPr>
          <p:cNvPr id="126983" name="Group 7"/>
          <p:cNvGrpSpPr>
            <a:grpSpLocks/>
          </p:cNvGrpSpPr>
          <p:nvPr/>
        </p:nvGrpSpPr>
        <p:grpSpPr bwMode="auto">
          <a:xfrm>
            <a:off x="168275" y="228600"/>
            <a:ext cx="8823325" cy="6096000"/>
            <a:chOff x="106" y="144"/>
            <a:chExt cx="5558" cy="3840"/>
          </a:xfrm>
        </p:grpSpPr>
        <p:sp>
          <p:nvSpPr>
            <p:cNvPr id="12698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eaLnBrk="1" hangingPunct="1"/>
              <a:endParaRPr lang="en-US" sz="2400" b="0">
                <a:latin typeface="Times New Roman" pitchFamily="18" charset="0"/>
              </a:endParaRPr>
            </a:p>
          </p:txBody>
        </p:sp>
        <p:sp>
          <p:nvSpPr>
            <p:cNvPr id="126985"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6" r:id="rId12"/>
  </p:sldLayoutIdLst>
  <p:txStyles>
    <p:titleStyle>
      <a:lvl1pPr algn="l" rtl="0" fontAlgn="base">
        <a:spcBef>
          <a:spcPct val="0"/>
        </a:spcBef>
        <a:spcAft>
          <a:spcPct val="0"/>
        </a:spcAft>
        <a:defRPr sz="3300">
          <a:solidFill>
            <a:schemeClr val="tx2"/>
          </a:solidFill>
          <a:latin typeface="+mj-lt"/>
          <a:ea typeface="+mj-ea"/>
          <a:cs typeface="+mj-cs"/>
        </a:defRPr>
      </a:lvl1pPr>
      <a:lvl2pPr algn="l" rtl="0" fontAlgn="base">
        <a:spcBef>
          <a:spcPct val="0"/>
        </a:spcBef>
        <a:spcAft>
          <a:spcPct val="0"/>
        </a:spcAft>
        <a:defRPr sz="3300">
          <a:solidFill>
            <a:schemeClr val="tx2"/>
          </a:solidFill>
          <a:latin typeface="Arial Black" pitchFamily="34" charset="0"/>
        </a:defRPr>
      </a:lvl2pPr>
      <a:lvl3pPr algn="l" rtl="0" fontAlgn="base">
        <a:spcBef>
          <a:spcPct val="0"/>
        </a:spcBef>
        <a:spcAft>
          <a:spcPct val="0"/>
        </a:spcAft>
        <a:defRPr sz="3300">
          <a:solidFill>
            <a:schemeClr val="tx2"/>
          </a:solidFill>
          <a:latin typeface="Arial Black" pitchFamily="34" charset="0"/>
        </a:defRPr>
      </a:lvl3pPr>
      <a:lvl4pPr algn="l" rtl="0" fontAlgn="base">
        <a:spcBef>
          <a:spcPct val="0"/>
        </a:spcBef>
        <a:spcAft>
          <a:spcPct val="0"/>
        </a:spcAft>
        <a:defRPr sz="3300">
          <a:solidFill>
            <a:schemeClr val="tx2"/>
          </a:solidFill>
          <a:latin typeface="Arial Black" pitchFamily="34" charset="0"/>
        </a:defRPr>
      </a:lvl4pPr>
      <a:lvl5pPr algn="l" rtl="0" fontAlgn="base">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sz="2600">
          <a:solidFill>
            <a:schemeClr val="tx1"/>
          </a:solidFill>
          <a:latin typeface="+mn-lt"/>
        </a:defRPr>
      </a:lvl2pPr>
      <a:lvl3pPr marL="1143000" indent="-228600" algn="l" rtl="0" fontAlgn="base">
        <a:spcBef>
          <a:spcPct val="20000"/>
        </a:spcBef>
        <a:spcAft>
          <a:spcPct val="0"/>
        </a:spcAft>
        <a:buClr>
          <a:schemeClr val="tx1"/>
        </a:buClr>
        <a:buSzPct val="150000"/>
        <a:buChar char="•"/>
        <a:defRPr sz="2200">
          <a:solidFill>
            <a:schemeClr val="tx1"/>
          </a:solidFill>
          <a:latin typeface="+mn-lt"/>
        </a:defRPr>
      </a:lvl3pPr>
      <a:lvl4pPr marL="1600200" indent="-228600" algn="l" rtl="0" fontAlgn="base">
        <a:spcBef>
          <a:spcPct val="20000"/>
        </a:spcBef>
        <a:spcAft>
          <a:spcPct val="0"/>
        </a:spcAft>
        <a:buClr>
          <a:schemeClr val="tx2"/>
        </a:buClr>
        <a:buSzPct val="150000"/>
        <a:buChar char="•"/>
        <a:defRPr sz="2000">
          <a:solidFill>
            <a:schemeClr val="tx1"/>
          </a:solidFill>
          <a:latin typeface="+mn-lt"/>
        </a:defRPr>
      </a:lvl4pPr>
      <a:lvl5pPr marL="2057400" indent="-228600" algn="l" rtl="0" fontAlgn="base">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endParaRPr lang="en-US"/>
          </a:p>
        </p:txBody>
      </p:sp>
      <p:sp>
        <p:nvSpPr>
          <p:cNvPr id="307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endParaRPr lang="en-US"/>
          </a:p>
        </p:txBody>
      </p:sp>
      <p:sp>
        <p:nvSpPr>
          <p:cNvPr id="307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fld id="{9623703D-424C-4A33-A067-1B4C486D153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0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audio" Target="../media/audio3.wav"/></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119.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8.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6.wav"/></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1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6.wav"/></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hyperlink" Target="../Objectives%20-%20Chemistry/MeasurementTO.doc" TargetMode="Externa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audio" Target="../media/audio8.wav"/><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slide" Target="slide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2.xml"/><Relationship Id="rId7" Type="http://schemas.openxmlformats.org/officeDocument/2006/relationships/image" Target="../media/image22.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2.png"/><Relationship Id="rId5" Type="http://schemas.openxmlformats.org/officeDocument/2006/relationships/slide" Target="slide3.xml"/><Relationship Id="rId4" Type="http://schemas.openxmlformats.org/officeDocument/2006/relationships/image" Target="../media/image25.jpeg"/></Relationships>
</file>

<file path=ppt/slides/_rels/slide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3.wav"/></Relationships>
</file>

<file path=ppt/slides/_rels/slide9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oleObject" Target="../embeddings/oleObject7.bin"/><Relationship Id="rId2" Type="http://schemas.openxmlformats.org/officeDocument/2006/relationships/audio" Target="../media/audio12.wav"/><Relationship Id="rId1" Type="http://schemas.openxmlformats.org/officeDocument/2006/relationships/vmlDrawing" Target="../drawings/vmlDrawing6.vml"/><Relationship Id="rId6" Type="http://schemas.openxmlformats.org/officeDocument/2006/relationships/slide" Target="slide115.xml"/><Relationship Id="rId5" Type="http://schemas.openxmlformats.org/officeDocument/2006/relationships/image" Target="../media/image30.png"/><Relationship Id="rId4"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622425"/>
            <a:ext cx="7772400" cy="717550"/>
          </a:xfrm>
          <a:noFill/>
          <a:ln/>
        </p:spPr>
        <p:txBody>
          <a:bodyPr lIns="92075" tIns="46038" rIns="92075" bIns="46038" anchorCtr="0">
            <a:spAutoFit/>
          </a:bodyPr>
          <a:lstStyle/>
          <a:p>
            <a:r>
              <a:rPr lang="en-US"/>
              <a:t>Measurement</a:t>
            </a:r>
          </a:p>
        </p:txBody>
      </p:sp>
      <p:sp>
        <p:nvSpPr>
          <p:cNvPr id="4099" name="Rectangle 3"/>
          <p:cNvSpPr>
            <a:spLocks noGrp="1" noChangeArrowheads="1"/>
          </p:cNvSpPr>
          <p:nvPr>
            <p:ph type="subTitle" idx="1"/>
          </p:nvPr>
        </p:nvSpPr>
        <p:spPr>
          <a:noFill/>
          <a:ln/>
        </p:spPr>
        <p:txBody>
          <a:bodyPr lIns="92075" tIns="46038" rIns="92075" bIns="46038" anchor="t"/>
          <a:lstStyle/>
          <a:p>
            <a:pPr marL="342900" indent="-342900"/>
            <a:r>
              <a:rPr lang="en-US"/>
              <a:t>Scientific measurement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200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03" name="Freeform 15"/>
          <p:cNvSpPr>
            <a:spLocks/>
          </p:cNvSpPr>
          <p:nvPr/>
        </p:nvSpPr>
        <p:spPr bwMode="auto">
          <a:xfrm>
            <a:off x="1320800" y="2151063"/>
            <a:ext cx="6494463" cy="4079875"/>
          </a:xfrm>
          <a:custGeom>
            <a:avLst/>
            <a:gdLst/>
            <a:ahLst/>
            <a:cxnLst>
              <a:cxn ang="0">
                <a:pos x="107" y="789"/>
              </a:cxn>
              <a:cxn ang="0">
                <a:pos x="192" y="661"/>
              </a:cxn>
              <a:cxn ang="0">
                <a:pos x="917" y="533"/>
              </a:cxn>
              <a:cxn ang="0">
                <a:pos x="1088" y="352"/>
              </a:cxn>
              <a:cxn ang="0">
                <a:pos x="1248" y="224"/>
              </a:cxn>
              <a:cxn ang="0">
                <a:pos x="1568" y="42"/>
              </a:cxn>
              <a:cxn ang="0">
                <a:pos x="1920" y="10"/>
              </a:cxn>
              <a:cxn ang="0">
                <a:pos x="2059" y="106"/>
              </a:cxn>
              <a:cxn ang="0">
                <a:pos x="2229" y="288"/>
              </a:cxn>
              <a:cxn ang="0">
                <a:pos x="2304" y="362"/>
              </a:cxn>
              <a:cxn ang="0">
                <a:pos x="2400" y="426"/>
              </a:cxn>
              <a:cxn ang="0">
                <a:pos x="2581" y="533"/>
              </a:cxn>
              <a:cxn ang="0">
                <a:pos x="2837" y="458"/>
              </a:cxn>
              <a:cxn ang="0">
                <a:pos x="2987" y="362"/>
              </a:cxn>
              <a:cxn ang="0">
                <a:pos x="3413" y="298"/>
              </a:cxn>
              <a:cxn ang="0">
                <a:pos x="3744" y="544"/>
              </a:cxn>
              <a:cxn ang="0">
                <a:pos x="3755" y="917"/>
              </a:cxn>
              <a:cxn ang="0">
                <a:pos x="3680" y="1098"/>
              </a:cxn>
              <a:cxn ang="0">
                <a:pos x="3723" y="1408"/>
              </a:cxn>
              <a:cxn ang="0">
                <a:pos x="3883" y="1578"/>
              </a:cxn>
              <a:cxn ang="0">
                <a:pos x="4064" y="1760"/>
              </a:cxn>
              <a:cxn ang="0">
                <a:pos x="3989" y="2122"/>
              </a:cxn>
              <a:cxn ang="0">
                <a:pos x="3893" y="2208"/>
              </a:cxn>
              <a:cxn ang="0">
                <a:pos x="3691" y="2346"/>
              </a:cxn>
              <a:cxn ang="0">
                <a:pos x="2624" y="2496"/>
              </a:cxn>
              <a:cxn ang="0">
                <a:pos x="1909" y="2528"/>
              </a:cxn>
              <a:cxn ang="0">
                <a:pos x="1632" y="2314"/>
              </a:cxn>
              <a:cxn ang="0">
                <a:pos x="1568" y="2197"/>
              </a:cxn>
              <a:cxn ang="0">
                <a:pos x="1472" y="2069"/>
              </a:cxn>
              <a:cxn ang="0">
                <a:pos x="1397" y="1994"/>
              </a:cxn>
              <a:cxn ang="0">
                <a:pos x="1109" y="1770"/>
              </a:cxn>
              <a:cxn ang="0">
                <a:pos x="192" y="1717"/>
              </a:cxn>
              <a:cxn ang="0">
                <a:pos x="43" y="1504"/>
              </a:cxn>
              <a:cxn ang="0">
                <a:pos x="75" y="1024"/>
              </a:cxn>
              <a:cxn ang="0">
                <a:pos x="75" y="853"/>
              </a:cxn>
            </a:cxnLst>
            <a:rect l="0" t="0" r="r" b="b"/>
            <a:pathLst>
              <a:path w="4091" h="2570">
                <a:moveTo>
                  <a:pt x="75" y="853"/>
                </a:moveTo>
                <a:cubicBezTo>
                  <a:pt x="85" y="821"/>
                  <a:pt x="83" y="815"/>
                  <a:pt x="107" y="789"/>
                </a:cubicBezTo>
                <a:cubicBezTo>
                  <a:pt x="127" y="767"/>
                  <a:pt x="171" y="725"/>
                  <a:pt x="171" y="725"/>
                </a:cubicBezTo>
                <a:cubicBezTo>
                  <a:pt x="178" y="704"/>
                  <a:pt x="171" y="668"/>
                  <a:pt x="192" y="661"/>
                </a:cubicBezTo>
                <a:cubicBezTo>
                  <a:pt x="290" y="627"/>
                  <a:pt x="391" y="611"/>
                  <a:pt x="491" y="586"/>
                </a:cubicBezTo>
                <a:cubicBezTo>
                  <a:pt x="618" y="503"/>
                  <a:pt x="767" y="538"/>
                  <a:pt x="917" y="533"/>
                </a:cubicBezTo>
                <a:cubicBezTo>
                  <a:pt x="970" y="498"/>
                  <a:pt x="1014" y="451"/>
                  <a:pt x="1067" y="416"/>
                </a:cubicBezTo>
                <a:cubicBezTo>
                  <a:pt x="1074" y="395"/>
                  <a:pt x="1069" y="365"/>
                  <a:pt x="1088" y="352"/>
                </a:cubicBezTo>
                <a:cubicBezTo>
                  <a:pt x="1136" y="319"/>
                  <a:pt x="1175" y="275"/>
                  <a:pt x="1216" y="234"/>
                </a:cubicBezTo>
                <a:cubicBezTo>
                  <a:pt x="1224" y="226"/>
                  <a:pt x="1238" y="229"/>
                  <a:pt x="1248" y="224"/>
                </a:cubicBezTo>
                <a:cubicBezTo>
                  <a:pt x="1259" y="219"/>
                  <a:pt x="1402" y="155"/>
                  <a:pt x="1419" y="138"/>
                </a:cubicBezTo>
                <a:cubicBezTo>
                  <a:pt x="1468" y="89"/>
                  <a:pt x="1507" y="82"/>
                  <a:pt x="1568" y="42"/>
                </a:cubicBezTo>
                <a:cubicBezTo>
                  <a:pt x="1589" y="28"/>
                  <a:pt x="1632" y="0"/>
                  <a:pt x="1632" y="0"/>
                </a:cubicBezTo>
                <a:cubicBezTo>
                  <a:pt x="1728" y="3"/>
                  <a:pt x="1824" y="1"/>
                  <a:pt x="1920" y="10"/>
                </a:cubicBezTo>
                <a:cubicBezTo>
                  <a:pt x="1942" y="12"/>
                  <a:pt x="1984" y="32"/>
                  <a:pt x="1984" y="32"/>
                </a:cubicBezTo>
                <a:cubicBezTo>
                  <a:pt x="2008" y="69"/>
                  <a:pt x="2026" y="79"/>
                  <a:pt x="2059" y="106"/>
                </a:cubicBezTo>
                <a:cubicBezTo>
                  <a:pt x="2095" y="136"/>
                  <a:pt x="2083" y="154"/>
                  <a:pt x="2133" y="170"/>
                </a:cubicBezTo>
                <a:cubicBezTo>
                  <a:pt x="2160" y="210"/>
                  <a:pt x="2192" y="257"/>
                  <a:pt x="2229" y="288"/>
                </a:cubicBezTo>
                <a:cubicBezTo>
                  <a:pt x="2260" y="313"/>
                  <a:pt x="2260" y="301"/>
                  <a:pt x="2283" y="330"/>
                </a:cubicBezTo>
                <a:cubicBezTo>
                  <a:pt x="2291" y="340"/>
                  <a:pt x="2294" y="354"/>
                  <a:pt x="2304" y="362"/>
                </a:cubicBezTo>
                <a:cubicBezTo>
                  <a:pt x="2323" y="379"/>
                  <a:pt x="2347" y="391"/>
                  <a:pt x="2368" y="405"/>
                </a:cubicBezTo>
                <a:cubicBezTo>
                  <a:pt x="2379" y="412"/>
                  <a:pt x="2400" y="426"/>
                  <a:pt x="2400" y="426"/>
                </a:cubicBezTo>
                <a:cubicBezTo>
                  <a:pt x="2421" y="486"/>
                  <a:pt x="2459" y="494"/>
                  <a:pt x="2517" y="512"/>
                </a:cubicBezTo>
                <a:cubicBezTo>
                  <a:pt x="2538" y="518"/>
                  <a:pt x="2560" y="526"/>
                  <a:pt x="2581" y="533"/>
                </a:cubicBezTo>
                <a:cubicBezTo>
                  <a:pt x="2592" y="537"/>
                  <a:pt x="2613" y="544"/>
                  <a:pt x="2613" y="544"/>
                </a:cubicBezTo>
                <a:cubicBezTo>
                  <a:pt x="2677" y="535"/>
                  <a:pt x="2790" y="505"/>
                  <a:pt x="2837" y="458"/>
                </a:cubicBezTo>
                <a:cubicBezTo>
                  <a:pt x="2860" y="435"/>
                  <a:pt x="2894" y="399"/>
                  <a:pt x="2923" y="384"/>
                </a:cubicBezTo>
                <a:cubicBezTo>
                  <a:pt x="2943" y="374"/>
                  <a:pt x="2968" y="374"/>
                  <a:pt x="2987" y="362"/>
                </a:cubicBezTo>
                <a:cubicBezTo>
                  <a:pt x="3049" y="321"/>
                  <a:pt x="3097" y="299"/>
                  <a:pt x="3168" y="288"/>
                </a:cubicBezTo>
                <a:cubicBezTo>
                  <a:pt x="3250" y="291"/>
                  <a:pt x="3331" y="292"/>
                  <a:pt x="3413" y="298"/>
                </a:cubicBezTo>
                <a:cubicBezTo>
                  <a:pt x="3533" y="307"/>
                  <a:pt x="3602" y="419"/>
                  <a:pt x="3691" y="480"/>
                </a:cubicBezTo>
                <a:cubicBezTo>
                  <a:pt x="3706" y="503"/>
                  <a:pt x="3731" y="520"/>
                  <a:pt x="3744" y="544"/>
                </a:cubicBezTo>
                <a:cubicBezTo>
                  <a:pt x="3755" y="564"/>
                  <a:pt x="3765" y="608"/>
                  <a:pt x="3765" y="608"/>
                </a:cubicBezTo>
                <a:cubicBezTo>
                  <a:pt x="3762" y="711"/>
                  <a:pt x="3769" y="815"/>
                  <a:pt x="3755" y="917"/>
                </a:cubicBezTo>
                <a:cubicBezTo>
                  <a:pt x="3751" y="942"/>
                  <a:pt x="3712" y="981"/>
                  <a:pt x="3712" y="981"/>
                </a:cubicBezTo>
                <a:cubicBezTo>
                  <a:pt x="3702" y="1020"/>
                  <a:pt x="3690" y="1059"/>
                  <a:pt x="3680" y="1098"/>
                </a:cubicBezTo>
                <a:cubicBezTo>
                  <a:pt x="3684" y="1162"/>
                  <a:pt x="3684" y="1226"/>
                  <a:pt x="3691" y="1290"/>
                </a:cubicBezTo>
                <a:cubicBezTo>
                  <a:pt x="3696" y="1330"/>
                  <a:pt x="3700" y="1374"/>
                  <a:pt x="3723" y="1408"/>
                </a:cubicBezTo>
                <a:cubicBezTo>
                  <a:pt x="3748" y="1445"/>
                  <a:pt x="3791" y="1459"/>
                  <a:pt x="3819" y="1493"/>
                </a:cubicBezTo>
                <a:cubicBezTo>
                  <a:pt x="3841" y="1520"/>
                  <a:pt x="3862" y="1550"/>
                  <a:pt x="3883" y="1578"/>
                </a:cubicBezTo>
                <a:cubicBezTo>
                  <a:pt x="3919" y="1626"/>
                  <a:pt x="3982" y="1651"/>
                  <a:pt x="4021" y="1696"/>
                </a:cubicBezTo>
                <a:cubicBezTo>
                  <a:pt x="4038" y="1715"/>
                  <a:pt x="4064" y="1760"/>
                  <a:pt x="4064" y="1760"/>
                </a:cubicBezTo>
                <a:cubicBezTo>
                  <a:pt x="4070" y="1789"/>
                  <a:pt x="4085" y="1816"/>
                  <a:pt x="4085" y="1845"/>
                </a:cubicBezTo>
                <a:cubicBezTo>
                  <a:pt x="4085" y="1922"/>
                  <a:pt x="4091" y="2090"/>
                  <a:pt x="3989" y="2122"/>
                </a:cubicBezTo>
                <a:cubicBezTo>
                  <a:pt x="3969" y="2142"/>
                  <a:pt x="3957" y="2168"/>
                  <a:pt x="3936" y="2186"/>
                </a:cubicBezTo>
                <a:cubicBezTo>
                  <a:pt x="3924" y="2196"/>
                  <a:pt x="3906" y="2199"/>
                  <a:pt x="3893" y="2208"/>
                </a:cubicBezTo>
                <a:cubicBezTo>
                  <a:pt x="3826" y="2256"/>
                  <a:pt x="3896" y="2229"/>
                  <a:pt x="3829" y="2250"/>
                </a:cubicBezTo>
                <a:cubicBezTo>
                  <a:pt x="3794" y="2304"/>
                  <a:pt x="3748" y="2324"/>
                  <a:pt x="3691" y="2346"/>
                </a:cubicBezTo>
                <a:cubicBezTo>
                  <a:pt x="3467" y="2570"/>
                  <a:pt x="3067" y="2460"/>
                  <a:pt x="2805" y="2464"/>
                </a:cubicBezTo>
                <a:cubicBezTo>
                  <a:pt x="2666" y="2476"/>
                  <a:pt x="2725" y="2461"/>
                  <a:pt x="2624" y="2496"/>
                </a:cubicBezTo>
                <a:cubicBezTo>
                  <a:pt x="2600" y="2504"/>
                  <a:pt x="2560" y="2538"/>
                  <a:pt x="2560" y="2538"/>
                </a:cubicBezTo>
                <a:cubicBezTo>
                  <a:pt x="2414" y="2555"/>
                  <a:pt x="2058" y="2544"/>
                  <a:pt x="1909" y="2528"/>
                </a:cubicBezTo>
                <a:cubicBezTo>
                  <a:pt x="1760" y="2512"/>
                  <a:pt x="1710" y="2478"/>
                  <a:pt x="1664" y="2442"/>
                </a:cubicBezTo>
                <a:cubicBezTo>
                  <a:pt x="1646" y="2371"/>
                  <a:pt x="1656" y="2414"/>
                  <a:pt x="1632" y="2314"/>
                </a:cubicBezTo>
                <a:cubicBezTo>
                  <a:pt x="1627" y="2292"/>
                  <a:pt x="1627" y="2266"/>
                  <a:pt x="1611" y="2250"/>
                </a:cubicBezTo>
                <a:cubicBezTo>
                  <a:pt x="1589" y="2229"/>
                  <a:pt x="1582" y="2226"/>
                  <a:pt x="1568" y="2197"/>
                </a:cubicBezTo>
                <a:cubicBezTo>
                  <a:pt x="1553" y="2166"/>
                  <a:pt x="1561" y="2152"/>
                  <a:pt x="1536" y="2122"/>
                </a:cubicBezTo>
                <a:cubicBezTo>
                  <a:pt x="1518" y="2101"/>
                  <a:pt x="1490" y="2090"/>
                  <a:pt x="1472" y="2069"/>
                </a:cubicBezTo>
                <a:cubicBezTo>
                  <a:pt x="1464" y="2059"/>
                  <a:pt x="1460" y="2046"/>
                  <a:pt x="1451" y="2037"/>
                </a:cubicBezTo>
                <a:cubicBezTo>
                  <a:pt x="1394" y="1980"/>
                  <a:pt x="1441" y="2050"/>
                  <a:pt x="1397" y="1994"/>
                </a:cubicBezTo>
                <a:cubicBezTo>
                  <a:pt x="1337" y="1919"/>
                  <a:pt x="1421" y="2007"/>
                  <a:pt x="1344" y="1930"/>
                </a:cubicBezTo>
                <a:cubicBezTo>
                  <a:pt x="1309" y="1829"/>
                  <a:pt x="1214" y="1773"/>
                  <a:pt x="1109" y="1770"/>
                </a:cubicBezTo>
                <a:cubicBezTo>
                  <a:pt x="850" y="1764"/>
                  <a:pt x="590" y="1763"/>
                  <a:pt x="331" y="1760"/>
                </a:cubicBezTo>
                <a:cubicBezTo>
                  <a:pt x="288" y="1749"/>
                  <a:pt x="229" y="1742"/>
                  <a:pt x="192" y="1717"/>
                </a:cubicBezTo>
                <a:cubicBezTo>
                  <a:pt x="171" y="1703"/>
                  <a:pt x="128" y="1674"/>
                  <a:pt x="128" y="1674"/>
                </a:cubicBezTo>
                <a:cubicBezTo>
                  <a:pt x="80" y="1601"/>
                  <a:pt x="61" y="1598"/>
                  <a:pt x="43" y="1504"/>
                </a:cubicBezTo>
                <a:cubicBezTo>
                  <a:pt x="46" y="1379"/>
                  <a:pt x="45" y="1254"/>
                  <a:pt x="53" y="1130"/>
                </a:cubicBezTo>
                <a:cubicBezTo>
                  <a:pt x="55" y="1094"/>
                  <a:pt x="75" y="1024"/>
                  <a:pt x="75" y="1024"/>
                </a:cubicBezTo>
                <a:cubicBezTo>
                  <a:pt x="86" y="750"/>
                  <a:pt x="0" y="768"/>
                  <a:pt x="139" y="768"/>
                </a:cubicBezTo>
                <a:lnTo>
                  <a:pt x="75" y="853"/>
                </a:lnTo>
                <a:close/>
              </a:path>
            </a:pathLst>
          </a:custGeom>
          <a:solidFill>
            <a:srgbClr val="037C03"/>
          </a:solidFill>
          <a:ln w="12700" cap="flat" cmpd="sng">
            <a:solidFill>
              <a:srgbClr val="013501"/>
            </a:solidFill>
            <a:prstDash val="solid"/>
            <a:round/>
            <a:headEnd type="none" w="sm" len="sm"/>
            <a:tailEnd type="none" w="sm" len="sm"/>
          </a:ln>
          <a:effectLst/>
        </p:spPr>
        <p:txBody>
          <a:bodyPr/>
          <a:lstStyle/>
          <a:p>
            <a:endParaRPr lang="en-US"/>
          </a:p>
        </p:txBody>
      </p:sp>
      <p:sp>
        <p:nvSpPr>
          <p:cNvPr id="165891"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65895" name="Oval 7"/>
          <p:cNvSpPr>
            <a:spLocks noChangeArrowheads="1"/>
          </p:cNvSpPr>
          <p:nvPr/>
        </p:nvSpPr>
        <p:spPr bwMode="auto">
          <a:xfrm>
            <a:off x="6254750" y="51117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65892"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65893"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65894" name="Oval 6"/>
          <p:cNvSpPr>
            <a:spLocks noChangeArrowheads="1"/>
          </p:cNvSpPr>
          <p:nvPr/>
        </p:nvSpPr>
        <p:spPr bwMode="auto">
          <a:xfrm>
            <a:off x="5949950" y="54927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65896" name="Oval 8"/>
          <p:cNvSpPr>
            <a:spLocks noChangeArrowheads="1"/>
          </p:cNvSpPr>
          <p:nvPr/>
        </p:nvSpPr>
        <p:spPr bwMode="auto">
          <a:xfrm>
            <a:off x="6407150" y="56451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65897" name="Rectangle 9"/>
          <p:cNvSpPr>
            <a:spLocks noChangeArrowheads="1"/>
          </p:cNvSpPr>
          <p:nvPr/>
        </p:nvSpPr>
        <p:spPr bwMode="auto">
          <a:xfrm>
            <a:off x="669925" y="655638"/>
            <a:ext cx="2014538"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65898" name="Rectangle 10"/>
          <p:cNvSpPr>
            <a:spLocks noChangeArrowheads="1"/>
          </p:cNvSpPr>
          <p:nvPr/>
        </p:nvSpPr>
        <p:spPr bwMode="auto">
          <a:xfrm>
            <a:off x="2727325" y="655638"/>
            <a:ext cx="884238"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65899" name="Rectangle 11"/>
          <p:cNvSpPr>
            <a:spLocks noChangeArrowheads="1"/>
          </p:cNvSpPr>
          <p:nvPr/>
        </p:nvSpPr>
        <p:spPr bwMode="auto">
          <a:xfrm>
            <a:off x="4495800" y="639763"/>
            <a:ext cx="1765300" cy="579437"/>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65900" name="Rectangle 12"/>
          <p:cNvSpPr>
            <a:spLocks noChangeArrowheads="1"/>
          </p:cNvSpPr>
          <p:nvPr/>
        </p:nvSpPr>
        <p:spPr bwMode="auto">
          <a:xfrm>
            <a:off x="6400800" y="639763"/>
            <a:ext cx="884238"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65901" name="Oval 13"/>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5894"/>
                                        </p:tgtEl>
                                        <p:attrNameLst>
                                          <p:attrName>style.visibility</p:attrName>
                                        </p:attrNameLst>
                                      </p:cBhvr>
                                      <p:to>
                                        <p:strVal val="visible"/>
                                      </p:to>
                                    </p:set>
                                    <p:anim calcmode="lin" valueType="num">
                                      <p:cBhvr additive="base">
                                        <p:cTn id="7" dur="500" fill="hold"/>
                                        <p:tgtEl>
                                          <p:spTgt spid="165894"/>
                                        </p:tgtEl>
                                        <p:attrNameLst>
                                          <p:attrName>ppt_x</p:attrName>
                                        </p:attrNameLst>
                                      </p:cBhvr>
                                      <p:tavLst>
                                        <p:tav tm="0">
                                          <p:val>
                                            <p:strVal val="0-#ppt_w/2"/>
                                          </p:val>
                                        </p:tav>
                                        <p:tav tm="100000">
                                          <p:val>
                                            <p:strVal val="#ppt_x"/>
                                          </p:val>
                                        </p:tav>
                                      </p:tavLst>
                                    </p:anim>
                                    <p:anim calcmode="lin" valueType="num">
                                      <p:cBhvr additive="base">
                                        <p:cTn id="8" dur="500" fill="hold"/>
                                        <p:tgtEl>
                                          <p:spTgt spid="16589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65895"/>
                                        </p:tgtEl>
                                        <p:attrNameLst>
                                          <p:attrName>style.visibility</p:attrName>
                                        </p:attrNameLst>
                                      </p:cBhvr>
                                      <p:to>
                                        <p:strVal val="visible"/>
                                      </p:to>
                                    </p:set>
                                    <p:anim calcmode="lin" valueType="num">
                                      <p:cBhvr additive="base">
                                        <p:cTn id="13" dur="500" fill="hold"/>
                                        <p:tgtEl>
                                          <p:spTgt spid="165895"/>
                                        </p:tgtEl>
                                        <p:attrNameLst>
                                          <p:attrName>ppt_x</p:attrName>
                                        </p:attrNameLst>
                                      </p:cBhvr>
                                      <p:tavLst>
                                        <p:tav tm="0">
                                          <p:val>
                                            <p:strVal val="0-#ppt_w/2"/>
                                          </p:val>
                                        </p:tav>
                                        <p:tav tm="100000">
                                          <p:val>
                                            <p:strVal val="#ppt_x"/>
                                          </p:val>
                                        </p:tav>
                                      </p:tavLst>
                                    </p:anim>
                                    <p:anim calcmode="lin" valueType="num">
                                      <p:cBhvr additive="base">
                                        <p:cTn id="14" dur="500" fill="hold"/>
                                        <p:tgtEl>
                                          <p:spTgt spid="1658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WIN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65896"/>
                                        </p:tgtEl>
                                        <p:attrNameLst>
                                          <p:attrName>style.visibility</p:attrName>
                                        </p:attrNameLst>
                                      </p:cBhvr>
                                      <p:to>
                                        <p:strVal val="visible"/>
                                      </p:to>
                                    </p:set>
                                    <p:anim calcmode="lin" valueType="num">
                                      <p:cBhvr additive="base">
                                        <p:cTn id="19" dur="500" fill="hold"/>
                                        <p:tgtEl>
                                          <p:spTgt spid="165896"/>
                                        </p:tgtEl>
                                        <p:attrNameLst>
                                          <p:attrName>ppt_x</p:attrName>
                                        </p:attrNameLst>
                                      </p:cBhvr>
                                      <p:tavLst>
                                        <p:tav tm="0">
                                          <p:val>
                                            <p:strVal val="0-#ppt_w/2"/>
                                          </p:val>
                                        </p:tav>
                                        <p:tav tm="100000">
                                          <p:val>
                                            <p:strVal val="#ppt_x"/>
                                          </p:val>
                                        </p:tav>
                                      </p:tavLst>
                                    </p:anim>
                                    <p:anim calcmode="lin" valueType="num">
                                      <p:cBhvr additive="base">
                                        <p:cTn id="20" dur="500" fill="hold"/>
                                        <p:tgtEl>
                                          <p:spTgt spid="1658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SWIN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5897"/>
                                        </p:tgtEl>
                                        <p:attrNameLst>
                                          <p:attrName>style.visibility</p:attrName>
                                        </p:attrNameLst>
                                      </p:cBhvr>
                                      <p:to>
                                        <p:strVal val="visible"/>
                                      </p:to>
                                    </p:set>
                                    <p:anim calcmode="lin" valueType="num">
                                      <p:cBhvr additive="base">
                                        <p:cTn id="25" dur="500" fill="hold"/>
                                        <p:tgtEl>
                                          <p:spTgt spid="165897"/>
                                        </p:tgtEl>
                                        <p:attrNameLst>
                                          <p:attrName>ppt_x</p:attrName>
                                        </p:attrNameLst>
                                      </p:cBhvr>
                                      <p:tavLst>
                                        <p:tav tm="0">
                                          <p:val>
                                            <p:strVal val="0-#ppt_w/2"/>
                                          </p:val>
                                        </p:tav>
                                        <p:tav tm="100000">
                                          <p:val>
                                            <p:strVal val="#ppt_x"/>
                                          </p:val>
                                        </p:tav>
                                      </p:tavLst>
                                    </p:anim>
                                    <p:anim calcmode="lin" valueType="num">
                                      <p:cBhvr additive="base">
                                        <p:cTn id="26" dur="500" fill="hold"/>
                                        <p:tgtEl>
                                          <p:spTgt spid="16589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5898"/>
                                        </p:tgtEl>
                                        <p:attrNameLst>
                                          <p:attrName>style.visibility</p:attrName>
                                        </p:attrNameLst>
                                      </p:cBhvr>
                                      <p:to>
                                        <p:strVal val="visible"/>
                                      </p:to>
                                    </p:set>
                                    <p:anim calcmode="lin" valueType="num">
                                      <p:cBhvr additive="base">
                                        <p:cTn id="31" dur="500" fill="hold"/>
                                        <p:tgtEl>
                                          <p:spTgt spid="165898"/>
                                        </p:tgtEl>
                                        <p:attrNameLst>
                                          <p:attrName>ppt_x</p:attrName>
                                        </p:attrNameLst>
                                      </p:cBhvr>
                                      <p:tavLst>
                                        <p:tav tm="0">
                                          <p:val>
                                            <p:strVal val="1+#ppt_w/2"/>
                                          </p:val>
                                        </p:tav>
                                        <p:tav tm="100000">
                                          <p:val>
                                            <p:strVal val="#ppt_x"/>
                                          </p:val>
                                        </p:tav>
                                      </p:tavLst>
                                    </p:anim>
                                    <p:anim calcmode="lin" valueType="num">
                                      <p:cBhvr additive="base">
                                        <p:cTn id="32" dur="500" fill="hold"/>
                                        <p:tgtEl>
                                          <p:spTgt spid="1658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Y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5899"/>
                                        </p:tgtEl>
                                        <p:attrNameLst>
                                          <p:attrName>style.visibility</p:attrName>
                                        </p:attrNameLst>
                                      </p:cBhvr>
                                      <p:to>
                                        <p:strVal val="visible"/>
                                      </p:to>
                                    </p:set>
                                    <p:anim calcmode="lin" valueType="num">
                                      <p:cBhvr additive="base">
                                        <p:cTn id="37" dur="500" fill="hold"/>
                                        <p:tgtEl>
                                          <p:spTgt spid="165899"/>
                                        </p:tgtEl>
                                        <p:attrNameLst>
                                          <p:attrName>ppt_x</p:attrName>
                                        </p:attrNameLst>
                                      </p:cBhvr>
                                      <p:tavLst>
                                        <p:tav tm="0">
                                          <p:val>
                                            <p:strVal val="0-#ppt_w/2"/>
                                          </p:val>
                                        </p:tav>
                                        <p:tav tm="100000">
                                          <p:val>
                                            <p:strVal val="#ppt_x"/>
                                          </p:val>
                                        </p:tav>
                                      </p:tavLst>
                                    </p:anim>
                                    <p:anim calcmode="lin" valueType="num">
                                      <p:cBhvr additive="base">
                                        <p:cTn id="38" dur="500" fill="hold"/>
                                        <p:tgtEl>
                                          <p:spTgt spid="16589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65900"/>
                                        </p:tgtEl>
                                        <p:attrNameLst>
                                          <p:attrName>style.visibility</p:attrName>
                                        </p:attrNameLst>
                                      </p:cBhvr>
                                      <p:to>
                                        <p:strVal val="visible"/>
                                      </p:to>
                                    </p:set>
                                    <p:anim calcmode="lin" valueType="num">
                                      <p:cBhvr additive="base">
                                        <p:cTn id="43" dur="500" fill="hold"/>
                                        <p:tgtEl>
                                          <p:spTgt spid="165900"/>
                                        </p:tgtEl>
                                        <p:attrNameLst>
                                          <p:attrName>ppt_x</p:attrName>
                                        </p:attrNameLst>
                                      </p:cBhvr>
                                      <p:tavLst>
                                        <p:tav tm="0">
                                          <p:val>
                                            <p:strVal val="1+#ppt_w/2"/>
                                          </p:val>
                                        </p:tav>
                                        <p:tav tm="100000">
                                          <p:val>
                                            <p:strVal val="#ppt_x"/>
                                          </p:val>
                                        </p:tav>
                                      </p:tavLst>
                                    </p:anim>
                                    <p:anim calcmode="lin" valueType="num">
                                      <p:cBhvr additive="base">
                                        <p:cTn id="44" dur="500" fill="hold"/>
                                        <p:tgtEl>
                                          <p:spTgt spid="1659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Y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nimBg="1"/>
      <p:bldP spid="165894" grpId="0" animBg="1"/>
      <p:bldP spid="165896" grpId="0" animBg="1"/>
      <p:bldP spid="165897" grpId="0" autoUpdateAnimBg="0"/>
      <p:bldP spid="165898" grpId="0" autoUpdateAnimBg="0"/>
      <p:bldP spid="165899" grpId="0" autoUpdateAnimBg="0"/>
      <p:bldP spid="16590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latin typeface="Arial" charset="0"/>
              </a:rPr>
              <a:t>Carbon Monoxide Poisoning</a:t>
            </a:r>
            <a:br>
              <a:rPr lang="en-US">
                <a:latin typeface="Arial" charset="0"/>
              </a:rPr>
            </a:br>
            <a:r>
              <a:rPr lang="en-US" sz="1900">
                <a:latin typeface="Arial" charset="0"/>
              </a:rPr>
              <a:t>‘The Silent Killer’</a:t>
            </a:r>
            <a:endParaRPr lang="en-US">
              <a:latin typeface="Arial" charset="0"/>
            </a:endParaRPr>
          </a:p>
        </p:txBody>
      </p:sp>
      <p:sp>
        <p:nvSpPr>
          <p:cNvPr id="184323" name="Rectangle 3"/>
          <p:cNvSpPr>
            <a:spLocks noChangeArrowheads="1"/>
          </p:cNvSpPr>
          <p:nvPr/>
        </p:nvSpPr>
        <p:spPr bwMode="auto">
          <a:xfrm>
            <a:off x="457200" y="2605088"/>
            <a:ext cx="6248400" cy="519112"/>
          </a:xfrm>
          <a:prstGeom prst="rect">
            <a:avLst/>
          </a:prstGeom>
          <a:solidFill>
            <a:srgbClr val="E5E5FF">
              <a:alpha val="50000"/>
            </a:srgbClr>
          </a:solidFill>
          <a:ln w="9525">
            <a:noFill/>
            <a:miter lim="800000"/>
            <a:headEnd/>
            <a:tailEnd/>
          </a:ln>
          <a:effectLst/>
        </p:spPr>
        <p:txBody>
          <a:bodyPr>
            <a:spAutoFit/>
          </a:bodyPr>
          <a:lstStyle/>
          <a:p>
            <a:pPr eaLnBrk="1" hangingPunct="1">
              <a:spcBef>
                <a:spcPct val="50000"/>
              </a:spcBef>
            </a:pPr>
            <a:r>
              <a:rPr lang="en-US" sz="2800" b="0"/>
              <a:t>Poisoning:   </a:t>
            </a:r>
            <a:r>
              <a:rPr lang="en-US" sz="2800">
                <a:solidFill>
                  <a:srgbClr val="CC00FF"/>
                </a:solidFill>
              </a:rPr>
              <a:t>Hb</a:t>
            </a:r>
            <a:r>
              <a:rPr lang="en-US" sz="2800"/>
              <a:t>   +   </a:t>
            </a:r>
            <a:r>
              <a:rPr lang="en-US" sz="2800">
                <a:solidFill>
                  <a:srgbClr val="006600"/>
                </a:solidFill>
              </a:rPr>
              <a:t>CO</a:t>
            </a:r>
            <a:r>
              <a:rPr lang="en-US" sz="2800"/>
              <a:t>   </a:t>
            </a:r>
            <a:r>
              <a:rPr lang="en-US" sz="2800">
                <a:sym typeface="Wingdings" pitchFamily="2" charset="2"/>
              </a:rPr>
              <a:t>   </a:t>
            </a:r>
            <a:r>
              <a:rPr lang="en-US" sz="2800">
                <a:solidFill>
                  <a:srgbClr val="0000FF"/>
                </a:solidFill>
                <a:sym typeface="Wingdings" pitchFamily="2" charset="2"/>
              </a:rPr>
              <a:t>HbCO</a:t>
            </a:r>
            <a:endParaRPr lang="en-US" sz="2800" b="0">
              <a:solidFill>
                <a:srgbClr val="0000FF"/>
              </a:solidFill>
              <a:sym typeface="Wingdings" pitchFamily="2" charset="2"/>
            </a:endParaRPr>
          </a:p>
        </p:txBody>
      </p:sp>
      <p:sp>
        <p:nvSpPr>
          <p:cNvPr id="184324" name="Text Box 4"/>
          <p:cNvSpPr txBox="1">
            <a:spLocks noChangeArrowheads="1"/>
          </p:cNvSpPr>
          <p:nvPr/>
        </p:nvSpPr>
        <p:spPr bwMode="auto">
          <a:xfrm>
            <a:off x="463550" y="1995488"/>
            <a:ext cx="8375650" cy="366712"/>
          </a:xfrm>
          <a:prstGeom prst="rect">
            <a:avLst/>
          </a:prstGeom>
          <a:noFill/>
          <a:ln w="9525">
            <a:noFill/>
            <a:miter lim="800000"/>
            <a:headEnd/>
            <a:tailEnd/>
          </a:ln>
          <a:effectLst/>
        </p:spPr>
        <p:txBody>
          <a:bodyPr wrap="none">
            <a:spAutoFit/>
          </a:bodyPr>
          <a:lstStyle/>
          <a:p>
            <a:pPr eaLnBrk="1" hangingPunct="1"/>
            <a:r>
              <a:rPr lang="en-US" b="0">
                <a:solidFill>
                  <a:srgbClr val="CC00FF"/>
                </a:solidFill>
              </a:rPr>
              <a:t>Hemoglobin</a:t>
            </a:r>
            <a:r>
              <a:rPr lang="en-US" b="0"/>
              <a:t> (</a:t>
            </a:r>
            <a:r>
              <a:rPr lang="en-US" b="0">
                <a:solidFill>
                  <a:srgbClr val="CC00FF"/>
                </a:solidFill>
              </a:rPr>
              <a:t>Hb</a:t>
            </a:r>
            <a:r>
              <a:rPr lang="en-US" b="0"/>
              <a:t>) binds with </a:t>
            </a:r>
            <a:r>
              <a:rPr lang="en-US" b="0">
                <a:solidFill>
                  <a:srgbClr val="006600"/>
                </a:solidFill>
              </a:rPr>
              <a:t>carbon monoxide</a:t>
            </a:r>
            <a:r>
              <a:rPr lang="en-US" b="0"/>
              <a:t> (</a:t>
            </a:r>
            <a:r>
              <a:rPr lang="en-US" b="0">
                <a:solidFill>
                  <a:srgbClr val="006600"/>
                </a:solidFill>
              </a:rPr>
              <a:t>CO</a:t>
            </a:r>
            <a:r>
              <a:rPr lang="en-US" b="0"/>
              <a:t>) in the capillaries of the lungs.</a:t>
            </a:r>
          </a:p>
        </p:txBody>
      </p:sp>
      <p:sp>
        <p:nvSpPr>
          <p:cNvPr id="184325" name="Text Box 5"/>
          <p:cNvSpPr txBox="1">
            <a:spLocks noChangeArrowheads="1"/>
          </p:cNvSpPr>
          <p:nvPr/>
        </p:nvSpPr>
        <p:spPr bwMode="auto">
          <a:xfrm>
            <a:off x="463550" y="3505200"/>
            <a:ext cx="7550150" cy="915988"/>
          </a:xfrm>
          <a:prstGeom prst="rect">
            <a:avLst/>
          </a:prstGeom>
          <a:noFill/>
          <a:ln w="9525">
            <a:noFill/>
            <a:miter lim="800000"/>
            <a:headEnd/>
            <a:tailEnd/>
          </a:ln>
          <a:effectLst/>
        </p:spPr>
        <p:txBody>
          <a:bodyPr wrap="none">
            <a:spAutoFit/>
          </a:bodyPr>
          <a:lstStyle/>
          <a:p>
            <a:pPr eaLnBrk="1" hangingPunct="1"/>
            <a:r>
              <a:rPr lang="en-US" b="0"/>
              <a:t>If caught in time, giving pure oxygen (O</a:t>
            </a:r>
            <a:r>
              <a:rPr lang="en-US" b="0" baseline="-25000"/>
              <a:t>2</a:t>
            </a:r>
            <a:r>
              <a:rPr lang="en-US" b="0"/>
              <a:t>) revives victim of CO poisoning.</a:t>
            </a:r>
          </a:p>
          <a:p>
            <a:pPr eaLnBrk="1" hangingPunct="1"/>
            <a:r>
              <a:rPr lang="en-US" b="0"/>
              <a:t>Treatment causes </a:t>
            </a:r>
            <a:r>
              <a:rPr lang="en-US" b="0">
                <a:solidFill>
                  <a:srgbClr val="0000FF"/>
                </a:solidFill>
              </a:rPr>
              <a:t>carboxyhemoglobin</a:t>
            </a:r>
            <a:r>
              <a:rPr lang="en-US" b="0"/>
              <a:t> (</a:t>
            </a:r>
            <a:r>
              <a:rPr lang="en-US" b="0">
                <a:solidFill>
                  <a:srgbClr val="0000FF"/>
                </a:solidFill>
              </a:rPr>
              <a:t>HbCO</a:t>
            </a:r>
            <a:r>
              <a:rPr lang="en-US" b="0"/>
              <a:t>) to be converted slowly to </a:t>
            </a:r>
          </a:p>
          <a:p>
            <a:pPr eaLnBrk="1" hangingPunct="1"/>
            <a:r>
              <a:rPr lang="en-US" b="0">
                <a:solidFill>
                  <a:srgbClr val="FF0000"/>
                </a:solidFill>
              </a:rPr>
              <a:t>oxyhemoglobin</a:t>
            </a:r>
            <a:r>
              <a:rPr lang="en-US" b="0"/>
              <a:t> (</a:t>
            </a:r>
            <a:r>
              <a:rPr lang="en-US" b="0">
                <a:solidFill>
                  <a:srgbClr val="FF0000"/>
                </a:solidFill>
              </a:rPr>
              <a:t>HbO</a:t>
            </a:r>
            <a:r>
              <a:rPr lang="en-US" b="0" baseline="-25000">
                <a:solidFill>
                  <a:srgbClr val="FF0000"/>
                </a:solidFill>
              </a:rPr>
              <a:t>2</a:t>
            </a:r>
            <a:r>
              <a:rPr lang="en-US" b="0"/>
              <a:t>).</a:t>
            </a:r>
          </a:p>
        </p:txBody>
      </p:sp>
      <p:sp>
        <p:nvSpPr>
          <p:cNvPr id="184326" name="Text Box 6"/>
          <p:cNvSpPr txBox="1">
            <a:spLocks noChangeArrowheads="1"/>
          </p:cNvSpPr>
          <p:nvPr/>
        </p:nvSpPr>
        <p:spPr bwMode="auto">
          <a:xfrm>
            <a:off x="457200" y="4738688"/>
            <a:ext cx="7478713" cy="519112"/>
          </a:xfrm>
          <a:prstGeom prst="rect">
            <a:avLst/>
          </a:prstGeom>
          <a:solidFill>
            <a:srgbClr val="E5E5FF">
              <a:alpha val="50000"/>
            </a:srgbClr>
          </a:solidFill>
          <a:ln w="9525">
            <a:noFill/>
            <a:miter lim="800000"/>
            <a:headEnd/>
            <a:tailEnd/>
          </a:ln>
          <a:effectLst/>
        </p:spPr>
        <p:txBody>
          <a:bodyPr wrap="none">
            <a:spAutoFit/>
          </a:bodyPr>
          <a:lstStyle/>
          <a:p>
            <a:pPr eaLnBrk="1" hangingPunct="1">
              <a:spcBef>
                <a:spcPct val="50000"/>
              </a:spcBef>
            </a:pPr>
            <a:r>
              <a:rPr lang="en-US" sz="2800" b="0">
                <a:sym typeface="Wingdings" pitchFamily="2" charset="2"/>
              </a:rPr>
              <a:t>Treatment:  </a:t>
            </a:r>
            <a:r>
              <a:rPr lang="en-US" sz="2800">
                <a:sym typeface="Wingdings" pitchFamily="2" charset="2"/>
              </a:rPr>
              <a:t>O</a:t>
            </a:r>
            <a:r>
              <a:rPr lang="en-US" sz="2800" baseline="-25000">
                <a:sym typeface="Wingdings" pitchFamily="2" charset="2"/>
              </a:rPr>
              <a:t>2</a:t>
            </a:r>
            <a:r>
              <a:rPr lang="en-US" sz="2800">
                <a:sym typeface="Wingdings" pitchFamily="2" charset="2"/>
              </a:rPr>
              <a:t>   +   </a:t>
            </a:r>
            <a:r>
              <a:rPr lang="en-US" sz="2800">
                <a:solidFill>
                  <a:srgbClr val="0000FF"/>
                </a:solidFill>
                <a:sym typeface="Wingdings" pitchFamily="2" charset="2"/>
              </a:rPr>
              <a:t>HbCO</a:t>
            </a:r>
            <a:r>
              <a:rPr lang="en-US" sz="2800">
                <a:sym typeface="Wingdings" pitchFamily="2" charset="2"/>
              </a:rPr>
              <a:t>      </a:t>
            </a:r>
            <a:r>
              <a:rPr lang="en-US" sz="2800">
                <a:solidFill>
                  <a:srgbClr val="006600"/>
                </a:solidFill>
                <a:sym typeface="Wingdings" pitchFamily="2" charset="2"/>
              </a:rPr>
              <a:t>CO</a:t>
            </a:r>
            <a:r>
              <a:rPr lang="en-US" sz="2800">
                <a:sym typeface="Wingdings" pitchFamily="2" charset="2"/>
              </a:rPr>
              <a:t>   +   </a:t>
            </a:r>
            <a:r>
              <a:rPr lang="en-US" sz="2800">
                <a:solidFill>
                  <a:srgbClr val="FF0000"/>
                </a:solidFill>
                <a:sym typeface="Wingdings" pitchFamily="2" charset="2"/>
              </a:rPr>
              <a:t>HbO</a:t>
            </a:r>
            <a:r>
              <a:rPr lang="en-US" sz="2800" baseline="-25000">
                <a:solidFill>
                  <a:srgbClr val="FF0000"/>
                </a:solidFill>
                <a:sym typeface="Wingdings" pitchFamily="2" charset="2"/>
              </a:rPr>
              <a:t>2</a:t>
            </a:r>
            <a:endParaRPr lang="en-US" b="0">
              <a:solidFill>
                <a:srgbClr val="FF0000"/>
              </a:solidFill>
            </a:endParaRPr>
          </a:p>
        </p:txBody>
      </p:sp>
      <p:sp>
        <p:nvSpPr>
          <p:cNvPr id="184327" name="Text Box 7"/>
          <p:cNvSpPr txBox="1">
            <a:spLocks noChangeArrowheads="1"/>
          </p:cNvSpPr>
          <p:nvPr/>
        </p:nvSpPr>
        <p:spPr bwMode="auto">
          <a:xfrm>
            <a:off x="1203325" y="5486400"/>
            <a:ext cx="6661150" cy="641350"/>
          </a:xfrm>
          <a:prstGeom prst="rect">
            <a:avLst/>
          </a:prstGeom>
          <a:noFill/>
          <a:ln w="9525">
            <a:noFill/>
            <a:miter lim="800000"/>
            <a:headEnd/>
            <a:tailEnd/>
          </a:ln>
          <a:effectLst/>
        </p:spPr>
        <p:txBody>
          <a:bodyPr wrap="none">
            <a:spAutoFit/>
          </a:bodyPr>
          <a:lstStyle/>
          <a:p>
            <a:pPr eaLnBrk="1" hangingPunct="1"/>
            <a:r>
              <a:rPr lang="en-US" b="0"/>
              <a:t>Carbon monoxide, CO, has almost 200 times the affinity to bind </a:t>
            </a:r>
          </a:p>
          <a:p>
            <a:pPr eaLnBrk="1" hangingPunct="1"/>
            <a:r>
              <a:rPr lang="en-US" b="0"/>
              <a:t>with hemoglobin, Hb, in the blood as does oxygen, O</a:t>
            </a:r>
            <a:r>
              <a:rPr lang="en-US" b="0" baseline="-25000"/>
              <a:t>2</a:t>
            </a:r>
            <a:r>
              <a:rPr lang="en-US" b="0"/>
              <a:t>.</a:t>
            </a:r>
          </a:p>
        </p:txBody>
      </p:sp>
      <p:sp>
        <p:nvSpPr>
          <p:cNvPr id="184328" name="Rectangle 8"/>
          <p:cNvSpPr>
            <a:spLocks noChangeArrowheads="1"/>
          </p:cNvSpPr>
          <p:nvPr/>
        </p:nvSpPr>
        <p:spPr bwMode="auto">
          <a:xfrm>
            <a:off x="76200" y="6567488"/>
            <a:ext cx="3378200" cy="214312"/>
          </a:xfrm>
          <a:prstGeom prst="rect">
            <a:avLst/>
          </a:prstGeom>
          <a:noFill/>
          <a:ln w="9525">
            <a:noFill/>
            <a:miter lim="800000"/>
            <a:headEnd/>
            <a:tailEnd/>
          </a:ln>
          <a:effectLst/>
        </p:spPr>
        <p:txBody>
          <a:bodyPr wrap="none">
            <a:spAutoFit/>
          </a:bodyPr>
          <a:lstStyle/>
          <a:p>
            <a:pPr eaLnBrk="1" hangingPunct="1"/>
            <a:r>
              <a:rPr lang="en-US" sz="800" b="0"/>
              <a:t>Davis, Metcalfe, Williams, Castka, </a:t>
            </a:r>
            <a:r>
              <a:rPr lang="en-US" sz="800" b="0" u="sng"/>
              <a:t>Modern Chemistry</a:t>
            </a:r>
            <a:r>
              <a:rPr lang="en-US" sz="800" b="0"/>
              <a:t>, 1999,  page 760</a:t>
            </a:r>
          </a:p>
        </p:txBody>
      </p:sp>
      <p:sp>
        <p:nvSpPr>
          <p:cNvPr id="184329" name="AutoShape 9">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499"/>
                                          </p:stCondLst>
                                        </p:cTn>
                                        <p:tgtEl>
                                          <p:spTgt spid="184324"/>
                                        </p:tgtEl>
                                        <p:attrNameLst>
                                          <p:attrName>style.visibility</p:attrName>
                                        </p:attrNameLst>
                                      </p:cBhvr>
                                      <p:to>
                                        <p:strVal val="visible"/>
                                      </p:to>
                                    </p:set>
                                  </p:childTnLst>
                                </p:cTn>
                              </p:par>
                            </p:childTnLst>
                          </p:cTn>
                        </p:par>
                        <p:par>
                          <p:cTn id="7" fill="hold">
                            <p:stCondLst>
                              <p:cond delay="5500"/>
                            </p:stCondLst>
                            <p:childTnLst>
                              <p:par>
                                <p:cTn id="8" presetID="1" presetClass="entr" presetSubtype="0" fill="hold" grpId="0" nodeType="afterEffect">
                                  <p:stCondLst>
                                    <p:cond delay="10000"/>
                                  </p:stCondLst>
                                  <p:childTnLst>
                                    <p:set>
                                      <p:cBhvr>
                                        <p:cTn id="9" dur="1" fill="hold">
                                          <p:stCondLst>
                                            <p:cond delay="499"/>
                                          </p:stCondLst>
                                        </p:cTn>
                                        <p:tgtEl>
                                          <p:spTgt spid="184326"/>
                                        </p:tgtEl>
                                        <p:attrNameLst>
                                          <p:attrName>style.visibility</p:attrName>
                                        </p:attrNameLst>
                                      </p:cBhvr>
                                      <p:to>
                                        <p:strVal val="visible"/>
                                      </p:to>
                                    </p:set>
                                  </p:childTnLst>
                                </p:cTn>
                              </p:par>
                            </p:childTnLst>
                          </p:cTn>
                        </p:par>
                        <p:par>
                          <p:cTn id="10" fill="hold">
                            <p:stCondLst>
                              <p:cond delay="16000"/>
                            </p:stCondLst>
                            <p:childTnLst>
                              <p:par>
                                <p:cTn id="11" presetID="1" presetClass="entr" presetSubtype="0" fill="hold" grpId="0" nodeType="afterEffect">
                                  <p:stCondLst>
                                    <p:cond delay="5000"/>
                                  </p:stCondLst>
                                  <p:childTnLst>
                                    <p:set>
                                      <p:cBhvr>
                                        <p:cTn id="12" dur="1" fill="hold">
                                          <p:stCondLst>
                                            <p:cond delay="499"/>
                                          </p:stCondLst>
                                        </p:cTn>
                                        <p:tgtEl>
                                          <p:spTgt spid="184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utoUpdateAnimBg="0"/>
      <p:bldP spid="184325" grpId="0" autoUpdateAnimBg="0"/>
      <p:bldP spid="184326"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latin typeface="Arial" charset="0"/>
              </a:rPr>
              <a:t>Exchange of Blood Gases</a:t>
            </a:r>
          </a:p>
        </p:txBody>
      </p:sp>
      <p:pic>
        <p:nvPicPr>
          <p:cNvPr id="186371" name="Picture 3" descr="Exchange of gas in lungs"/>
          <p:cNvPicPr>
            <a:picLocks noChangeAspect="1" noChangeArrowheads="1"/>
          </p:cNvPicPr>
          <p:nvPr/>
        </p:nvPicPr>
        <p:blipFill>
          <a:blip r:embed="rId3" cstate="print">
            <a:lum bright="2000" contrast="12000"/>
          </a:blip>
          <a:srcRect/>
          <a:stretch>
            <a:fillRect/>
          </a:stretch>
        </p:blipFill>
        <p:spPr bwMode="auto">
          <a:xfrm>
            <a:off x="838200" y="1797050"/>
            <a:ext cx="7543800" cy="4475163"/>
          </a:xfrm>
          <a:prstGeom prst="rect">
            <a:avLst/>
          </a:prstGeom>
          <a:noFill/>
        </p:spPr>
      </p:pic>
      <p:sp>
        <p:nvSpPr>
          <p:cNvPr id="186372" name="AutoShape 4">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atin typeface="Arial" charset="0"/>
              </a:rPr>
              <a:t>Tank of Water</a:t>
            </a:r>
          </a:p>
        </p:txBody>
      </p:sp>
      <p:pic>
        <p:nvPicPr>
          <p:cNvPr id="189443" name="Picture 3" descr="Zumdahl05_09a"/>
          <p:cNvPicPr>
            <a:picLocks noChangeAspect="1" noChangeArrowheads="1"/>
          </p:cNvPicPr>
          <p:nvPr/>
        </p:nvPicPr>
        <p:blipFill>
          <a:blip r:embed="rId4" cstate="print"/>
          <a:srcRect b="8064"/>
          <a:stretch>
            <a:fillRect/>
          </a:stretch>
        </p:blipFill>
        <p:spPr bwMode="auto">
          <a:xfrm>
            <a:off x="2882900" y="1752600"/>
            <a:ext cx="4051300" cy="4495800"/>
          </a:xfrm>
          <a:prstGeom prst="rect">
            <a:avLst/>
          </a:prstGeom>
          <a:noFill/>
        </p:spPr>
      </p:pic>
      <p:sp>
        <p:nvSpPr>
          <p:cNvPr id="189444" name="Rectangle 4"/>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143</a:t>
            </a:r>
          </a:p>
        </p:txBody>
      </p:sp>
      <p:sp>
        <p:nvSpPr>
          <p:cNvPr id="189445"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189443"/>
                                        </p:tgtEl>
                                        <p:attrNameLst>
                                          <p:attrName>style.visibility</p:attrName>
                                        </p:attrNameLst>
                                      </p:cBhvr>
                                      <p:to>
                                        <p:strVal val="visible"/>
                                      </p:to>
                                    </p:set>
                                    <p:anim calcmode="lin" valueType="num">
                                      <p:cBhvr>
                                        <p:cTn id="7" dur="500" fill="hold"/>
                                        <p:tgtEl>
                                          <p:spTgt spid="189443"/>
                                        </p:tgtEl>
                                        <p:attrNameLst>
                                          <p:attrName>ppt_w</p:attrName>
                                        </p:attrNameLst>
                                      </p:cBhvr>
                                      <p:tavLst>
                                        <p:tav tm="0">
                                          <p:val>
                                            <p:fltVal val="0"/>
                                          </p:val>
                                        </p:tav>
                                        <p:tav tm="100000">
                                          <p:val>
                                            <p:strVal val="#ppt_w"/>
                                          </p:val>
                                        </p:tav>
                                      </p:tavLst>
                                    </p:anim>
                                    <p:anim calcmode="lin" valueType="num">
                                      <p:cBhvr>
                                        <p:cTn id="8" dur="500" fill="hold"/>
                                        <p:tgtEl>
                                          <p:spTgt spid="189443"/>
                                        </p:tgtEl>
                                        <p:attrNameLst>
                                          <p:attrName>ppt_h</p:attrName>
                                        </p:attrNameLst>
                                      </p:cBhvr>
                                      <p:tavLst>
                                        <p:tav tm="0">
                                          <p:val>
                                            <p:fltVal val="0"/>
                                          </p:val>
                                        </p:tav>
                                        <p:tav tm="100000">
                                          <p:val>
                                            <p:strVal val="#ppt_h"/>
                                          </p:val>
                                        </p:tav>
                                      </p:tavLst>
                                    </p:anim>
                                    <p:anim calcmode="lin" valueType="num">
                                      <p:cBhvr>
                                        <p:cTn id="9" dur="500" fill="hold"/>
                                        <p:tgtEl>
                                          <p:spTgt spid="189443"/>
                                        </p:tgtEl>
                                        <p:attrNameLst>
                                          <p:attrName>ppt_x</p:attrName>
                                        </p:attrNameLst>
                                      </p:cBhvr>
                                      <p:tavLst>
                                        <p:tav tm="0">
                                          <p:val>
                                            <p:fltVal val="0.5"/>
                                          </p:val>
                                        </p:tav>
                                        <p:tav tm="100000">
                                          <p:val>
                                            <p:strVal val="#ppt_x"/>
                                          </p:val>
                                        </p:tav>
                                      </p:tavLst>
                                    </p:anim>
                                    <p:anim calcmode="lin" valueType="num">
                                      <p:cBhvr>
                                        <p:cTn id="10" dur="500" fill="hold"/>
                                        <p:tgtEl>
                                          <p:spTgt spid="18944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latin typeface="Arial" charset="0"/>
              </a:rPr>
              <a:t>Person Submerged in Water</a:t>
            </a:r>
          </a:p>
        </p:txBody>
      </p:sp>
      <p:pic>
        <p:nvPicPr>
          <p:cNvPr id="190467" name="Picture 3" descr="Zumdahl05_09b"/>
          <p:cNvPicPr>
            <a:picLocks noChangeAspect="1" noChangeArrowheads="1"/>
          </p:cNvPicPr>
          <p:nvPr/>
        </p:nvPicPr>
        <p:blipFill>
          <a:blip r:embed="rId3" cstate="print"/>
          <a:srcRect b="14955"/>
          <a:stretch>
            <a:fillRect/>
          </a:stretch>
        </p:blipFill>
        <p:spPr bwMode="auto">
          <a:xfrm>
            <a:off x="1371600" y="1752600"/>
            <a:ext cx="6705600" cy="4495800"/>
          </a:xfrm>
          <a:prstGeom prst="rect">
            <a:avLst/>
          </a:prstGeom>
          <a:noFill/>
        </p:spPr>
      </p:pic>
      <p:sp>
        <p:nvSpPr>
          <p:cNvPr id="190468" name="Rectangle 4"/>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143</a:t>
            </a:r>
          </a:p>
        </p:txBody>
      </p:sp>
      <p:sp>
        <p:nvSpPr>
          <p:cNvPr id="190469"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fade thruBlk="1"/>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atin typeface="Arial" charset="0"/>
              </a:rPr>
              <a:t>Archimedes Principle</a:t>
            </a:r>
          </a:p>
        </p:txBody>
      </p:sp>
      <p:grpSp>
        <p:nvGrpSpPr>
          <p:cNvPr id="192515" name="Group 3"/>
          <p:cNvGrpSpPr>
            <a:grpSpLocks/>
          </p:cNvGrpSpPr>
          <p:nvPr/>
        </p:nvGrpSpPr>
        <p:grpSpPr bwMode="auto">
          <a:xfrm>
            <a:off x="2895600" y="2057400"/>
            <a:ext cx="2624138" cy="1169988"/>
            <a:chOff x="1824" y="1296"/>
            <a:chExt cx="1653" cy="737"/>
          </a:xfrm>
        </p:grpSpPr>
        <p:sp>
          <p:nvSpPr>
            <p:cNvPr id="192516" name="Text Box 4"/>
            <p:cNvSpPr txBox="1">
              <a:spLocks noChangeArrowheads="1"/>
            </p:cNvSpPr>
            <p:nvPr/>
          </p:nvSpPr>
          <p:spPr bwMode="auto">
            <a:xfrm>
              <a:off x="2235" y="1296"/>
              <a:ext cx="1221" cy="250"/>
            </a:xfrm>
            <a:prstGeom prst="rect">
              <a:avLst/>
            </a:prstGeom>
            <a:noFill/>
            <a:ln w="9525">
              <a:noFill/>
              <a:miter lim="800000"/>
              <a:headEnd/>
              <a:tailEnd/>
            </a:ln>
            <a:effectLst/>
          </p:spPr>
          <p:txBody>
            <a:bodyPr wrap="none">
              <a:spAutoFit/>
            </a:bodyPr>
            <a:lstStyle/>
            <a:p>
              <a:pPr eaLnBrk="1" hangingPunct="1"/>
              <a:r>
                <a:rPr lang="en-US" sz="2000" b="0"/>
                <a:t>V</a:t>
              </a:r>
              <a:r>
                <a:rPr lang="en-US" sz="2000" b="0" baseline="-25000"/>
                <a:t>final</a:t>
              </a:r>
              <a:r>
                <a:rPr lang="en-US" sz="2000" b="0"/>
                <a:t> = 88.5 cm</a:t>
              </a:r>
              <a:r>
                <a:rPr lang="en-US" sz="2000" b="0" baseline="30000"/>
                <a:t>3</a:t>
              </a:r>
            </a:p>
          </p:txBody>
        </p:sp>
        <p:sp>
          <p:nvSpPr>
            <p:cNvPr id="192517" name="Text Box 5"/>
            <p:cNvSpPr txBox="1">
              <a:spLocks noChangeArrowheads="1"/>
            </p:cNvSpPr>
            <p:nvPr/>
          </p:nvSpPr>
          <p:spPr bwMode="auto">
            <a:xfrm>
              <a:off x="2112" y="1543"/>
              <a:ext cx="1364" cy="250"/>
            </a:xfrm>
            <a:prstGeom prst="rect">
              <a:avLst/>
            </a:prstGeom>
            <a:noFill/>
            <a:ln w="9525">
              <a:noFill/>
              <a:miter lim="800000"/>
              <a:headEnd/>
              <a:tailEnd/>
            </a:ln>
            <a:effectLst/>
          </p:spPr>
          <p:txBody>
            <a:bodyPr wrap="none">
              <a:spAutoFit/>
            </a:bodyPr>
            <a:lstStyle/>
            <a:p>
              <a:pPr eaLnBrk="1" hangingPunct="1"/>
              <a:r>
                <a:rPr lang="en-US" sz="2000" b="0"/>
                <a:t>- V</a:t>
              </a:r>
              <a:r>
                <a:rPr lang="en-US" sz="2000" b="0" baseline="-25000"/>
                <a:t>initial</a:t>
              </a:r>
              <a:r>
                <a:rPr lang="en-US" sz="2000" b="0"/>
                <a:t> = 44.5 cm</a:t>
              </a:r>
              <a:r>
                <a:rPr lang="en-US" sz="2000" b="0" baseline="30000"/>
                <a:t>3</a:t>
              </a:r>
            </a:p>
          </p:txBody>
        </p:sp>
        <p:sp>
          <p:nvSpPr>
            <p:cNvPr id="192518" name="Line 6"/>
            <p:cNvSpPr>
              <a:spLocks noChangeShapeType="1"/>
            </p:cNvSpPr>
            <p:nvPr/>
          </p:nvSpPr>
          <p:spPr bwMode="auto">
            <a:xfrm>
              <a:off x="1872" y="1776"/>
              <a:ext cx="1536" cy="0"/>
            </a:xfrm>
            <a:prstGeom prst="line">
              <a:avLst/>
            </a:prstGeom>
            <a:noFill/>
            <a:ln w="9525">
              <a:solidFill>
                <a:schemeClr val="tx1"/>
              </a:solidFill>
              <a:miter lim="800000"/>
              <a:headEnd/>
              <a:tailEnd/>
            </a:ln>
            <a:effectLst/>
          </p:spPr>
          <p:txBody>
            <a:bodyPr wrap="none"/>
            <a:lstStyle/>
            <a:p>
              <a:endParaRPr lang="en-US"/>
            </a:p>
          </p:txBody>
        </p:sp>
        <p:sp>
          <p:nvSpPr>
            <p:cNvPr id="192519" name="Text Box 7"/>
            <p:cNvSpPr txBox="1">
              <a:spLocks noChangeArrowheads="1"/>
            </p:cNvSpPr>
            <p:nvPr/>
          </p:nvSpPr>
          <p:spPr bwMode="auto">
            <a:xfrm>
              <a:off x="1824" y="1783"/>
              <a:ext cx="1653" cy="250"/>
            </a:xfrm>
            <a:prstGeom prst="rect">
              <a:avLst/>
            </a:prstGeom>
            <a:noFill/>
            <a:ln w="9525">
              <a:noFill/>
              <a:miter lim="800000"/>
              <a:headEnd/>
              <a:tailEnd/>
            </a:ln>
            <a:effectLst/>
          </p:spPr>
          <p:txBody>
            <a:bodyPr wrap="none">
              <a:spAutoFit/>
            </a:bodyPr>
            <a:lstStyle/>
            <a:p>
              <a:pPr eaLnBrk="1" hangingPunct="1"/>
              <a:r>
                <a:rPr lang="en-US" sz="2000" b="0"/>
                <a:t>V</a:t>
              </a:r>
              <a:r>
                <a:rPr lang="en-US" sz="2000" b="0" baseline="-25000"/>
                <a:t>fishing</a:t>
              </a:r>
              <a:r>
                <a:rPr lang="en-US" sz="2000" b="0"/>
                <a:t> </a:t>
              </a:r>
              <a:r>
                <a:rPr lang="en-US" sz="2000" b="0" baseline="-25000"/>
                <a:t>sinker</a:t>
              </a:r>
              <a:r>
                <a:rPr lang="en-US" sz="2000" b="0"/>
                <a:t> = 44.0 cm</a:t>
              </a:r>
              <a:r>
                <a:rPr lang="en-US" sz="2000" b="0" baseline="30000"/>
                <a:t>3</a:t>
              </a:r>
            </a:p>
          </p:txBody>
        </p:sp>
      </p:grpSp>
      <p:pic>
        <p:nvPicPr>
          <p:cNvPr id="192520" name="Picture 8" descr="eureka"/>
          <p:cNvPicPr>
            <a:picLocks noChangeAspect="1" noChangeArrowheads="1"/>
          </p:cNvPicPr>
          <p:nvPr/>
        </p:nvPicPr>
        <p:blipFill>
          <a:blip r:embed="rId3" cstate="print"/>
          <a:srcRect/>
          <a:stretch>
            <a:fillRect/>
          </a:stretch>
        </p:blipFill>
        <p:spPr bwMode="auto">
          <a:xfrm>
            <a:off x="7450138" y="228600"/>
            <a:ext cx="1160462" cy="1458913"/>
          </a:xfrm>
          <a:prstGeom prst="rect">
            <a:avLst/>
          </a:prstGeom>
          <a:noFill/>
        </p:spPr>
      </p:pic>
      <p:sp>
        <p:nvSpPr>
          <p:cNvPr id="192521" name="AutoShape 9">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92523" name="Text Box 11"/>
          <p:cNvSpPr txBox="1">
            <a:spLocks noChangeArrowheads="1"/>
          </p:cNvSpPr>
          <p:nvPr/>
        </p:nvSpPr>
        <p:spPr bwMode="auto">
          <a:xfrm>
            <a:off x="838200" y="5988050"/>
            <a:ext cx="1912938" cy="336550"/>
          </a:xfrm>
          <a:prstGeom prst="rect">
            <a:avLst/>
          </a:prstGeom>
          <a:noFill/>
          <a:ln w="9525">
            <a:noFill/>
            <a:miter lim="800000"/>
            <a:headEnd/>
            <a:tailEnd/>
          </a:ln>
          <a:effectLst/>
        </p:spPr>
        <p:txBody>
          <a:bodyPr wrap="none">
            <a:spAutoFit/>
          </a:bodyPr>
          <a:lstStyle/>
          <a:p>
            <a:pPr eaLnBrk="1" hangingPunct="1"/>
            <a:r>
              <a:rPr lang="en-US" sz="1600"/>
              <a:t>Before immersion</a:t>
            </a:r>
          </a:p>
        </p:txBody>
      </p:sp>
      <p:sp>
        <p:nvSpPr>
          <p:cNvPr id="192524" name="Freeform 12"/>
          <p:cNvSpPr>
            <a:spLocks/>
          </p:cNvSpPr>
          <p:nvPr/>
        </p:nvSpPr>
        <p:spPr bwMode="auto">
          <a:xfrm>
            <a:off x="481013" y="2090738"/>
            <a:ext cx="2519362" cy="3924300"/>
          </a:xfrm>
          <a:custGeom>
            <a:avLst/>
            <a:gdLst/>
            <a:ahLst/>
            <a:cxnLst>
              <a:cxn ang="0">
                <a:pos x="318" y="0"/>
              </a:cxn>
              <a:cxn ang="0">
                <a:pos x="1200" y="6"/>
              </a:cxn>
              <a:cxn ang="0">
                <a:pos x="1218" y="36"/>
              </a:cxn>
              <a:cxn ang="0">
                <a:pos x="1173" y="60"/>
              </a:cxn>
              <a:cxn ang="0">
                <a:pos x="1155" y="2256"/>
              </a:cxn>
              <a:cxn ang="0">
                <a:pos x="1188" y="2298"/>
              </a:cxn>
              <a:cxn ang="0">
                <a:pos x="1236" y="2337"/>
              </a:cxn>
              <a:cxn ang="0">
                <a:pos x="1551" y="2415"/>
              </a:cxn>
              <a:cxn ang="0">
                <a:pos x="1575" y="2433"/>
              </a:cxn>
              <a:cxn ang="0">
                <a:pos x="1587" y="2460"/>
              </a:cxn>
              <a:cxn ang="0">
                <a:pos x="1560" y="2472"/>
              </a:cxn>
              <a:cxn ang="0">
                <a:pos x="69" y="2469"/>
              </a:cxn>
              <a:cxn ang="0">
                <a:pos x="12" y="2454"/>
              </a:cxn>
              <a:cxn ang="0">
                <a:pos x="0" y="2427"/>
              </a:cxn>
              <a:cxn ang="0">
                <a:pos x="12" y="2397"/>
              </a:cxn>
              <a:cxn ang="0">
                <a:pos x="381" y="2310"/>
              </a:cxn>
              <a:cxn ang="0">
                <a:pos x="423" y="2268"/>
              </a:cxn>
              <a:cxn ang="0">
                <a:pos x="456" y="2235"/>
              </a:cxn>
              <a:cxn ang="0">
                <a:pos x="474" y="201"/>
              </a:cxn>
              <a:cxn ang="0">
                <a:pos x="447" y="162"/>
              </a:cxn>
              <a:cxn ang="0">
                <a:pos x="411" y="120"/>
              </a:cxn>
              <a:cxn ang="0">
                <a:pos x="336" y="87"/>
              </a:cxn>
              <a:cxn ang="0">
                <a:pos x="279" y="69"/>
              </a:cxn>
              <a:cxn ang="0">
                <a:pos x="282" y="18"/>
              </a:cxn>
              <a:cxn ang="0">
                <a:pos x="318" y="0"/>
              </a:cxn>
            </a:cxnLst>
            <a:rect l="0" t="0" r="r" b="b"/>
            <a:pathLst>
              <a:path w="1587" h="2472">
                <a:moveTo>
                  <a:pt x="318" y="0"/>
                </a:moveTo>
                <a:lnTo>
                  <a:pt x="1200" y="6"/>
                </a:lnTo>
                <a:lnTo>
                  <a:pt x="1218" y="36"/>
                </a:lnTo>
                <a:lnTo>
                  <a:pt x="1173" y="60"/>
                </a:lnTo>
                <a:lnTo>
                  <a:pt x="1155" y="2256"/>
                </a:lnTo>
                <a:lnTo>
                  <a:pt x="1188" y="2298"/>
                </a:lnTo>
                <a:lnTo>
                  <a:pt x="1236" y="2337"/>
                </a:lnTo>
                <a:lnTo>
                  <a:pt x="1551" y="2415"/>
                </a:lnTo>
                <a:lnTo>
                  <a:pt x="1575" y="2433"/>
                </a:lnTo>
                <a:lnTo>
                  <a:pt x="1587" y="2460"/>
                </a:lnTo>
                <a:lnTo>
                  <a:pt x="1560" y="2472"/>
                </a:lnTo>
                <a:lnTo>
                  <a:pt x="69" y="2469"/>
                </a:lnTo>
                <a:lnTo>
                  <a:pt x="12" y="2454"/>
                </a:lnTo>
                <a:lnTo>
                  <a:pt x="0" y="2427"/>
                </a:lnTo>
                <a:lnTo>
                  <a:pt x="12" y="2397"/>
                </a:lnTo>
                <a:lnTo>
                  <a:pt x="381" y="2310"/>
                </a:lnTo>
                <a:lnTo>
                  <a:pt x="423" y="2268"/>
                </a:lnTo>
                <a:lnTo>
                  <a:pt x="456" y="2235"/>
                </a:lnTo>
                <a:lnTo>
                  <a:pt x="474" y="201"/>
                </a:lnTo>
                <a:lnTo>
                  <a:pt x="447" y="162"/>
                </a:lnTo>
                <a:lnTo>
                  <a:pt x="411" y="120"/>
                </a:lnTo>
                <a:lnTo>
                  <a:pt x="336" y="87"/>
                </a:lnTo>
                <a:lnTo>
                  <a:pt x="279" y="69"/>
                </a:lnTo>
                <a:lnTo>
                  <a:pt x="282" y="18"/>
                </a:lnTo>
                <a:lnTo>
                  <a:pt x="318" y="0"/>
                </a:lnTo>
                <a:close/>
              </a:path>
            </a:pathLst>
          </a:custGeom>
          <a:noFill/>
          <a:ln w="25400" cap="flat" cmpd="sng">
            <a:solidFill>
              <a:schemeClr val="tx1"/>
            </a:solidFill>
            <a:prstDash val="solid"/>
            <a:miter lim="800000"/>
            <a:headEnd type="none" w="med" len="med"/>
            <a:tailEnd type="none" w="med" len="med"/>
          </a:ln>
          <a:effectLst/>
        </p:spPr>
        <p:txBody>
          <a:bodyPr wrap="none"/>
          <a:lstStyle/>
          <a:p>
            <a:endParaRPr lang="en-US"/>
          </a:p>
        </p:txBody>
      </p:sp>
      <p:sp>
        <p:nvSpPr>
          <p:cNvPr id="192525" name="Freeform 13"/>
          <p:cNvSpPr>
            <a:spLocks/>
          </p:cNvSpPr>
          <p:nvPr/>
        </p:nvSpPr>
        <p:spPr bwMode="auto">
          <a:xfrm>
            <a:off x="1271588" y="4314825"/>
            <a:ext cx="1000125" cy="1385888"/>
          </a:xfrm>
          <a:custGeom>
            <a:avLst/>
            <a:gdLst/>
            <a:ahLst/>
            <a:cxnLst>
              <a:cxn ang="0">
                <a:pos x="0" y="0"/>
              </a:cxn>
              <a:cxn ang="0">
                <a:pos x="3" y="849"/>
              </a:cxn>
              <a:cxn ang="0">
                <a:pos x="48" y="867"/>
              </a:cxn>
              <a:cxn ang="0">
                <a:pos x="291" y="873"/>
              </a:cxn>
              <a:cxn ang="0">
                <a:pos x="573" y="867"/>
              </a:cxn>
              <a:cxn ang="0">
                <a:pos x="621" y="831"/>
              </a:cxn>
              <a:cxn ang="0">
                <a:pos x="630" y="9"/>
              </a:cxn>
              <a:cxn ang="0">
                <a:pos x="480" y="24"/>
              </a:cxn>
              <a:cxn ang="0">
                <a:pos x="318" y="33"/>
              </a:cxn>
              <a:cxn ang="0">
                <a:pos x="150" y="27"/>
              </a:cxn>
              <a:cxn ang="0">
                <a:pos x="0" y="0"/>
              </a:cxn>
            </a:cxnLst>
            <a:rect l="0" t="0" r="r" b="b"/>
            <a:pathLst>
              <a:path w="630" h="873">
                <a:moveTo>
                  <a:pt x="0" y="0"/>
                </a:moveTo>
                <a:lnTo>
                  <a:pt x="3" y="849"/>
                </a:lnTo>
                <a:lnTo>
                  <a:pt x="48" y="867"/>
                </a:lnTo>
                <a:lnTo>
                  <a:pt x="291" y="873"/>
                </a:lnTo>
                <a:lnTo>
                  <a:pt x="573" y="867"/>
                </a:lnTo>
                <a:lnTo>
                  <a:pt x="621" y="831"/>
                </a:lnTo>
                <a:lnTo>
                  <a:pt x="630" y="9"/>
                </a:lnTo>
                <a:lnTo>
                  <a:pt x="480" y="24"/>
                </a:lnTo>
                <a:lnTo>
                  <a:pt x="318" y="33"/>
                </a:lnTo>
                <a:lnTo>
                  <a:pt x="150" y="27"/>
                </a:lnTo>
                <a:lnTo>
                  <a:pt x="0" y="0"/>
                </a:lnTo>
                <a:close/>
              </a:path>
            </a:pathLst>
          </a:custGeom>
          <a:solidFill>
            <a:srgbClr val="00CCFF">
              <a:alpha val="34000"/>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92526" name="Line 14"/>
          <p:cNvSpPr>
            <a:spLocks noChangeShapeType="1"/>
          </p:cNvSpPr>
          <p:nvPr/>
        </p:nvSpPr>
        <p:spPr bwMode="auto">
          <a:xfrm>
            <a:off x="2057400" y="5029200"/>
            <a:ext cx="1295400" cy="0"/>
          </a:xfrm>
          <a:prstGeom prst="line">
            <a:avLst/>
          </a:prstGeom>
          <a:noFill/>
          <a:ln w="9525">
            <a:solidFill>
              <a:schemeClr val="tx1"/>
            </a:solidFill>
            <a:miter lim="800000"/>
            <a:headEnd/>
            <a:tailEnd/>
          </a:ln>
          <a:effectLst/>
        </p:spPr>
        <p:txBody>
          <a:bodyPr wrap="none"/>
          <a:lstStyle/>
          <a:p>
            <a:endParaRPr lang="en-US"/>
          </a:p>
        </p:txBody>
      </p:sp>
      <p:sp>
        <p:nvSpPr>
          <p:cNvPr id="192527" name="Line 15"/>
          <p:cNvSpPr>
            <a:spLocks noChangeShapeType="1"/>
          </p:cNvSpPr>
          <p:nvPr/>
        </p:nvSpPr>
        <p:spPr bwMode="auto">
          <a:xfrm>
            <a:off x="1828800" y="4343400"/>
            <a:ext cx="1600200" cy="0"/>
          </a:xfrm>
          <a:prstGeom prst="line">
            <a:avLst/>
          </a:prstGeom>
          <a:noFill/>
          <a:ln w="9525">
            <a:solidFill>
              <a:schemeClr val="tx1"/>
            </a:solidFill>
            <a:prstDash val="dash"/>
            <a:miter lim="800000"/>
            <a:headEnd/>
            <a:tailEnd/>
          </a:ln>
          <a:effectLst/>
        </p:spPr>
        <p:txBody>
          <a:bodyPr wrap="none"/>
          <a:lstStyle/>
          <a:p>
            <a:endParaRPr lang="en-US"/>
          </a:p>
        </p:txBody>
      </p:sp>
      <p:sp>
        <p:nvSpPr>
          <p:cNvPr id="192528" name="Text Box 16"/>
          <p:cNvSpPr txBox="1">
            <a:spLocks noChangeArrowheads="1"/>
          </p:cNvSpPr>
          <p:nvPr/>
        </p:nvSpPr>
        <p:spPr bwMode="auto">
          <a:xfrm>
            <a:off x="3413125" y="4887913"/>
            <a:ext cx="657225" cy="304800"/>
          </a:xfrm>
          <a:prstGeom prst="rect">
            <a:avLst/>
          </a:prstGeom>
          <a:noFill/>
          <a:ln w="9525">
            <a:noFill/>
            <a:miter lim="800000"/>
            <a:headEnd/>
            <a:tailEnd/>
          </a:ln>
          <a:effectLst/>
        </p:spPr>
        <p:txBody>
          <a:bodyPr wrap="none">
            <a:spAutoFit/>
          </a:bodyPr>
          <a:lstStyle/>
          <a:p>
            <a:pPr eaLnBrk="1" hangingPunct="1"/>
            <a:r>
              <a:rPr lang="en-US" sz="1400" b="0"/>
              <a:t>Water</a:t>
            </a:r>
          </a:p>
        </p:txBody>
      </p:sp>
      <p:sp>
        <p:nvSpPr>
          <p:cNvPr id="192529" name="Text Box 17"/>
          <p:cNvSpPr txBox="1">
            <a:spLocks noChangeArrowheads="1"/>
          </p:cNvSpPr>
          <p:nvPr/>
        </p:nvSpPr>
        <p:spPr bwMode="auto">
          <a:xfrm>
            <a:off x="3429000" y="4191000"/>
            <a:ext cx="877888" cy="304800"/>
          </a:xfrm>
          <a:prstGeom prst="rect">
            <a:avLst/>
          </a:prstGeom>
          <a:noFill/>
          <a:ln w="9525">
            <a:noFill/>
            <a:miter lim="800000"/>
            <a:headEnd/>
            <a:tailEnd/>
          </a:ln>
          <a:effectLst/>
        </p:spPr>
        <p:txBody>
          <a:bodyPr wrap="none">
            <a:spAutoFit/>
          </a:bodyPr>
          <a:lstStyle/>
          <a:p>
            <a:pPr eaLnBrk="1" hangingPunct="1"/>
            <a:r>
              <a:rPr lang="en-US" sz="1400" b="0"/>
              <a:t>44.5 cm</a:t>
            </a:r>
            <a:r>
              <a:rPr lang="en-US" sz="1400" b="0" baseline="30000"/>
              <a:t>3</a:t>
            </a:r>
          </a:p>
        </p:txBody>
      </p:sp>
      <p:grpSp>
        <p:nvGrpSpPr>
          <p:cNvPr id="192543" name="Group 31"/>
          <p:cNvGrpSpPr>
            <a:grpSpLocks/>
          </p:cNvGrpSpPr>
          <p:nvPr/>
        </p:nvGrpSpPr>
        <p:grpSpPr bwMode="auto">
          <a:xfrm>
            <a:off x="5257800" y="1828800"/>
            <a:ext cx="3492500" cy="4495800"/>
            <a:chOff x="3312" y="1152"/>
            <a:chExt cx="2200" cy="2832"/>
          </a:xfrm>
        </p:grpSpPr>
        <p:sp>
          <p:nvSpPr>
            <p:cNvPr id="192531" name="Text Box 19"/>
            <p:cNvSpPr txBox="1">
              <a:spLocks noChangeArrowheads="1"/>
            </p:cNvSpPr>
            <p:nvPr/>
          </p:nvSpPr>
          <p:spPr bwMode="auto">
            <a:xfrm>
              <a:off x="3560" y="3772"/>
              <a:ext cx="1099" cy="212"/>
            </a:xfrm>
            <a:prstGeom prst="rect">
              <a:avLst/>
            </a:prstGeom>
            <a:noFill/>
            <a:ln w="9525">
              <a:noFill/>
              <a:miter lim="800000"/>
              <a:headEnd/>
              <a:tailEnd/>
            </a:ln>
            <a:effectLst/>
          </p:spPr>
          <p:txBody>
            <a:bodyPr wrap="none">
              <a:spAutoFit/>
            </a:bodyPr>
            <a:lstStyle/>
            <a:p>
              <a:pPr eaLnBrk="1" hangingPunct="1"/>
              <a:r>
                <a:rPr lang="en-US" sz="1600"/>
                <a:t>After immersion</a:t>
              </a:r>
            </a:p>
          </p:txBody>
        </p:sp>
        <p:sp>
          <p:nvSpPr>
            <p:cNvPr id="192532" name="Freeform 20"/>
            <p:cNvSpPr>
              <a:spLocks/>
            </p:cNvSpPr>
            <p:nvPr/>
          </p:nvSpPr>
          <p:spPr bwMode="auto">
            <a:xfrm>
              <a:off x="3312" y="1320"/>
              <a:ext cx="1587" cy="2472"/>
            </a:xfrm>
            <a:custGeom>
              <a:avLst/>
              <a:gdLst/>
              <a:ahLst/>
              <a:cxnLst>
                <a:cxn ang="0">
                  <a:pos x="318" y="0"/>
                </a:cxn>
                <a:cxn ang="0">
                  <a:pos x="1200" y="6"/>
                </a:cxn>
                <a:cxn ang="0">
                  <a:pos x="1218" y="36"/>
                </a:cxn>
                <a:cxn ang="0">
                  <a:pos x="1173" y="60"/>
                </a:cxn>
                <a:cxn ang="0">
                  <a:pos x="1155" y="2256"/>
                </a:cxn>
                <a:cxn ang="0">
                  <a:pos x="1188" y="2298"/>
                </a:cxn>
                <a:cxn ang="0">
                  <a:pos x="1236" y="2337"/>
                </a:cxn>
                <a:cxn ang="0">
                  <a:pos x="1551" y="2415"/>
                </a:cxn>
                <a:cxn ang="0">
                  <a:pos x="1575" y="2433"/>
                </a:cxn>
                <a:cxn ang="0">
                  <a:pos x="1587" y="2460"/>
                </a:cxn>
                <a:cxn ang="0">
                  <a:pos x="1560" y="2472"/>
                </a:cxn>
                <a:cxn ang="0">
                  <a:pos x="69" y="2469"/>
                </a:cxn>
                <a:cxn ang="0">
                  <a:pos x="12" y="2454"/>
                </a:cxn>
                <a:cxn ang="0">
                  <a:pos x="0" y="2427"/>
                </a:cxn>
                <a:cxn ang="0">
                  <a:pos x="12" y="2397"/>
                </a:cxn>
                <a:cxn ang="0">
                  <a:pos x="381" y="2310"/>
                </a:cxn>
                <a:cxn ang="0">
                  <a:pos x="423" y="2268"/>
                </a:cxn>
                <a:cxn ang="0">
                  <a:pos x="456" y="2235"/>
                </a:cxn>
                <a:cxn ang="0">
                  <a:pos x="474" y="201"/>
                </a:cxn>
                <a:cxn ang="0">
                  <a:pos x="447" y="162"/>
                </a:cxn>
                <a:cxn ang="0">
                  <a:pos x="411" y="120"/>
                </a:cxn>
                <a:cxn ang="0">
                  <a:pos x="336" y="87"/>
                </a:cxn>
                <a:cxn ang="0">
                  <a:pos x="279" y="69"/>
                </a:cxn>
                <a:cxn ang="0">
                  <a:pos x="282" y="18"/>
                </a:cxn>
                <a:cxn ang="0">
                  <a:pos x="318" y="0"/>
                </a:cxn>
              </a:cxnLst>
              <a:rect l="0" t="0" r="r" b="b"/>
              <a:pathLst>
                <a:path w="1587" h="2472">
                  <a:moveTo>
                    <a:pt x="318" y="0"/>
                  </a:moveTo>
                  <a:lnTo>
                    <a:pt x="1200" y="6"/>
                  </a:lnTo>
                  <a:lnTo>
                    <a:pt x="1218" y="36"/>
                  </a:lnTo>
                  <a:lnTo>
                    <a:pt x="1173" y="60"/>
                  </a:lnTo>
                  <a:lnTo>
                    <a:pt x="1155" y="2256"/>
                  </a:lnTo>
                  <a:lnTo>
                    <a:pt x="1188" y="2298"/>
                  </a:lnTo>
                  <a:lnTo>
                    <a:pt x="1236" y="2337"/>
                  </a:lnTo>
                  <a:lnTo>
                    <a:pt x="1551" y="2415"/>
                  </a:lnTo>
                  <a:lnTo>
                    <a:pt x="1575" y="2433"/>
                  </a:lnTo>
                  <a:lnTo>
                    <a:pt x="1587" y="2460"/>
                  </a:lnTo>
                  <a:lnTo>
                    <a:pt x="1560" y="2472"/>
                  </a:lnTo>
                  <a:lnTo>
                    <a:pt x="69" y="2469"/>
                  </a:lnTo>
                  <a:lnTo>
                    <a:pt x="12" y="2454"/>
                  </a:lnTo>
                  <a:lnTo>
                    <a:pt x="0" y="2427"/>
                  </a:lnTo>
                  <a:lnTo>
                    <a:pt x="12" y="2397"/>
                  </a:lnTo>
                  <a:lnTo>
                    <a:pt x="381" y="2310"/>
                  </a:lnTo>
                  <a:lnTo>
                    <a:pt x="423" y="2268"/>
                  </a:lnTo>
                  <a:lnTo>
                    <a:pt x="456" y="2235"/>
                  </a:lnTo>
                  <a:lnTo>
                    <a:pt x="474" y="201"/>
                  </a:lnTo>
                  <a:lnTo>
                    <a:pt x="447" y="162"/>
                  </a:lnTo>
                  <a:lnTo>
                    <a:pt x="411" y="120"/>
                  </a:lnTo>
                  <a:lnTo>
                    <a:pt x="336" y="87"/>
                  </a:lnTo>
                  <a:lnTo>
                    <a:pt x="279" y="69"/>
                  </a:lnTo>
                  <a:lnTo>
                    <a:pt x="282" y="18"/>
                  </a:lnTo>
                  <a:lnTo>
                    <a:pt x="318" y="0"/>
                  </a:lnTo>
                  <a:close/>
                </a:path>
              </a:pathLst>
            </a:custGeom>
            <a:noFill/>
            <a:ln w="25400" cap="flat" cmpd="sng">
              <a:solidFill>
                <a:schemeClr val="tx1"/>
              </a:solidFill>
              <a:prstDash val="solid"/>
              <a:miter lim="800000"/>
              <a:headEnd type="none" w="med" len="med"/>
              <a:tailEnd type="none" w="med" len="med"/>
            </a:ln>
            <a:effectLst/>
          </p:spPr>
          <p:txBody>
            <a:bodyPr wrap="none"/>
            <a:lstStyle/>
            <a:p>
              <a:endParaRPr lang="en-US"/>
            </a:p>
          </p:txBody>
        </p:sp>
        <p:sp>
          <p:nvSpPr>
            <p:cNvPr id="192533" name="Freeform 21"/>
            <p:cNvSpPr>
              <a:spLocks/>
            </p:cNvSpPr>
            <p:nvPr/>
          </p:nvSpPr>
          <p:spPr bwMode="auto">
            <a:xfrm>
              <a:off x="3810" y="1920"/>
              <a:ext cx="639" cy="1668"/>
            </a:xfrm>
            <a:custGeom>
              <a:avLst/>
              <a:gdLst/>
              <a:ahLst/>
              <a:cxnLst>
                <a:cxn ang="0">
                  <a:pos x="9" y="0"/>
                </a:cxn>
                <a:cxn ang="0">
                  <a:pos x="0" y="1629"/>
                </a:cxn>
                <a:cxn ang="0">
                  <a:pos x="36" y="1656"/>
                </a:cxn>
                <a:cxn ang="0">
                  <a:pos x="87" y="1668"/>
                </a:cxn>
                <a:cxn ang="0">
                  <a:pos x="315" y="1668"/>
                </a:cxn>
                <a:cxn ang="0">
                  <a:pos x="594" y="1656"/>
                </a:cxn>
                <a:cxn ang="0">
                  <a:pos x="615" y="1638"/>
                </a:cxn>
                <a:cxn ang="0">
                  <a:pos x="630" y="1602"/>
                </a:cxn>
                <a:cxn ang="0">
                  <a:pos x="639" y="15"/>
                </a:cxn>
                <a:cxn ang="0">
                  <a:pos x="504" y="46"/>
                </a:cxn>
                <a:cxn ang="0">
                  <a:pos x="339" y="54"/>
                </a:cxn>
                <a:cxn ang="0">
                  <a:pos x="168" y="39"/>
                </a:cxn>
                <a:cxn ang="0">
                  <a:pos x="84" y="15"/>
                </a:cxn>
                <a:cxn ang="0">
                  <a:pos x="9" y="0"/>
                </a:cxn>
              </a:cxnLst>
              <a:rect l="0" t="0" r="r" b="b"/>
              <a:pathLst>
                <a:path w="639" h="1668">
                  <a:moveTo>
                    <a:pt x="9" y="0"/>
                  </a:moveTo>
                  <a:lnTo>
                    <a:pt x="0" y="1629"/>
                  </a:lnTo>
                  <a:lnTo>
                    <a:pt x="36" y="1656"/>
                  </a:lnTo>
                  <a:lnTo>
                    <a:pt x="87" y="1668"/>
                  </a:lnTo>
                  <a:lnTo>
                    <a:pt x="315" y="1668"/>
                  </a:lnTo>
                  <a:lnTo>
                    <a:pt x="594" y="1656"/>
                  </a:lnTo>
                  <a:lnTo>
                    <a:pt x="615" y="1638"/>
                  </a:lnTo>
                  <a:lnTo>
                    <a:pt x="630" y="1602"/>
                  </a:lnTo>
                  <a:lnTo>
                    <a:pt x="639" y="15"/>
                  </a:lnTo>
                  <a:lnTo>
                    <a:pt x="504" y="46"/>
                  </a:lnTo>
                  <a:lnTo>
                    <a:pt x="339" y="54"/>
                  </a:lnTo>
                  <a:lnTo>
                    <a:pt x="168" y="39"/>
                  </a:lnTo>
                  <a:lnTo>
                    <a:pt x="84" y="15"/>
                  </a:lnTo>
                  <a:lnTo>
                    <a:pt x="9" y="0"/>
                  </a:lnTo>
                  <a:close/>
                </a:path>
              </a:pathLst>
            </a:custGeom>
            <a:solidFill>
              <a:srgbClr val="00CCFF">
                <a:alpha val="34000"/>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92534" name="Freeform 22"/>
            <p:cNvSpPr>
              <a:spLocks/>
            </p:cNvSpPr>
            <p:nvPr/>
          </p:nvSpPr>
          <p:spPr bwMode="auto">
            <a:xfrm>
              <a:off x="3905" y="2366"/>
              <a:ext cx="390" cy="955"/>
            </a:xfrm>
            <a:custGeom>
              <a:avLst/>
              <a:gdLst/>
              <a:ahLst/>
              <a:cxnLst>
                <a:cxn ang="0">
                  <a:pos x="130" y="34"/>
                </a:cxn>
                <a:cxn ang="0">
                  <a:pos x="126" y="67"/>
                </a:cxn>
                <a:cxn ang="0">
                  <a:pos x="132" y="96"/>
                </a:cxn>
                <a:cxn ang="0">
                  <a:pos x="148" y="127"/>
                </a:cxn>
                <a:cxn ang="0">
                  <a:pos x="153" y="159"/>
                </a:cxn>
                <a:cxn ang="0">
                  <a:pos x="147" y="213"/>
                </a:cxn>
                <a:cxn ang="0">
                  <a:pos x="129" y="273"/>
                </a:cxn>
                <a:cxn ang="0">
                  <a:pos x="97" y="358"/>
                </a:cxn>
                <a:cxn ang="0">
                  <a:pos x="75" y="415"/>
                </a:cxn>
                <a:cxn ang="0">
                  <a:pos x="49" y="474"/>
                </a:cxn>
                <a:cxn ang="0">
                  <a:pos x="19" y="559"/>
                </a:cxn>
                <a:cxn ang="0">
                  <a:pos x="1" y="649"/>
                </a:cxn>
                <a:cxn ang="0">
                  <a:pos x="0" y="709"/>
                </a:cxn>
                <a:cxn ang="0">
                  <a:pos x="4" y="768"/>
                </a:cxn>
                <a:cxn ang="0">
                  <a:pos x="15" y="807"/>
                </a:cxn>
                <a:cxn ang="0">
                  <a:pos x="28" y="847"/>
                </a:cxn>
                <a:cxn ang="0">
                  <a:pos x="43" y="883"/>
                </a:cxn>
                <a:cxn ang="0">
                  <a:pos x="64" y="903"/>
                </a:cxn>
                <a:cxn ang="0">
                  <a:pos x="97" y="925"/>
                </a:cxn>
                <a:cxn ang="0">
                  <a:pos x="135" y="943"/>
                </a:cxn>
                <a:cxn ang="0">
                  <a:pos x="172" y="955"/>
                </a:cxn>
                <a:cxn ang="0">
                  <a:pos x="219" y="952"/>
                </a:cxn>
                <a:cxn ang="0">
                  <a:pos x="258" y="945"/>
                </a:cxn>
                <a:cxn ang="0">
                  <a:pos x="297" y="919"/>
                </a:cxn>
                <a:cxn ang="0">
                  <a:pos x="331" y="892"/>
                </a:cxn>
                <a:cxn ang="0">
                  <a:pos x="364" y="822"/>
                </a:cxn>
                <a:cxn ang="0">
                  <a:pos x="376" y="780"/>
                </a:cxn>
                <a:cxn ang="0">
                  <a:pos x="385" y="747"/>
                </a:cxn>
                <a:cxn ang="0">
                  <a:pos x="390" y="715"/>
                </a:cxn>
                <a:cxn ang="0">
                  <a:pos x="388" y="666"/>
                </a:cxn>
                <a:cxn ang="0">
                  <a:pos x="370" y="589"/>
                </a:cxn>
                <a:cxn ang="0">
                  <a:pos x="325" y="463"/>
                </a:cxn>
                <a:cxn ang="0">
                  <a:pos x="292" y="376"/>
                </a:cxn>
                <a:cxn ang="0">
                  <a:pos x="258" y="280"/>
                </a:cxn>
                <a:cxn ang="0">
                  <a:pos x="234" y="205"/>
                </a:cxn>
                <a:cxn ang="0">
                  <a:pos x="223" y="163"/>
                </a:cxn>
                <a:cxn ang="0">
                  <a:pos x="226" y="130"/>
                </a:cxn>
                <a:cxn ang="0">
                  <a:pos x="252" y="103"/>
                </a:cxn>
                <a:cxn ang="0">
                  <a:pos x="265" y="72"/>
                </a:cxn>
                <a:cxn ang="0">
                  <a:pos x="256" y="39"/>
                </a:cxn>
                <a:cxn ang="0">
                  <a:pos x="232" y="13"/>
                </a:cxn>
                <a:cxn ang="0">
                  <a:pos x="201" y="0"/>
                </a:cxn>
                <a:cxn ang="0">
                  <a:pos x="175" y="1"/>
                </a:cxn>
                <a:cxn ang="0">
                  <a:pos x="142" y="13"/>
                </a:cxn>
                <a:cxn ang="0">
                  <a:pos x="130" y="34"/>
                </a:cxn>
              </a:cxnLst>
              <a:rect l="0" t="0" r="r" b="b"/>
              <a:pathLst>
                <a:path w="390" h="955">
                  <a:moveTo>
                    <a:pt x="130" y="34"/>
                  </a:moveTo>
                  <a:lnTo>
                    <a:pt x="126" y="67"/>
                  </a:lnTo>
                  <a:lnTo>
                    <a:pt x="132" y="96"/>
                  </a:lnTo>
                  <a:lnTo>
                    <a:pt x="148" y="127"/>
                  </a:lnTo>
                  <a:lnTo>
                    <a:pt x="153" y="159"/>
                  </a:lnTo>
                  <a:lnTo>
                    <a:pt x="147" y="213"/>
                  </a:lnTo>
                  <a:lnTo>
                    <a:pt x="129" y="273"/>
                  </a:lnTo>
                  <a:lnTo>
                    <a:pt x="97" y="358"/>
                  </a:lnTo>
                  <a:lnTo>
                    <a:pt x="75" y="415"/>
                  </a:lnTo>
                  <a:lnTo>
                    <a:pt x="49" y="474"/>
                  </a:lnTo>
                  <a:lnTo>
                    <a:pt x="19" y="559"/>
                  </a:lnTo>
                  <a:lnTo>
                    <a:pt x="1" y="649"/>
                  </a:lnTo>
                  <a:lnTo>
                    <a:pt x="0" y="709"/>
                  </a:lnTo>
                  <a:lnTo>
                    <a:pt x="4" y="768"/>
                  </a:lnTo>
                  <a:lnTo>
                    <a:pt x="15" y="807"/>
                  </a:lnTo>
                  <a:lnTo>
                    <a:pt x="28" y="847"/>
                  </a:lnTo>
                  <a:lnTo>
                    <a:pt x="43" y="883"/>
                  </a:lnTo>
                  <a:lnTo>
                    <a:pt x="64" y="903"/>
                  </a:lnTo>
                  <a:lnTo>
                    <a:pt x="97" y="925"/>
                  </a:lnTo>
                  <a:lnTo>
                    <a:pt x="135" y="943"/>
                  </a:lnTo>
                  <a:lnTo>
                    <a:pt x="172" y="955"/>
                  </a:lnTo>
                  <a:lnTo>
                    <a:pt x="219" y="952"/>
                  </a:lnTo>
                  <a:lnTo>
                    <a:pt x="258" y="945"/>
                  </a:lnTo>
                  <a:lnTo>
                    <a:pt x="297" y="919"/>
                  </a:lnTo>
                  <a:lnTo>
                    <a:pt x="331" y="892"/>
                  </a:lnTo>
                  <a:lnTo>
                    <a:pt x="364" y="822"/>
                  </a:lnTo>
                  <a:lnTo>
                    <a:pt x="376" y="780"/>
                  </a:lnTo>
                  <a:lnTo>
                    <a:pt x="385" y="747"/>
                  </a:lnTo>
                  <a:lnTo>
                    <a:pt x="390" y="715"/>
                  </a:lnTo>
                  <a:lnTo>
                    <a:pt x="388" y="666"/>
                  </a:lnTo>
                  <a:lnTo>
                    <a:pt x="370" y="589"/>
                  </a:lnTo>
                  <a:lnTo>
                    <a:pt x="325" y="463"/>
                  </a:lnTo>
                  <a:lnTo>
                    <a:pt x="292" y="376"/>
                  </a:lnTo>
                  <a:lnTo>
                    <a:pt x="258" y="280"/>
                  </a:lnTo>
                  <a:lnTo>
                    <a:pt x="234" y="205"/>
                  </a:lnTo>
                  <a:lnTo>
                    <a:pt x="223" y="163"/>
                  </a:lnTo>
                  <a:lnTo>
                    <a:pt x="226" y="130"/>
                  </a:lnTo>
                  <a:lnTo>
                    <a:pt x="252" y="103"/>
                  </a:lnTo>
                  <a:lnTo>
                    <a:pt x="265" y="72"/>
                  </a:lnTo>
                  <a:lnTo>
                    <a:pt x="256" y="39"/>
                  </a:lnTo>
                  <a:lnTo>
                    <a:pt x="232" y="13"/>
                  </a:lnTo>
                  <a:lnTo>
                    <a:pt x="201" y="0"/>
                  </a:lnTo>
                  <a:lnTo>
                    <a:pt x="175" y="1"/>
                  </a:lnTo>
                  <a:lnTo>
                    <a:pt x="142" y="13"/>
                  </a:lnTo>
                  <a:lnTo>
                    <a:pt x="130" y="34"/>
                  </a:lnTo>
                  <a:close/>
                </a:path>
              </a:pathLst>
            </a:custGeom>
            <a:gradFill rotWithShape="1">
              <a:gsLst>
                <a:gs pos="0">
                  <a:schemeClr val="bg2"/>
                </a:gs>
                <a:gs pos="100000">
                  <a:srgbClr val="EAEAEA">
                    <a:alpha val="46001"/>
                  </a:srgbClr>
                </a:gs>
              </a:gsLst>
              <a:lin ang="2700000" scaled="1"/>
            </a:gra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92535" name="Oval 23"/>
            <p:cNvSpPr>
              <a:spLocks noChangeArrowheads="1"/>
            </p:cNvSpPr>
            <p:nvPr/>
          </p:nvSpPr>
          <p:spPr bwMode="auto">
            <a:xfrm>
              <a:off x="4083" y="2400"/>
              <a:ext cx="48" cy="48"/>
            </a:xfrm>
            <a:prstGeom prst="ellipse">
              <a:avLst/>
            </a:prstGeom>
            <a:solidFill>
              <a:srgbClr val="BAC5F4"/>
            </a:solidFill>
            <a:ln w="9525">
              <a:solidFill>
                <a:schemeClr val="tx1"/>
              </a:solidFill>
              <a:miter lim="800000"/>
              <a:headEnd/>
              <a:tailEnd/>
            </a:ln>
            <a:effectLst/>
          </p:spPr>
          <p:txBody>
            <a:bodyPr wrap="none" anchor="ctr"/>
            <a:lstStyle/>
            <a:p>
              <a:endParaRPr lang="en-US"/>
            </a:p>
          </p:txBody>
        </p:sp>
        <p:sp>
          <p:nvSpPr>
            <p:cNvPr id="192536" name="Line 24"/>
            <p:cNvSpPr>
              <a:spLocks noChangeShapeType="1"/>
            </p:cNvSpPr>
            <p:nvPr/>
          </p:nvSpPr>
          <p:spPr bwMode="auto">
            <a:xfrm>
              <a:off x="4227" y="2880"/>
              <a:ext cx="480" cy="0"/>
            </a:xfrm>
            <a:prstGeom prst="line">
              <a:avLst/>
            </a:prstGeom>
            <a:noFill/>
            <a:ln w="9525">
              <a:solidFill>
                <a:schemeClr val="tx1"/>
              </a:solidFill>
              <a:miter lim="800000"/>
              <a:headEnd/>
              <a:tailEnd/>
            </a:ln>
            <a:effectLst/>
          </p:spPr>
          <p:txBody>
            <a:bodyPr wrap="none"/>
            <a:lstStyle/>
            <a:p>
              <a:endParaRPr lang="en-US"/>
            </a:p>
          </p:txBody>
        </p:sp>
        <p:sp>
          <p:nvSpPr>
            <p:cNvPr id="192537" name="Line 25"/>
            <p:cNvSpPr>
              <a:spLocks noChangeShapeType="1"/>
            </p:cNvSpPr>
            <p:nvPr/>
          </p:nvSpPr>
          <p:spPr bwMode="auto">
            <a:xfrm>
              <a:off x="4083" y="1968"/>
              <a:ext cx="672" cy="0"/>
            </a:xfrm>
            <a:prstGeom prst="line">
              <a:avLst/>
            </a:prstGeom>
            <a:noFill/>
            <a:ln w="9525">
              <a:solidFill>
                <a:schemeClr val="tx1"/>
              </a:solidFill>
              <a:prstDash val="dash"/>
              <a:miter lim="800000"/>
              <a:headEnd/>
              <a:tailEnd/>
            </a:ln>
            <a:effectLst/>
          </p:spPr>
          <p:txBody>
            <a:bodyPr wrap="none"/>
            <a:lstStyle/>
            <a:p>
              <a:endParaRPr lang="en-US"/>
            </a:p>
          </p:txBody>
        </p:sp>
        <p:sp>
          <p:nvSpPr>
            <p:cNvPr id="192538" name="Line 26"/>
            <p:cNvSpPr>
              <a:spLocks noChangeShapeType="1"/>
            </p:cNvSpPr>
            <p:nvPr/>
          </p:nvSpPr>
          <p:spPr bwMode="auto">
            <a:xfrm>
              <a:off x="4227" y="1248"/>
              <a:ext cx="576" cy="0"/>
            </a:xfrm>
            <a:prstGeom prst="line">
              <a:avLst/>
            </a:prstGeom>
            <a:noFill/>
            <a:ln w="9525">
              <a:solidFill>
                <a:schemeClr val="tx1"/>
              </a:solidFill>
              <a:miter lim="800000"/>
              <a:headEnd/>
              <a:tailEnd/>
            </a:ln>
            <a:effectLst/>
          </p:spPr>
          <p:txBody>
            <a:bodyPr wrap="none"/>
            <a:lstStyle/>
            <a:p>
              <a:endParaRPr lang="en-US"/>
            </a:p>
          </p:txBody>
        </p:sp>
        <p:sp>
          <p:nvSpPr>
            <p:cNvPr id="192539" name="Line 27"/>
            <p:cNvSpPr>
              <a:spLocks noChangeShapeType="1"/>
            </p:cNvSpPr>
            <p:nvPr/>
          </p:nvSpPr>
          <p:spPr bwMode="auto">
            <a:xfrm>
              <a:off x="4131" y="1200"/>
              <a:ext cx="0" cy="1200"/>
            </a:xfrm>
            <a:prstGeom prst="line">
              <a:avLst/>
            </a:prstGeom>
            <a:noFill/>
            <a:ln w="9525">
              <a:solidFill>
                <a:schemeClr val="tx1"/>
              </a:solidFill>
              <a:miter lim="800000"/>
              <a:headEnd/>
              <a:tailEnd/>
            </a:ln>
            <a:effectLst/>
          </p:spPr>
          <p:txBody>
            <a:bodyPr wrap="none"/>
            <a:lstStyle/>
            <a:p>
              <a:endParaRPr lang="en-US"/>
            </a:p>
          </p:txBody>
        </p:sp>
        <p:sp>
          <p:nvSpPr>
            <p:cNvPr id="192540" name="Text Box 28"/>
            <p:cNvSpPr txBox="1">
              <a:spLocks noChangeArrowheads="1"/>
            </p:cNvSpPr>
            <p:nvPr/>
          </p:nvSpPr>
          <p:spPr bwMode="auto">
            <a:xfrm>
              <a:off x="4707" y="2784"/>
              <a:ext cx="805" cy="192"/>
            </a:xfrm>
            <a:prstGeom prst="rect">
              <a:avLst/>
            </a:prstGeom>
            <a:noFill/>
            <a:ln w="9525">
              <a:noFill/>
              <a:miter lim="800000"/>
              <a:headEnd/>
              <a:tailEnd/>
            </a:ln>
            <a:effectLst/>
          </p:spPr>
          <p:txBody>
            <a:bodyPr wrap="none">
              <a:spAutoFit/>
            </a:bodyPr>
            <a:lstStyle/>
            <a:p>
              <a:pPr eaLnBrk="1" hangingPunct="1"/>
              <a:r>
                <a:rPr lang="en-US" sz="1400" b="0"/>
                <a:t>Fishing sinker</a:t>
              </a:r>
            </a:p>
          </p:txBody>
        </p:sp>
        <p:sp>
          <p:nvSpPr>
            <p:cNvPr id="192541" name="Text Box 29"/>
            <p:cNvSpPr txBox="1">
              <a:spLocks noChangeArrowheads="1"/>
            </p:cNvSpPr>
            <p:nvPr/>
          </p:nvSpPr>
          <p:spPr bwMode="auto">
            <a:xfrm>
              <a:off x="4803" y="1872"/>
              <a:ext cx="553" cy="192"/>
            </a:xfrm>
            <a:prstGeom prst="rect">
              <a:avLst/>
            </a:prstGeom>
            <a:noFill/>
            <a:ln w="9525">
              <a:noFill/>
              <a:miter lim="800000"/>
              <a:headEnd/>
              <a:tailEnd/>
            </a:ln>
            <a:effectLst/>
          </p:spPr>
          <p:txBody>
            <a:bodyPr wrap="none">
              <a:spAutoFit/>
            </a:bodyPr>
            <a:lstStyle/>
            <a:p>
              <a:pPr eaLnBrk="1" hangingPunct="1"/>
              <a:r>
                <a:rPr lang="en-US" sz="1400" b="0"/>
                <a:t>88.5 cm</a:t>
              </a:r>
              <a:r>
                <a:rPr lang="en-US" sz="1400" b="0" baseline="30000"/>
                <a:t>3</a:t>
              </a:r>
            </a:p>
          </p:txBody>
        </p:sp>
        <p:sp>
          <p:nvSpPr>
            <p:cNvPr id="192542" name="Text Box 30"/>
            <p:cNvSpPr txBox="1">
              <a:spLocks noChangeArrowheads="1"/>
            </p:cNvSpPr>
            <p:nvPr/>
          </p:nvSpPr>
          <p:spPr bwMode="auto">
            <a:xfrm>
              <a:off x="4803" y="1152"/>
              <a:ext cx="469" cy="192"/>
            </a:xfrm>
            <a:prstGeom prst="rect">
              <a:avLst/>
            </a:prstGeom>
            <a:noFill/>
            <a:ln w="9525">
              <a:noFill/>
              <a:miter lim="800000"/>
              <a:headEnd/>
              <a:tailEnd/>
            </a:ln>
            <a:effectLst/>
          </p:spPr>
          <p:txBody>
            <a:bodyPr wrap="none">
              <a:spAutoFit/>
            </a:bodyPr>
            <a:lstStyle/>
            <a:p>
              <a:pPr eaLnBrk="1" hangingPunct="1"/>
              <a:r>
                <a:rPr lang="en-US" sz="1400" b="0"/>
                <a:t>Thread</a:t>
              </a:r>
              <a:endParaRPr lang="en-US" sz="1400" b="0" baseline="3000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2543"/>
                                        </p:tgtEl>
                                        <p:attrNameLst>
                                          <p:attrName>style.visibility</p:attrName>
                                        </p:attrNameLst>
                                      </p:cBhvr>
                                      <p:to>
                                        <p:strVal val="visible"/>
                                      </p:to>
                                    </p:set>
                                    <p:animEffect transition="in" filter="wipe(down)">
                                      <p:cBhvr>
                                        <p:cTn id="7" dur="500"/>
                                        <p:tgtEl>
                                          <p:spTgt spid="19254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92515"/>
                                        </p:tgtEl>
                                        <p:attrNameLst>
                                          <p:attrName>style.visibility</p:attrName>
                                        </p:attrNameLst>
                                      </p:cBhvr>
                                      <p:to>
                                        <p:strVal val="visible"/>
                                      </p:to>
                                    </p:set>
                                    <p:animEffect transition="in" filter="fade">
                                      <p:cBhvr>
                                        <p:cTn id="12" dur="1000"/>
                                        <p:tgtEl>
                                          <p:spTgt spid="192515"/>
                                        </p:tgtEl>
                                      </p:cBhvr>
                                    </p:animEffect>
                                    <p:anim calcmode="lin" valueType="num">
                                      <p:cBhvr>
                                        <p:cTn id="13" dur="1000" fill="hold"/>
                                        <p:tgtEl>
                                          <p:spTgt spid="192515"/>
                                        </p:tgtEl>
                                        <p:attrNameLst>
                                          <p:attrName>ppt_x</p:attrName>
                                        </p:attrNameLst>
                                      </p:cBhvr>
                                      <p:tavLst>
                                        <p:tav tm="0">
                                          <p:val>
                                            <p:strVal val="#ppt_x"/>
                                          </p:val>
                                        </p:tav>
                                        <p:tav tm="100000">
                                          <p:val>
                                            <p:strVal val="#ppt_x"/>
                                          </p:val>
                                        </p:tav>
                                      </p:tavLst>
                                    </p:anim>
                                    <p:anim calcmode="lin" valueType="num">
                                      <p:cBhvr>
                                        <p:cTn id="14" dur="1000" fill="hold"/>
                                        <p:tgtEl>
                                          <p:spTgt spid="1925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92520"/>
                                        </p:tgtEl>
                                        <p:attrNameLst>
                                          <p:attrName>style.visibility</p:attrName>
                                        </p:attrNameLst>
                                      </p:cBhvr>
                                      <p:to>
                                        <p:strVal val="visible"/>
                                      </p:to>
                                    </p:set>
                                    <p:animEffect transition="in" filter="slide(fromBottom)">
                                      <p:cBhvr>
                                        <p:cTn id="19" dur="500"/>
                                        <p:tgtEl>
                                          <p:spTgt spid="19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762000" y="533400"/>
            <a:ext cx="6942138" cy="1143000"/>
          </a:xfrm>
        </p:spPr>
        <p:txBody>
          <a:bodyPr/>
          <a:lstStyle/>
          <a:p>
            <a:r>
              <a:rPr lang="en-US">
                <a:latin typeface="Arial" charset="0"/>
              </a:rPr>
              <a:t>Galilean Thermometer</a:t>
            </a:r>
          </a:p>
        </p:txBody>
      </p:sp>
      <p:sp>
        <p:nvSpPr>
          <p:cNvPr id="194563" name="Rectangle 3"/>
          <p:cNvSpPr>
            <a:spLocks noGrp="1" noChangeArrowheads="1"/>
          </p:cNvSpPr>
          <p:nvPr>
            <p:ph type="body" idx="1"/>
          </p:nvPr>
        </p:nvSpPr>
        <p:spPr>
          <a:xfrm>
            <a:off x="304800" y="2286000"/>
            <a:ext cx="7086600" cy="2438400"/>
          </a:xfrm>
        </p:spPr>
        <p:txBody>
          <a:bodyPr/>
          <a:lstStyle/>
          <a:p>
            <a:pPr>
              <a:lnSpc>
                <a:spcPct val="90000"/>
              </a:lnSpc>
            </a:pPr>
            <a:r>
              <a:rPr lang="en-US" sz="2000"/>
              <a:t>Density = </a:t>
            </a:r>
            <a:r>
              <a:rPr lang="en-US" sz="2200"/>
              <a:t>Mass</a:t>
            </a:r>
            <a:r>
              <a:rPr lang="en-US" sz="2000"/>
              <a:t> / Volume</a:t>
            </a:r>
          </a:p>
          <a:p>
            <a:pPr>
              <a:lnSpc>
                <a:spcPct val="90000"/>
              </a:lnSpc>
            </a:pPr>
            <a:r>
              <a:rPr lang="en-US" sz="2000"/>
              <a:t>Mass is constant</a:t>
            </a:r>
          </a:p>
          <a:p>
            <a:pPr>
              <a:lnSpc>
                <a:spcPct val="90000"/>
              </a:lnSpc>
            </a:pPr>
            <a:r>
              <a:rPr lang="en-US" sz="2000"/>
              <a:t>Volume changes with temperature</a:t>
            </a:r>
          </a:p>
          <a:p>
            <a:pPr lvl="1">
              <a:lnSpc>
                <a:spcPct val="90000"/>
              </a:lnSpc>
            </a:pPr>
            <a:r>
              <a:rPr lang="en-US" sz="1700"/>
              <a:t>Increase temperature </a:t>
            </a:r>
            <a:r>
              <a:rPr lang="en-US" sz="1700">
                <a:sym typeface="Wingdings" pitchFamily="2" charset="2"/>
              </a:rPr>
              <a:t> larger volume</a:t>
            </a:r>
          </a:p>
          <a:p>
            <a:pPr lvl="1">
              <a:lnSpc>
                <a:spcPct val="90000"/>
              </a:lnSpc>
            </a:pPr>
            <a:endParaRPr lang="en-US" sz="1700">
              <a:sym typeface="Wingdings" pitchFamily="2" charset="2"/>
            </a:endParaRPr>
          </a:p>
          <a:p>
            <a:pPr lvl="1">
              <a:lnSpc>
                <a:spcPct val="90000"/>
              </a:lnSpc>
              <a:buFontTx/>
              <a:buNone/>
            </a:pPr>
            <a:r>
              <a:rPr lang="en-US" sz="1700">
                <a:sym typeface="Wingdings" pitchFamily="2" charset="2"/>
              </a:rPr>
              <a:t>In the Galilean thermometer, the small glass bulbs are partly filled with a different (colored) liquid. Each is filled with a slightly different amount, ranging from lightest at the uppermost bulb to heaviest at the lowermost bulb. The clear liquid in which the bulbs are submerged is not water, but some inert hydrocarbon (probably chosen because its density varies with temperature more than that of water does).</a:t>
            </a:r>
          </a:p>
          <a:p>
            <a:pPr lvl="1">
              <a:lnSpc>
                <a:spcPct val="90000"/>
              </a:lnSpc>
            </a:pPr>
            <a:endParaRPr lang="en-US" sz="1700"/>
          </a:p>
        </p:txBody>
      </p:sp>
      <p:pic>
        <p:nvPicPr>
          <p:cNvPr id="194564" name="Picture 4" descr="galilean temp"/>
          <p:cNvPicPr>
            <a:picLocks noChangeAspect="1" noChangeArrowheads="1"/>
          </p:cNvPicPr>
          <p:nvPr/>
        </p:nvPicPr>
        <p:blipFill>
          <a:blip r:embed="rId3" cstate="print"/>
          <a:srcRect l="26866" t="3600" r="11548" b="2824"/>
          <a:stretch>
            <a:fillRect/>
          </a:stretch>
        </p:blipFill>
        <p:spPr bwMode="auto">
          <a:xfrm>
            <a:off x="7391400" y="304800"/>
            <a:ext cx="1219200" cy="5943600"/>
          </a:xfrm>
          <a:prstGeom prst="rect">
            <a:avLst/>
          </a:prstGeom>
          <a:noFill/>
          <a:ln w="9525">
            <a:solidFill>
              <a:schemeClr val="tx1"/>
            </a:solidFill>
            <a:miter lim="800000"/>
            <a:headEnd/>
            <a:tailEnd/>
          </a:ln>
        </p:spPr>
      </p:pic>
      <p:sp>
        <p:nvSpPr>
          <p:cNvPr id="194565" name="Text Box 5"/>
          <p:cNvSpPr txBox="1">
            <a:spLocks noChangeArrowheads="1"/>
          </p:cNvSpPr>
          <p:nvPr/>
        </p:nvSpPr>
        <p:spPr bwMode="auto">
          <a:xfrm>
            <a:off x="6096000" y="2895600"/>
            <a:ext cx="1303338" cy="304800"/>
          </a:xfrm>
          <a:prstGeom prst="rect">
            <a:avLst/>
          </a:prstGeom>
          <a:noFill/>
          <a:ln w="9525">
            <a:noFill/>
            <a:miter lim="800000"/>
            <a:headEnd/>
            <a:tailEnd/>
          </a:ln>
          <a:effectLst/>
        </p:spPr>
        <p:txBody>
          <a:bodyPr wrap="none">
            <a:spAutoFit/>
          </a:bodyPr>
          <a:lstStyle/>
          <a:p>
            <a:pPr eaLnBrk="1" hangingPunct="1"/>
            <a:r>
              <a:rPr lang="en-US" sz="1400"/>
              <a:t>Temp = 68 </a:t>
            </a:r>
            <a:r>
              <a:rPr lang="en-US" sz="1400" baseline="30000"/>
              <a:t>o</a:t>
            </a:r>
            <a:r>
              <a:rPr lang="en-US" sz="1400"/>
              <a:t>C</a:t>
            </a:r>
          </a:p>
        </p:txBody>
      </p:sp>
      <p:sp>
        <p:nvSpPr>
          <p:cNvPr id="194566" name="Line 6"/>
          <p:cNvSpPr>
            <a:spLocks noChangeShapeType="1"/>
          </p:cNvSpPr>
          <p:nvPr/>
        </p:nvSpPr>
        <p:spPr bwMode="auto">
          <a:xfrm>
            <a:off x="7391400" y="3048000"/>
            <a:ext cx="533400" cy="76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94567" name="AutoShape 7">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latin typeface="Arial" charset="0"/>
              </a:rPr>
              <a:t>Galilean Thermometer</a:t>
            </a:r>
          </a:p>
        </p:txBody>
      </p:sp>
      <p:sp>
        <p:nvSpPr>
          <p:cNvPr id="195587" name="Rectangle 3"/>
          <p:cNvSpPr>
            <a:spLocks noChangeArrowheads="1"/>
          </p:cNvSpPr>
          <p:nvPr/>
        </p:nvSpPr>
        <p:spPr bwMode="auto">
          <a:xfrm>
            <a:off x="990600" y="1905000"/>
            <a:ext cx="4572000" cy="4487863"/>
          </a:xfrm>
          <a:prstGeom prst="rect">
            <a:avLst/>
          </a:prstGeom>
          <a:noFill/>
          <a:ln w="9525">
            <a:noFill/>
            <a:miter lim="800000"/>
            <a:headEnd/>
            <a:tailEnd/>
          </a:ln>
          <a:effectLst/>
        </p:spPr>
        <p:txBody>
          <a:bodyPr>
            <a:spAutoFit/>
          </a:bodyPr>
          <a:lstStyle/>
          <a:p>
            <a:pPr eaLnBrk="1" hangingPunct="1">
              <a:spcBef>
                <a:spcPct val="50000"/>
              </a:spcBef>
            </a:pPr>
            <a:r>
              <a:rPr lang="en-US" b="0"/>
              <a:t>     In the Galilean thermometer, the small glass bulbs are partly filled with a different (colored) liquid. Each is filled with a slightly different amount, ranging from lightest at the uppermost bulb to heaviest at the lowermost bulb. The clear liquid in which the bulbs are submerged is not water, but some inert hydrocarbon (probably chosen because its density varies with temperature more than that of water does).</a:t>
            </a:r>
          </a:p>
          <a:p>
            <a:pPr eaLnBrk="1" hangingPunct="1">
              <a:spcBef>
                <a:spcPct val="50000"/>
              </a:spcBef>
            </a:pPr>
            <a:r>
              <a:rPr lang="en-US" b="0"/>
              <a:t>     The correct temperature is the lowest floating bulb.  As temperature increases, density of the clear medium decreases (and bulbs sink).</a:t>
            </a:r>
          </a:p>
          <a:p>
            <a:pPr algn="ctr" eaLnBrk="1" hangingPunct="1">
              <a:spcBef>
                <a:spcPct val="50000"/>
              </a:spcBef>
            </a:pPr>
            <a:r>
              <a:rPr lang="en-US" b="0"/>
              <a:t>RECALL:  Density equals mass / volume.</a:t>
            </a:r>
          </a:p>
        </p:txBody>
      </p:sp>
      <p:sp>
        <p:nvSpPr>
          <p:cNvPr id="195588" name="Line 4"/>
          <p:cNvSpPr>
            <a:spLocks noChangeShapeType="1"/>
          </p:cNvSpPr>
          <p:nvPr/>
        </p:nvSpPr>
        <p:spPr bwMode="auto">
          <a:xfrm>
            <a:off x="6019800" y="2209800"/>
            <a:ext cx="0" cy="3962400"/>
          </a:xfrm>
          <a:prstGeom prst="line">
            <a:avLst/>
          </a:prstGeom>
          <a:noFill/>
          <a:ln w="9525">
            <a:solidFill>
              <a:schemeClr val="tx1"/>
            </a:solidFill>
            <a:miter lim="800000"/>
            <a:headEnd/>
            <a:tailEnd/>
          </a:ln>
          <a:effectLst/>
        </p:spPr>
        <p:txBody>
          <a:bodyPr wrap="none"/>
          <a:lstStyle/>
          <a:p>
            <a:endParaRPr lang="en-US"/>
          </a:p>
        </p:txBody>
      </p:sp>
      <p:sp>
        <p:nvSpPr>
          <p:cNvPr id="195589" name="Line 5"/>
          <p:cNvSpPr>
            <a:spLocks noChangeShapeType="1"/>
          </p:cNvSpPr>
          <p:nvPr/>
        </p:nvSpPr>
        <p:spPr bwMode="auto">
          <a:xfrm>
            <a:off x="7543800" y="2209800"/>
            <a:ext cx="0" cy="3962400"/>
          </a:xfrm>
          <a:prstGeom prst="line">
            <a:avLst/>
          </a:prstGeom>
          <a:noFill/>
          <a:ln w="9525">
            <a:solidFill>
              <a:schemeClr val="tx1"/>
            </a:solidFill>
            <a:miter lim="800000"/>
            <a:headEnd/>
            <a:tailEnd/>
          </a:ln>
          <a:effectLst/>
        </p:spPr>
        <p:txBody>
          <a:bodyPr wrap="none"/>
          <a:lstStyle/>
          <a:p>
            <a:endParaRPr lang="en-US"/>
          </a:p>
        </p:txBody>
      </p:sp>
      <p:sp>
        <p:nvSpPr>
          <p:cNvPr id="195590" name="Line 6"/>
          <p:cNvSpPr>
            <a:spLocks noChangeShapeType="1"/>
          </p:cNvSpPr>
          <p:nvPr/>
        </p:nvSpPr>
        <p:spPr bwMode="auto">
          <a:xfrm>
            <a:off x="8610600" y="2209800"/>
            <a:ext cx="0" cy="3962400"/>
          </a:xfrm>
          <a:prstGeom prst="line">
            <a:avLst/>
          </a:prstGeom>
          <a:noFill/>
          <a:ln w="9525">
            <a:solidFill>
              <a:schemeClr val="tx1"/>
            </a:solidFill>
            <a:miter lim="800000"/>
            <a:headEnd/>
            <a:tailEnd/>
          </a:ln>
          <a:effectLst/>
        </p:spPr>
        <p:txBody>
          <a:bodyPr wrap="none"/>
          <a:lstStyle/>
          <a:p>
            <a:endParaRPr lang="en-US"/>
          </a:p>
        </p:txBody>
      </p:sp>
      <p:sp>
        <p:nvSpPr>
          <p:cNvPr id="195591" name="Line 7"/>
          <p:cNvSpPr>
            <a:spLocks noChangeShapeType="1"/>
          </p:cNvSpPr>
          <p:nvPr/>
        </p:nvSpPr>
        <p:spPr bwMode="auto">
          <a:xfrm>
            <a:off x="7086600" y="2209800"/>
            <a:ext cx="0" cy="3962400"/>
          </a:xfrm>
          <a:prstGeom prst="line">
            <a:avLst/>
          </a:prstGeom>
          <a:noFill/>
          <a:ln w="9525">
            <a:solidFill>
              <a:schemeClr val="tx1"/>
            </a:solidFill>
            <a:miter lim="800000"/>
            <a:headEnd/>
            <a:tailEnd/>
          </a:ln>
          <a:effectLst/>
        </p:spPr>
        <p:txBody>
          <a:bodyPr wrap="none"/>
          <a:lstStyle/>
          <a:p>
            <a:endParaRPr lang="en-US"/>
          </a:p>
        </p:txBody>
      </p:sp>
      <p:sp>
        <p:nvSpPr>
          <p:cNvPr id="195592" name="Line 8"/>
          <p:cNvSpPr>
            <a:spLocks noChangeShapeType="1"/>
          </p:cNvSpPr>
          <p:nvPr/>
        </p:nvSpPr>
        <p:spPr bwMode="auto">
          <a:xfrm>
            <a:off x="6019800" y="6172200"/>
            <a:ext cx="1066800" cy="0"/>
          </a:xfrm>
          <a:prstGeom prst="line">
            <a:avLst/>
          </a:prstGeom>
          <a:noFill/>
          <a:ln w="9525">
            <a:solidFill>
              <a:schemeClr val="tx1"/>
            </a:solidFill>
            <a:miter lim="800000"/>
            <a:headEnd/>
            <a:tailEnd/>
          </a:ln>
          <a:effectLst/>
        </p:spPr>
        <p:txBody>
          <a:bodyPr wrap="none"/>
          <a:lstStyle/>
          <a:p>
            <a:endParaRPr lang="en-US"/>
          </a:p>
        </p:txBody>
      </p:sp>
      <p:sp>
        <p:nvSpPr>
          <p:cNvPr id="195593" name="Line 9"/>
          <p:cNvSpPr>
            <a:spLocks noChangeShapeType="1"/>
          </p:cNvSpPr>
          <p:nvPr/>
        </p:nvSpPr>
        <p:spPr bwMode="auto">
          <a:xfrm>
            <a:off x="7543800" y="6172200"/>
            <a:ext cx="1066800" cy="0"/>
          </a:xfrm>
          <a:prstGeom prst="line">
            <a:avLst/>
          </a:prstGeom>
          <a:noFill/>
          <a:ln w="9525">
            <a:solidFill>
              <a:schemeClr val="tx1"/>
            </a:solidFill>
            <a:miter lim="800000"/>
            <a:headEnd/>
            <a:tailEnd/>
          </a:ln>
          <a:effectLst/>
        </p:spPr>
        <p:txBody>
          <a:bodyPr wrap="none"/>
          <a:lstStyle/>
          <a:p>
            <a:endParaRPr lang="en-US"/>
          </a:p>
        </p:txBody>
      </p:sp>
      <p:sp>
        <p:nvSpPr>
          <p:cNvPr id="195594" name="Line 10"/>
          <p:cNvSpPr>
            <a:spLocks noChangeShapeType="1"/>
          </p:cNvSpPr>
          <p:nvPr/>
        </p:nvSpPr>
        <p:spPr bwMode="auto">
          <a:xfrm>
            <a:off x="6172200" y="2209800"/>
            <a:ext cx="0" cy="3810000"/>
          </a:xfrm>
          <a:prstGeom prst="line">
            <a:avLst/>
          </a:prstGeom>
          <a:noFill/>
          <a:ln w="9525">
            <a:solidFill>
              <a:schemeClr val="tx1"/>
            </a:solidFill>
            <a:miter lim="800000"/>
            <a:headEnd/>
            <a:tailEnd/>
          </a:ln>
          <a:effectLst/>
        </p:spPr>
        <p:txBody>
          <a:bodyPr wrap="none"/>
          <a:lstStyle/>
          <a:p>
            <a:endParaRPr lang="en-US"/>
          </a:p>
        </p:txBody>
      </p:sp>
      <p:sp>
        <p:nvSpPr>
          <p:cNvPr id="195595" name="Line 11"/>
          <p:cNvSpPr>
            <a:spLocks noChangeShapeType="1"/>
          </p:cNvSpPr>
          <p:nvPr/>
        </p:nvSpPr>
        <p:spPr bwMode="auto">
          <a:xfrm>
            <a:off x="6934200" y="2209800"/>
            <a:ext cx="0" cy="3810000"/>
          </a:xfrm>
          <a:prstGeom prst="line">
            <a:avLst/>
          </a:prstGeom>
          <a:noFill/>
          <a:ln w="9525">
            <a:solidFill>
              <a:schemeClr val="tx1"/>
            </a:solidFill>
            <a:miter lim="800000"/>
            <a:headEnd/>
            <a:tailEnd/>
          </a:ln>
          <a:effectLst/>
        </p:spPr>
        <p:txBody>
          <a:bodyPr wrap="none"/>
          <a:lstStyle/>
          <a:p>
            <a:endParaRPr lang="en-US"/>
          </a:p>
        </p:txBody>
      </p:sp>
      <p:sp>
        <p:nvSpPr>
          <p:cNvPr id="195596" name="Line 12"/>
          <p:cNvSpPr>
            <a:spLocks noChangeShapeType="1"/>
          </p:cNvSpPr>
          <p:nvPr/>
        </p:nvSpPr>
        <p:spPr bwMode="auto">
          <a:xfrm>
            <a:off x="7696200" y="2209800"/>
            <a:ext cx="0" cy="3810000"/>
          </a:xfrm>
          <a:prstGeom prst="line">
            <a:avLst/>
          </a:prstGeom>
          <a:noFill/>
          <a:ln w="9525">
            <a:solidFill>
              <a:schemeClr val="tx1"/>
            </a:solidFill>
            <a:miter lim="800000"/>
            <a:headEnd/>
            <a:tailEnd/>
          </a:ln>
          <a:effectLst/>
        </p:spPr>
        <p:txBody>
          <a:bodyPr wrap="none"/>
          <a:lstStyle/>
          <a:p>
            <a:endParaRPr lang="en-US"/>
          </a:p>
        </p:txBody>
      </p:sp>
      <p:sp>
        <p:nvSpPr>
          <p:cNvPr id="195597" name="Line 13"/>
          <p:cNvSpPr>
            <a:spLocks noChangeShapeType="1"/>
          </p:cNvSpPr>
          <p:nvPr/>
        </p:nvSpPr>
        <p:spPr bwMode="auto">
          <a:xfrm>
            <a:off x="8458200" y="2209800"/>
            <a:ext cx="0" cy="3810000"/>
          </a:xfrm>
          <a:prstGeom prst="line">
            <a:avLst/>
          </a:prstGeom>
          <a:noFill/>
          <a:ln w="9525">
            <a:solidFill>
              <a:schemeClr val="tx1"/>
            </a:solidFill>
            <a:miter lim="800000"/>
            <a:headEnd/>
            <a:tailEnd/>
          </a:ln>
          <a:effectLst/>
        </p:spPr>
        <p:txBody>
          <a:bodyPr wrap="none"/>
          <a:lstStyle/>
          <a:p>
            <a:endParaRPr lang="en-US"/>
          </a:p>
        </p:txBody>
      </p:sp>
      <p:sp>
        <p:nvSpPr>
          <p:cNvPr id="195598" name="Line 14"/>
          <p:cNvSpPr>
            <a:spLocks noChangeShapeType="1"/>
          </p:cNvSpPr>
          <p:nvPr/>
        </p:nvSpPr>
        <p:spPr bwMode="auto">
          <a:xfrm flipH="1">
            <a:off x="6172200" y="6019800"/>
            <a:ext cx="762000" cy="0"/>
          </a:xfrm>
          <a:prstGeom prst="line">
            <a:avLst/>
          </a:prstGeom>
          <a:noFill/>
          <a:ln w="9525">
            <a:solidFill>
              <a:schemeClr val="tx1"/>
            </a:solidFill>
            <a:miter lim="800000"/>
            <a:headEnd/>
            <a:tailEnd/>
          </a:ln>
          <a:effectLst/>
        </p:spPr>
        <p:txBody>
          <a:bodyPr wrap="none"/>
          <a:lstStyle/>
          <a:p>
            <a:endParaRPr lang="en-US"/>
          </a:p>
        </p:txBody>
      </p:sp>
      <p:sp>
        <p:nvSpPr>
          <p:cNvPr id="195599" name="Line 15"/>
          <p:cNvSpPr>
            <a:spLocks noChangeShapeType="1"/>
          </p:cNvSpPr>
          <p:nvPr/>
        </p:nvSpPr>
        <p:spPr bwMode="auto">
          <a:xfrm flipH="1">
            <a:off x="7696200" y="6019800"/>
            <a:ext cx="762000" cy="0"/>
          </a:xfrm>
          <a:prstGeom prst="line">
            <a:avLst/>
          </a:prstGeom>
          <a:noFill/>
          <a:ln w="9525">
            <a:solidFill>
              <a:schemeClr val="tx1"/>
            </a:solidFill>
            <a:miter lim="800000"/>
            <a:headEnd/>
            <a:tailEnd/>
          </a:ln>
          <a:effectLst/>
        </p:spPr>
        <p:txBody>
          <a:bodyPr wrap="none"/>
          <a:lstStyle/>
          <a:p>
            <a:endParaRPr lang="en-US"/>
          </a:p>
        </p:txBody>
      </p:sp>
      <p:sp>
        <p:nvSpPr>
          <p:cNvPr id="195600" name="Line 16"/>
          <p:cNvSpPr>
            <a:spLocks noChangeShapeType="1"/>
          </p:cNvSpPr>
          <p:nvPr/>
        </p:nvSpPr>
        <p:spPr bwMode="auto">
          <a:xfrm>
            <a:off x="6019800" y="2209800"/>
            <a:ext cx="152400" cy="0"/>
          </a:xfrm>
          <a:prstGeom prst="line">
            <a:avLst/>
          </a:prstGeom>
          <a:noFill/>
          <a:ln w="9525">
            <a:solidFill>
              <a:schemeClr val="tx1"/>
            </a:solidFill>
            <a:miter lim="800000"/>
            <a:headEnd/>
            <a:tailEnd/>
          </a:ln>
          <a:effectLst/>
        </p:spPr>
        <p:txBody>
          <a:bodyPr wrap="none"/>
          <a:lstStyle/>
          <a:p>
            <a:endParaRPr lang="en-US"/>
          </a:p>
        </p:txBody>
      </p:sp>
      <p:sp>
        <p:nvSpPr>
          <p:cNvPr id="195601" name="Line 17"/>
          <p:cNvSpPr>
            <a:spLocks noChangeShapeType="1"/>
          </p:cNvSpPr>
          <p:nvPr/>
        </p:nvSpPr>
        <p:spPr bwMode="auto">
          <a:xfrm>
            <a:off x="8458200" y="2209800"/>
            <a:ext cx="152400" cy="0"/>
          </a:xfrm>
          <a:prstGeom prst="line">
            <a:avLst/>
          </a:prstGeom>
          <a:noFill/>
          <a:ln w="9525">
            <a:solidFill>
              <a:schemeClr val="tx1"/>
            </a:solidFill>
            <a:miter lim="800000"/>
            <a:headEnd/>
            <a:tailEnd/>
          </a:ln>
          <a:effectLst/>
        </p:spPr>
        <p:txBody>
          <a:bodyPr wrap="none"/>
          <a:lstStyle/>
          <a:p>
            <a:endParaRPr lang="en-US"/>
          </a:p>
        </p:txBody>
      </p:sp>
      <p:sp>
        <p:nvSpPr>
          <p:cNvPr id="195602" name="Line 18"/>
          <p:cNvSpPr>
            <a:spLocks noChangeShapeType="1"/>
          </p:cNvSpPr>
          <p:nvPr/>
        </p:nvSpPr>
        <p:spPr bwMode="auto">
          <a:xfrm>
            <a:off x="7543800" y="2209800"/>
            <a:ext cx="152400" cy="0"/>
          </a:xfrm>
          <a:prstGeom prst="line">
            <a:avLst/>
          </a:prstGeom>
          <a:noFill/>
          <a:ln w="9525">
            <a:solidFill>
              <a:schemeClr val="tx1"/>
            </a:solidFill>
            <a:miter lim="800000"/>
            <a:headEnd/>
            <a:tailEnd/>
          </a:ln>
          <a:effectLst/>
        </p:spPr>
        <p:txBody>
          <a:bodyPr wrap="none"/>
          <a:lstStyle/>
          <a:p>
            <a:endParaRPr lang="en-US"/>
          </a:p>
        </p:txBody>
      </p:sp>
      <p:sp>
        <p:nvSpPr>
          <p:cNvPr id="195603" name="Line 19"/>
          <p:cNvSpPr>
            <a:spLocks noChangeShapeType="1"/>
          </p:cNvSpPr>
          <p:nvPr/>
        </p:nvSpPr>
        <p:spPr bwMode="auto">
          <a:xfrm>
            <a:off x="6934200" y="2209800"/>
            <a:ext cx="152400" cy="0"/>
          </a:xfrm>
          <a:prstGeom prst="line">
            <a:avLst/>
          </a:prstGeom>
          <a:noFill/>
          <a:ln w="9525">
            <a:solidFill>
              <a:schemeClr val="tx1"/>
            </a:solidFill>
            <a:miter lim="800000"/>
            <a:headEnd/>
            <a:tailEnd/>
          </a:ln>
          <a:effectLst/>
        </p:spPr>
        <p:txBody>
          <a:bodyPr wrap="none"/>
          <a:lstStyle/>
          <a:p>
            <a:endParaRPr lang="en-US"/>
          </a:p>
        </p:txBody>
      </p:sp>
      <p:sp>
        <p:nvSpPr>
          <p:cNvPr id="195604" name="Line 20"/>
          <p:cNvSpPr>
            <a:spLocks noChangeShapeType="1"/>
          </p:cNvSpPr>
          <p:nvPr/>
        </p:nvSpPr>
        <p:spPr bwMode="auto">
          <a:xfrm>
            <a:off x="6172200" y="2362200"/>
            <a:ext cx="762000" cy="0"/>
          </a:xfrm>
          <a:prstGeom prst="line">
            <a:avLst/>
          </a:prstGeom>
          <a:noFill/>
          <a:ln w="9525">
            <a:solidFill>
              <a:schemeClr val="tx1"/>
            </a:solidFill>
            <a:miter lim="800000"/>
            <a:headEnd/>
            <a:tailEnd/>
          </a:ln>
          <a:effectLst/>
        </p:spPr>
        <p:txBody>
          <a:bodyPr wrap="none"/>
          <a:lstStyle/>
          <a:p>
            <a:endParaRPr lang="en-US"/>
          </a:p>
        </p:txBody>
      </p:sp>
      <p:sp>
        <p:nvSpPr>
          <p:cNvPr id="195605" name="Line 21"/>
          <p:cNvSpPr>
            <a:spLocks noChangeShapeType="1"/>
          </p:cNvSpPr>
          <p:nvPr/>
        </p:nvSpPr>
        <p:spPr bwMode="auto">
          <a:xfrm>
            <a:off x="7696200" y="2362200"/>
            <a:ext cx="762000" cy="0"/>
          </a:xfrm>
          <a:prstGeom prst="line">
            <a:avLst/>
          </a:prstGeom>
          <a:noFill/>
          <a:ln w="9525">
            <a:solidFill>
              <a:schemeClr val="tx1"/>
            </a:solidFill>
            <a:miter lim="800000"/>
            <a:headEnd/>
            <a:tailEnd/>
          </a:ln>
          <a:effectLst/>
        </p:spPr>
        <p:txBody>
          <a:bodyPr wrap="none"/>
          <a:lstStyle/>
          <a:p>
            <a:endParaRPr lang="en-US"/>
          </a:p>
        </p:txBody>
      </p:sp>
      <p:sp>
        <p:nvSpPr>
          <p:cNvPr id="195606" name="Rectangle 22"/>
          <p:cNvSpPr>
            <a:spLocks noChangeArrowheads="1"/>
          </p:cNvSpPr>
          <p:nvPr/>
        </p:nvSpPr>
        <p:spPr bwMode="auto">
          <a:xfrm>
            <a:off x="7924800" y="24384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07" name="Rectangle 23"/>
          <p:cNvSpPr>
            <a:spLocks noChangeArrowheads="1"/>
          </p:cNvSpPr>
          <p:nvPr/>
        </p:nvSpPr>
        <p:spPr bwMode="auto">
          <a:xfrm>
            <a:off x="7924800" y="2590800"/>
            <a:ext cx="304800" cy="1524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95608" name="Line 24"/>
          <p:cNvSpPr>
            <a:spLocks noChangeShapeType="1"/>
          </p:cNvSpPr>
          <p:nvPr/>
        </p:nvSpPr>
        <p:spPr bwMode="auto">
          <a:xfrm>
            <a:off x="8077200" y="2743200"/>
            <a:ext cx="0" cy="76200"/>
          </a:xfrm>
          <a:prstGeom prst="line">
            <a:avLst/>
          </a:prstGeom>
          <a:noFill/>
          <a:ln w="9525">
            <a:solidFill>
              <a:schemeClr val="tx1"/>
            </a:solidFill>
            <a:miter lim="800000"/>
            <a:headEnd/>
            <a:tailEnd/>
          </a:ln>
          <a:effectLst/>
        </p:spPr>
        <p:txBody>
          <a:bodyPr wrap="none"/>
          <a:lstStyle/>
          <a:p>
            <a:endParaRPr lang="en-US"/>
          </a:p>
        </p:txBody>
      </p:sp>
      <p:sp>
        <p:nvSpPr>
          <p:cNvPr id="195609" name="Rectangle 25"/>
          <p:cNvSpPr>
            <a:spLocks noChangeArrowheads="1"/>
          </p:cNvSpPr>
          <p:nvPr/>
        </p:nvSpPr>
        <p:spPr bwMode="auto">
          <a:xfrm>
            <a:off x="6324600" y="24384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10" name="Rectangle 26"/>
          <p:cNvSpPr>
            <a:spLocks noChangeArrowheads="1"/>
          </p:cNvSpPr>
          <p:nvPr/>
        </p:nvSpPr>
        <p:spPr bwMode="auto">
          <a:xfrm>
            <a:off x="6324600" y="2590800"/>
            <a:ext cx="304800" cy="1524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95611" name="Line 27"/>
          <p:cNvSpPr>
            <a:spLocks noChangeShapeType="1"/>
          </p:cNvSpPr>
          <p:nvPr/>
        </p:nvSpPr>
        <p:spPr bwMode="auto">
          <a:xfrm>
            <a:off x="6477000" y="2743200"/>
            <a:ext cx="0" cy="76200"/>
          </a:xfrm>
          <a:prstGeom prst="line">
            <a:avLst/>
          </a:prstGeom>
          <a:noFill/>
          <a:ln w="9525">
            <a:solidFill>
              <a:schemeClr val="tx1"/>
            </a:solidFill>
            <a:miter lim="800000"/>
            <a:headEnd/>
            <a:tailEnd/>
          </a:ln>
          <a:effectLst/>
        </p:spPr>
        <p:txBody>
          <a:bodyPr wrap="none"/>
          <a:lstStyle/>
          <a:p>
            <a:endParaRPr lang="en-US"/>
          </a:p>
        </p:txBody>
      </p:sp>
      <p:sp>
        <p:nvSpPr>
          <p:cNvPr id="195612" name="Rectangle 28"/>
          <p:cNvSpPr>
            <a:spLocks noChangeArrowheads="1"/>
          </p:cNvSpPr>
          <p:nvPr/>
        </p:nvSpPr>
        <p:spPr bwMode="auto">
          <a:xfrm>
            <a:off x="6477000" y="32004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13" name="Rectangle 29"/>
          <p:cNvSpPr>
            <a:spLocks noChangeArrowheads="1"/>
          </p:cNvSpPr>
          <p:nvPr/>
        </p:nvSpPr>
        <p:spPr bwMode="auto">
          <a:xfrm>
            <a:off x="6477000" y="3352800"/>
            <a:ext cx="304800" cy="152400"/>
          </a:xfrm>
          <a:prstGeom prst="rect">
            <a:avLst/>
          </a:prstGeom>
          <a:solidFill>
            <a:srgbClr val="96F28A"/>
          </a:solidFill>
          <a:ln w="9525">
            <a:solidFill>
              <a:schemeClr val="tx1"/>
            </a:solidFill>
            <a:miter lim="800000"/>
            <a:headEnd/>
            <a:tailEnd/>
          </a:ln>
          <a:effectLst/>
        </p:spPr>
        <p:txBody>
          <a:bodyPr wrap="none" anchor="ctr"/>
          <a:lstStyle/>
          <a:p>
            <a:endParaRPr lang="en-US"/>
          </a:p>
        </p:txBody>
      </p:sp>
      <p:sp>
        <p:nvSpPr>
          <p:cNvPr id="195614" name="Line 30"/>
          <p:cNvSpPr>
            <a:spLocks noChangeShapeType="1"/>
          </p:cNvSpPr>
          <p:nvPr/>
        </p:nvSpPr>
        <p:spPr bwMode="auto">
          <a:xfrm>
            <a:off x="6629400" y="3505200"/>
            <a:ext cx="0" cy="76200"/>
          </a:xfrm>
          <a:prstGeom prst="line">
            <a:avLst/>
          </a:prstGeom>
          <a:noFill/>
          <a:ln w="9525">
            <a:solidFill>
              <a:schemeClr val="tx1"/>
            </a:solidFill>
            <a:miter lim="800000"/>
            <a:headEnd/>
            <a:tailEnd/>
          </a:ln>
          <a:effectLst/>
        </p:spPr>
        <p:txBody>
          <a:bodyPr wrap="none"/>
          <a:lstStyle/>
          <a:p>
            <a:endParaRPr lang="en-US"/>
          </a:p>
        </p:txBody>
      </p:sp>
      <p:sp>
        <p:nvSpPr>
          <p:cNvPr id="195615" name="Rectangle 31"/>
          <p:cNvSpPr>
            <a:spLocks noChangeArrowheads="1"/>
          </p:cNvSpPr>
          <p:nvPr/>
        </p:nvSpPr>
        <p:spPr bwMode="auto">
          <a:xfrm>
            <a:off x="7848600" y="30480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16" name="Rectangle 32"/>
          <p:cNvSpPr>
            <a:spLocks noChangeArrowheads="1"/>
          </p:cNvSpPr>
          <p:nvPr/>
        </p:nvSpPr>
        <p:spPr bwMode="auto">
          <a:xfrm>
            <a:off x="7848600" y="3200400"/>
            <a:ext cx="304800" cy="152400"/>
          </a:xfrm>
          <a:prstGeom prst="rect">
            <a:avLst/>
          </a:prstGeom>
          <a:solidFill>
            <a:srgbClr val="96F28A"/>
          </a:solidFill>
          <a:ln w="9525">
            <a:solidFill>
              <a:schemeClr val="tx1"/>
            </a:solidFill>
            <a:miter lim="800000"/>
            <a:headEnd/>
            <a:tailEnd/>
          </a:ln>
          <a:effectLst/>
        </p:spPr>
        <p:txBody>
          <a:bodyPr wrap="none" anchor="ctr"/>
          <a:lstStyle/>
          <a:p>
            <a:endParaRPr lang="en-US"/>
          </a:p>
        </p:txBody>
      </p:sp>
      <p:sp>
        <p:nvSpPr>
          <p:cNvPr id="195617" name="Line 33"/>
          <p:cNvSpPr>
            <a:spLocks noChangeShapeType="1"/>
          </p:cNvSpPr>
          <p:nvPr/>
        </p:nvSpPr>
        <p:spPr bwMode="auto">
          <a:xfrm>
            <a:off x="8001000" y="3352800"/>
            <a:ext cx="0" cy="76200"/>
          </a:xfrm>
          <a:prstGeom prst="line">
            <a:avLst/>
          </a:prstGeom>
          <a:noFill/>
          <a:ln w="9525">
            <a:solidFill>
              <a:schemeClr val="tx1"/>
            </a:solidFill>
            <a:miter lim="800000"/>
            <a:headEnd/>
            <a:tailEnd/>
          </a:ln>
          <a:effectLst/>
        </p:spPr>
        <p:txBody>
          <a:bodyPr wrap="none"/>
          <a:lstStyle/>
          <a:p>
            <a:endParaRPr lang="en-US"/>
          </a:p>
        </p:txBody>
      </p:sp>
      <p:sp>
        <p:nvSpPr>
          <p:cNvPr id="195618" name="Rectangle 34"/>
          <p:cNvSpPr>
            <a:spLocks noChangeArrowheads="1"/>
          </p:cNvSpPr>
          <p:nvPr/>
        </p:nvSpPr>
        <p:spPr bwMode="auto">
          <a:xfrm>
            <a:off x="8001000" y="36576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19" name="Rectangle 35"/>
          <p:cNvSpPr>
            <a:spLocks noChangeArrowheads="1"/>
          </p:cNvSpPr>
          <p:nvPr/>
        </p:nvSpPr>
        <p:spPr bwMode="auto">
          <a:xfrm>
            <a:off x="8001000" y="3810000"/>
            <a:ext cx="304800" cy="152400"/>
          </a:xfrm>
          <a:prstGeom prst="rect">
            <a:avLst/>
          </a:prstGeom>
          <a:solidFill>
            <a:srgbClr val="FF6600">
              <a:alpha val="50000"/>
            </a:srgbClr>
          </a:solidFill>
          <a:ln w="9525">
            <a:solidFill>
              <a:schemeClr val="tx1"/>
            </a:solidFill>
            <a:miter lim="800000"/>
            <a:headEnd/>
            <a:tailEnd/>
          </a:ln>
          <a:effectLst/>
        </p:spPr>
        <p:txBody>
          <a:bodyPr wrap="none" anchor="ctr"/>
          <a:lstStyle/>
          <a:p>
            <a:endParaRPr lang="en-US"/>
          </a:p>
        </p:txBody>
      </p:sp>
      <p:sp>
        <p:nvSpPr>
          <p:cNvPr id="195620" name="Line 36"/>
          <p:cNvSpPr>
            <a:spLocks noChangeShapeType="1"/>
          </p:cNvSpPr>
          <p:nvPr/>
        </p:nvSpPr>
        <p:spPr bwMode="auto">
          <a:xfrm>
            <a:off x="8153400" y="3962400"/>
            <a:ext cx="0" cy="76200"/>
          </a:xfrm>
          <a:prstGeom prst="line">
            <a:avLst/>
          </a:prstGeom>
          <a:noFill/>
          <a:ln w="9525">
            <a:solidFill>
              <a:schemeClr val="tx1"/>
            </a:solidFill>
            <a:miter lim="800000"/>
            <a:headEnd/>
            <a:tailEnd/>
          </a:ln>
          <a:effectLst/>
        </p:spPr>
        <p:txBody>
          <a:bodyPr wrap="none"/>
          <a:lstStyle/>
          <a:p>
            <a:endParaRPr lang="en-US"/>
          </a:p>
        </p:txBody>
      </p:sp>
      <p:sp>
        <p:nvSpPr>
          <p:cNvPr id="195621" name="Rectangle 37"/>
          <p:cNvSpPr>
            <a:spLocks noChangeArrowheads="1"/>
          </p:cNvSpPr>
          <p:nvPr/>
        </p:nvSpPr>
        <p:spPr bwMode="auto">
          <a:xfrm>
            <a:off x="7848600" y="42672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22" name="Rectangle 38"/>
          <p:cNvSpPr>
            <a:spLocks noChangeArrowheads="1"/>
          </p:cNvSpPr>
          <p:nvPr/>
        </p:nvSpPr>
        <p:spPr bwMode="auto">
          <a:xfrm>
            <a:off x="7848600" y="4419600"/>
            <a:ext cx="304800" cy="152400"/>
          </a:xfrm>
          <a:prstGeom prst="rect">
            <a:avLst/>
          </a:prstGeom>
          <a:solidFill>
            <a:srgbClr val="FF0000">
              <a:alpha val="50000"/>
            </a:srgbClr>
          </a:solidFill>
          <a:ln w="9525">
            <a:solidFill>
              <a:schemeClr val="tx1"/>
            </a:solidFill>
            <a:miter lim="800000"/>
            <a:headEnd/>
            <a:tailEnd/>
          </a:ln>
          <a:effectLst/>
        </p:spPr>
        <p:txBody>
          <a:bodyPr wrap="none" anchor="ctr"/>
          <a:lstStyle/>
          <a:p>
            <a:endParaRPr lang="en-US"/>
          </a:p>
        </p:txBody>
      </p:sp>
      <p:sp>
        <p:nvSpPr>
          <p:cNvPr id="195623" name="Line 39"/>
          <p:cNvSpPr>
            <a:spLocks noChangeShapeType="1"/>
          </p:cNvSpPr>
          <p:nvPr/>
        </p:nvSpPr>
        <p:spPr bwMode="auto">
          <a:xfrm>
            <a:off x="8001000" y="4572000"/>
            <a:ext cx="0" cy="76200"/>
          </a:xfrm>
          <a:prstGeom prst="line">
            <a:avLst/>
          </a:prstGeom>
          <a:noFill/>
          <a:ln w="9525">
            <a:solidFill>
              <a:schemeClr val="tx1"/>
            </a:solidFill>
            <a:miter lim="800000"/>
            <a:headEnd/>
            <a:tailEnd/>
          </a:ln>
          <a:effectLst/>
        </p:spPr>
        <p:txBody>
          <a:bodyPr wrap="none"/>
          <a:lstStyle/>
          <a:p>
            <a:endParaRPr lang="en-US"/>
          </a:p>
        </p:txBody>
      </p:sp>
      <p:sp>
        <p:nvSpPr>
          <p:cNvPr id="195624" name="Rectangle 40"/>
          <p:cNvSpPr>
            <a:spLocks noChangeArrowheads="1"/>
          </p:cNvSpPr>
          <p:nvPr/>
        </p:nvSpPr>
        <p:spPr bwMode="auto">
          <a:xfrm>
            <a:off x="6477000" y="54864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25" name="Rectangle 41"/>
          <p:cNvSpPr>
            <a:spLocks noChangeArrowheads="1"/>
          </p:cNvSpPr>
          <p:nvPr/>
        </p:nvSpPr>
        <p:spPr bwMode="auto">
          <a:xfrm>
            <a:off x="6477000" y="5638800"/>
            <a:ext cx="304800" cy="152400"/>
          </a:xfrm>
          <a:prstGeom prst="rect">
            <a:avLst/>
          </a:prstGeom>
          <a:solidFill>
            <a:srgbClr val="0000FF">
              <a:alpha val="50000"/>
            </a:srgbClr>
          </a:solidFill>
          <a:ln w="9525">
            <a:solidFill>
              <a:schemeClr val="tx1"/>
            </a:solidFill>
            <a:miter lim="800000"/>
            <a:headEnd/>
            <a:tailEnd/>
          </a:ln>
          <a:effectLst/>
        </p:spPr>
        <p:txBody>
          <a:bodyPr wrap="none" anchor="ctr"/>
          <a:lstStyle/>
          <a:p>
            <a:endParaRPr lang="en-US"/>
          </a:p>
        </p:txBody>
      </p:sp>
      <p:sp>
        <p:nvSpPr>
          <p:cNvPr id="195626" name="Line 42"/>
          <p:cNvSpPr>
            <a:spLocks noChangeShapeType="1"/>
          </p:cNvSpPr>
          <p:nvPr/>
        </p:nvSpPr>
        <p:spPr bwMode="auto">
          <a:xfrm>
            <a:off x="6629400" y="5791200"/>
            <a:ext cx="0" cy="76200"/>
          </a:xfrm>
          <a:prstGeom prst="line">
            <a:avLst/>
          </a:prstGeom>
          <a:noFill/>
          <a:ln w="9525">
            <a:solidFill>
              <a:schemeClr val="tx1"/>
            </a:solidFill>
            <a:miter lim="800000"/>
            <a:headEnd/>
            <a:tailEnd/>
          </a:ln>
          <a:effectLst/>
        </p:spPr>
        <p:txBody>
          <a:bodyPr wrap="none"/>
          <a:lstStyle/>
          <a:p>
            <a:endParaRPr lang="en-US"/>
          </a:p>
        </p:txBody>
      </p:sp>
      <p:sp>
        <p:nvSpPr>
          <p:cNvPr id="195627" name="Rectangle 43"/>
          <p:cNvSpPr>
            <a:spLocks noChangeArrowheads="1"/>
          </p:cNvSpPr>
          <p:nvPr/>
        </p:nvSpPr>
        <p:spPr bwMode="auto">
          <a:xfrm>
            <a:off x="6324600" y="48768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28" name="Rectangle 44"/>
          <p:cNvSpPr>
            <a:spLocks noChangeArrowheads="1"/>
          </p:cNvSpPr>
          <p:nvPr/>
        </p:nvSpPr>
        <p:spPr bwMode="auto">
          <a:xfrm>
            <a:off x="6324600" y="5029200"/>
            <a:ext cx="304800" cy="152400"/>
          </a:xfrm>
          <a:prstGeom prst="rect">
            <a:avLst/>
          </a:prstGeom>
          <a:solidFill>
            <a:srgbClr val="FF0000">
              <a:alpha val="50000"/>
            </a:srgbClr>
          </a:solidFill>
          <a:ln w="9525">
            <a:solidFill>
              <a:schemeClr val="tx1"/>
            </a:solidFill>
            <a:miter lim="800000"/>
            <a:headEnd/>
            <a:tailEnd/>
          </a:ln>
          <a:effectLst/>
        </p:spPr>
        <p:txBody>
          <a:bodyPr wrap="none" anchor="ctr"/>
          <a:lstStyle/>
          <a:p>
            <a:endParaRPr lang="en-US"/>
          </a:p>
        </p:txBody>
      </p:sp>
      <p:sp>
        <p:nvSpPr>
          <p:cNvPr id="195629" name="Line 45"/>
          <p:cNvSpPr>
            <a:spLocks noChangeShapeType="1"/>
          </p:cNvSpPr>
          <p:nvPr/>
        </p:nvSpPr>
        <p:spPr bwMode="auto">
          <a:xfrm>
            <a:off x="6477000" y="5181600"/>
            <a:ext cx="0" cy="76200"/>
          </a:xfrm>
          <a:prstGeom prst="line">
            <a:avLst/>
          </a:prstGeom>
          <a:noFill/>
          <a:ln w="9525">
            <a:solidFill>
              <a:schemeClr val="tx1"/>
            </a:solidFill>
            <a:miter lim="800000"/>
            <a:headEnd/>
            <a:tailEnd/>
          </a:ln>
          <a:effectLst/>
        </p:spPr>
        <p:txBody>
          <a:bodyPr wrap="none"/>
          <a:lstStyle/>
          <a:p>
            <a:endParaRPr lang="en-US"/>
          </a:p>
        </p:txBody>
      </p:sp>
      <p:sp>
        <p:nvSpPr>
          <p:cNvPr id="195630" name="Rectangle 46"/>
          <p:cNvSpPr>
            <a:spLocks noChangeArrowheads="1"/>
          </p:cNvSpPr>
          <p:nvPr/>
        </p:nvSpPr>
        <p:spPr bwMode="auto">
          <a:xfrm>
            <a:off x="6400800" y="42672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31" name="Rectangle 47"/>
          <p:cNvSpPr>
            <a:spLocks noChangeArrowheads="1"/>
          </p:cNvSpPr>
          <p:nvPr/>
        </p:nvSpPr>
        <p:spPr bwMode="auto">
          <a:xfrm>
            <a:off x="6400800" y="4419600"/>
            <a:ext cx="304800" cy="152400"/>
          </a:xfrm>
          <a:prstGeom prst="rect">
            <a:avLst/>
          </a:prstGeom>
          <a:solidFill>
            <a:srgbClr val="FF6600">
              <a:alpha val="50000"/>
            </a:srgbClr>
          </a:solidFill>
          <a:ln w="9525">
            <a:solidFill>
              <a:schemeClr val="tx1"/>
            </a:solidFill>
            <a:miter lim="800000"/>
            <a:headEnd/>
            <a:tailEnd/>
          </a:ln>
          <a:effectLst/>
        </p:spPr>
        <p:txBody>
          <a:bodyPr wrap="none" anchor="ctr"/>
          <a:lstStyle/>
          <a:p>
            <a:endParaRPr lang="en-US"/>
          </a:p>
        </p:txBody>
      </p:sp>
      <p:sp>
        <p:nvSpPr>
          <p:cNvPr id="195632" name="Line 48"/>
          <p:cNvSpPr>
            <a:spLocks noChangeShapeType="1"/>
          </p:cNvSpPr>
          <p:nvPr/>
        </p:nvSpPr>
        <p:spPr bwMode="auto">
          <a:xfrm>
            <a:off x="6553200" y="4572000"/>
            <a:ext cx="0" cy="76200"/>
          </a:xfrm>
          <a:prstGeom prst="line">
            <a:avLst/>
          </a:prstGeom>
          <a:noFill/>
          <a:ln w="9525">
            <a:solidFill>
              <a:schemeClr val="tx1"/>
            </a:solidFill>
            <a:miter lim="800000"/>
            <a:headEnd/>
            <a:tailEnd/>
          </a:ln>
          <a:effectLst/>
        </p:spPr>
        <p:txBody>
          <a:bodyPr wrap="none"/>
          <a:lstStyle/>
          <a:p>
            <a:endParaRPr lang="en-US"/>
          </a:p>
        </p:txBody>
      </p:sp>
      <p:sp>
        <p:nvSpPr>
          <p:cNvPr id="195633" name="Rectangle 49"/>
          <p:cNvSpPr>
            <a:spLocks noChangeArrowheads="1"/>
          </p:cNvSpPr>
          <p:nvPr/>
        </p:nvSpPr>
        <p:spPr bwMode="auto">
          <a:xfrm>
            <a:off x="7848600" y="5486400"/>
            <a:ext cx="304800" cy="1524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95634" name="Rectangle 50"/>
          <p:cNvSpPr>
            <a:spLocks noChangeArrowheads="1"/>
          </p:cNvSpPr>
          <p:nvPr/>
        </p:nvSpPr>
        <p:spPr bwMode="auto">
          <a:xfrm>
            <a:off x="7848600" y="5638800"/>
            <a:ext cx="304800" cy="152400"/>
          </a:xfrm>
          <a:prstGeom prst="rect">
            <a:avLst/>
          </a:prstGeom>
          <a:solidFill>
            <a:srgbClr val="0000FF">
              <a:alpha val="50000"/>
            </a:srgbClr>
          </a:solidFill>
          <a:ln w="9525">
            <a:solidFill>
              <a:schemeClr val="tx1"/>
            </a:solidFill>
            <a:miter lim="800000"/>
            <a:headEnd/>
            <a:tailEnd/>
          </a:ln>
          <a:effectLst/>
        </p:spPr>
        <p:txBody>
          <a:bodyPr wrap="none" anchor="ctr"/>
          <a:lstStyle/>
          <a:p>
            <a:endParaRPr lang="en-US"/>
          </a:p>
        </p:txBody>
      </p:sp>
      <p:sp>
        <p:nvSpPr>
          <p:cNvPr id="195635" name="Line 51"/>
          <p:cNvSpPr>
            <a:spLocks noChangeShapeType="1"/>
          </p:cNvSpPr>
          <p:nvPr/>
        </p:nvSpPr>
        <p:spPr bwMode="auto">
          <a:xfrm>
            <a:off x="8001000" y="5791200"/>
            <a:ext cx="0" cy="76200"/>
          </a:xfrm>
          <a:prstGeom prst="line">
            <a:avLst/>
          </a:prstGeom>
          <a:noFill/>
          <a:ln w="9525">
            <a:solidFill>
              <a:schemeClr val="tx1"/>
            </a:solidFill>
            <a:miter lim="800000"/>
            <a:headEnd/>
            <a:tailEnd/>
          </a:ln>
          <a:effectLst/>
        </p:spPr>
        <p:txBody>
          <a:bodyPr wrap="none"/>
          <a:lstStyle/>
          <a:p>
            <a:endParaRPr lang="en-US"/>
          </a:p>
        </p:txBody>
      </p:sp>
      <p:sp>
        <p:nvSpPr>
          <p:cNvPr id="195636" name="Rectangle 52"/>
          <p:cNvSpPr>
            <a:spLocks noChangeArrowheads="1"/>
          </p:cNvSpPr>
          <p:nvPr/>
        </p:nvSpPr>
        <p:spPr bwMode="auto">
          <a:xfrm>
            <a:off x="6400800" y="28194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80</a:t>
            </a:r>
            <a:r>
              <a:rPr lang="en-US" sz="1000" baseline="30000"/>
              <a:t>o</a:t>
            </a:r>
            <a:endParaRPr lang="en-US" sz="1000"/>
          </a:p>
        </p:txBody>
      </p:sp>
      <p:sp>
        <p:nvSpPr>
          <p:cNvPr id="195637" name="Rectangle 53"/>
          <p:cNvSpPr>
            <a:spLocks noChangeArrowheads="1"/>
          </p:cNvSpPr>
          <p:nvPr/>
        </p:nvSpPr>
        <p:spPr bwMode="auto">
          <a:xfrm>
            <a:off x="6553200" y="35814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76</a:t>
            </a:r>
            <a:r>
              <a:rPr lang="en-US" sz="1000" baseline="30000"/>
              <a:t>o</a:t>
            </a:r>
          </a:p>
        </p:txBody>
      </p:sp>
      <p:sp>
        <p:nvSpPr>
          <p:cNvPr id="195638" name="Rectangle 54"/>
          <p:cNvSpPr>
            <a:spLocks noChangeArrowheads="1"/>
          </p:cNvSpPr>
          <p:nvPr/>
        </p:nvSpPr>
        <p:spPr bwMode="auto">
          <a:xfrm>
            <a:off x="8001000" y="28194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80</a:t>
            </a:r>
            <a:r>
              <a:rPr lang="en-US" sz="1000" baseline="30000"/>
              <a:t>o</a:t>
            </a:r>
            <a:endParaRPr lang="en-US" sz="1000"/>
          </a:p>
        </p:txBody>
      </p:sp>
      <p:sp>
        <p:nvSpPr>
          <p:cNvPr id="195639" name="Rectangle 55"/>
          <p:cNvSpPr>
            <a:spLocks noChangeArrowheads="1"/>
          </p:cNvSpPr>
          <p:nvPr/>
        </p:nvSpPr>
        <p:spPr bwMode="auto">
          <a:xfrm>
            <a:off x="7924800" y="34290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76</a:t>
            </a:r>
            <a:r>
              <a:rPr lang="en-US" sz="1000" baseline="30000"/>
              <a:t>o</a:t>
            </a:r>
          </a:p>
        </p:txBody>
      </p:sp>
      <p:sp>
        <p:nvSpPr>
          <p:cNvPr id="195640" name="Rectangle 56"/>
          <p:cNvSpPr>
            <a:spLocks noChangeArrowheads="1"/>
          </p:cNvSpPr>
          <p:nvPr/>
        </p:nvSpPr>
        <p:spPr bwMode="auto">
          <a:xfrm>
            <a:off x="8077200" y="40386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72</a:t>
            </a:r>
            <a:r>
              <a:rPr lang="en-US" sz="1000" baseline="30000"/>
              <a:t>o</a:t>
            </a:r>
            <a:endParaRPr lang="en-US" sz="1000"/>
          </a:p>
        </p:txBody>
      </p:sp>
      <p:sp>
        <p:nvSpPr>
          <p:cNvPr id="195641" name="Rectangle 57"/>
          <p:cNvSpPr>
            <a:spLocks noChangeArrowheads="1"/>
          </p:cNvSpPr>
          <p:nvPr/>
        </p:nvSpPr>
        <p:spPr bwMode="auto">
          <a:xfrm>
            <a:off x="7924800" y="58674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64</a:t>
            </a:r>
            <a:r>
              <a:rPr lang="en-US" sz="1000" baseline="30000"/>
              <a:t>o</a:t>
            </a:r>
            <a:endParaRPr lang="en-US" sz="1000"/>
          </a:p>
        </p:txBody>
      </p:sp>
      <p:sp>
        <p:nvSpPr>
          <p:cNvPr id="195642" name="Rectangle 58"/>
          <p:cNvSpPr>
            <a:spLocks noChangeArrowheads="1"/>
          </p:cNvSpPr>
          <p:nvPr/>
        </p:nvSpPr>
        <p:spPr bwMode="auto">
          <a:xfrm>
            <a:off x="7924800" y="46482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68</a:t>
            </a:r>
            <a:r>
              <a:rPr lang="en-US" sz="1000" baseline="30000"/>
              <a:t>o</a:t>
            </a:r>
          </a:p>
        </p:txBody>
      </p:sp>
      <p:sp>
        <p:nvSpPr>
          <p:cNvPr id="195643" name="Rectangle 59"/>
          <p:cNvSpPr>
            <a:spLocks noChangeArrowheads="1"/>
          </p:cNvSpPr>
          <p:nvPr/>
        </p:nvSpPr>
        <p:spPr bwMode="auto">
          <a:xfrm>
            <a:off x="6553200" y="58674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64</a:t>
            </a:r>
            <a:r>
              <a:rPr lang="en-US" sz="1000" baseline="30000"/>
              <a:t>o</a:t>
            </a:r>
          </a:p>
        </p:txBody>
      </p:sp>
      <p:sp>
        <p:nvSpPr>
          <p:cNvPr id="195644" name="Rectangle 60"/>
          <p:cNvSpPr>
            <a:spLocks noChangeArrowheads="1"/>
          </p:cNvSpPr>
          <p:nvPr/>
        </p:nvSpPr>
        <p:spPr bwMode="auto">
          <a:xfrm>
            <a:off x="6400800" y="52578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68</a:t>
            </a:r>
            <a:r>
              <a:rPr lang="en-US" sz="1000" baseline="30000"/>
              <a:t>o</a:t>
            </a:r>
          </a:p>
        </p:txBody>
      </p:sp>
      <p:sp>
        <p:nvSpPr>
          <p:cNvPr id="195645" name="Rectangle 61"/>
          <p:cNvSpPr>
            <a:spLocks noChangeArrowheads="1"/>
          </p:cNvSpPr>
          <p:nvPr/>
        </p:nvSpPr>
        <p:spPr bwMode="auto">
          <a:xfrm>
            <a:off x="6477000" y="4648200"/>
            <a:ext cx="228600" cy="152400"/>
          </a:xfrm>
          <a:prstGeom prst="rect">
            <a:avLst/>
          </a:prstGeom>
          <a:solidFill>
            <a:srgbClr val="FFCC00"/>
          </a:solidFill>
          <a:ln w="9525">
            <a:solidFill>
              <a:schemeClr val="tx1"/>
            </a:solidFill>
            <a:miter lim="800000"/>
            <a:headEnd/>
            <a:tailEnd/>
          </a:ln>
          <a:effectLst/>
        </p:spPr>
        <p:txBody>
          <a:bodyPr wrap="none" anchor="ctr"/>
          <a:lstStyle/>
          <a:p>
            <a:pPr algn="ctr" eaLnBrk="1" hangingPunct="1"/>
            <a:r>
              <a:rPr lang="en-US" sz="1000"/>
              <a:t>72</a:t>
            </a:r>
            <a:r>
              <a:rPr lang="en-US" sz="1000" baseline="30000"/>
              <a:t>o</a:t>
            </a:r>
          </a:p>
        </p:txBody>
      </p:sp>
      <p:sp>
        <p:nvSpPr>
          <p:cNvPr id="195646" name="Text Box 62"/>
          <p:cNvSpPr txBox="1">
            <a:spLocks noChangeArrowheads="1"/>
          </p:cNvSpPr>
          <p:nvPr/>
        </p:nvSpPr>
        <p:spPr bwMode="auto">
          <a:xfrm>
            <a:off x="6308725" y="1949450"/>
            <a:ext cx="2124075" cy="336550"/>
          </a:xfrm>
          <a:prstGeom prst="rect">
            <a:avLst/>
          </a:prstGeom>
          <a:noFill/>
          <a:ln w="9525">
            <a:noFill/>
            <a:miter lim="800000"/>
            <a:headEnd/>
            <a:tailEnd/>
          </a:ln>
          <a:effectLst/>
        </p:spPr>
        <p:txBody>
          <a:bodyPr wrap="none">
            <a:spAutoFit/>
          </a:bodyPr>
          <a:lstStyle/>
          <a:p>
            <a:pPr eaLnBrk="1" hangingPunct="1"/>
            <a:r>
              <a:rPr lang="en-US" sz="1600" b="0"/>
              <a:t>76</a:t>
            </a:r>
            <a:r>
              <a:rPr lang="en-US" sz="1600" b="0" baseline="30000"/>
              <a:t>o</a:t>
            </a:r>
            <a:r>
              <a:rPr lang="en-US" sz="1600" b="0"/>
              <a:t>F                  68 </a:t>
            </a:r>
            <a:r>
              <a:rPr lang="en-US" sz="1600" b="0" baseline="30000"/>
              <a:t>o</a:t>
            </a:r>
            <a:r>
              <a:rPr lang="en-US" sz="1600" b="0"/>
              <a:t>F</a:t>
            </a:r>
          </a:p>
        </p:txBody>
      </p:sp>
      <p:sp>
        <p:nvSpPr>
          <p:cNvPr id="195647" name="AutoShape 63">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Density</a:t>
            </a:r>
          </a:p>
        </p:txBody>
      </p:sp>
      <p:sp>
        <p:nvSpPr>
          <p:cNvPr id="81923" name="Rectangle 3"/>
          <p:cNvSpPr>
            <a:spLocks noGrp="1" noChangeArrowheads="1"/>
          </p:cNvSpPr>
          <p:nvPr>
            <p:ph type="body" idx="1"/>
          </p:nvPr>
        </p:nvSpPr>
        <p:spPr>
          <a:noFill/>
          <a:ln/>
        </p:spPr>
        <p:txBody>
          <a:bodyPr lIns="92075" tIns="46038" rIns="92075" bIns="46038"/>
          <a:lstStyle/>
          <a:p>
            <a:r>
              <a:rPr lang="en-US"/>
              <a:t>how heavy something is for its size</a:t>
            </a:r>
          </a:p>
          <a:p>
            <a:r>
              <a:rPr lang="en-US"/>
              <a:t>the ratio of mass to volume for a substance</a:t>
            </a:r>
          </a:p>
          <a:p>
            <a:r>
              <a:rPr lang="en-US"/>
              <a:t>D = M / V</a:t>
            </a:r>
          </a:p>
          <a:p>
            <a:r>
              <a:rPr lang="en-US"/>
              <a:t>Independent of how much of it you have</a:t>
            </a:r>
          </a:p>
          <a:p>
            <a:r>
              <a:rPr lang="en-US"/>
              <a:t>gold - high density</a:t>
            </a:r>
          </a:p>
          <a:p>
            <a:r>
              <a:rPr lang="en-US"/>
              <a:t>air low density.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1923">
                                            <p:txEl>
                                              <p:pRg st="0" end="0"/>
                                            </p:txEl>
                                          </p:spTgt>
                                        </p:tgtEl>
                                        <p:attrNameLst>
                                          <p:attrName>style.visibility</p:attrName>
                                        </p:attrNameLst>
                                      </p:cBhvr>
                                      <p:to>
                                        <p:strVal val="visible"/>
                                      </p:to>
                                    </p:set>
                                    <p:anim to="" calcmode="lin" valueType="num">
                                      <p:cBhvr>
                                        <p:cTn id="7" dur="1" fill="hold"/>
                                        <p:tgtEl>
                                          <p:spTgt spid="819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1923">
                                            <p:txEl>
                                              <p:pRg st="1" end="1"/>
                                            </p:txEl>
                                          </p:spTgt>
                                        </p:tgtEl>
                                        <p:attrNameLst>
                                          <p:attrName>style.visibility</p:attrName>
                                        </p:attrNameLst>
                                      </p:cBhvr>
                                      <p:to>
                                        <p:strVal val="visible"/>
                                      </p:to>
                                    </p:set>
                                    <p:anim to="" calcmode="lin" valueType="num">
                                      <p:cBhvr>
                                        <p:cTn id="12" dur="1" fill="hold"/>
                                        <p:tgtEl>
                                          <p:spTgt spid="8192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1923">
                                            <p:txEl>
                                              <p:pRg st="2" end="2"/>
                                            </p:txEl>
                                          </p:spTgt>
                                        </p:tgtEl>
                                        <p:attrNameLst>
                                          <p:attrName>style.visibility</p:attrName>
                                        </p:attrNameLst>
                                      </p:cBhvr>
                                      <p:to>
                                        <p:strVal val="visible"/>
                                      </p:to>
                                    </p:set>
                                    <p:anim to="" calcmode="lin" valueType="num">
                                      <p:cBhvr>
                                        <p:cTn id="17" dur="1" fill="hold"/>
                                        <p:tgtEl>
                                          <p:spTgt spid="819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1923">
                                            <p:txEl>
                                              <p:pRg st="3" end="3"/>
                                            </p:txEl>
                                          </p:spTgt>
                                        </p:tgtEl>
                                        <p:attrNameLst>
                                          <p:attrName>style.visibility</p:attrName>
                                        </p:attrNameLst>
                                      </p:cBhvr>
                                      <p:to>
                                        <p:strVal val="visible"/>
                                      </p:to>
                                    </p:set>
                                    <p:anim to="" calcmode="lin" valueType="num">
                                      <p:cBhvr>
                                        <p:cTn id="22" dur="1" fill="hold"/>
                                        <p:tgtEl>
                                          <p:spTgt spid="8192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1923">
                                            <p:txEl>
                                              <p:pRg st="4" end="4"/>
                                            </p:txEl>
                                          </p:spTgt>
                                        </p:tgtEl>
                                        <p:attrNameLst>
                                          <p:attrName>style.visibility</p:attrName>
                                        </p:attrNameLst>
                                      </p:cBhvr>
                                      <p:to>
                                        <p:strVal val="visible"/>
                                      </p:to>
                                    </p:set>
                                    <p:anim to="" calcmode="lin" valueType="num">
                                      <p:cBhvr>
                                        <p:cTn id="27" dur="1" fill="hold"/>
                                        <p:tgtEl>
                                          <p:spTgt spid="8192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81923">
                                            <p:txEl>
                                              <p:pRg st="5" end="5"/>
                                            </p:txEl>
                                          </p:spTgt>
                                        </p:tgtEl>
                                        <p:attrNameLst>
                                          <p:attrName>style.visibility</p:attrName>
                                        </p:attrNameLst>
                                      </p:cBhvr>
                                      <p:to>
                                        <p:strVal val="visible"/>
                                      </p:to>
                                    </p:set>
                                    <p:anim to="" calcmode="lin" valueType="num">
                                      <p:cBhvr>
                                        <p:cTn id="32" dur="1" fill="hold"/>
                                        <p:tgtEl>
                                          <p:spTgt spid="8192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Derived Units</a:t>
            </a:r>
          </a:p>
        </p:txBody>
      </p:sp>
      <p:sp>
        <p:nvSpPr>
          <p:cNvPr id="294915" name="Rectangle 3"/>
          <p:cNvSpPr>
            <a:spLocks noGrp="1" noChangeArrowheads="1"/>
          </p:cNvSpPr>
          <p:nvPr>
            <p:ph type="body" idx="1"/>
          </p:nvPr>
        </p:nvSpPr>
        <p:spPr>
          <a:xfrm>
            <a:off x="182563" y="1838325"/>
            <a:ext cx="8961437" cy="2971800"/>
          </a:xfrm>
        </p:spPr>
        <p:txBody>
          <a:bodyPr/>
          <a:lstStyle/>
          <a:p>
            <a:pPr marL="457200" indent="-457200"/>
            <a:r>
              <a:rPr lang="en-US" b="1"/>
              <a:t>Combination of base units.</a:t>
            </a:r>
          </a:p>
          <a:p>
            <a:pPr marL="457200" indent="-457200">
              <a:spcBef>
                <a:spcPct val="150000"/>
              </a:spcBef>
            </a:pPr>
            <a:r>
              <a:rPr lang="en-US"/>
              <a:t>Volume</a:t>
            </a:r>
            <a:r>
              <a:rPr lang="en-US" b="1"/>
              <a:t> (m</a:t>
            </a:r>
            <a:r>
              <a:rPr lang="en-US" b="1" baseline="30000"/>
              <a:t>3</a:t>
            </a:r>
            <a:r>
              <a:rPr lang="en-US" b="1"/>
              <a:t> or cm</a:t>
            </a:r>
            <a:r>
              <a:rPr lang="en-US" b="1" baseline="30000"/>
              <a:t>3</a:t>
            </a:r>
            <a:r>
              <a:rPr lang="en-US" b="1"/>
              <a:t>) </a:t>
            </a:r>
          </a:p>
          <a:p>
            <a:pPr marL="857250" lvl="1">
              <a:spcBef>
                <a:spcPct val="0"/>
              </a:spcBef>
            </a:pPr>
            <a:r>
              <a:rPr lang="en-US"/>
              <a:t>length </a:t>
            </a:r>
            <a:r>
              <a:rPr lang="en-US">
                <a:sym typeface="Symbol" pitchFamily="18" charset="2"/>
              </a:rPr>
              <a:t> length  length</a:t>
            </a:r>
          </a:p>
        </p:txBody>
      </p:sp>
      <p:grpSp>
        <p:nvGrpSpPr>
          <p:cNvPr id="294916" name="Group 4"/>
          <p:cNvGrpSpPr>
            <a:grpSpLocks/>
          </p:cNvGrpSpPr>
          <p:nvPr/>
        </p:nvGrpSpPr>
        <p:grpSpPr bwMode="auto">
          <a:xfrm>
            <a:off x="6057900" y="4414838"/>
            <a:ext cx="2667000" cy="1819275"/>
            <a:chOff x="672" y="2803"/>
            <a:chExt cx="1680" cy="1146"/>
          </a:xfrm>
        </p:grpSpPr>
        <p:sp>
          <p:nvSpPr>
            <p:cNvPr id="294917" name="AutoShape 5"/>
            <p:cNvSpPr>
              <a:spLocks noChangeArrowheads="1"/>
            </p:cNvSpPr>
            <p:nvPr/>
          </p:nvSpPr>
          <p:spPr bwMode="auto">
            <a:xfrm>
              <a:off x="672" y="2840"/>
              <a:ext cx="1680" cy="1056"/>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sp>
          <p:nvSpPr>
            <p:cNvPr id="294918" name="Text Box 6"/>
            <p:cNvSpPr txBox="1">
              <a:spLocks noChangeArrowheads="1"/>
            </p:cNvSpPr>
            <p:nvPr/>
          </p:nvSpPr>
          <p:spPr bwMode="auto">
            <a:xfrm>
              <a:off x="744" y="3109"/>
              <a:ext cx="845" cy="576"/>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5400">
                  <a:solidFill>
                    <a:schemeClr val="bg1"/>
                  </a:solidFill>
                </a:rPr>
                <a:t>D =</a:t>
              </a:r>
              <a:r>
                <a:rPr lang="en-US" sz="4800" b="0">
                  <a:solidFill>
                    <a:schemeClr val="bg1"/>
                  </a:solidFill>
                </a:rPr>
                <a:t> </a:t>
              </a:r>
            </a:p>
          </p:txBody>
        </p:sp>
        <p:sp>
          <p:nvSpPr>
            <p:cNvPr id="294919" name="Text Box 7"/>
            <p:cNvSpPr txBox="1">
              <a:spLocks noChangeArrowheads="1"/>
            </p:cNvSpPr>
            <p:nvPr/>
          </p:nvSpPr>
          <p:spPr bwMode="auto">
            <a:xfrm>
              <a:off x="1690" y="2803"/>
              <a:ext cx="476" cy="1146"/>
            </a:xfrm>
            <a:prstGeom prst="rect">
              <a:avLst/>
            </a:prstGeom>
            <a:noFill/>
            <a:ln w="12700" cap="sq">
              <a:noFill/>
              <a:miter lim="800000"/>
              <a:headEnd type="none" w="sm" len="sm"/>
              <a:tailEnd type="none" w="sm" len="sm"/>
            </a:ln>
            <a:effectLst/>
          </p:spPr>
          <p:txBody>
            <a:bodyPr wrap="none">
              <a:spAutoFit/>
            </a:bodyPr>
            <a:lstStyle/>
            <a:p>
              <a:pPr algn="ctr"/>
              <a:r>
                <a:rPr lang="en-US" sz="5400">
                  <a:solidFill>
                    <a:schemeClr val="bg1"/>
                  </a:solidFill>
                </a:rPr>
                <a:t>M</a:t>
              </a:r>
            </a:p>
            <a:p>
              <a:pPr algn="ctr">
                <a:spcBef>
                  <a:spcPct val="10000"/>
                </a:spcBef>
              </a:pPr>
              <a:r>
                <a:rPr lang="en-US" sz="5400">
                  <a:solidFill>
                    <a:schemeClr val="bg1"/>
                  </a:solidFill>
                </a:rPr>
                <a:t>V</a:t>
              </a:r>
              <a:endParaRPr lang="en-US" sz="4800" b="0">
                <a:solidFill>
                  <a:schemeClr val="bg1"/>
                </a:solidFill>
              </a:endParaRPr>
            </a:p>
          </p:txBody>
        </p:sp>
        <p:sp>
          <p:nvSpPr>
            <p:cNvPr id="294920" name="Line 8"/>
            <p:cNvSpPr>
              <a:spLocks noChangeShapeType="1"/>
            </p:cNvSpPr>
            <p:nvPr/>
          </p:nvSpPr>
          <p:spPr bwMode="auto">
            <a:xfrm>
              <a:off x="1608" y="3379"/>
              <a:ext cx="672" cy="0"/>
            </a:xfrm>
            <a:prstGeom prst="line">
              <a:avLst/>
            </a:prstGeom>
            <a:noFill/>
            <a:ln w="38100" cap="sq">
              <a:solidFill>
                <a:schemeClr val="bg1"/>
              </a:solidFill>
              <a:round/>
              <a:headEnd type="none" w="sm" len="sm"/>
              <a:tailEnd type="none" w="sm" len="sm"/>
            </a:ln>
            <a:effectLst/>
          </p:spPr>
          <p:txBody>
            <a:bodyPr wrap="none" anchor="ctr"/>
            <a:lstStyle/>
            <a:p>
              <a:endParaRPr lang="en-US"/>
            </a:p>
          </p:txBody>
        </p:sp>
      </p:grpSp>
      <p:sp>
        <p:nvSpPr>
          <p:cNvPr id="294921" name="AutoShape 9"/>
          <p:cNvSpPr>
            <a:spLocks noChangeArrowheads="1"/>
          </p:cNvSpPr>
          <p:nvPr/>
        </p:nvSpPr>
        <p:spPr bwMode="auto">
          <a:xfrm>
            <a:off x="6057900" y="2571750"/>
            <a:ext cx="2657475" cy="1660525"/>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pPr algn="ctr"/>
            <a:r>
              <a:rPr kumimoji="1" lang="en-US" sz="4000">
                <a:solidFill>
                  <a:schemeClr val="bg1"/>
                </a:solidFill>
                <a:latin typeface="Arial Narrow" pitchFamily="34" charset="0"/>
                <a:sym typeface="Symbol" pitchFamily="18" charset="2"/>
              </a:rPr>
              <a:t>1 cm</a:t>
            </a:r>
            <a:r>
              <a:rPr kumimoji="1" lang="en-US" sz="4000" baseline="30000">
                <a:solidFill>
                  <a:schemeClr val="bg1"/>
                </a:solidFill>
                <a:latin typeface="Arial Narrow" pitchFamily="34" charset="0"/>
                <a:sym typeface="Symbol" pitchFamily="18" charset="2"/>
              </a:rPr>
              <a:t>3</a:t>
            </a:r>
            <a:r>
              <a:rPr lang="en-US" sz="4000">
                <a:solidFill>
                  <a:schemeClr val="bg1"/>
                </a:solidFill>
                <a:latin typeface="Arial Narrow" pitchFamily="34" charset="0"/>
                <a:sym typeface="Symbol" pitchFamily="18" charset="2"/>
              </a:rPr>
              <a:t> = 1 mL</a:t>
            </a:r>
          </a:p>
          <a:p>
            <a:pPr algn="ctr"/>
            <a:r>
              <a:rPr lang="en-US" sz="4000">
                <a:solidFill>
                  <a:schemeClr val="bg1"/>
                </a:solidFill>
                <a:latin typeface="Arial Narrow" pitchFamily="34" charset="0"/>
                <a:sym typeface="Symbol" pitchFamily="18" charset="2"/>
              </a:rPr>
              <a:t>1 dm</a:t>
            </a:r>
            <a:r>
              <a:rPr lang="en-US" sz="4000" baseline="30000">
                <a:solidFill>
                  <a:schemeClr val="bg1"/>
                </a:solidFill>
                <a:latin typeface="Arial Narrow" pitchFamily="34" charset="0"/>
                <a:sym typeface="Symbol" pitchFamily="18" charset="2"/>
              </a:rPr>
              <a:t>3</a:t>
            </a:r>
            <a:r>
              <a:rPr lang="en-US" sz="4000">
                <a:solidFill>
                  <a:schemeClr val="bg1"/>
                </a:solidFill>
                <a:latin typeface="Arial Narrow" pitchFamily="34" charset="0"/>
                <a:sym typeface="Symbol" pitchFamily="18" charset="2"/>
              </a:rPr>
              <a:t> = 1 L</a:t>
            </a:r>
          </a:p>
        </p:txBody>
      </p:sp>
      <p:sp>
        <p:nvSpPr>
          <p:cNvPr id="294922" name="Rectangle 10"/>
          <p:cNvSpPr>
            <a:spLocks noChangeArrowheads="1"/>
          </p:cNvSpPr>
          <p:nvPr/>
        </p:nvSpPr>
        <p:spPr bwMode="auto">
          <a:xfrm>
            <a:off x="190500" y="4749800"/>
            <a:ext cx="8166100" cy="1131888"/>
          </a:xfrm>
          <a:prstGeom prst="rect">
            <a:avLst/>
          </a:prstGeom>
          <a:noFill/>
          <a:ln w="9525">
            <a:noFill/>
            <a:miter lim="800000"/>
            <a:headEnd/>
            <a:tailEnd/>
          </a:ln>
          <a:effectLst/>
        </p:spPr>
        <p:txBody>
          <a:bodyPr lIns="92075" tIns="46038" rIns="92075" bIns="46038"/>
          <a:lstStyle/>
          <a:p>
            <a:pPr marL="457200" indent="-457200" eaLnBrk="1" hangingPunct="1">
              <a:spcBef>
                <a:spcPct val="50000"/>
              </a:spcBef>
              <a:buClr>
                <a:schemeClr val="bg2"/>
              </a:buClr>
              <a:buSzPct val="70000"/>
              <a:buFont typeface="Wingdings" pitchFamily="2" charset="2"/>
              <a:buChar char="l"/>
            </a:pPr>
            <a:r>
              <a:rPr lang="en-US" sz="3100" b="0">
                <a:sym typeface="Symbol" pitchFamily="18" charset="2"/>
              </a:rPr>
              <a:t>Density </a:t>
            </a:r>
            <a:r>
              <a:rPr lang="en-US" sz="3100">
                <a:sym typeface="Symbol" pitchFamily="18" charset="2"/>
              </a:rPr>
              <a:t>(kg/m</a:t>
            </a:r>
            <a:r>
              <a:rPr lang="en-US" sz="3100" baseline="30000">
                <a:sym typeface="Symbol" pitchFamily="18" charset="2"/>
              </a:rPr>
              <a:t>3</a:t>
            </a:r>
            <a:r>
              <a:rPr lang="en-US" sz="3100">
                <a:sym typeface="Symbol" pitchFamily="18" charset="2"/>
              </a:rPr>
              <a:t> or g/cm</a:t>
            </a:r>
            <a:r>
              <a:rPr lang="en-US" sz="3100" baseline="30000">
                <a:sym typeface="Symbol" pitchFamily="18" charset="2"/>
              </a:rPr>
              <a:t>3</a:t>
            </a:r>
            <a:r>
              <a:rPr lang="en-US" sz="3100">
                <a:sym typeface="Symbol" pitchFamily="18" charset="2"/>
              </a:rPr>
              <a:t>)</a:t>
            </a:r>
          </a:p>
          <a:p>
            <a:pPr marL="857250" lvl="1" indent="-285750" eaLnBrk="1" hangingPunct="1">
              <a:buClr>
                <a:schemeClr val="accent1"/>
              </a:buClr>
              <a:buSzPct val="150000"/>
              <a:buFontTx/>
              <a:buChar char="•"/>
            </a:pPr>
            <a:r>
              <a:rPr lang="en-US" sz="2600" b="0">
                <a:sym typeface="Symbol" pitchFamily="18" charset="2"/>
              </a:rPr>
              <a:t>mass per volume</a:t>
            </a:r>
            <a:endParaRPr lang="en-US" sz="2600">
              <a:sym typeface="Symbol" pitchFamily="18" charset="2"/>
            </a:endParaRPr>
          </a:p>
        </p:txBody>
      </p:sp>
      <p:sp>
        <p:nvSpPr>
          <p:cNvPr id="294923" name="Rectangle 11"/>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wipe(left)">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wipe(left)">
                                      <p:cBhvr>
                                        <p:cTn id="12" dur="500"/>
                                        <p:tgtEl>
                                          <p:spTgt spid="294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4915">
                                            <p:txEl>
                                              <p:pRg st="2" end="2"/>
                                            </p:txEl>
                                          </p:spTgt>
                                        </p:tgtEl>
                                        <p:attrNameLst>
                                          <p:attrName>style.visibility</p:attrName>
                                        </p:attrNameLst>
                                      </p:cBhvr>
                                      <p:to>
                                        <p:strVal val="visible"/>
                                      </p:to>
                                    </p:set>
                                    <p:animEffect transition="in" filter="wipe(left)">
                                      <p:cBhvr>
                                        <p:cTn id="17" dur="500"/>
                                        <p:tgtEl>
                                          <p:spTgt spid="294915">
                                            <p:txEl>
                                              <p:pRg st="2" end="2"/>
                                            </p:txEl>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94921"/>
                                        </p:tgtEl>
                                        <p:attrNameLst>
                                          <p:attrName>style.visibility</p:attrName>
                                        </p:attrNameLst>
                                      </p:cBhvr>
                                      <p:to>
                                        <p:strVal val="visible"/>
                                      </p:to>
                                    </p:set>
                                    <p:animEffect transition="in" filter="dissolve">
                                      <p:cBhvr>
                                        <p:cTn id="21" dur="500"/>
                                        <p:tgtEl>
                                          <p:spTgt spid="2949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4922">
                                            <p:txEl>
                                              <p:pRg st="0" end="0"/>
                                            </p:txEl>
                                          </p:spTgt>
                                        </p:tgtEl>
                                        <p:attrNameLst>
                                          <p:attrName>style.visibility</p:attrName>
                                        </p:attrNameLst>
                                      </p:cBhvr>
                                      <p:to>
                                        <p:strVal val="visible"/>
                                      </p:to>
                                    </p:set>
                                    <p:animEffect transition="in" filter="wipe(left)">
                                      <p:cBhvr>
                                        <p:cTn id="26" dur="500"/>
                                        <p:tgtEl>
                                          <p:spTgt spid="2949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4922">
                                            <p:txEl>
                                              <p:pRg st="1" end="1"/>
                                            </p:txEl>
                                          </p:spTgt>
                                        </p:tgtEl>
                                        <p:attrNameLst>
                                          <p:attrName>style.visibility</p:attrName>
                                        </p:attrNameLst>
                                      </p:cBhvr>
                                      <p:to>
                                        <p:strVal val="visible"/>
                                      </p:to>
                                    </p:set>
                                    <p:animEffect transition="in" filter="wipe(left)">
                                      <p:cBhvr>
                                        <p:cTn id="31" dur="500"/>
                                        <p:tgtEl>
                                          <p:spTgt spid="294922">
                                            <p:txEl>
                                              <p:pRg st="1" end="1"/>
                                            </p:txEl>
                                          </p:spTgt>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294916"/>
                                        </p:tgtEl>
                                        <p:attrNameLst>
                                          <p:attrName>style.visibility</p:attrName>
                                        </p:attrNameLst>
                                      </p:cBhvr>
                                      <p:to>
                                        <p:strVal val="visible"/>
                                      </p:to>
                                    </p:set>
                                    <p:animEffect transition="in" filter="dissolve">
                                      <p:cBhvr>
                                        <p:cTn id="35"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bldLvl="2" autoUpdateAnimBg="0"/>
      <p:bldP spid="294921" grpId="0" animBg="1" autoUpdateAnimBg="0"/>
      <p:bldP spid="294922" grpId="0" build="p" bldLvl="2"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Calculating</a:t>
            </a:r>
          </a:p>
        </p:txBody>
      </p:sp>
      <p:sp>
        <p:nvSpPr>
          <p:cNvPr id="83971" name="Rectangle 3"/>
          <p:cNvSpPr>
            <a:spLocks noGrp="1" noChangeArrowheads="1"/>
          </p:cNvSpPr>
          <p:nvPr>
            <p:ph type="body" idx="1"/>
          </p:nvPr>
        </p:nvSpPr>
        <p:spPr>
          <a:noFill/>
          <a:ln/>
        </p:spPr>
        <p:txBody>
          <a:bodyPr lIns="92075" tIns="46038" rIns="92075" bIns="46038"/>
          <a:lstStyle/>
          <a:p>
            <a:r>
              <a:rPr lang="en-US"/>
              <a:t>The formula tells you how</a:t>
            </a:r>
          </a:p>
          <a:p>
            <a:r>
              <a:rPr lang="en-US"/>
              <a:t>units will be g/mL or g/cm</a:t>
            </a:r>
            <a:r>
              <a:rPr lang="en-US" sz="4000" baseline="30000"/>
              <a:t>3</a:t>
            </a:r>
            <a:r>
              <a:rPr lang="en-US"/>
              <a:t> </a:t>
            </a:r>
          </a:p>
          <a:p>
            <a:r>
              <a:rPr lang="en-US"/>
              <a:t>A piece of wood has a mass of 11.2 g and a volume of 23 mL what is the density?</a:t>
            </a:r>
          </a:p>
          <a:p>
            <a:r>
              <a:rPr lang="en-US"/>
              <a:t>A piece of wood has a density of 0.93 g/mL and a volume of 23 mL what is the mass?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anim to="" calcmode="lin" valueType="num">
                                      <p:cBhvr>
                                        <p:cTn id="7" dur="1" fill="hold"/>
                                        <p:tgtEl>
                                          <p:spTgt spid="839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3971">
                                            <p:txEl>
                                              <p:pRg st="1" end="1"/>
                                            </p:txEl>
                                          </p:spTgt>
                                        </p:tgtEl>
                                        <p:attrNameLst>
                                          <p:attrName>style.visibility</p:attrName>
                                        </p:attrNameLst>
                                      </p:cBhvr>
                                      <p:to>
                                        <p:strVal val="visible"/>
                                      </p:to>
                                    </p:set>
                                    <p:anim to="" calcmode="lin" valueType="num">
                                      <p:cBhvr>
                                        <p:cTn id="12" dur="1" fill="hold"/>
                                        <p:tgtEl>
                                          <p:spTgt spid="839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3971">
                                            <p:txEl>
                                              <p:pRg st="2" end="2"/>
                                            </p:txEl>
                                          </p:spTgt>
                                        </p:tgtEl>
                                        <p:attrNameLst>
                                          <p:attrName>style.visibility</p:attrName>
                                        </p:attrNameLst>
                                      </p:cBhvr>
                                      <p:to>
                                        <p:strVal val="visible"/>
                                      </p:to>
                                    </p:set>
                                    <p:anim to="" calcmode="lin" valueType="num">
                                      <p:cBhvr>
                                        <p:cTn id="17" dur="1" fill="hold"/>
                                        <p:tgtEl>
                                          <p:spTgt spid="8397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3971">
                                            <p:txEl>
                                              <p:pRg st="3" end="3"/>
                                            </p:txEl>
                                          </p:spTgt>
                                        </p:tgtEl>
                                        <p:attrNameLst>
                                          <p:attrName>style.visibility</p:attrName>
                                        </p:attrNameLst>
                                      </p:cBhvr>
                                      <p:to>
                                        <p:strVal val="visible"/>
                                      </p:to>
                                    </p:set>
                                    <p:anim to="" calcmode="lin" valueType="num">
                                      <p:cBhvr>
                                        <p:cTn id="22" dur="1" fill="hold"/>
                                        <p:tgtEl>
                                          <p:spTgt spid="8397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Freeform 16"/>
          <p:cNvSpPr>
            <a:spLocks/>
          </p:cNvSpPr>
          <p:nvPr/>
        </p:nvSpPr>
        <p:spPr bwMode="auto">
          <a:xfrm>
            <a:off x="1089025" y="2219325"/>
            <a:ext cx="6886575" cy="4029075"/>
          </a:xfrm>
          <a:custGeom>
            <a:avLst/>
            <a:gdLst/>
            <a:ahLst/>
            <a:cxnLst>
              <a:cxn ang="0">
                <a:pos x="93" y="1599"/>
              </a:cxn>
              <a:cxn ang="0">
                <a:pos x="359" y="1951"/>
              </a:cxn>
              <a:cxn ang="0">
                <a:pos x="839" y="2175"/>
              </a:cxn>
              <a:cxn ang="0">
                <a:pos x="935" y="2229"/>
              </a:cxn>
              <a:cxn ang="0">
                <a:pos x="1255" y="2314"/>
              </a:cxn>
              <a:cxn ang="0">
                <a:pos x="1650" y="2410"/>
              </a:cxn>
              <a:cxn ang="0">
                <a:pos x="1831" y="2495"/>
              </a:cxn>
              <a:cxn ang="0">
                <a:pos x="2290" y="2463"/>
              </a:cxn>
              <a:cxn ang="0">
                <a:pos x="2653" y="2442"/>
              </a:cxn>
              <a:cxn ang="0">
                <a:pos x="3037" y="2538"/>
              </a:cxn>
              <a:cxn ang="0">
                <a:pos x="3421" y="2506"/>
              </a:cxn>
              <a:cxn ang="0">
                <a:pos x="3613" y="2346"/>
              </a:cxn>
              <a:cxn ang="0">
                <a:pos x="3709" y="2314"/>
              </a:cxn>
              <a:cxn ang="0">
                <a:pos x="3794" y="2261"/>
              </a:cxn>
              <a:cxn ang="0">
                <a:pos x="3890" y="1631"/>
              </a:cxn>
              <a:cxn ang="0">
                <a:pos x="4007" y="1503"/>
              </a:cxn>
              <a:cxn ang="0">
                <a:pos x="4050" y="1461"/>
              </a:cxn>
              <a:cxn ang="0">
                <a:pos x="4285" y="1279"/>
              </a:cxn>
              <a:cxn ang="0">
                <a:pos x="4327" y="1087"/>
              </a:cxn>
              <a:cxn ang="0">
                <a:pos x="3837" y="895"/>
              </a:cxn>
              <a:cxn ang="0">
                <a:pos x="3751" y="853"/>
              </a:cxn>
              <a:cxn ang="0">
                <a:pos x="3261" y="735"/>
              </a:cxn>
              <a:cxn ang="0">
                <a:pos x="3026" y="501"/>
              </a:cxn>
              <a:cxn ang="0">
                <a:pos x="2823" y="266"/>
              </a:cxn>
              <a:cxn ang="0">
                <a:pos x="2706" y="85"/>
              </a:cxn>
              <a:cxn ang="0">
                <a:pos x="2343" y="42"/>
              </a:cxn>
              <a:cxn ang="0">
                <a:pos x="2066" y="330"/>
              </a:cxn>
              <a:cxn ang="0">
                <a:pos x="1853" y="469"/>
              </a:cxn>
              <a:cxn ang="0">
                <a:pos x="1543" y="405"/>
              </a:cxn>
              <a:cxn ang="0">
                <a:pos x="1351" y="319"/>
              </a:cxn>
              <a:cxn ang="0">
                <a:pos x="1266" y="277"/>
              </a:cxn>
              <a:cxn ang="0">
                <a:pos x="1031" y="170"/>
              </a:cxn>
              <a:cxn ang="0">
                <a:pos x="594" y="138"/>
              </a:cxn>
              <a:cxn ang="0">
                <a:pos x="423" y="234"/>
              </a:cxn>
              <a:cxn ang="0">
                <a:pos x="263" y="383"/>
              </a:cxn>
              <a:cxn ang="0">
                <a:pos x="103" y="533"/>
              </a:cxn>
              <a:cxn ang="0">
                <a:pos x="39" y="1375"/>
              </a:cxn>
              <a:cxn ang="0">
                <a:pos x="29" y="1365"/>
              </a:cxn>
            </a:cxnLst>
            <a:rect l="0" t="0" r="r" b="b"/>
            <a:pathLst>
              <a:path w="4338" h="2538">
                <a:moveTo>
                  <a:pt x="29" y="1365"/>
                </a:moveTo>
                <a:cubicBezTo>
                  <a:pt x="34" y="1452"/>
                  <a:pt x="66" y="1509"/>
                  <a:pt x="93" y="1599"/>
                </a:cubicBezTo>
                <a:cubicBezTo>
                  <a:pt x="104" y="1635"/>
                  <a:pt x="146" y="1781"/>
                  <a:pt x="146" y="1781"/>
                </a:cubicBezTo>
                <a:cubicBezTo>
                  <a:pt x="160" y="1873"/>
                  <a:pt x="269" y="1920"/>
                  <a:pt x="359" y="1951"/>
                </a:cubicBezTo>
                <a:cubicBezTo>
                  <a:pt x="412" y="2002"/>
                  <a:pt x="409" y="1994"/>
                  <a:pt x="477" y="2015"/>
                </a:cubicBezTo>
                <a:cubicBezTo>
                  <a:pt x="585" y="2125"/>
                  <a:pt x="690" y="2152"/>
                  <a:pt x="839" y="2175"/>
                </a:cubicBezTo>
                <a:cubicBezTo>
                  <a:pt x="865" y="2184"/>
                  <a:pt x="891" y="2191"/>
                  <a:pt x="914" y="2207"/>
                </a:cubicBezTo>
                <a:cubicBezTo>
                  <a:pt x="922" y="2213"/>
                  <a:pt x="926" y="2224"/>
                  <a:pt x="935" y="2229"/>
                </a:cubicBezTo>
                <a:cubicBezTo>
                  <a:pt x="988" y="2256"/>
                  <a:pt x="1058" y="2270"/>
                  <a:pt x="1117" y="2282"/>
                </a:cubicBezTo>
                <a:cubicBezTo>
                  <a:pt x="1203" y="2325"/>
                  <a:pt x="1112" y="2285"/>
                  <a:pt x="1255" y="2314"/>
                </a:cubicBezTo>
                <a:cubicBezTo>
                  <a:pt x="1306" y="2324"/>
                  <a:pt x="1346" y="2352"/>
                  <a:pt x="1394" y="2367"/>
                </a:cubicBezTo>
                <a:cubicBezTo>
                  <a:pt x="1477" y="2424"/>
                  <a:pt x="1529" y="2403"/>
                  <a:pt x="1650" y="2410"/>
                </a:cubicBezTo>
                <a:cubicBezTo>
                  <a:pt x="1694" y="2425"/>
                  <a:pt x="1717" y="2451"/>
                  <a:pt x="1757" y="2474"/>
                </a:cubicBezTo>
                <a:cubicBezTo>
                  <a:pt x="1771" y="2482"/>
                  <a:pt x="1818" y="2492"/>
                  <a:pt x="1831" y="2495"/>
                </a:cubicBezTo>
                <a:cubicBezTo>
                  <a:pt x="1977" y="2492"/>
                  <a:pt x="2123" y="2495"/>
                  <a:pt x="2269" y="2485"/>
                </a:cubicBezTo>
                <a:cubicBezTo>
                  <a:pt x="2279" y="2484"/>
                  <a:pt x="2281" y="2467"/>
                  <a:pt x="2290" y="2463"/>
                </a:cubicBezTo>
                <a:cubicBezTo>
                  <a:pt x="2310" y="2455"/>
                  <a:pt x="2333" y="2456"/>
                  <a:pt x="2354" y="2453"/>
                </a:cubicBezTo>
                <a:cubicBezTo>
                  <a:pt x="2442" y="2393"/>
                  <a:pt x="2553" y="2432"/>
                  <a:pt x="2653" y="2442"/>
                </a:cubicBezTo>
                <a:cubicBezTo>
                  <a:pt x="2730" y="2462"/>
                  <a:pt x="2809" y="2476"/>
                  <a:pt x="2887" y="2495"/>
                </a:cubicBezTo>
                <a:cubicBezTo>
                  <a:pt x="2943" y="2523"/>
                  <a:pt x="2972" y="2529"/>
                  <a:pt x="3037" y="2538"/>
                </a:cubicBezTo>
                <a:cubicBezTo>
                  <a:pt x="3158" y="2534"/>
                  <a:pt x="3279" y="2537"/>
                  <a:pt x="3399" y="2527"/>
                </a:cubicBezTo>
                <a:cubicBezTo>
                  <a:pt x="3409" y="2526"/>
                  <a:pt x="3413" y="2512"/>
                  <a:pt x="3421" y="2506"/>
                </a:cubicBezTo>
                <a:cubicBezTo>
                  <a:pt x="3442" y="2491"/>
                  <a:pt x="3485" y="2463"/>
                  <a:pt x="3485" y="2463"/>
                </a:cubicBezTo>
                <a:cubicBezTo>
                  <a:pt x="3544" y="2373"/>
                  <a:pt x="3519" y="2377"/>
                  <a:pt x="3613" y="2346"/>
                </a:cubicBezTo>
                <a:cubicBezTo>
                  <a:pt x="3624" y="2342"/>
                  <a:pt x="3634" y="2339"/>
                  <a:pt x="3645" y="2335"/>
                </a:cubicBezTo>
                <a:cubicBezTo>
                  <a:pt x="3731" y="2307"/>
                  <a:pt x="3623" y="2343"/>
                  <a:pt x="3709" y="2314"/>
                </a:cubicBezTo>
                <a:cubicBezTo>
                  <a:pt x="3720" y="2310"/>
                  <a:pt x="3741" y="2303"/>
                  <a:pt x="3741" y="2303"/>
                </a:cubicBezTo>
                <a:cubicBezTo>
                  <a:pt x="3797" y="2218"/>
                  <a:pt x="3725" y="2313"/>
                  <a:pt x="3794" y="2261"/>
                </a:cubicBezTo>
                <a:cubicBezTo>
                  <a:pt x="3814" y="2246"/>
                  <a:pt x="3847" y="2207"/>
                  <a:pt x="3847" y="2207"/>
                </a:cubicBezTo>
                <a:cubicBezTo>
                  <a:pt x="3926" y="1977"/>
                  <a:pt x="3857" y="2199"/>
                  <a:pt x="3890" y="1631"/>
                </a:cubicBezTo>
                <a:cubicBezTo>
                  <a:pt x="3893" y="1588"/>
                  <a:pt x="3929" y="1568"/>
                  <a:pt x="3965" y="1557"/>
                </a:cubicBezTo>
                <a:cubicBezTo>
                  <a:pt x="3984" y="1537"/>
                  <a:pt x="3994" y="1530"/>
                  <a:pt x="4007" y="1503"/>
                </a:cubicBezTo>
                <a:cubicBezTo>
                  <a:pt x="4012" y="1493"/>
                  <a:pt x="4010" y="1479"/>
                  <a:pt x="4018" y="1471"/>
                </a:cubicBezTo>
                <a:cubicBezTo>
                  <a:pt x="4026" y="1463"/>
                  <a:pt x="4039" y="1464"/>
                  <a:pt x="4050" y="1461"/>
                </a:cubicBezTo>
                <a:cubicBezTo>
                  <a:pt x="4101" y="1410"/>
                  <a:pt x="4074" y="1425"/>
                  <a:pt x="4125" y="1407"/>
                </a:cubicBezTo>
                <a:cubicBezTo>
                  <a:pt x="4171" y="1361"/>
                  <a:pt x="4249" y="1336"/>
                  <a:pt x="4285" y="1279"/>
                </a:cubicBezTo>
                <a:cubicBezTo>
                  <a:pt x="4316" y="1229"/>
                  <a:pt x="4322" y="1208"/>
                  <a:pt x="4338" y="1162"/>
                </a:cubicBezTo>
                <a:cubicBezTo>
                  <a:pt x="4334" y="1137"/>
                  <a:pt x="4334" y="1111"/>
                  <a:pt x="4327" y="1087"/>
                </a:cubicBezTo>
                <a:cubicBezTo>
                  <a:pt x="4285" y="948"/>
                  <a:pt x="4052" y="936"/>
                  <a:pt x="3943" y="927"/>
                </a:cubicBezTo>
                <a:cubicBezTo>
                  <a:pt x="3908" y="916"/>
                  <a:pt x="3872" y="907"/>
                  <a:pt x="3837" y="895"/>
                </a:cubicBezTo>
                <a:cubicBezTo>
                  <a:pt x="3830" y="888"/>
                  <a:pt x="3824" y="878"/>
                  <a:pt x="3815" y="874"/>
                </a:cubicBezTo>
                <a:cubicBezTo>
                  <a:pt x="3795" y="864"/>
                  <a:pt x="3751" y="853"/>
                  <a:pt x="3751" y="853"/>
                </a:cubicBezTo>
                <a:cubicBezTo>
                  <a:pt x="3717" y="830"/>
                  <a:pt x="3691" y="798"/>
                  <a:pt x="3655" y="778"/>
                </a:cubicBezTo>
                <a:cubicBezTo>
                  <a:pt x="3547" y="719"/>
                  <a:pt x="3345" y="738"/>
                  <a:pt x="3261" y="735"/>
                </a:cubicBezTo>
                <a:cubicBezTo>
                  <a:pt x="3237" y="712"/>
                  <a:pt x="3207" y="698"/>
                  <a:pt x="3186" y="671"/>
                </a:cubicBezTo>
                <a:cubicBezTo>
                  <a:pt x="3141" y="613"/>
                  <a:pt x="3088" y="542"/>
                  <a:pt x="3026" y="501"/>
                </a:cubicBezTo>
                <a:cubicBezTo>
                  <a:pt x="3011" y="457"/>
                  <a:pt x="2997" y="455"/>
                  <a:pt x="2962" y="426"/>
                </a:cubicBezTo>
                <a:cubicBezTo>
                  <a:pt x="2905" y="379"/>
                  <a:pt x="2848" y="338"/>
                  <a:pt x="2823" y="266"/>
                </a:cubicBezTo>
                <a:cubicBezTo>
                  <a:pt x="2810" y="144"/>
                  <a:pt x="2831" y="197"/>
                  <a:pt x="2770" y="106"/>
                </a:cubicBezTo>
                <a:cubicBezTo>
                  <a:pt x="2757" y="87"/>
                  <a:pt x="2706" y="85"/>
                  <a:pt x="2706" y="85"/>
                </a:cubicBezTo>
                <a:cubicBezTo>
                  <a:pt x="2647" y="23"/>
                  <a:pt x="2594" y="38"/>
                  <a:pt x="2503" y="31"/>
                </a:cubicBezTo>
                <a:cubicBezTo>
                  <a:pt x="2401" y="6"/>
                  <a:pt x="2430" y="0"/>
                  <a:pt x="2343" y="42"/>
                </a:cubicBezTo>
                <a:cubicBezTo>
                  <a:pt x="2280" y="105"/>
                  <a:pt x="2237" y="185"/>
                  <a:pt x="2162" y="234"/>
                </a:cubicBezTo>
                <a:cubicBezTo>
                  <a:pt x="2134" y="276"/>
                  <a:pt x="2102" y="298"/>
                  <a:pt x="2066" y="330"/>
                </a:cubicBezTo>
                <a:cubicBezTo>
                  <a:pt x="2032" y="360"/>
                  <a:pt x="2002" y="394"/>
                  <a:pt x="1970" y="426"/>
                </a:cubicBezTo>
                <a:cubicBezTo>
                  <a:pt x="1941" y="455"/>
                  <a:pt x="1853" y="469"/>
                  <a:pt x="1853" y="469"/>
                </a:cubicBezTo>
                <a:cubicBezTo>
                  <a:pt x="1807" y="465"/>
                  <a:pt x="1760" y="464"/>
                  <a:pt x="1714" y="458"/>
                </a:cubicBezTo>
                <a:cubicBezTo>
                  <a:pt x="1655" y="451"/>
                  <a:pt x="1602" y="416"/>
                  <a:pt x="1543" y="405"/>
                </a:cubicBezTo>
                <a:cubicBezTo>
                  <a:pt x="1514" y="374"/>
                  <a:pt x="1437" y="351"/>
                  <a:pt x="1394" y="341"/>
                </a:cubicBezTo>
                <a:cubicBezTo>
                  <a:pt x="1380" y="334"/>
                  <a:pt x="1366" y="326"/>
                  <a:pt x="1351" y="319"/>
                </a:cubicBezTo>
                <a:cubicBezTo>
                  <a:pt x="1334" y="311"/>
                  <a:pt x="1315" y="306"/>
                  <a:pt x="1298" y="298"/>
                </a:cubicBezTo>
                <a:cubicBezTo>
                  <a:pt x="1287" y="292"/>
                  <a:pt x="1278" y="281"/>
                  <a:pt x="1266" y="277"/>
                </a:cubicBezTo>
                <a:cubicBezTo>
                  <a:pt x="1239" y="267"/>
                  <a:pt x="1209" y="265"/>
                  <a:pt x="1181" y="255"/>
                </a:cubicBezTo>
                <a:cubicBezTo>
                  <a:pt x="1138" y="214"/>
                  <a:pt x="1084" y="195"/>
                  <a:pt x="1031" y="170"/>
                </a:cubicBezTo>
                <a:cubicBezTo>
                  <a:pt x="908" y="113"/>
                  <a:pt x="986" y="140"/>
                  <a:pt x="914" y="117"/>
                </a:cubicBezTo>
                <a:cubicBezTo>
                  <a:pt x="813" y="121"/>
                  <a:pt x="698" y="114"/>
                  <a:pt x="594" y="138"/>
                </a:cubicBezTo>
                <a:cubicBezTo>
                  <a:pt x="558" y="146"/>
                  <a:pt x="518" y="173"/>
                  <a:pt x="487" y="191"/>
                </a:cubicBezTo>
                <a:cubicBezTo>
                  <a:pt x="465" y="204"/>
                  <a:pt x="423" y="234"/>
                  <a:pt x="423" y="234"/>
                </a:cubicBezTo>
                <a:cubicBezTo>
                  <a:pt x="395" y="277"/>
                  <a:pt x="378" y="308"/>
                  <a:pt x="327" y="341"/>
                </a:cubicBezTo>
                <a:cubicBezTo>
                  <a:pt x="306" y="355"/>
                  <a:pt x="281" y="365"/>
                  <a:pt x="263" y="383"/>
                </a:cubicBezTo>
                <a:cubicBezTo>
                  <a:pt x="201" y="446"/>
                  <a:pt x="231" y="423"/>
                  <a:pt x="178" y="458"/>
                </a:cubicBezTo>
                <a:cubicBezTo>
                  <a:pt x="149" y="502"/>
                  <a:pt x="133" y="489"/>
                  <a:pt x="103" y="533"/>
                </a:cubicBezTo>
                <a:cubicBezTo>
                  <a:pt x="91" y="572"/>
                  <a:pt x="71" y="598"/>
                  <a:pt x="61" y="639"/>
                </a:cubicBezTo>
                <a:cubicBezTo>
                  <a:pt x="54" y="884"/>
                  <a:pt x="46" y="1130"/>
                  <a:pt x="39" y="1375"/>
                </a:cubicBezTo>
                <a:cubicBezTo>
                  <a:pt x="39" y="1386"/>
                  <a:pt x="15" y="1394"/>
                  <a:pt x="7" y="1386"/>
                </a:cubicBezTo>
                <a:cubicBezTo>
                  <a:pt x="0" y="1379"/>
                  <a:pt x="22" y="1372"/>
                  <a:pt x="29" y="1365"/>
                </a:cubicBezTo>
                <a:close/>
              </a:path>
            </a:pathLst>
          </a:custGeom>
          <a:solidFill>
            <a:srgbClr val="037C03"/>
          </a:solidFill>
          <a:ln w="12700" cap="flat" cmpd="sng">
            <a:solidFill>
              <a:srgbClr val="013501"/>
            </a:solidFill>
            <a:prstDash val="solid"/>
            <a:round/>
            <a:headEnd type="none" w="sm" len="sm"/>
            <a:tailEnd type="none" w="sm" len="sm"/>
          </a:ln>
          <a:effectLst/>
        </p:spPr>
        <p:txBody>
          <a:bodyPr/>
          <a:lstStyle/>
          <a:p>
            <a:endParaRPr lang="en-US"/>
          </a:p>
        </p:txBody>
      </p:sp>
      <p:sp>
        <p:nvSpPr>
          <p:cNvPr id="17423" name="Freeform 15"/>
          <p:cNvSpPr>
            <a:spLocks/>
          </p:cNvSpPr>
          <p:nvPr/>
        </p:nvSpPr>
        <p:spPr bwMode="auto">
          <a:xfrm>
            <a:off x="609600" y="4351338"/>
            <a:ext cx="2852738" cy="2006600"/>
          </a:xfrm>
          <a:custGeom>
            <a:avLst/>
            <a:gdLst/>
            <a:ahLst/>
            <a:cxnLst>
              <a:cxn ang="0">
                <a:pos x="303" y="37"/>
              </a:cxn>
              <a:cxn ang="0">
                <a:pos x="387" y="408"/>
              </a:cxn>
              <a:cxn ang="0">
                <a:pos x="508" y="557"/>
              </a:cxn>
              <a:cxn ang="0">
                <a:pos x="526" y="613"/>
              </a:cxn>
              <a:cxn ang="0">
                <a:pos x="554" y="631"/>
              </a:cxn>
              <a:cxn ang="0">
                <a:pos x="619" y="678"/>
              </a:cxn>
              <a:cxn ang="0">
                <a:pos x="749" y="715"/>
              </a:cxn>
              <a:cxn ang="0">
                <a:pos x="852" y="761"/>
              </a:cxn>
              <a:cxn ang="0">
                <a:pos x="935" y="826"/>
              </a:cxn>
              <a:cxn ang="0">
                <a:pos x="1047" y="854"/>
              </a:cxn>
              <a:cxn ang="0">
                <a:pos x="1233" y="919"/>
              </a:cxn>
              <a:cxn ang="0">
                <a:pos x="1455" y="1012"/>
              </a:cxn>
              <a:cxn ang="0">
                <a:pos x="1613" y="1031"/>
              </a:cxn>
              <a:cxn ang="0">
                <a:pos x="1688" y="1077"/>
              </a:cxn>
              <a:cxn ang="0">
                <a:pos x="1743" y="1114"/>
              </a:cxn>
              <a:cxn ang="0">
                <a:pos x="1455" y="1189"/>
              </a:cxn>
              <a:cxn ang="0">
                <a:pos x="1065" y="1180"/>
              </a:cxn>
              <a:cxn ang="0">
                <a:pos x="852" y="1114"/>
              </a:cxn>
              <a:cxn ang="0">
                <a:pos x="285" y="1096"/>
              </a:cxn>
              <a:cxn ang="0">
                <a:pos x="136" y="1031"/>
              </a:cxn>
              <a:cxn ang="0">
                <a:pos x="81" y="966"/>
              </a:cxn>
              <a:cxn ang="0">
                <a:pos x="53" y="910"/>
              </a:cxn>
              <a:cxn ang="0">
                <a:pos x="81" y="604"/>
              </a:cxn>
              <a:cxn ang="0">
                <a:pos x="127" y="529"/>
              </a:cxn>
              <a:cxn ang="0">
                <a:pos x="192" y="83"/>
              </a:cxn>
              <a:cxn ang="0">
                <a:pos x="238" y="0"/>
              </a:cxn>
              <a:cxn ang="0">
                <a:pos x="266" y="18"/>
              </a:cxn>
              <a:cxn ang="0">
                <a:pos x="303" y="37"/>
              </a:cxn>
            </a:cxnLst>
            <a:rect l="0" t="0" r="r" b="b"/>
            <a:pathLst>
              <a:path w="1797" h="1264">
                <a:moveTo>
                  <a:pt x="303" y="37"/>
                </a:moveTo>
                <a:cubicBezTo>
                  <a:pt x="311" y="227"/>
                  <a:pt x="297" y="274"/>
                  <a:pt x="387" y="408"/>
                </a:cubicBezTo>
                <a:cubicBezTo>
                  <a:pt x="405" y="464"/>
                  <a:pt x="448" y="538"/>
                  <a:pt x="508" y="557"/>
                </a:cubicBezTo>
                <a:cubicBezTo>
                  <a:pt x="514" y="576"/>
                  <a:pt x="520" y="594"/>
                  <a:pt x="526" y="613"/>
                </a:cubicBezTo>
                <a:cubicBezTo>
                  <a:pt x="529" y="624"/>
                  <a:pt x="545" y="625"/>
                  <a:pt x="554" y="631"/>
                </a:cubicBezTo>
                <a:cubicBezTo>
                  <a:pt x="558" y="634"/>
                  <a:pt x="609" y="674"/>
                  <a:pt x="619" y="678"/>
                </a:cubicBezTo>
                <a:cubicBezTo>
                  <a:pt x="659" y="695"/>
                  <a:pt x="707" y="701"/>
                  <a:pt x="749" y="715"/>
                </a:cubicBezTo>
                <a:cubicBezTo>
                  <a:pt x="818" y="761"/>
                  <a:pt x="783" y="748"/>
                  <a:pt x="852" y="761"/>
                </a:cubicBezTo>
                <a:cubicBezTo>
                  <a:pt x="881" y="781"/>
                  <a:pt x="906" y="807"/>
                  <a:pt x="935" y="826"/>
                </a:cubicBezTo>
                <a:cubicBezTo>
                  <a:pt x="966" y="846"/>
                  <a:pt x="1012" y="843"/>
                  <a:pt x="1047" y="854"/>
                </a:cubicBezTo>
                <a:cubicBezTo>
                  <a:pt x="1110" y="873"/>
                  <a:pt x="1170" y="899"/>
                  <a:pt x="1233" y="919"/>
                </a:cubicBezTo>
                <a:cubicBezTo>
                  <a:pt x="1306" y="970"/>
                  <a:pt x="1365" y="1000"/>
                  <a:pt x="1455" y="1012"/>
                </a:cubicBezTo>
                <a:cubicBezTo>
                  <a:pt x="1508" y="1019"/>
                  <a:pt x="1613" y="1031"/>
                  <a:pt x="1613" y="1031"/>
                </a:cubicBezTo>
                <a:cubicBezTo>
                  <a:pt x="1735" y="1070"/>
                  <a:pt x="1626" y="1022"/>
                  <a:pt x="1688" y="1077"/>
                </a:cubicBezTo>
                <a:cubicBezTo>
                  <a:pt x="1705" y="1092"/>
                  <a:pt x="1743" y="1114"/>
                  <a:pt x="1743" y="1114"/>
                </a:cubicBezTo>
                <a:cubicBezTo>
                  <a:pt x="1797" y="1264"/>
                  <a:pt x="1548" y="1186"/>
                  <a:pt x="1455" y="1189"/>
                </a:cubicBezTo>
                <a:cubicBezTo>
                  <a:pt x="1326" y="1205"/>
                  <a:pt x="1193" y="1209"/>
                  <a:pt x="1065" y="1180"/>
                </a:cubicBezTo>
                <a:cubicBezTo>
                  <a:pt x="994" y="1164"/>
                  <a:pt x="924" y="1125"/>
                  <a:pt x="852" y="1114"/>
                </a:cubicBezTo>
                <a:cubicBezTo>
                  <a:pt x="665" y="1084"/>
                  <a:pt x="474" y="1100"/>
                  <a:pt x="285" y="1096"/>
                </a:cubicBezTo>
                <a:cubicBezTo>
                  <a:pt x="238" y="1064"/>
                  <a:pt x="184" y="1062"/>
                  <a:pt x="136" y="1031"/>
                </a:cubicBezTo>
                <a:cubicBezTo>
                  <a:pt x="90" y="936"/>
                  <a:pt x="153" y="1052"/>
                  <a:pt x="81" y="966"/>
                </a:cubicBezTo>
                <a:cubicBezTo>
                  <a:pt x="68" y="950"/>
                  <a:pt x="64" y="928"/>
                  <a:pt x="53" y="910"/>
                </a:cubicBezTo>
                <a:cubicBezTo>
                  <a:pt x="26" y="809"/>
                  <a:pt x="0" y="682"/>
                  <a:pt x="81" y="604"/>
                </a:cubicBezTo>
                <a:cubicBezTo>
                  <a:pt x="102" y="537"/>
                  <a:pt x="83" y="559"/>
                  <a:pt x="127" y="529"/>
                </a:cubicBezTo>
                <a:cubicBezTo>
                  <a:pt x="175" y="379"/>
                  <a:pt x="52" y="178"/>
                  <a:pt x="192" y="83"/>
                </a:cubicBezTo>
                <a:cubicBezTo>
                  <a:pt x="234" y="20"/>
                  <a:pt x="222" y="49"/>
                  <a:pt x="238" y="0"/>
                </a:cubicBezTo>
                <a:cubicBezTo>
                  <a:pt x="247" y="6"/>
                  <a:pt x="260" y="8"/>
                  <a:pt x="266" y="18"/>
                </a:cubicBezTo>
                <a:cubicBezTo>
                  <a:pt x="293" y="63"/>
                  <a:pt x="254" y="88"/>
                  <a:pt x="303" y="37"/>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2700000" scaled="1"/>
          </a:gradFill>
          <a:ln w="12700" cap="flat" cmpd="sng">
            <a:solidFill>
              <a:schemeClr val="tx1"/>
            </a:solidFill>
            <a:prstDash val="solid"/>
            <a:round/>
            <a:headEnd type="none" w="sm" len="sm"/>
            <a:tailEnd type="none" w="sm" len="sm"/>
          </a:ln>
          <a:effectLst/>
        </p:spPr>
        <p:txBody>
          <a:bodyPr/>
          <a:lstStyle/>
          <a:p>
            <a:endParaRPr lang="en-US"/>
          </a:p>
        </p:txBody>
      </p:sp>
      <p:sp>
        <p:nvSpPr>
          <p:cNvPr id="17422" name="Freeform 14"/>
          <p:cNvSpPr>
            <a:spLocks/>
          </p:cNvSpPr>
          <p:nvPr/>
        </p:nvSpPr>
        <p:spPr bwMode="auto">
          <a:xfrm>
            <a:off x="5208588" y="1998663"/>
            <a:ext cx="2773362" cy="1587500"/>
          </a:xfrm>
          <a:custGeom>
            <a:avLst/>
            <a:gdLst/>
            <a:ahLst/>
            <a:cxnLst>
              <a:cxn ang="0">
                <a:pos x="154" y="0"/>
              </a:cxn>
              <a:cxn ang="0">
                <a:pos x="175" y="190"/>
              </a:cxn>
              <a:cxn ang="0">
                <a:pos x="194" y="218"/>
              </a:cxn>
              <a:cxn ang="0">
                <a:pos x="203" y="246"/>
              </a:cxn>
              <a:cxn ang="0">
                <a:pos x="240" y="302"/>
              </a:cxn>
              <a:cxn ang="0">
                <a:pos x="277" y="385"/>
              </a:cxn>
              <a:cxn ang="0">
                <a:pos x="463" y="553"/>
              </a:cxn>
              <a:cxn ang="0">
                <a:pos x="593" y="738"/>
              </a:cxn>
              <a:cxn ang="0">
                <a:pos x="686" y="822"/>
              </a:cxn>
              <a:cxn ang="0">
                <a:pos x="928" y="831"/>
              </a:cxn>
              <a:cxn ang="0">
                <a:pos x="993" y="850"/>
              </a:cxn>
              <a:cxn ang="0">
                <a:pos x="1113" y="924"/>
              </a:cxn>
              <a:cxn ang="0">
                <a:pos x="1308" y="961"/>
              </a:cxn>
              <a:cxn ang="0">
                <a:pos x="1364" y="971"/>
              </a:cxn>
              <a:cxn ang="0">
                <a:pos x="1420" y="989"/>
              </a:cxn>
              <a:cxn ang="0">
                <a:pos x="1634" y="915"/>
              </a:cxn>
              <a:cxn ang="0">
                <a:pos x="1745" y="711"/>
              </a:cxn>
              <a:cxn ang="0">
                <a:pos x="1736" y="534"/>
              </a:cxn>
              <a:cxn ang="0">
                <a:pos x="1634" y="385"/>
              </a:cxn>
              <a:cxn ang="0">
                <a:pos x="1485" y="283"/>
              </a:cxn>
              <a:cxn ang="0">
                <a:pos x="1141" y="246"/>
              </a:cxn>
              <a:cxn ang="0">
                <a:pos x="770" y="79"/>
              </a:cxn>
              <a:cxn ang="0">
                <a:pos x="630" y="97"/>
              </a:cxn>
              <a:cxn ang="0">
                <a:pos x="519" y="153"/>
              </a:cxn>
              <a:cxn ang="0">
                <a:pos x="370" y="144"/>
              </a:cxn>
              <a:cxn ang="0">
                <a:pos x="268" y="107"/>
              </a:cxn>
              <a:cxn ang="0">
                <a:pos x="231" y="88"/>
              </a:cxn>
              <a:cxn ang="0">
                <a:pos x="203" y="97"/>
              </a:cxn>
              <a:cxn ang="0">
                <a:pos x="196" y="181"/>
              </a:cxn>
              <a:cxn ang="0">
                <a:pos x="8" y="153"/>
              </a:cxn>
              <a:cxn ang="0">
                <a:pos x="47" y="21"/>
              </a:cxn>
              <a:cxn ang="0">
                <a:pos x="154" y="0"/>
              </a:cxn>
            </a:cxnLst>
            <a:rect l="0" t="0" r="r" b="b"/>
            <a:pathLst>
              <a:path w="1747" h="1000">
                <a:moveTo>
                  <a:pt x="154" y="0"/>
                </a:moveTo>
                <a:cubicBezTo>
                  <a:pt x="219" y="7"/>
                  <a:pt x="119" y="163"/>
                  <a:pt x="175" y="190"/>
                </a:cubicBezTo>
                <a:cubicBezTo>
                  <a:pt x="181" y="199"/>
                  <a:pt x="189" y="208"/>
                  <a:pt x="194" y="218"/>
                </a:cubicBezTo>
                <a:cubicBezTo>
                  <a:pt x="198" y="227"/>
                  <a:pt x="198" y="237"/>
                  <a:pt x="203" y="246"/>
                </a:cubicBezTo>
                <a:cubicBezTo>
                  <a:pt x="214" y="266"/>
                  <a:pt x="240" y="302"/>
                  <a:pt x="240" y="302"/>
                </a:cubicBezTo>
                <a:cubicBezTo>
                  <a:pt x="262" y="368"/>
                  <a:pt x="248" y="342"/>
                  <a:pt x="277" y="385"/>
                </a:cubicBezTo>
                <a:cubicBezTo>
                  <a:pt x="298" y="451"/>
                  <a:pt x="406" y="513"/>
                  <a:pt x="463" y="553"/>
                </a:cubicBezTo>
                <a:cubicBezTo>
                  <a:pt x="517" y="592"/>
                  <a:pt x="560" y="681"/>
                  <a:pt x="593" y="738"/>
                </a:cubicBezTo>
                <a:cubicBezTo>
                  <a:pt x="613" y="771"/>
                  <a:pt x="640" y="817"/>
                  <a:pt x="686" y="822"/>
                </a:cubicBezTo>
                <a:cubicBezTo>
                  <a:pt x="766" y="830"/>
                  <a:pt x="847" y="828"/>
                  <a:pt x="928" y="831"/>
                </a:cubicBezTo>
                <a:cubicBezTo>
                  <a:pt x="949" y="839"/>
                  <a:pt x="973" y="840"/>
                  <a:pt x="993" y="850"/>
                </a:cubicBezTo>
                <a:cubicBezTo>
                  <a:pt x="1034" y="870"/>
                  <a:pt x="1070" y="905"/>
                  <a:pt x="1113" y="924"/>
                </a:cubicBezTo>
                <a:cubicBezTo>
                  <a:pt x="1184" y="955"/>
                  <a:pt x="1227" y="954"/>
                  <a:pt x="1308" y="961"/>
                </a:cubicBezTo>
                <a:cubicBezTo>
                  <a:pt x="1327" y="964"/>
                  <a:pt x="1346" y="966"/>
                  <a:pt x="1364" y="971"/>
                </a:cubicBezTo>
                <a:cubicBezTo>
                  <a:pt x="1383" y="976"/>
                  <a:pt x="1420" y="989"/>
                  <a:pt x="1420" y="989"/>
                </a:cubicBezTo>
                <a:cubicBezTo>
                  <a:pt x="1674" y="960"/>
                  <a:pt x="1509" y="1000"/>
                  <a:pt x="1634" y="915"/>
                </a:cubicBezTo>
                <a:cubicBezTo>
                  <a:pt x="1678" y="848"/>
                  <a:pt x="1726" y="789"/>
                  <a:pt x="1745" y="711"/>
                </a:cubicBezTo>
                <a:cubicBezTo>
                  <a:pt x="1742" y="652"/>
                  <a:pt x="1747" y="592"/>
                  <a:pt x="1736" y="534"/>
                </a:cubicBezTo>
                <a:cubicBezTo>
                  <a:pt x="1727" y="485"/>
                  <a:pt x="1672" y="416"/>
                  <a:pt x="1634" y="385"/>
                </a:cubicBezTo>
                <a:cubicBezTo>
                  <a:pt x="1627" y="379"/>
                  <a:pt x="1504" y="287"/>
                  <a:pt x="1485" y="283"/>
                </a:cubicBezTo>
                <a:cubicBezTo>
                  <a:pt x="1372" y="261"/>
                  <a:pt x="1256" y="255"/>
                  <a:pt x="1141" y="246"/>
                </a:cubicBezTo>
                <a:cubicBezTo>
                  <a:pt x="1013" y="205"/>
                  <a:pt x="902" y="111"/>
                  <a:pt x="770" y="79"/>
                </a:cubicBezTo>
                <a:cubicBezTo>
                  <a:pt x="752" y="80"/>
                  <a:pt x="667" y="79"/>
                  <a:pt x="630" y="97"/>
                </a:cubicBezTo>
                <a:cubicBezTo>
                  <a:pt x="582" y="121"/>
                  <a:pt x="578" y="141"/>
                  <a:pt x="519" y="153"/>
                </a:cubicBezTo>
                <a:cubicBezTo>
                  <a:pt x="469" y="150"/>
                  <a:pt x="420" y="149"/>
                  <a:pt x="370" y="144"/>
                </a:cubicBezTo>
                <a:cubicBezTo>
                  <a:pt x="335" y="140"/>
                  <a:pt x="303" y="115"/>
                  <a:pt x="268" y="107"/>
                </a:cubicBezTo>
                <a:cubicBezTo>
                  <a:pt x="256" y="101"/>
                  <a:pt x="245" y="90"/>
                  <a:pt x="231" y="88"/>
                </a:cubicBezTo>
                <a:cubicBezTo>
                  <a:pt x="221" y="87"/>
                  <a:pt x="213" y="95"/>
                  <a:pt x="203" y="97"/>
                </a:cubicBezTo>
                <a:cubicBezTo>
                  <a:pt x="142" y="111"/>
                  <a:pt x="260" y="175"/>
                  <a:pt x="196" y="181"/>
                </a:cubicBezTo>
                <a:cubicBezTo>
                  <a:pt x="190" y="190"/>
                  <a:pt x="0" y="145"/>
                  <a:pt x="8" y="153"/>
                </a:cubicBezTo>
                <a:cubicBezTo>
                  <a:pt x="22" y="166"/>
                  <a:pt x="28" y="21"/>
                  <a:pt x="47" y="21"/>
                </a:cubicBezTo>
                <a:cubicBezTo>
                  <a:pt x="63" y="21"/>
                  <a:pt x="170" y="3"/>
                  <a:pt x="154" y="0"/>
                </a:cubicBezTo>
                <a:close/>
              </a:path>
            </a:pathLst>
          </a:custGeom>
          <a:solidFill>
            <a:schemeClr val="accent1"/>
          </a:solidFill>
          <a:ln w="12700" cap="flat" cmpd="sng">
            <a:solidFill>
              <a:schemeClr val="tx1"/>
            </a:solidFill>
            <a:prstDash val="solid"/>
            <a:round/>
            <a:headEnd type="none" w="sm" len="sm"/>
            <a:tailEnd type="none" w="sm" len="sm"/>
          </a:ln>
          <a:effectLst/>
        </p:spPr>
        <p:txBody>
          <a:bodyPr/>
          <a:lstStyle/>
          <a:p>
            <a:endParaRPr lang="en-US"/>
          </a:p>
        </p:txBody>
      </p:sp>
      <p:sp>
        <p:nvSpPr>
          <p:cNvPr id="17411"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7412"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7413"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7414" name="Oval 6"/>
          <p:cNvSpPr>
            <a:spLocks noChangeArrowheads="1"/>
          </p:cNvSpPr>
          <p:nvPr/>
        </p:nvSpPr>
        <p:spPr bwMode="auto">
          <a:xfrm>
            <a:off x="2514600" y="594360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7415" name="Oval 7"/>
          <p:cNvSpPr>
            <a:spLocks noChangeArrowheads="1"/>
          </p:cNvSpPr>
          <p:nvPr/>
        </p:nvSpPr>
        <p:spPr bwMode="auto">
          <a:xfrm>
            <a:off x="6178550" y="2749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7416" name="Oval 8"/>
          <p:cNvSpPr>
            <a:spLocks noChangeArrowheads="1"/>
          </p:cNvSpPr>
          <p:nvPr/>
        </p:nvSpPr>
        <p:spPr bwMode="auto">
          <a:xfrm>
            <a:off x="7626350" y="59499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7417" name="Rectangle 9"/>
          <p:cNvSpPr>
            <a:spLocks noChangeArrowheads="1"/>
          </p:cNvSpPr>
          <p:nvPr/>
        </p:nvSpPr>
        <p:spPr bwMode="auto">
          <a:xfrm>
            <a:off x="669925" y="655638"/>
            <a:ext cx="1765300" cy="579437"/>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7418" name="Rectangle 10"/>
          <p:cNvSpPr>
            <a:spLocks noChangeArrowheads="1"/>
          </p:cNvSpPr>
          <p:nvPr/>
        </p:nvSpPr>
        <p:spPr bwMode="auto">
          <a:xfrm>
            <a:off x="2879725" y="655638"/>
            <a:ext cx="703263"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No</a:t>
            </a:r>
          </a:p>
        </p:txBody>
      </p:sp>
      <p:sp>
        <p:nvSpPr>
          <p:cNvPr id="17419" name="Rectangle 11"/>
          <p:cNvSpPr>
            <a:spLocks noChangeArrowheads="1"/>
          </p:cNvSpPr>
          <p:nvPr/>
        </p:nvSpPr>
        <p:spPr bwMode="auto">
          <a:xfrm>
            <a:off x="4479925" y="639763"/>
            <a:ext cx="2011363"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7420" name="Rectangle 12"/>
          <p:cNvSpPr>
            <a:spLocks noChangeArrowheads="1"/>
          </p:cNvSpPr>
          <p:nvPr/>
        </p:nvSpPr>
        <p:spPr bwMode="auto">
          <a:xfrm>
            <a:off x="6384925" y="639763"/>
            <a:ext cx="1997075" cy="579437"/>
          </a:xfrm>
          <a:prstGeom prst="rect">
            <a:avLst/>
          </a:prstGeom>
          <a:noFill/>
          <a:ln w="9525">
            <a:noFill/>
            <a:miter lim="800000"/>
            <a:headEnd/>
            <a:tailEnd/>
          </a:ln>
          <a:effectLst/>
        </p:spPr>
        <p:txBody>
          <a:bodyPr lIns="92075" tIns="46038" rIns="92075" bIns="46038">
            <a:spAutoFit/>
          </a:bodyPr>
          <a:lstStyle/>
          <a:p>
            <a:r>
              <a:rPr lang="en-US" sz="3200" b="0">
                <a:solidFill>
                  <a:schemeClr val="tx2"/>
                </a:solidFill>
              </a:rPr>
              <a:t>Maybe?</a:t>
            </a:r>
          </a:p>
        </p:txBody>
      </p:sp>
      <p:sp>
        <p:nvSpPr>
          <p:cNvPr id="17421" name="Oval 13"/>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0-#ppt_w/2"/>
                                          </p:val>
                                        </p:tav>
                                        <p:tav tm="100000">
                                          <p:val>
                                            <p:strVal val="#ppt_x"/>
                                          </p:val>
                                        </p:tav>
                                      </p:tavLst>
                                    </p:anim>
                                    <p:anim calcmode="lin" valueType="num">
                                      <p:cBhvr additive="base">
                                        <p:cTn id="8" dur="500" fill="hold"/>
                                        <p:tgtEl>
                                          <p:spTgt spid="174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7415"/>
                                        </p:tgtEl>
                                        <p:attrNameLst>
                                          <p:attrName>style.visibility</p:attrName>
                                        </p:attrNameLst>
                                      </p:cBhvr>
                                      <p:to>
                                        <p:strVal val="visible"/>
                                      </p:to>
                                    </p:set>
                                    <p:anim calcmode="lin" valueType="num">
                                      <p:cBhvr additive="base">
                                        <p:cTn id="13" dur="500" fill="hold"/>
                                        <p:tgtEl>
                                          <p:spTgt spid="17415"/>
                                        </p:tgtEl>
                                        <p:attrNameLst>
                                          <p:attrName>ppt_x</p:attrName>
                                        </p:attrNameLst>
                                      </p:cBhvr>
                                      <p:tavLst>
                                        <p:tav tm="0">
                                          <p:val>
                                            <p:strVal val="0-#ppt_w/2"/>
                                          </p:val>
                                        </p:tav>
                                        <p:tav tm="100000">
                                          <p:val>
                                            <p:strVal val="#ppt_x"/>
                                          </p:val>
                                        </p:tav>
                                      </p:tavLst>
                                    </p:anim>
                                    <p:anim calcmode="lin" valueType="num">
                                      <p:cBhvr additive="base">
                                        <p:cTn id="14" dur="500" fill="hold"/>
                                        <p:tgtEl>
                                          <p:spTgt spid="174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WIN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7416"/>
                                        </p:tgtEl>
                                        <p:attrNameLst>
                                          <p:attrName>style.visibility</p:attrName>
                                        </p:attrNameLst>
                                      </p:cBhvr>
                                      <p:to>
                                        <p:strVal val="visible"/>
                                      </p:to>
                                    </p:set>
                                    <p:anim calcmode="lin" valueType="num">
                                      <p:cBhvr additive="base">
                                        <p:cTn id="19" dur="500" fill="hold"/>
                                        <p:tgtEl>
                                          <p:spTgt spid="17416"/>
                                        </p:tgtEl>
                                        <p:attrNameLst>
                                          <p:attrName>ppt_x</p:attrName>
                                        </p:attrNameLst>
                                      </p:cBhvr>
                                      <p:tavLst>
                                        <p:tav tm="0">
                                          <p:val>
                                            <p:strVal val="0-#ppt_w/2"/>
                                          </p:val>
                                        </p:tav>
                                        <p:tav tm="100000">
                                          <p:val>
                                            <p:strVal val="#ppt_x"/>
                                          </p:val>
                                        </p:tav>
                                      </p:tavLst>
                                    </p:anim>
                                    <p:anim calcmode="lin" valueType="num">
                                      <p:cBhvr additive="base">
                                        <p:cTn id="20" dur="500" fill="hold"/>
                                        <p:tgtEl>
                                          <p:spTgt spid="174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SWING.WAV"/>
                                        </p:tgtEl>
                                      </p:cMediaNode>
                                    </p:audio>
                                  </p:subTnLst>
                                </p:cTn>
                              </p:par>
                              <p:par>
                                <p:cTn id="21" presetID="9" presetClass="exit" presetSubtype="0" fill="hold" grpId="1" nodeType="withEffect">
                                  <p:stCondLst>
                                    <p:cond delay="0"/>
                                  </p:stCondLst>
                                  <p:childTnLst>
                                    <p:animEffect transition="out" filter="dissolve">
                                      <p:cBhvr>
                                        <p:cTn id="22" dur="3000"/>
                                        <p:tgtEl>
                                          <p:spTgt spid="17415"/>
                                        </p:tgtEl>
                                      </p:cBhvr>
                                    </p:animEffect>
                                    <p:set>
                                      <p:cBhvr>
                                        <p:cTn id="23" dur="1" fill="hold">
                                          <p:stCondLst>
                                            <p:cond delay="2999"/>
                                          </p:stCondLst>
                                        </p:cTn>
                                        <p:tgtEl>
                                          <p:spTgt spid="174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7417"/>
                                        </p:tgtEl>
                                        <p:attrNameLst>
                                          <p:attrName>style.visibility</p:attrName>
                                        </p:attrNameLst>
                                      </p:cBhvr>
                                      <p:to>
                                        <p:strVal val="visible"/>
                                      </p:to>
                                    </p:set>
                                    <p:anim calcmode="lin" valueType="num">
                                      <p:cBhvr additive="base">
                                        <p:cTn id="28" dur="500" fill="hold"/>
                                        <p:tgtEl>
                                          <p:spTgt spid="17417"/>
                                        </p:tgtEl>
                                        <p:attrNameLst>
                                          <p:attrName>ppt_x</p:attrName>
                                        </p:attrNameLst>
                                      </p:cBhvr>
                                      <p:tavLst>
                                        <p:tav tm="0">
                                          <p:val>
                                            <p:strVal val="0-#ppt_w/2"/>
                                          </p:val>
                                        </p:tav>
                                        <p:tav tm="100000">
                                          <p:val>
                                            <p:strVal val="#ppt_x"/>
                                          </p:val>
                                        </p:tav>
                                      </p:tavLst>
                                    </p:anim>
                                    <p:anim calcmode="lin" valueType="num">
                                      <p:cBhvr additive="base">
                                        <p:cTn id="29"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7418"/>
                                        </p:tgtEl>
                                        <p:attrNameLst>
                                          <p:attrName>style.visibility</p:attrName>
                                        </p:attrNameLst>
                                      </p:cBhvr>
                                      <p:to>
                                        <p:strVal val="visible"/>
                                      </p:to>
                                    </p:set>
                                    <p:anim calcmode="lin" valueType="num">
                                      <p:cBhvr additive="base">
                                        <p:cTn id="34" dur="500" fill="hold"/>
                                        <p:tgtEl>
                                          <p:spTgt spid="17418"/>
                                        </p:tgtEl>
                                        <p:attrNameLst>
                                          <p:attrName>ppt_x</p:attrName>
                                        </p:attrNameLst>
                                      </p:cBhvr>
                                      <p:tavLst>
                                        <p:tav tm="0">
                                          <p:val>
                                            <p:strVal val="1+#ppt_w/2"/>
                                          </p:val>
                                        </p:tav>
                                        <p:tav tm="100000">
                                          <p:val>
                                            <p:strVal val="#ppt_x"/>
                                          </p:val>
                                        </p:tav>
                                      </p:tavLst>
                                    </p:anim>
                                    <p:anim calcmode="lin" valueType="num">
                                      <p:cBhvr additive="base">
                                        <p:cTn id="35" dur="500" fill="hold"/>
                                        <p:tgtEl>
                                          <p:spTgt spid="174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INCONC~1.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7419"/>
                                        </p:tgtEl>
                                        <p:attrNameLst>
                                          <p:attrName>style.visibility</p:attrName>
                                        </p:attrNameLst>
                                      </p:cBhvr>
                                      <p:to>
                                        <p:strVal val="visible"/>
                                      </p:to>
                                    </p:set>
                                    <p:anim calcmode="lin" valueType="num">
                                      <p:cBhvr additive="base">
                                        <p:cTn id="40" dur="500" fill="hold"/>
                                        <p:tgtEl>
                                          <p:spTgt spid="17419"/>
                                        </p:tgtEl>
                                        <p:attrNameLst>
                                          <p:attrName>ppt_x</p:attrName>
                                        </p:attrNameLst>
                                      </p:cBhvr>
                                      <p:tavLst>
                                        <p:tav tm="0">
                                          <p:val>
                                            <p:strVal val="0-#ppt_w/2"/>
                                          </p:val>
                                        </p:tav>
                                        <p:tav tm="100000">
                                          <p:val>
                                            <p:strVal val="#ppt_x"/>
                                          </p:val>
                                        </p:tav>
                                      </p:tavLst>
                                    </p:anim>
                                    <p:anim calcmode="lin" valueType="num">
                                      <p:cBhvr additive="base">
                                        <p:cTn id="41"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7420"/>
                                        </p:tgtEl>
                                        <p:attrNameLst>
                                          <p:attrName>style.visibility</p:attrName>
                                        </p:attrNameLst>
                                      </p:cBhvr>
                                      <p:to>
                                        <p:strVal val="visible"/>
                                      </p:to>
                                    </p:set>
                                    <p:anim calcmode="lin" valueType="num">
                                      <p:cBhvr additive="base">
                                        <p:cTn id="46" dur="500" fill="hold"/>
                                        <p:tgtEl>
                                          <p:spTgt spid="17420"/>
                                        </p:tgtEl>
                                        <p:attrNameLst>
                                          <p:attrName>ppt_x</p:attrName>
                                        </p:attrNameLst>
                                      </p:cBhvr>
                                      <p:tavLst>
                                        <p:tav tm="0">
                                          <p:val>
                                            <p:strVal val="1+#ppt_w/2"/>
                                          </p:val>
                                        </p:tav>
                                        <p:tav tm="100000">
                                          <p:val>
                                            <p:strVal val="#ppt_x"/>
                                          </p:val>
                                        </p:tav>
                                      </p:tavLst>
                                    </p:anim>
                                    <p:anim calcmode="lin" valueType="num">
                                      <p:cBhvr additive="base">
                                        <p:cTn id="47" dur="500" fill="hold"/>
                                        <p:tgtEl>
                                          <p:spTgt spid="174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ALRIGHT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5" grpId="0" animBg="1"/>
      <p:bldP spid="17415" grpId="1" animBg="1"/>
      <p:bldP spid="17416" grpId="0" animBg="1"/>
      <p:bldP spid="17417" grpId="0" autoUpdateAnimBg="0"/>
      <p:bldP spid="17418" grpId="0" autoUpdateAnimBg="0"/>
      <p:bldP spid="17419" grpId="0" autoUpdateAnimBg="0"/>
      <p:bldP spid="17420"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Calculating</a:t>
            </a:r>
          </a:p>
        </p:txBody>
      </p:sp>
      <p:sp>
        <p:nvSpPr>
          <p:cNvPr id="86019" name="Rectangle 3"/>
          <p:cNvSpPr>
            <a:spLocks noGrp="1" noChangeArrowheads="1"/>
          </p:cNvSpPr>
          <p:nvPr>
            <p:ph type="body" idx="1"/>
          </p:nvPr>
        </p:nvSpPr>
        <p:spPr>
          <a:xfrm>
            <a:off x="762000" y="1981200"/>
            <a:ext cx="7772400" cy="4419600"/>
          </a:xfrm>
          <a:noFill/>
          <a:ln/>
        </p:spPr>
        <p:txBody>
          <a:bodyPr lIns="92075" tIns="46038" rIns="92075" bIns="46038"/>
          <a:lstStyle/>
          <a:p>
            <a:r>
              <a:rPr lang="en-US" sz="2800"/>
              <a:t>A piece of wood has a density of 0.93 g/mL and a mass of 23 g what is the volume?</a:t>
            </a:r>
          </a:p>
          <a:p>
            <a:r>
              <a:rPr lang="en-US" sz="2800"/>
              <a:t>The units must always work out.</a:t>
            </a:r>
          </a:p>
          <a:p>
            <a:r>
              <a:rPr lang="en-US" sz="2800"/>
              <a:t>Algebra 1</a:t>
            </a:r>
          </a:p>
          <a:p>
            <a:r>
              <a:rPr lang="en-US" sz="2800"/>
              <a:t>Get the thing you want by itself, on the top.</a:t>
            </a:r>
          </a:p>
          <a:p>
            <a:r>
              <a:rPr lang="en-US" sz="2800"/>
              <a:t>What ever you do to onside, do to the other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6019">
                                            <p:txEl>
                                              <p:pRg st="0" end="0"/>
                                            </p:txEl>
                                          </p:spTgt>
                                        </p:tgtEl>
                                        <p:attrNameLst>
                                          <p:attrName>style.visibility</p:attrName>
                                        </p:attrNameLst>
                                      </p:cBhvr>
                                      <p:to>
                                        <p:strVal val="visible"/>
                                      </p:to>
                                    </p:set>
                                    <p:anim to="" calcmode="lin" valueType="num">
                                      <p:cBhvr>
                                        <p:cTn id="7" dur="1" fill="hold"/>
                                        <p:tgtEl>
                                          <p:spTgt spid="8601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6019">
                                            <p:txEl>
                                              <p:pRg st="1" end="1"/>
                                            </p:txEl>
                                          </p:spTgt>
                                        </p:tgtEl>
                                        <p:attrNameLst>
                                          <p:attrName>style.visibility</p:attrName>
                                        </p:attrNameLst>
                                      </p:cBhvr>
                                      <p:to>
                                        <p:strVal val="visible"/>
                                      </p:to>
                                    </p:set>
                                    <p:anim to="" calcmode="lin" valueType="num">
                                      <p:cBhvr>
                                        <p:cTn id="12" dur="1" fill="hold"/>
                                        <p:tgtEl>
                                          <p:spTgt spid="8601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6019">
                                            <p:txEl>
                                              <p:pRg st="2" end="2"/>
                                            </p:txEl>
                                          </p:spTgt>
                                        </p:tgtEl>
                                        <p:attrNameLst>
                                          <p:attrName>style.visibility</p:attrName>
                                        </p:attrNameLst>
                                      </p:cBhvr>
                                      <p:to>
                                        <p:strVal val="visible"/>
                                      </p:to>
                                    </p:set>
                                    <p:anim to="" calcmode="lin" valueType="num">
                                      <p:cBhvr>
                                        <p:cTn id="17" dur="1" fill="hold"/>
                                        <p:tgtEl>
                                          <p:spTgt spid="8601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6019">
                                            <p:txEl>
                                              <p:pRg st="3" end="3"/>
                                            </p:txEl>
                                          </p:spTgt>
                                        </p:tgtEl>
                                        <p:attrNameLst>
                                          <p:attrName>style.visibility</p:attrName>
                                        </p:attrNameLst>
                                      </p:cBhvr>
                                      <p:to>
                                        <p:strVal val="visible"/>
                                      </p:to>
                                    </p:set>
                                    <p:anim to="" calcmode="lin" valueType="num">
                                      <p:cBhvr>
                                        <p:cTn id="22" dur="1" fill="hold"/>
                                        <p:tgtEl>
                                          <p:spTgt spid="8601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6019">
                                            <p:txEl>
                                              <p:pRg st="4" end="4"/>
                                            </p:txEl>
                                          </p:spTgt>
                                        </p:tgtEl>
                                        <p:attrNameLst>
                                          <p:attrName>style.visibility</p:attrName>
                                        </p:attrNameLst>
                                      </p:cBhvr>
                                      <p:to>
                                        <p:strVal val="visible"/>
                                      </p:to>
                                    </p:set>
                                    <p:anim to="" calcmode="lin" valueType="num">
                                      <p:cBhvr>
                                        <p:cTn id="27" dur="1" fill="hold"/>
                                        <p:tgtEl>
                                          <p:spTgt spid="8601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Floating</a:t>
            </a:r>
          </a:p>
        </p:txBody>
      </p:sp>
      <p:sp>
        <p:nvSpPr>
          <p:cNvPr id="88067" name="Rectangle 3"/>
          <p:cNvSpPr>
            <a:spLocks noGrp="1" noChangeArrowheads="1"/>
          </p:cNvSpPr>
          <p:nvPr>
            <p:ph type="body" idx="1"/>
          </p:nvPr>
        </p:nvSpPr>
        <p:spPr>
          <a:xfrm>
            <a:off x="762000" y="2057400"/>
            <a:ext cx="7696200" cy="4038600"/>
          </a:xfrm>
          <a:noFill/>
          <a:ln/>
        </p:spPr>
        <p:txBody>
          <a:bodyPr lIns="92075" tIns="46038" rIns="92075" bIns="46038"/>
          <a:lstStyle/>
          <a:p>
            <a:r>
              <a:rPr lang="en-US"/>
              <a:t>Lower density floats on higher density.</a:t>
            </a:r>
          </a:p>
          <a:p>
            <a:r>
              <a:rPr lang="en-US"/>
              <a:t>Ice is less dense than water.</a:t>
            </a:r>
          </a:p>
          <a:p>
            <a:r>
              <a:rPr lang="en-US"/>
              <a:t>Most wood is less dense than water</a:t>
            </a:r>
          </a:p>
          <a:p>
            <a:r>
              <a:rPr lang="en-US"/>
              <a:t>Helium is less dense than air.</a:t>
            </a:r>
          </a:p>
          <a:p>
            <a:r>
              <a:rPr lang="en-US"/>
              <a:t>A ship is less dense than water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1000"/>
                                        <p:tgtEl>
                                          <p:spTgt spid="88067">
                                            <p:txEl>
                                              <p:pRg st="0" end="0"/>
                                            </p:txEl>
                                          </p:spTgt>
                                        </p:tgtEl>
                                      </p:cBhvr>
                                    </p:animEffect>
                                    <p:anim calcmode="lin" valueType="num">
                                      <p:cBhvr>
                                        <p:cTn id="8" dur="10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80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8067">
                                            <p:txEl>
                                              <p:pRg st="1" end="1"/>
                                            </p:txEl>
                                          </p:spTgt>
                                        </p:tgtEl>
                                        <p:attrNameLst>
                                          <p:attrName>style.visibility</p:attrName>
                                        </p:attrNameLst>
                                      </p:cBhvr>
                                      <p:to>
                                        <p:strVal val="visible"/>
                                      </p:to>
                                    </p:set>
                                    <p:animEffect transition="in" filter="fade">
                                      <p:cBhvr>
                                        <p:cTn id="14" dur="1000"/>
                                        <p:tgtEl>
                                          <p:spTgt spid="88067">
                                            <p:txEl>
                                              <p:pRg st="1" end="1"/>
                                            </p:txEl>
                                          </p:spTgt>
                                        </p:tgtEl>
                                      </p:cBhvr>
                                    </p:animEffect>
                                    <p:anim calcmode="lin" valueType="num">
                                      <p:cBhvr>
                                        <p:cTn id="15" dur="10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80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8067">
                                            <p:txEl>
                                              <p:pRg st="2" end="2"/>
                                            </p:txEl>
                                          </p:spTgt>
                                        </p:tgtEl>
                                        <p:attrNameLst>
                                          <p:attrName>style.visibility</p:attrName>
                                        </p:attrNameLst>
                                      </p:cBhvr>
                                      <p:to>
                                        <p:strVal val="visible"/>
                                      </p:to>
                                    </p:set>
                                    <p:animEffect transition="in" filter="fade">
                                      <p:cBhvr>
                                        <p:cTn id="21" dur="1000"/>
                                        <p:tgtEl>
                                          <p:spTgt spid="88067">
                                            <p:txEl>
                                              <p:pRg st="2" end="2"/>
                                            </p:txEl>
                                          </p:spTgt>
                                        </p:tgtEl>
                                      </p:cBhvr>
                                    </p:animEffect>
                                    <p:anim calcmode="lin" valueType="num">
                                      <p:cBhvr>
                                        <p:cTn id="22" dur="10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80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8067">
                                            <p:txEl>
                                              <p:pRg st="3" end="3"/>
                                            </p:txEl>
                                          </p:spTgt>
                                        </p:tgtEl>
                                        <p:attrNameLst>
                                          <p:attrName>style.visibility</p:attrName>
                                        </p:attrNameLst>
                                      </p:cBhvr>
                                      <p:to>
                                        <p:strVal val="visible"/>
                                      </p:to>
                                    </p:set>
                                    <p:animEffect transition="in" filter="fade">
                                      <p:cBhvr>
                                        <p:cTn id="28" dur="1000"/>
                                        <p:tgtEl>
                                          <p:spTgt spid="88067">
                                            <p:txEl>
                                              <p:pRg st="3" end="3"/>
                                            </p:txEl>
                                          </p:spTgt>
                                        </p:tgtEl>
                                      </p:cBhvr>
                                    </p:animEffect>
                                    <p:anim calcmode="lin" valueType="num">
                                      <p:cBhvr>
                                        <p:cTn id="29" dur="10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80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8067">
                                            <p:txEl>
                                              <p:pRg st="4" end="4"/>
                                            </p:txEl>
                                          </p:spTgt>
                                        </p:tgtEl>
                                        <p:attrNameLst>
                                          <p:attrName>style.visibility</p:attrName>
                                        </p:attrNameLst>
                                      </p:cBhvr>
                                      <p:to>
                                        <p:strVal val="visible"/>
                                      </p:to>
                                    </p:set>
                                    <p:animEffect transition="in" filter="fade">
                                      <p:cBhvr>
                                        <p:cTn id="35" dur="1000"/>
                                        <p:tgtEl>
                                          <p:spTgt spid="88067">
                                            <p:txEl>
                                              <p:pRg st="4" end="4"/>
                                            </p:txEl>
                                          </p:spTgt>
                                        </p:tgtEl>
                                      </p:cBhvr>
                                    </p:animEffect>
                                    <p:anim calcmode="lin" valueType="num">
                                      <p:cBhvr>
                                        <p:cTn id="36" dur="10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80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Density of water</a:t>
            </a:r>
          </a:p>
        </p:txBody>
      </p:sp>
      <p:sp>
        <p:nvSpPr>
          <p:cNvPr id="90115" name="Rectangle 3"/>
          <p:cNvSpPr>
            <a:spLocks noGrp="1" noChangeArrowheads="1"/>
          </p:cNvSpPr>
          <p:nvPr>
            <p:ph type="body" idx="1"/>
          </p:nvPr>
        </p:nvSpPr>
        <p:spPr>
          <a:noFill/>
          <a:ln/>
        </p:spPr>
        <p:txBody>
          <a:bodyPr lIns="92075" tIns="46038" rIns="92075" bIns="46038"/>
          <a:lstStyle/>
          <a:p>
            <a:r>
              <a:rPr lang="en-US"/>
              <a:t>1 g of water is 1 mL of water.</a:t>
            </a:r>
          </a:p>
          <a:p>
            <a:r>
              <a:rPr lang="en-US"/>
              <a:t>density of water is 1 g/mL</a:t>
            </a:r>
          </a:p>
          <a:p>
            <a:r>
              <a:rPr lang="en-US"/>
              <a:t>at 4ºC</a:t>
            </a:r>
          </a:p>
          <a:p>
            <a:r>
              <a:rPr lang="en-US"/>
              <a:t>otherwise it is less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0115">
                                            <p:txEl>
                                              <p:pRg st="0" end="0"/>
                                            </p:txEl>
                                          </p:spTgt>
                                        </p:tgtEl>
                                        <p:attrNameLst>
                                          <p:attrName>style.visibility</p:attrName>
                                        </p:attrNameLst>
                                      </p:cBhvr>
                                      <p:to>
                                        <p:strVal val="visible"/>
                                      </p:to>
                                    </p:set>
                                    <p:anim to="" calcmode="lin" valueType="num">
                                      <p:cBhvr>
                                        <p:cTn id="7" dur="1" fill="hold"/>
                                        <p:tgtEl>
                                          <p:spTgt spid="9011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0115">
                                            <p:txEl>
                                              <p:pRg st="1" end="1"/>
                                            </p:txEl>
                                          </p:spTgt>
                                        </p:tgtEl>
                                        <p:attrNameLst>
                                          <p:attrName>style.visibility</p:attrName>
                                        </p:attrNameLst>
                                      </p:cBhvr>
                                      <p:to>
                                        <p:strVal val="visible"/>
                                      </p:to>
                                    </p:set>
                                    <p:anim to="" calcmode="lin" valueType="num">
                                      <p:cBhvr>
                                        <p:cTn id="12" dur="1" fill="hold"/>
                                        <p:tgtEl>
                                          <p:spTgt spid="9011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0115">
                                            <p:txEl>
                                              <p:pRg st="2" end="2"/>
                                            </p:txEl>
                                          </p:spTgt>
                                        </p:tgtEl>
                                        <p:attrNameLst>
                                          <p:attrName>style.visibility</p:attrName>
                                        </p:attrNameLst>
                                      </p:cBhvr>
                                      <p:to>
                                        <p:strVal val="visible"/>
                                      </p:to>
                                    </p:set>
                                    <p:anim to="" calcmode="lin" valueType="num">
                                      <p:cBhvr>
                                        <p:cTn id="17" dur="1" fill="hold"/>
                                        <p:tgtEl>
                                          <p:spTgt spid="9011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0115">
                                            <p:txEl>
                                              <p:pRg st="3" end="3"/>
                                            </p:txEl>
                                          </p:spTgt>
                                        </p:tgtEl>
                                        <p:attrNameLst>
                                          <p:attrName>style.visibility</p:attrName>
                                        </p:attrNameLst>
                                      </p:cBhvr>
                                      <p:to>
                                        <p:strVal val="visible"/>
                                      </p:to>
                                    </p:set>
                                    <p:anim to="" calcmode="lin" valueType="num">
                                      <p:cBhvr>
                                        <p:cTn id="22" dur="1" fill="hold"/>
                                        <p:tgtEl>
                                          <p:spTgt spid="9011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D. Density</a:t>
            </a:r>
          </a:p>
        </p:txBody>
      </p:sp>
      <p:sp>
        <p:nvSpPr>
          <p:cNvPr id="296963" name="Line 3"/>
          <p:cNvSpPr>
            <a:spLocks noChangeShapeType="1"/>
          </p:cNvSpPr>
          <p:nvPr/>
        </p:nvSpPr>
        <p:spPr bwMode="auto">
          <a:xfrm>
            <a:off x="1157288" y="2778125"/>
            <a:ext cx="0" cy="3055938"/>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6964" name="Line 4"/>
          <p:cNvSpPr>
            <a:spLocks noChangeShapeType="1"/>
          </p:cNvSpPr>
          <p:nvPr/>
        </p:nvSpPr>
        <p:spPr bwMode="auto">
          <a:xfrm rot="-5400000">
            <a:off x="2724151" y="4281487"/>
            <a:ext cx="0" cy="3133725"/>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6965" name="Line 5"/>
          <p:cNvSpPr>
            <a:spLocks noChangeShapeType="1"/>
          </p:cNvSpPr>
          <p:nvPr/>
        </p:nvSpPr>
        <p:spPr bwMode="auto">
          <a:xfrm flipV="1">
            <a:off x="1162050" y="3805238"/>
            <a:ext cx="2474913" cy="2028825"/>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6966" name="Text Box 6"/>
          <p:cNvSpPr txBox="1">
            <a:spLocks noChangeArrowheads="1"/>
          </p:cNvSpPr>
          <p:nvPr/>
        </p:nvSpPr>
        <p:spPr bwMode="auto">
          <a:xfrm rot="-5400000">
            <a:off x="103981" y="4221957"/>
            <a:ext cx="1370013" cy="457200"/>
          </a:xfrm>
          <a:prstGeom prst="rect">
            <a:avLst/>
          </a:prstGeom>
          <a:noFill/>
          <a:ln w="12700" cap="sq">
            <a:noFill/>
            <a:miter lim="800000"/>
            <a:headEnd type="none" w="sm" len="sm"/>
            <a:tailEnd type="none" w="sm" len="sm"/>
          </a:ln>
          <a:effectLst/>
        </p:spPr>
        <p:txBody>
          <a:bodyPr wrap="none">
            <a:spAutoFit/>
          </a:bodyPr>
          <a:lstStyle/>
          <a:p>
            <a:r>
              <a:rPr lang="en-US" sz="2400" b="0"/>
              <a:t>Mass (g)</a:t>
            </a:r>
          </a:p>
        </p:txBody>
      </p:sp>
      <p:sp>
        <p:nvSpPr>
          <p:cNvPr id="296967" name="Text Box 7"/>
          <p:cNvSpPr txBox="1">
            <a:spLocks noChangeArrowheads="1"/>
          </p:cNvSpPr>
          <p:nvPr/>
        </p:nvSpPr>
        <p:spPr bwMode="auto">
          <a:xfrm>
            <a:off x="1549400" y="5835650"/>
            <a:ext cx="2025650" cy="457200"/>
          </a:xfrm>
          <a:prstGeom prst="rect">
            <a:avLst/>
          </a:prstGeom>
          <a:noFill/>
          <a:ln w="12700" cap="sq">
            <a:noFill/>
            <a:miter lim="800000"/>
            <a:headEnd type="none" w="sm" len="sm"/>
            <a:tailEnd type="none" w="sm" len="sm"/>
          </a:ln>
          <a:effectLst/>
        </p:spPr>
        <p:txBody>
          <a:bodyPr wrap="none">
            <a:spAutoFit/>
          </a:bodyPr>
          <a:lstStyle/>
          <a:p>
            <a:r>
              <a:rPr lang="en-US" sz="2400" b="0"/>
              <a:t>Volume (cm</a:t>
            </a:r>
            <a:r>
              <a:rPr lang="en-US" sz="2400" b="0" baseline="30000"/>
              <a:t>3</a:t>
            </a:r>
            <a:r>
              <a:rPr lang="en-US" sz="2400" b="0"/>
              <a:t>)</a:t>
            </a:r>
          </a:p>
        </p:txBody>
      </p:sp>
      <p:sp>
        <p:nvSpPr>
          <p:cNvPr id="296968" name="Freeform 8"/>
          <p:cNvSpPr>
            <a:spLocks/>
          </p:cNvSpPr>
          <p:nvPr/>
        </p:nvSpPr>
        <p:spPr bwMode="auto">
          <a:xfrm>
            <a:off x="2054225" y="4359275"/>
            <a:ext cx="925513" cy="782638"/>
          </a:xfrm>
          <a:custGeom>
            <a:avLst/>
            <a:gdLst/>
            <a:ahLst/>
            <a:cxnLst>
              <a:cxn ang="0">
                <a:pos x="0" y="351"/>
              </a:cxn>
              <a:cxn ang="0">
                <a:pos x="405" y="351"/>
              </a:cxn>
              <a:cxn ang="0">
                <a:pos x="405" y="0"/>
              </a:cxn>
            </a:cxnLst>
            <a:rect l="0" t="0" r="r" b="b"/>
            <a:pathLst>
              <a:path w="405" h="351">
                <a:moveTo>
                  <a:pt x="0" y="351"/>
                </a:moveTo>
                <a:lnTo>
                  <a:pt x="405" y="351"/>
                </a:lnTo>
                <a:lnTo>
                  <a:pt x="405" y="0"/>
                </a:lnTo>
              </a:path>
            </a:pathLst>
          </a:custGeom>
          <a:noFill/>
          <a:ln w="38100" cap="sq" cmpd="sng">
            <a:solidFill>
              <a:schemeClr val="tx2"/>
            </a:solidFill>
            <a:prstDash val="solid"/>
            <a:round/>
            <a:headEnd type="none" w="sm" len="sm"/>
            <a:tailEnd type="none" w="sm" len="sm"/>
          </a:ln>
          <a:effectLst/>
        </p:spPr>
        <p:txBody>
          <a:bodyPr wrap="none" anchor="ctr"/>
          <a:lstStyle/>
          <a:p>
            <a:endParaRPr lang="en-US"/>
          </a:p>
        </p:txBody>
      </p:sp>
      <p:grpSp>
        <p:nvGrpSpPr>
          <p:cNvPr id="296969" name="Group 9"/>
          <p:cNvGrpSpPr>
            <a:grpSpLocks/>
          </p:cNvGrpSpPr>
          <p:nvPr/>
        </p:nvGrpSpPr>
        <p:grpSpPr bwMode="auto">
          <a:xfrm>
            <a:off x="3273425" y="1927225"/>
            <a:ext cx="5256213" cy="1749425"/>
            <a:chOff x="2080" y="1010"/>
            <a:chExt cx="3311" cy="1102"/>
          </a:xfrm>
        </p:grpSpPr>
        <p:sp>
          <p:nvSpPr>
            <p:cNvPr id="296970" name="AutoShape 10"/>
            <p:cNvSpPr>
              <a:spLocks noChangeArrowheads="1"/>
            </p:cNvSpPr>
            <p:nvPr/>
          </p:nvSpPr>
          <p:spPr bwMode="auto">
            <a:xfrm>
              <a:off x="2080" y="1010"/>
              <a:ext cx="3311" cy="1102"/>
            </a:xfrm>
            <a:prstGeom prst="wedgeRoundRectCallout">
              <a:avLst>
                <a:gd name="adj1" fmla="val -49727"/>
                <a:gd name="adj2" fmla="val 100361"/>
                <a:gd name="adj3" fmla="val 16667"/>
              </a:avLst>
            </a:prstGeom>
            <a:solidFill>
              <a:schemeClr val="tx2"/>
            </a:solidFill>
            <a:ln w="12700" cap="sq">
              <a:solidFill>
                <a:schemeClr val="bg2"/>
              </a:solidFill>
              <a:miter lim="800000"/>
              <a:headEnd type="none" w="sm" len="sm"/>
              <a:tailEnd type="none" w="sm" len="sm"/>
            </a:ln>
            <a:effectLst/>
          </p:spPr>
          <p:txBody>
            <a:bodyPr wrap="none" anchor="ctr"/>
            <a:lstStyle/>
            <a:p>
              <a:pPr algn="ctr"/>
              <a:endParaRPr lang="en-US" sz="2400" b="0"/>
            </a:p>
          </p:txBody>
        </p:sp>
        <p:graphicFrame>
          <p:nvGraphicFramePr>
            <p:cNvPr id="296971" name="Object 11"/>
            <p:cNvGraphicFramePr>
              <a:graphicFrameLocks noChangeAspect="1"/>
            </p:cNvGraphicFramePr>
            <p:nvPr/>
          </p:nvGraphicFramePr>
          <p:xfrm>
            <a:off x="2101" y="1127"/>
            <a:ext cx="1968" cy="859"/>
          </p:xfrm>
          <a:graphic>
            <a:graphicData uri="http://schemas.openxmlformats.org/presentationml/2006/ole">
              <p:oleObj spid="_x0000_s296971" name="Equation" r:id="rId4" imgW="825480" imgH="393480" progId="Equation.3">
                <p:embed/>
              </p:oleObj>
            </a:graphicData>
          </a:graphic>
        </p:graphicFrame>
      </p:grpSp>
      <p:graphicFrame>
        <p:nvGraphicFramePr>
          <p:cNvPr id="296972" name="Object 12"/>
          <p:cNvGraphicFramePr>
            <a:graphicFrameLocks noChangeAspect="1"/>
          </p:cNvGraphicFramePr>
          <p:nvPr/>
        </p:nvGraphicFramePr>
        <p:xfrm>
          <a:off x="7540625" y="2444750"/>
          <a:ext cx="1004888" cy="569913"/>
        </p:xfrm>
        <a:graphic>
          <a:graphicData uri="http://schemas.openxmlformats.org/presentationml/2006/ole">
            <p:oleObj spid="_x0000_s296972" name="Equation" r:id="rId5" imgW="266400" imgH="164880" progId="Equation.3">
              <p:embed/>
            </p:oleObj>
          </a:graphicData>
        </a:graphic>
      </p:graphicFrame>
      <p:graphicFrame>
        <p:nvGraphicFramePr>
          <p:cNvPr id="296973" name="Object 13"/>
          <p:cNvGraphicFramePr>
            <a:graphicFrameLocks noChangeAspect="1"/>
          </p:cNvGraphicFramePr>
          <p:nvPr/>
        </p:nvGraphicFramePr>
        <p:xfrm>
          <a:off x="6410325" y="2108200"/>
          <a:ext cx="1147763" cy="1363663"/>
        </p:xfrm>
        <a:graphic>
          <a:graphicData uri="http://schemas.openxmlformats.org/presentationml/2006/ole">
            <p:oleObj spid="_x0000_s296973" name="Equation" r:id="rId6" imgW="304560" imgH="393480" progId="Equation.3">
              <p:embed/>
            </p:oleObj>
          </a:graphicData>
        </a:graphic>
      </p:graphicFrame>
      <p:sp>
        <p:nvSpPr>
          <p:cNvPr id="296974" name="Rectangle 14"/>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68"/>
                                        </p:tgtEl>
                                        <p:attrNameLst>
                                          <p:attrName>style.visibility</p:attrName>
                                        </p:attrNameLst>
                                      </p:cBhvr>
                                      <p:to>
                                        <p:strVal val="visible"/>
                                      </p:to>
                                    </p:set>
                                    <p:animEffect transition="in" filter="wipe(left)">
                                      <p:cBhvr>
                                        <p:cTn id="7" dur="500"/>
                                        <p:tgtEl>
                                          <p:spTgt spid="29696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6969"/>
                                        </p:tgtEl>
                                        <p:attrNameLst>
                                          <p:attrName>style.visibility</p:attrName>
                                        </p:attrNameLst>
                                      </p:cBhvr>
                                      <p:to>
                                        <p:strVal val="visible"/>
                                      </p:to>
                                    </p:set>
                                    <p:animEffect transition="in" filter="wipe(down)">
                                      <p:cBhvr>
                                        <p:cTn id="11" dur="500"/>
                                        <p:tgtEl>
                                          <p:spTgt spid="29696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6973"/>
                                        </p:tgtEl>
                                        <p:attrNameLst>
                                          <p:attrName>style.visibility</p:attrName>
                                        </p:attrNameLst>
                                      </p:cBhvr>
                                      <p:to>
                                        <p:strVal val="visible"/>
                                      </p:to>
                                    </p:set>
                                    <p:animEffect transition="in" filter="wipe(left)">
                                      <p:cBhvr>
                                        <p:cTn id="16" dur="500"/>
                                        <p:tgtEl>
                                          <p:spTgt spid="29697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96972"/>
                                        </p:tgtEl>
                                        <p:attrNameLst>
                                          <p:attrName>style.visibility</p:attrName>
                                        </p:attrNameLst>
                                      </p:cBhvr>
                                      <p:to>
                                        <p:strVal val="visible"/>
                                      </p:to>
                                    </p:set>
                                    <p:animEffect transition="in" filter="wipe(left)">
                                      <p:cBhvr>
                                        <p:cTn id="21" dur="500"/>
                                        <p:tgtEl>
                                          <p:spTgt spid="296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8"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a:t>Problem-Solving Steps</a:t>
            </a:r>
          </a:p>
        </p:txBody>
      </p:sp>
      <p:sp>
        <p:nvSpPr>
          <p:cNvPr id="299011" name="Rectangle 3"/>
          <p:cNvSpPr>
            <a:spLocks noGrp="1" noChangeArrowheads="1"/>
          </p:cNvSpPr>
          <p:nvPr>
            <p:ph type="body" idx="1"/>
          </p:nvPr>
        </p:nvSpPr>
        <p:spPr>
          <a:xfrm>
            <a:off x="3367088" y="2062163"/>
            <a:ext cx="2486025" cy="3881437"/>
          </a:xfrm>
        </p:spPr>
        <p:txBody>
          <a:bodyPr/>
          <a:lstStyle/>
          <a:p>
            <a:pPr>
              <a:lnSpc>
                <a:spcPct val="140000"/>
              </a:lnSpc>
              <a:buFont typeface="Wingdings" pitchFamily="2" charset="2"/>
              <a:buNone/>
            </a:pPr>
            <a:r>
              <a:rPr lang="en-US" sz="3500"/>
              <a:t>1. Analyze</a:t>
            </a:r>
          </a:p>
          <a:p>
            <a:pPr>
              <a:lnSpc>
                <a:spcPct val="140000"/>
              </a:lnSpc>
              <a:spcBef>
                <a:spcPct val="60000"/>
              </a:spcBef>
              <a:buFont typeface="Wingdings" pitchFamily="2" charset="2"/>
              <a:buNone/>
            </a:pPr>
            <a:r>
              <a:rPr lang="en-US" sz="3500"/>
              <a:t>2. Plan</a:t>
            </a:r>
          </a:p>
          <a:p>
            <a:pPr>
              <a:lnSpc>
                <a:spcPct val="140000"/>
              </a:lnSpc>
              <a:spcBef>
                <a:spcPct val="60000"/>
              </a:spcBef>
              <a:buFont typeface="Wingdings" pitchFamily="2" charset="2"/>
              <a:buNone/>
            </a:pPr>
            <a:r>
              <a:rPr lang="en-US" sz="3500"/>
              <a:t>3. Compute</a:t>
            </a:r>
          </a:p>
          <a:p>
            <a:pPr>
              <a:lnSpc>
                <a:spcPct val="140000"/>
              </a:lnSpc>
              <a:spcBef>
                <a:spcPct val="60000"/>
              </a:spcBef>
              <a:buFont typeface="Wingdings" pitchFamily="2" charset="2"/>
              <a:buNone/>
            </a:pPr>
            <a:r>
              <a:rPr lang="en-US" sz="3500"/>
              <a:t>4. Evaluate</a:t>
            </a:r>
          </a:p>
        </p:txBody>
      </p:sp>
      <p:sp>
        <p:nvSpPr>
          <p:cNvPr id="299012" name="Rectangle 4"/>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animEffect transition="in" filter="wipe(left)">
                                      <p:cBhvr>
                                        <p:cTn id="7" dur="500"/>
                                        <p:tgtEl>
                                          <p:spTgt spid="299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9011">
                                            <p:txEl>
                                              <p:pRg st="1" end="1"/>
                                            </p:txEl>
                                          </p:spTgt>
                                        </p:tgtEl>
                                        <p:attrNameLst>
                                          <p:attrName>style.visibility</p:attrName>
                                        </p:attrNameLst>
                                      </p:cBhvr>
                                      <p:to>
                                        <p:strVal val="visible"/>
                                      </p:to>
                                    </p:set>
                                    <p:animEffect transition="in" filter="wipe(left)">
                                      <p:cBhvr>
                                        <p:cTn id="12" dur="500"/>
                                        <p:tgtEl>
                                          <p:spTgt spid="299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9011">
                                            <p:txEl>
                                              <p:pRg st="2" end="2"/>
                                            </p:txEl>
                                          </p:spTgt>
                                        </p:tgtEl>
                                        <p:attrNameLst>
                                          <p:attrName>style.visibility</p:attrName>
                                        </p:attrNameLst>
                                      </p:cBhvr>
                                      <p:to>
                                        <p:strVal val="visible"/>
                                      </p:to>
                                    </p:set>
                                    <p:animEffect transition="in" filter="wipe(left)">
                                      <p:cBhvr>
                                        <p:cTn id="17" dur="500"/>
                                        <p:tgtEl>
                                          <p:spTgt spid="299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9011">
                                            <p:txEl>
                                              <p:pRg st="3" end="3"/>
                                            </p:txEl>
                                          </p:spTgt>
                                        </p:tgtEl>
                                        <p:attrNameLst>
                                          <p:attrName>style.visibility</p:attrName>
                                        </p:attrNameLst>
                                      </p:cBhvr>
                                      <p:to>
                                        <p:strVal val="visible"/>
                                      </p:to>
                                    </p:set>
                                    <p:animEffect transition="in" filter="wipe(left)">
                                      <p:cBhvr>
                                        <p:cTn id="22" dur="500"/>
                                        <p:tgtEl>
                                          <p:spTgt spid="299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bldLvl="2"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a:t>D. Density</a:t>
            </a:r>
          </a:p>
        </p:txBody>
      </p:sp>
      <p:sp>
        <p:nvSpPr>
          <p:cNvPr id="301059" name="Rectangle 3"/>
          <p:cNvSpPr>
            <a:spLocks noGrp="1" noChangeArrowheads="1"/>
          </p:cNvSpPr>
          <p:nvPr>
            <p:ph type="body" idx="1"/>
          </p:nvPr>
        </p:nvSpPr>
        <p:spPr>
          <a:xfrm>
            <a:off x="323850" y="1728788"/>
            <a:ext cx="8483600" cy="2020887"/>
          </a:xfrm>
        </p:spPr>
        <p:txBody>
          <a:bodyPr/>
          <a:lstStyle/>
          <a:p>
            <a:r>
              <a:rPr lang="en-US" sz="2800"/>
              <a:t>An object has a volume of 825 cm</a:t>
            </a:r>
            <a:r>
              <a:rPr lang="en-US" sz="2800" baseline="30000"/>
              <a:t>3</a:t>
            </a:r>
            <a:r>
              <a:rPr lang="en-US" sz="2800"/>
              <a:t> and a density of 13.6 g/cm</a:t>
            </a:r>
            <a:r>
              <a:rPr lang="en-US" sz="2800" baseline="30000"/>
              <a:t>3</a:t>
            </a:r>
            <a:r>
              <a:rPr lang="en-US" sz="2800"/>
              <a:t>.  Find its mass.</a:t>
            </a:r>
            <a:endParaRPr lang="en-US" sz="2800" u="sng"/>
          </a:p>
        </p:txBody>
      </p:sp>
      <p:sp>
        <p:nvSpPr>
          <p:cNvPr id="301060" name="Rectangle 4"/>
          <p:cNvSpPr>
            <a:spLocks noChangeArrowheads="1"/>
          </p:cNvSpPr>
          <p:nvPr/>
        </p:nvSpPr>
        <p:spPr bwMode="auto">
          <a:xfrm>
            <a:off x="334963" y="2681288"/>
            <a:ext cx="8470900" cy="3351212"/>
          </a:xfrm>
          <a:prstGeom prst="rect">
            <a:avLst/>
          </a:prstGeom>
          <a:solidFill>
            <a:schemeClr val="bg1"/>
          </a:solidFill>
          <a:ln w="28575">
            <a:solidFill>
              <a:schemeClr val="tx1"/>
            </a:solidFill>
            <a:miter lim="800000"/>
            <a:headEnd/>
            <a:tailEnd/>
          </a:ln>
          <a:effectLst/>
        </p:spPr>
        <p:txBody>
          <a:bodyPr wrap="none" anchor="ctr"/>
          <a:lstStyle/>
          <a:p>
            <a:endParaRPr lang="en-US"/>
          </a:p>
        </p:txBody>
      </p:sp>
      <p:sp>
        <p:nvSpPr>
          <p:cNvPr id="301061" name="Text Box 5"/>
          <p:cNvSpPr txBox="1">
            <a:spLocks noChangeArrowheads="1"/>
          </p:cNvSpPr>
          <p:nvPr/>
        </p:nvSpPr>
        <p:spPr bwMode="auto">
          <a:xfrm>
            <a:off x="571500" y="2700338"/>
            <a:ext cx="3048000" cy="2592387"/>
          </a:xfrm>
          <a:prstGeom prst="rect">
            <a:avLst/>
          </a:prstGeom>
          <a:noFill/>
          <a:ln w="9525">
            <a:noFill/>
            <a:miter lim="800000"/>
            <a:headEnd/>
            <a:tailEnd/>
          </a:ln>
          <a:effectLst/>
        </p:spPr>
        <p:txBody>
          <a:bodyPr/>
          <a:lstStyle/>
          <a:p>
            <a:pPr>
              <a:spcBef>
                <a:spcPct val="20000"/>
              </a:spcBef>
            </a:pPr>
            <a:r>
              <a:rPr kumimoji="1" lang="en-US" sz="2800" b="0"/>
              <a:t>GIVEN:</a:t>
            </a:r>
          </a:p>
          <a:p>
            <a:pPr>
              <a:spcBef>
                <a:spcPct val="20000"/>
              </a:spcBef>
            </a:pPr>
            <a:r>
              <a:rPr kumimoji="1" lang="en-US" sz="2800" b="0"/>
              <a:t>V = 825 cm</a:t>
            </a:r>
            <a:r>
              <a:rPr kumimoji="1" lang="en-US" sz="2800" b="0" baseline="30000"/>
              <a:t>3</a:t>
            </a:r>
            <a:endParaRPr kumimoji="1" lang="en-US" sz="2800" b="0"/>
          </a:p>
          <a:p>
            <a:pPr>
              <a:spcBef>
                <a:spcPct val="20000"/>
              </a:spcBef>
            </a:pPr>
            <a:r>
              <a:rPr kumimoji="1" lang="en-US" sz="2800" b="0"/>
              <a:t>D = 13.6 g/cm</a:t>
            </a:r>
            <a:r>
              <a:rPr kumimoji="1" lang="en-US" sz="2800" b="0" baseline="30000"/>
              <a:t>3</a:t>
            </a:r>
            <a:endParaRPr kumimoji="1" lang="en-US" sz="2800" b="0"/>
          </a:p>
          <a:p>
            <a:pPr>
              <a:spcBef>
                <a:spcPct val="20000"/>
              </a:spcBef>
            </a:pPr>
            <a:r>
              <a:rPr kumimoji="1" lang="en-US" sz="2800" b="0"/>
              <a:t>M = ?</a:t>
            </a:r>
          </a:p>
        </p:txBody>
      </p:sp>
      <p:sp>
        <p:nvSpPr>
          <p:cNvPr id="301062" name="Text Box 6"/>
          <p:cNvSpPr txBox="1">
            <a:spLocks noChangeArrowheads="1"/>
          </p:cNvSpPr>
          <p:nvPr/>
        </p:nvSpPr>
        <p:spPr bwMode="auto">
          <a:xfrm>
            <a:off x="4025900" y="2709863"/>
            <a:ext cx="4659313" cy="3532187"/>
          </a:xfrm>
          <a:prstGeom prst="rect">
            <a:avLst/>
          </a:prstGeom>
          <a:noFill/>
          <a:ln w="9525">
            <a:noFill/>
            <a:miter lim="800000"/>
            <a:headEnd/>
            <a:tailEnd/>
          </a:ln>
          <a:effectLst/>
        </p:spPr>
        <p:txBody>
          <a:bodyPr/>
          <a:lstStyle/>
          <a:p>
            <a:pPr>
              <a:spcBef>
                <a:spcPct val="20000"/>
              </a:spcBef>
            </a:pPr>
            <a:r>
              <a:rPr kumimoji="1" lang="en-US" sz="2800" b="0"/>
              <a:t>WORK:</a:t>
            </a:r>
          </a:p>
          <a:p>
            <a:pPr>
              <a:spcBef>
                <a:spcPct val="20000"/>
              </a:spcBef>
            </a:pPr>
            <a:r>
              <a:rPr kumimoji="1" lang="en-US" sz="2800" b="0"/>
              <a:t>M = DV</a:t>
            </a:r>
          </a:p>
          <a:p>
            <a:pPr>
              <a:spcBef>
                <a:spcPct val="60000"/>
              </a:spcBef>
            </a:pPr>
            <a:r>
              <a:rPr kumimoji="1" lang="en-US" sz="2800" b="0"/>
              <a:t>M = (13.6 g/cm</a:t>
            </a:r>
            <a:r>
              <a:rPr kumimoji="1" lang="en-US" sz="2800" b="0" baseline="30000"/>
              <a:t>3</a:t>
            </a:r>
            <a:r>
              <a:rPr kumimoji="1" lang="en-US" sz="2800" b="0"/>
              <a:t>)(825cm</a:t>
            </a:r>
            <a:r>
              <a:rPr kumimoji="1" lang="en-US" sz="2800" b="0" baseline="30000"/>
              <a:t>3</a:t>
            </a:r>
            <a:r>
              <a:rPr kumimoji="1" lang="en-US" sz="2800" b="0"/>
              <a:t>)</a:t>
            </a:r>
          </a:p>
          <a:p>
            <a:pPr>
              <a:spcBef>
                <a:spcPct val="60000"/>
              </a:spcBef>
            </a:pPr>
            <a:r>
              <a:rPr kumimoji="1" lang="en-US" sz="2800">
                <a:solidFill>
                  <a:schemeClr val="tx2"/>
                </a:solidFill>
              </a:rPr>
              <a:t>M = 11,200 g</a:t>
            </a:r>
            <a:endParaRPr kumimoji="1" lang="en-US" sz="2800" b="0"/>
          </a:p>
          <a:p>
            <a:endParaRPr kumimoji="1" lang="en-US" sz="2800" b="0"/>
          </a:p>
        </p:txBody>
      </p:sp>
      <p:sp>
        <p:nvSpPr>
          <p:cNvPr id="301063" name="Line 7"/>
          <p:cNvSpPr>
            <a:spLocks noChangeShapeType="1"/>
          </p:cNvSpPr>
          <p:nvPr/>
        </p:nvSpPr>
        <p:spPr bwMode="auto">
          <a:xfrm>
            <a:off x="3786188" y="2681288"/>
            <a:ext cx="19050" cy="3365500"/>
          </a:xfrm>
          <a:prstGeom prst="line">
            <a:avLst/>
          </a:prstGeom>
          <a:noFill/>
          <a:ln w="28575">
            <a:solidFill>
              <a:schemeClr val="tx1"/>
            </a:solidFill>
            <a:round/>
            <a:headEnd/>
            <a:tailEnd/>
          </a:ln>
          <a:effectLst/>
        </p:spPr>
        <p:txBody>
          <a:bodyPr wrap="none" anchor="ctr"/>
          <a:lstStyle/>
          <a:p>
            <a:endParaRPr lang="en-US"/>
          </a:p>
        </p:txBody>
      </p:sp>
      <p:sp>
        <p:nvSpPr>
          <p:cNvPr id="301064" name="Line 8"/>
          <p:cNvSpPr>
            <a:spLocks noChangeShapeType="1"/>
          </p:cNvSpPr>
          <p:nvPr/>
        </p:nvSpPr>
        <p:spPr bwMode="auto">
          <a:xfrm>
            <a:off x="334963" y="3259138"/>
            <a:ext cx="8474075" cy="9525"/>
          </a:xfrm>
          <a:prstGeom prst="line">
            <a:avLst/>
          </a:prstGeom>
          <a:noFill/>
          <a:ln w="28575">
            <a:solidFill>
              <a:schemeClr val="tx1"/>
            </a:solidFill>
            <a:round/>
            <a:headEnd/>
            <a:tailEnd/>
          </a:ln>
          <a:effectLst/>
        </p:spPr>
        <p:txBody>
          <a:bodyPr wrap="none" anchor="ctr"/>
          <a:lstStyle/>
          <a:p>
            <a:endParaRPr lang="en-US"/>
          </a:p>
        </p:txBody>
      </p:sp>
      <p:grpSp>
        <p:nvGrpSpPr>
          <p:cNvPr id="301065" name="Group 9"/>
          <p:cNvGrpSpPr>
            <a:grpSpLocks/>
          </p:cNvGrpSpPr>
          <p:nvPr/>
        </p:nvGrpSpPr>
        <p:grpSpPr bwMode="auto">
          <a:xfrm>
            <a:off x="1562100" y="4649788"/>
            <a:ext cx="2038350" cy="1230312"/>
            <a:chOff x="351" y="3394"/>
            <a:chExt cx="1364" cy="756"/>
          </a:xfrm>
        </p:grpSpPr>
        <p:sp>
          <p:nvSpPr>
            <p:cNvPr id="301066" name="AutoShape 10"/>
            <p:cNvSpPr>
              <a:spLocks noChangeArrowheads="1"/>
            </p:cNvSpPr>
            <p:nvPr/>
          </p:nvSpPr>
          <p:spPr bwMode="auto">
            <a:xfrm>
              <a:off x="351" y="3394"/>
              <a:ext cx="1364" cy="756"/>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301067" name="Object 11"/>
            <p:cNvGraphicFramePr>
              <a:graphicFrameLocks noChangeAspect="1"/>
            </p:cNvGraphicFramePr>
            <p:nvPr/>
          </p:nvGraphicFramePr>
          <p:xfrm>
            <a:off x="610" y="3398"/>
            <a:ext cx="846" cy="749"/>
          </p:xfrm>
          <a:graphic>
            <a:graphicData uri="http://schemas.openxmlformats.org/presentationml/2006/ole">
              <p:oleObj spid="_x0000_s301067" name="Equation" r:id="rId4" imgW="444240" imgH="393480" progId="Equation.3">
                <p:embed/>
              </p:oleObj>
            </a:graphicData>
          </a:graphic>
        </p:graphicFrame>
      </p:grpSp>
      <p:sp>
        <p:nvSpPr>
          <p:cNvPr id="301068" name="Rectangle 12"/>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1061">
                                            <p:txEl>
                                              <p:pRg st="0" end="0"/>
                                            </p:txEl>
                                          </p:spTgt>
                                        </p:tgtEl>
                                        <p:attrNameLst>
                                          <p:attrName>style.visibility</p:attrName>
                                        </p:attrNameLst>
                                      </p:cBhvr>
                                      <p:to>
                                        <p:strVal val="visible"/>
                                      </p:to>
                                    </p:set>
                                    <p:animEffect transition="in" filter="wipe(up)">
                                      <p:cBhvr>
                                        <p:cTn id="7" dur="500"/>
                                        <p:tgtEl>
                                          <p:spTgt spid="3010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1061">
                                            <p:txEl>
                                              <p:pRg st="1" end="1"/>
                                            </p:txEl>
                                          </p:spTgt>
                                        </p:tgtEl>
                                        <p:attrNameLst>
                                          <p:attrName>style.visibility</p:attrName>
                                        </p:attrNameLst>
                                      </p:cBhvr>
                                      <p:to>
                                        <p:strVal val="visible"/>
                                      </p:to>
                                    </p:set>
                                    <p:animEffect transition="in" filter="wipe(up)">
                                      <p:cBhvr>
                                        <p:cTn id="12" dur="500"/>
                                        <p:tgtEl>
                                          <p:spTgt spid="3010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1061">
                                            <p:txEl>
                                              <p:pRg st="2" end="2"/>
                                            </p:txEl>
                                          </p:spTgt>
                                        </p:tgtEl>
                                        <p:attrNameLst>
                                          <p:attrName>style.visibility</p:attrName>
                                        </p:attrNameLst>
                                      </p:cBhvr>
                                      <p:to>
                                        <p:strVal val="visible"/>
                                      </p:to>
                                    </p:set>
                                    <p:animEffect transition="in" filter="wipe(up)">
                                      <p:cBhvr>
                                        <p:cTn id="17" dur="500"/>
                                        <p:tgtEl>
                                          <p:spTgt spid="3010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1061">
                                            <p:txEl>
                                              <p:pRg st="3" end="3"/>
                                            </p:txEl>
                                          </p:spTgt>
                                        </p:tgtEl>
                                        <p:attrNameLst>
                                          <p:attrName>style.visibility</p:attrName>
                                        </p:attrNameLst>
                                      </p:cBhvr>
                                      <p:to>
                                        <p:strVal val="visible"/>
                                      </p:to>
                                    </p:set>
                                    <p:animEffect transition="in" filter="wipe(up)">
                                      <p:cBhvr>
                                        <p:cTn id="22" dur="500"/>
                                        <p:tgtEl>
                                          <p:spTgt spid="3010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1065"/>
                                        </p:tgtEl>
                                        <p:attrNameLst>
                                          <p:attrName>style.visibility</p:attrName>
                                        </p:attrNameLst>
                                      </p:cBhvr>
                                      <p:to>
                                        <p:strVal val="visible"/>
                                      </p:to>
                                    </p:set>
                                    <p:animEffect transition="in" filter="dissolve">
                                      <p:cBhvr>
                                        <p:cTn id="27" dur="500"/>
                                        <p:tgtEl>
                                          <p:spTgt spid="30106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1062">
                                            <p:txEl>
                                              <p:pRg st="0" end="0"/>
                                            </p:txEl>
                                          </p:spTgt>
                                        </p:tgtEl>
                                        <p:attrNameLst>
                                          <p:attrName>style.visibility</p:attrName>
                                        </p:attrNameLst>
                                      </p:cBhvr>
                                      <p:to>
                                        <p:strVal val="visible"/>
                                      </p:to>
                                    </p:set>
                                    <p:animEffect transition="in" filter="wipe(up)">
                                      <p:cBhvr>
                                        <p:cTn id="32" dur="500"/>
                                        <p:tgtEl>
                                          <p:spTgt spid="30106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01062">
                                            <p:txEl>
                                              <p:pRg st="1" end="1"/>
                                            </p:txEl>
                                          </p:spTgt>
                                        </p:tgtEl>
                                        <p:attrNameLst>
                                          <p:attrName>style.visibility</p:attrName>
                                        </p:attrNameLst>
                                      </p:cBhvr>
                                      <p:to>
                                        <p:strVal val="visible"/>
                                      </p:to>
                                    </p:set>
                                    <p:animEffect transition="in" filter="wipe(up)">
                                      <p:cBhvr>
                                        <p:cTn id="37" dur="500"/>
                                        <p:tgtEl>
                                          <p:spTgt spid="30106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01062">
                                            <p:txEl>
                                              <p:pRg st="2" end="2"/>
                                            </p:txEl>
                                          </p:spTgt>
                                        </p:tgtEl>
                                        <p:attrNameLst>
                                          <p:attrName>style.visibility</p:attrName>
                                        </p:attrNameLst>
                                      </p:cBhvr>
                                      <p:to>
                                        <p:strVal val="visible"/>
                                      </p:to>
                                    </p:set>
                                    <p:animEffect transition="in" filter="wipe(up)">
                                      <p:cBhvr>
                                        <p:cTn id="42" dur="500"/>
                                        <p:tgtEl>
                                          <p:spTgt spid="30106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01062">
                                            <p:txEl>
                                              <p:pRg st="3" end="3"/>
                                            </p:txEl>
                                          </p:spTgt>
                                        </p:tgtEl>
                                        <p:attrNameLst>
                                          <p:attrName>style.visibility</p:attrName>
                                        </p:attrNameLst>
                                      </p:cBhvr>
                                      <p:to>
                                        <p:strVal val="visible"/>
                                      </p:to>
                                    </p:set>
                                    <p:animEffect transition="in" filter="wipe(up)">
                                      <p:cBhvr>
                                        <p:cTn id="47" dur="500"/>
                                        <p:tgtEl>
                                          <p:spTgt spid="3010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1" grpId="0" build="p" autoUpdateAnimBg="0"/>
      <p:bldP spid="301062"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a:t>Density</a:t>
            </a:r>
          </a:p>
        </p:txBody>
      </p:sp>
      <p:sp>
        <p:nvSpPr>
          <p:cNvPr id="303107" name="Rectangle 3"/>
          <p:cNvSpPr>
            <a:spLocks noGrp="1" noChangeArrowheads="1"/>
          </p:cNvSpPr>
          <p:nvPr>
            <p:ph type="body" idx="1"/>
          </p:nvPr>
        </p:nvSpPr>
        <p:spPr>
          <a:xfrm>
            <a:off x="260350" y="1720850"/>
            <a:ext cx="8461375" cy="2020888"/>
          </a:xfrm>
        </p:spPr>
        <p:txBody>
          <a:bodyPr/>
          <a:lstStyle/>
          <a:p>
            <a:r>
              <a:rPr lang="en-US" sz="2800"/>
              <a:t>A liquid has a density of 0.87 g/mL. What volume is occupied by 25 g of the liquid?</a:t>
            </a:r>
            <a:endParaRPr lang="en-US" sz="2800" u="sng"/>
          </a:p>
        </p:txBody>
      </p:sp>
      <p:sp>
        <p:nvSpPr>
          <p:cNvPr id="303108" name="Rectangle 4"/>
          <p:cNvSpPr>
            <a:spLocks noChangeArrowheads="1"/>
          </p:cNvSpPr>
          <p:nvPr/>
        </p:nvSpPr>
        <p:spPr bwMode="auto">
          <a:xfrm>
            <a:off x="280988" y="2681288"/>
            <a:ext cx="8515350" cy="3403600"/>
          </a:xfrm>
          <a:prstGeom prst="rect">
            <a:avLst/>
          </a:prstGeom>
          <a:solidFill>
            <a:schemeClr val="bg1"/>
          </a:solidFill>
          <a:ln w="28575">
            <a:solidFill>
              <a:schemeClr val="tx1"/>
            </a:solidFill>
            <a:miter lim="800000"/>
            <a:headEnd/>
            <a:tailEnd/>
          </a:ln>
          <a:effectLst/>
        </p:spPr>
        <p:txBody>
          <a:bodyPr wrap="none" anchor="ctr"/>
          <a:lstStyle/>
          <a:p>
            <a:endParaRPr lang="en-US"/>
          </a:p>
        </p:txBody>
      </p:sp>
      <p:sp>
        <p:nvSpPr>
          <p:cNvPr id="303109" name="Text Box 5"/>
          <p:cNvSpPr txBox="1">
            <a:spLocks noChangeArrowheads="1"/>
          </p:cNvSpPr>
          <p:nvPr/>
        </p:nvSpPr>
        <p:spPr bwMode="auto">
          <a:xfrm>
            <a:off x="447675" y="2709863"/>
            <a:ext cx="3773488" cy="2592387"/>
          </a:xfrm>
          <a:prstGeom prst="rect">
            <a:avLst/>
          </a:prstGeom>
          <a:noFill/>
          <a:ln w="9525">
            <a:noFill/>
            <a:miter lim="800000"/>
            <a:headEnd/>
            <a:tailEnd/>
          </a:ln>
          <a:effectLst/>
        </p:spPr>
        <p:txBody>
          <a:bodyPr/>
          <a:lstStyle/>
          <a:p>
            <a:pPr>
              <a:spcBef>
                <a:spcPct val="20000"/>
              </a:spcBef>
            </a:pPr>
            <a:r>
              <a:rPr kumimoji="1" lang="en-US" sz="2800" b="0"/>
              <a:t>GIVEN:</a:t>
            </a:r>
          </a:p>
          <a:p>
            <a:pPr>
              <a:spcBef>
                <a:spcPct val="20000"/>
              </a:spcBef>
            </a:pPr>
            <a:r>
              <a:rPr kumimoji="1" lang="en-US" sz="2800" b="0"/>
              <a:t>D = 0.87 g/mL</a:t>
            </a:r>
          </a:p>
          <a:p>
            <a:pPr>
              <a:spcBef>
                <a:spcPct val="20000"/>
              </a:spcBef>
            </a:pPr>
            <a:r>
              <a:rPr kumimoji="1" lang="en-US" sz="2800" b="0"/>
              <a:t>V = ?</a:t>
            </a:r>
          </a:p>
          <a:p>
            <a:pPr>
              <a:spcBef>
                <a:spcPct val="20000"/>
              </a:spcBef>
            </a:pPr>
            <a:r>
              <a:rPr kumimoji="1" lang="en-US" sz="2800" b="0"/>
              <a:t>M = 25 g</a:t>
            </a:r>
          </a:p>
        </p:txBody>
      </p:sp>
      <p:sp>
        <p:nvSpPr>
          <p:cNvPr id="303110" name="Line 6"/>
          <p:cNvSpPr>
            <a:spLocks noChangeShapeType="1"/>
          </p:cNvSpPr>
          <p:nvPr/>
        </p:nvSpPr>
        <p:spPr bwMode="auto">
          <a:xfrm>
            <a:off x="3786188" y="2681288"/>
            <a:ext cx="9525" cy="3365500"/>
          </a:xfrm>
          <a:prstGeom prst="line">
            <a:avLst/>
          </a:prstGeom>
          <a:noFill/>
          <a:ln w="28575">
            <a:solidFill>
              <a:schemeClr val="tx1"/>
            </a:solidFill>
            <a:round/>
            <a:headEnd/>
            <a:tailEnd/>
          </a:ln>
          <a:effectLst/>
        </p:spPr>
        <p:txBody>
          <a:bodyPr wrap="none" anchor="ctr"/>
          <a:lstStyle/>
          <a:p>
            <a:endParaRPr lang="en-US"/>
          </a:p>
        </p:txBody>
      </p:sp>
      <p:sp>
        <p:nvSpPr>
          <p:cNvPr id="303111" name="Line 7"/>
          <p:cNvSpPr>
            <a:spLocks noChangeShapeType="1"/>
          </p:cNvSpPr>
          <p:nvPr/>
        </p:nvSpPr>
        <p:spPr bwMode="auto">
          <a:xfrm flipV="1">
            <a:off x="271463" y="3249613"/>
            <a:ext cx="8510587" cy="9525"/>
          </a:xfrm>
          <a:prstGeom prst="line">
            <a:avLst/>
          </a:prstGeom>
          <a:noFill/>
          <a:ln w="28575">
            <a:solidFill>
              <a:schemeClr val="tx1"/>
            </a:solidFill>
            <a:round/>
            <a:headEnd/>
            <a:tailEnd/>
          </a:ln>
          <a:effectLst/>
        </p:spPr>
        <p:txBody>
          <a:bodyPr wrap="none" anchor="ctr"/>
          <a:lstStyle/>
          <a:p>
            <a:endParaRPr lang="en-US"/>
          </a:p>
        </p:txBody>
      </p:sp>
      <p:grpSp>
        <p:nvGrpSpPr>
          <p:cNvPr id="303123" name="Group 19"/>
          <p:cNvGrpSpPr>
            <a:grpSpLocks/>
          </p:cNvGrpSpPr>
          <p:nvPr/>
        </p:nvGrpSpPr>
        <p:grpSpPr bwMode="auto">
          <a:xfrm>
            <a:off x="4083050" y="2728913"/>
            <a:ext cx="5365750" cy="1849437"/>
            <a:chOff x="2572" y="1719"/>
            <a:chExt cx="3380" cy="1165"/>
          </a:xfrm>
        </p:grpSpPr>
        <p:sp>
          <p:nvSpPr>
            <p:cNvPr id="303113" name="Text Box 9"/>
            <p:cNvSpPr txBox="1">
              <a:spLocks noChangeArrowheads="1"/>
            </p:cNvSpPr>
            <p:nvPr/>
          </p:nvSpPr>
          <p:spPr bwMode="auto">
            <a:xfrm>
              <a:off x="2572" y="1719"/>
              <a:ext cx="3380" cy="1165"/>
            </a:xfrm>
            <a:prstGeom prst="rect">
              <a:avLst/>
            </a:prstGeom>
            <a:noFill/>
            <a:ln w="9525">
              <a:noFill/>
              <a:miter lim="800000"/>
              <a:headEnd/>
              <a:tailEnd/>
            </a:ln>
            <a:effectLst/>
          </p:spPr>
          <p:txBody>
            <a:bodyPr/>
            <a:lstStyle/>
            <a:p>
              <a:pPr>
                <a:spcBef>
                  <a:spcPct val="20000"/>
                </a:spcBef>
              </a:pPr>
              <a:r>
                <a:rPr kumimoji="1" lang="en-US" sz="2800" b="0"/>
                <a:t>WORK:</a:t>
              </a:r>
            </a:p>
            <a:p>
              <a:pPr>
                <a:spcBef>
                  <a:spcPct val="20000"/>
                </a:spcBef>
              </a:pPr>
              <a:r>
                <a:rPr kumimoji="1" lang="en-US" sz="2800" b="0"/>
                <a:t>V = M</a:t>
              </a:r>
            </a:p>
            <a:p>
              <a:pPr>
                <a:spcBef>
                  <a:spcPct val="10000"/>
                </a:spcBef>
              </a:pPr>
              <a:r>
                <a:rPr kumimoji="1" lang="en-US" sz="2800" b="0"/>
                <a:t>       D</a:t>
              </a:r>
            </a:p>
          </p:txBody>
        </p:sp>
        <p:sp>
          <p:nvSpPr>
            <p:cNvPr id="303114" name="Line 10"/>
            <p:cNvSpPr>
              <a:spLocks noChangeShapeType="1"/>
            </p:cNvSpPr>
            <p:nvPr/>
          </p:nvSpPr>
          <p:spPr bwMode="auto">
            <a:xfrm>
              <a:off x="3009" y="2356"/>
              <a:ext cx="296" cy="0"/>
            </a:xfrm>
            <a:prstGeom prst="line">
              <a:avLst/>
            </a:prstGeom>
            <a:noFill/>
            <a:ln w="38100" cap="sq">
              <a:solidFill>
                <a:schemeClr val="tx1"/>
              </a:solidFill>
              <a:round/>
              <a:headEnd type="none" w="sm" len="sm"/>
              <a:tailEnd type="none" w="sm" len="sm"/>
            </a:ln>
            <a:effectLst/>
          </p:spPr>
          <p:txBody>
            <a:bodyPr wrap="none" anchor="ctr"/>
            <a:lstStyle/>
            <a:p>
              <a:endParaRPr lang="en-US"/>
            </a:p>
          </p:txBody>
        </p:sp>
      </p:grpSp>
      <p:grpSp>
        <p:nvGrpSpPr>
          <p:cNvPr id="303124" name="Group 20"/>
          <p:cNvGrpSpPr>
            <a:grpSpLocks/>
          </p:cNvGrpSpPr>
          <p:nvPr/>
        </p:nvGrpSpPr>
        <p:grpSpPr bwMode="auto">
          <a:xfrm>
            <a:off x="4062413" y="4256088"/>
            <a:ext cx="5365750" cy="1366837"/>
            <a:chOff x="2559" y="2681"/>
            <a:chExt cx="3380" cy="861"/>
          </a:xfrm>
        </p:grpSpPr>
        <p:sp>
          <p:nvSpPr>
            <p:cNvPr id="303116" name="Text Box 12"/>
            <p:cNvSpPr txBox="1">
              <a:spLocks noChangeArrowheads="1"/>
            </p:cNvSpPr>
            <p:nvPr/>
          </p:nvSpPr>
          <p:spPr bwMode="auto">
            <a:xfrm>
              <a:off x="2559" y="2681"/>
              <a:ext cx="3380" cy="861"/>
            </a:xfrm>
            <a:prstGeom prst="rect">
              <a:avLst/>
            </a:prstGeom>
            <a:noFill/>
            <a:ln w="9525">
              <a:noFill/>
              <a:miter lim="800000"/>
              <a:headEnd/>
              <a:tailEnd/>
            </a:ln>
            <a:effectLst/>
          </p:spPr>
          <p:txBody>
            <a:bodyPr/>
            <a:lstStyle/>
            <a:p>
              <a:pPr>
                <a:spcBef>
                  <a:spcPct val="35000"/>
                </a:spcBef>
              </a:pPr>
              <a:r>
                <a:rPr kumimoji="1" lang="en-US" sz="2800" b="0"/>
                <a:t>V =      25 g</a:t>
              </a:r>
            </a:p>
            <a:p>
              <a:pPr>
                <a:spcBef>
                  <a:spcPct val="30000"/>
                </a:spcBef>
              </a:pPr>
              <a:r>
                <a:rPr kumimoji="1" lang="en-US" sz="2800" b="0"/>
                <a:t>       0.87 g/mL</a:t>
              </a:r>
            </a:p>
          </p:txBody>
        </p:sp>
        <p:sp>
          <p:nvSpPr>
            <p:cNvPr id="303117" name="Line 13"/>
            <p:cNvSpPr>
              <a:spLocks noChangeShapeType="1"/>
            </p:cNvSpPr>
            <p:nvPr/>
          </p:nvSpPr>
          <p:spPr bwMode="auto">
            <a:xfrm>
              <a:off x="3056" y="3030"/>
              <a:ext cx="988" cy="8"/>
            </a:xfrm>
            <a:prstGeom prst="line">
              <a:avLst/>
            </a:prstGeom>
            <a:noFill/>
            <a:ln w="38100" cap="sq">
              <a:solidFill>
                <a:schemeClr val="tx1"/>
              </a:solidFill>
              <a:round/>
              <a:headEnd type="none" w="sm" len="sm"/>
              <a:tailEnd type="none" w="sm" len="sm"/>
            </a:ln>
            <a:effectLst/>
          </p:spPr>
          <p:txBody>
            <a:bodyPr wrap="none" anchor="ctr"/>
            <a:lstStyle/>
            <a:p>
              <a:endParaRPr lang="en-US"/>
            </a:p>
          </p:txBody>
        </p:sp>
      </p:grpSp>
      <p:sp>
        <p:nvSpPr>
          <p:cNvPr id="303118" name="Text Box 14"/>
          <p:cNvSpPr txBox="1">
            <a:spLocks noChangeArrowheads="1"/>
          </p:cNvSpPr>
          <p:nvPr/>
        </p:nvSpPr>
        <p:spPr bwMode="auto">
          <a:xfrm>
            <a:off x="4044950" y="5400675"/>
            <a:ext cx="2314575" cy="612775"/>
          </a:xfrm>
          <a:prstGeom prst="rect">
            <a:avLst/>
          </a:prstGeom>
          <a:noFill/>
          <a:ln w="9525">
            <a:noFill/>
            <a:miter lim="800000"/>
            <a:headEnd/>
            <a:tailEnd/>
          </a:ln>
          <a:effectLst/>
        </p:spPr>
        <p:txBody>
          <a:bodyPr/>
          <a:lstStyle/>
          <a:p>
            <a:pPr>
              <a:spcBef>
                <a:spcPct val="20000"/>
              </a:spcBef>
            </a:pPr>
            <a:r>
              <a:rPr kumimoji="1" lang="en-US" sz="2800">
                <a:solidFill>
                  <a:schemeClr val="tx2"/>
                </a:solidFill>
              </a:rPr>
              <a:t>V = 29 mL</a:t>
            </a:r>
            <a:endParaRPr kumimoji="1" lang="en-US" sz="2800" b="0"/>
          </a:p>
        </p:txBody>
      </p:sp>
      <p:grpSp>
        <p:nvGrpSpPr>
          <p:cNvPr id="303119" name="Group 15"/>
          <p:cNvGrpSpPr>
            <a:grpSpLocks/>
          </p:cNvGrpSpPr>
          <p:nvPr/>
        </p:nvGrpSpPr>
        <p:grpSpPr bwMode="auto">
          <a:xfrm>
            <a:off x="1589088" y="4822825"/>
            <a:ext cx="1882775" cy="1138238"/>
            <a:chOff x="351" y="3394"/>
            <a:chExt cx="1364" cy="756"/>
          </a:xfrm>
        </p:grpSpPr>
        <p:sp>
          <p:nvSpPr>
            <p:cNvPr id="303120" name="AutoShape 16"/>
            <p:cNvSpPr>
              <a:spLocks noChangeArrowheads="1"/>
            </p:cNvSpPr>
            <p:nvPr/>
          </p:nvSpPr>
          <p:spPr bwMode="auto">
            <a:xfrm>
              <a:off x="351" y="3394"/>
              <a:ext cx="1364" cy="756"/>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303121" name="Object 17"/>
            <p:cNvGraphicFramePr>
              <a:graphicFrameLocks noChangeAspect="1"/>
            </p:cNvGraphicFramePr>
            <p:nvPr/>
          </p:nvGraphicFramePr>
          <p:xfrm>
            <a:off x="610" y="3398"/>
            <a:ext cx="846" cy="749"/>
          </p:xfrm>
          <a:graphic>
            <a:graphicData uri="http://schemas.openxmlformats.org/presentationml/2006/ole">
              <p:oleObj spid="_x0000_s303121" name="Equation" r:id="rId4" imgW="444240" imgH="393480" progId="Equation.3">
                <p:embed/>
              </p:oleObj>
            </a:graphicData>
          </a:graphic>
        </p:graphicFrame>
      </p:grpSp>
      <p:sp>
        <p:nvSpPr>
          <p:cNvPr id="303122" name="Rectangle 18"/>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3109"/>
                                        </p:tgtEl>
                                        <p:attrNameLst>
                                          <p:attrName>style.visibility</p:attrName>
                                        </p:attrNameLst>
                                      </p:cBhvr>
                                      <p:to>
                                        <p:strVal val="visible"/>
                                      </p:to>
                                    </p:set>
                                    <p:animEffect transition="in" filter="wipe(up)">
                                      <p:cBhvr>
                                        <p:cTn id="7" dur="500"/>
                                        <p:tgtEl>
                                          <p:spTgt spid="3031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3119"/>
                                        </p:tgtEl>
                                        <p:attrNameLst>
                                          <p:attrName>style.visibility</p:attrName>
                                        </p:attrNameLst>
                                      </p:cBhvr>
                                      <p:to>
                                        <p:strVal val="visible"/>
                                      </p:to>
                                    </p:set>
                                    <p:animEffect transition="in" filter="dissolve">
                                      <p:cBhvr>
                                        <p:cTn id="12" dur="500"/>
                                        <p:tgtEl>
                                          <p:spTgt spid="3031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3123"/>
                                        </p:tgtEl>
                                        <p:attrNameLst>
                                          <p:attrName>style.visibility</p:attrName>
                                        </p:attrNameLst>
                                      </p:cBhvr>
                                      <p:to>
                                        <p:strVal val="visible"/>
                                      </p:to>
                                    </p:set>
                                    <p:animEffect transition="in" filter="wipe(up)">
                                      <p:cBhvr>
                                        <p:cTn id="17" dur="500"/>
                                        <p:tgtEl>
                                          <p:spTgt spid="3031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3124"/>
                                        </p:tgtEl>
                                        <p:attrNameLst>
                                          <p:attrName>style.visibility</p:attrName>
                                        </p:attrNameLst>
                                      </p:cBhvr>
                                      <p:to>
                                        <p:strVal val="visible"/>
                                      </p:to>
                                    </p:set>
                                    <p:animEffect transition="in" filter="wipe(up)">
                                      <p:cBhvr>
                                        <p:cTn id="22" dur="500"/>
                                        <p:tgtEl>
                                          <p:spTgt spid="3031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3118">
                                            <p:txEl>
                                              <p:pRg st="0" end="0"/>
                                            </p:txEl>
                                          </p:spTgt>
                                        </p:tgtEl>
                                        <p:attrNameLst>
                                          <p:attrName>style.visibility</p:attrName>
                                        </p:attrNameLst>
                                      </p:cBhvr>
                                      <p:to>
                                        <p:strVal val="visible"/>
                                      </p:to>
                                    </p:set>
                                    <p:animEffect transition="in" filter="wipe(up)">
                                      <p:cBhvr>
                                        <p:cTn id="27" dur="500"/>
                                        <p:tgtEl>
                                          <p:spTgt spid="3031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9" grpId="0" autoUpdateAnimBg="0"/>
      <p:bldP spid="303118"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Measuring Temperature</a:t>
            </a:r>
          </a:p>
        </p:txBody>
      </p:sp>
      <p:sp>
        <p:nvSpPr>
          <p:cNvPr id="92163" name="Rectangle 3"/>
          <p:cNvSpPr>
            <a:spLocks noGrp="1" noChangeArrowheads="1"/>
          </p:cNvSpPr>
          <p:nvPr>
            <p:ph type="body" idx="1"/>
          </p:nvPr>
        </p:nvSpPr>
        <p:spPr>
          <a:xfrm>
            <a:off x="1295400" y="1828800"/>
            <a:ext cx="7010400" cy="4419600"/>
          </a:xfrm>
          <a:noFill/>
          <a:ln/>
        </p:spPr>
        <p:txBody>
          <a:bodyPr lIns="92075" tIns="46038" rIns="92075" bIns="46038"/>
          <a:lstStyle/>
          <a:p>
            <a:r>
              <a:rPr lang="en-US"/>
              <a:t>Celsius scale.</a:t>
            </a:r>
          </a:p>
          <a:p>
            <a:r>
              <a:rPr lang="en-US"/>
              <a:t>water freezes at 0ºC</a:t>
            </a:r>
          </a:p>
          <a:p>
            <a:r>
              <a:rPr lang="en-US"/>
              <a:t>water boils at 100ºC</a:t>
            </a:r>
          </a:p>
          <a:p>
            <a:r>
              <a:rPr lang="en-US"/>
              <a:t>body temperature 37ºC</a:t>
            </a:r>
          </a:p>
          <a:p>
            <a:r>
              <a:rPr lang="en-US"/>
              <a:t>room temperature 20 - 25ºC</a:t>
            </a:r>
          </a:p>
        </p:txBody>
      </p:sp>
      <p:sp>
        <p:nvSpPr>
          <p:cNvPr id="92164" name="AutoShape 4"/>
          <p:cNvSpPr>
            <a:spLocks noChangeArrowheads="1"/>
          </p:cNvSpPr>
          <p:nvPr/>
        </p:nvSpPr>
        <p:spPr bwMode="auto">
          <a:xfrm>
            <a:off x="850900" y="1079500"/>
            <a:ext cx="127000" cy="5156200"/>
          </a:xfrm>
          <a:prstGeom prst="roundRect">
            <a:avLst>
              <a:gd name="adj" fmla="val 49995"/>
            </a:avLst>
          </a:prstGeom>
          <a:solidFill>
            <a:srgbClr val="FF0000"/>
          </a:solidFill>
          <a:ln w="25400">
            <a:solidFill>
              <a:schemeClr val="tx1"/>
            </a:solidFill>
            <a:round/>
            <a:headEnd/>
            <a:tailEnd/>
          </a:ln>
          <a:effectLst/>
        </p:spPr>
        <p:txBody>
          <a:bodyPr wrap="none" anchor="ctr"/>
          <a:lstStyle/>
          <a:p>
            <a:endParaRPr lang="en-US"/>
          </a:p>
        </p:txBody>
      </p:sp>
      <p:sp>
        <p:nvSpPr>
          <p:cNvPr id="92165" name="AutoShape 5"/>
          <p:cNvSpPr>
            <a:spLocks noChangeArrowheads="1"/>
          </p:cNvSpPr>
          <p:nvPr/>
        </p:nvSpPr>
        <p:spPr bwMode="auto">
          <a:xfrm>
            <a:off x="850900" y="1079500"/>
            <a:ext cx="127000" cy="2489200"/>
          </a:xfrm>
          <a:prstGeom prst="roundRect">
            <a:avLst>
              <a:gd name="adj" fmla="val 49995"/>
            </a:avLst>
          </a:prstGeom>
          <a:solidFill>
            <a:srgbClr val="C0C0C0"/>
          </a:solidFill>
          <a:ln w="25400">
            <a:solidFill>
              <a:schemeClr val="tx1"/>
            </a:solidFill>
            <a:round/>
            <a:headEnd/>
            <a:tailEnd/>
          </a:ln>
          <a:effectLst/>
        </p:spPr>
        <p:txBody>
          <a:bodyPr wrap="none" anchor="ctr"/>
          <a:lstStyle/>
          <a:p>
            <a:endParaRPr lang="en-US"/>
          </a:p>
        </p:txBody>
      </p:sp>
      <p:sp>
        <p:nvSpPr>
          <p:cNvPr id="92166" name="Rectangle 6"/>
          <p:cNvSpPr>
            <a:spLocks noChangeArrowheads="1"/>
          </p:cNvSpPr>
          <p:nvPr/>
        </p:nvSpPr>
        <p:spPr bwMode="auto">
          <a:xfrm>
            <a:off x="669925" y="427038"/>
            <a:ext cx="852488" cy="579437"/>
          </a:xfrm>
          <a:prstGeom prst="rect">
            <a:avLst/>
          </a:prstGeom>
          <a:noFill/>
          <a:ln w="9525">
            <a:noFill/>
            <a:miter lim="800000"/>
            <a:headEnd/>
            <a:tailEnd/>
          </a:ln>
          <a:effectLst/>
        </p:spPr>
        <p:txBody>
          <a:bodyPr wrap="none" lIns="92075" tIns="46038" rIns="92075" bIns="46038">
            <a:spAutoFit/>
          </a:bodyPr>
          <a:lstStyle/>
          <a:p>
            <a:r>
              <a:rPr lang="en-US" sz="3200" b="0"/>
              <a:t>0ºC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anim to="" calcmode="lin" valueType="num">
                                      <p:cBhvr>
                                        <p:cTn id="7" dur="1" fill="hold"/>
                                        <p:tgtEl>
                                          <p:spTgt spid="9216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2163">
                                            <p:txEl>
                                              <p:pRg st="1" end="1"/>
                                            </p:txEl>
                                          </p:spTgt>
                                        </p:tgtEl>
                                        <p:attrNameLst>
                                          <p:attrName>style.visibility</p:attrName>
                                        </p:attrNameLst>
                                      </p:cBhvr>
                                      <p:to>
                                        <p:strVal val="visible"/>
                                      </p:to>
                                    </p:set>
                                    <p:anim to="" calcmode="lin" valueType="num">
                                      <p:cBhvr>
                                        <p:cTn id="12" dur="1" fill="hold"/>
                                        <p:tgtEl>
                                          <p:spTgt spid="9216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2163">
                                            <p:txEl>
                                              <p:pRg st="2" end="2"/>
                                            </p:txEl>
                                          </p:spTgt>
                                        </p:tgtEl>
                                        <p:attrNameLst>
                                          <p:attrName>style.visibility</p:attrName>
                                        </p:attrNameLst>
                                      </p:cBhvr>
                                      <p:to>
                                        <p:strVal val="visible"/>
                                      </p:to>
                                    </p:set>
                                    <p:anim to="" calcmode="lin" valueType="num">
                                      <p:cBhvr>
                                        <p:cTn id="17" dur="1" fill="hold"/>
                                        <p:tgtEl>
                                          <p:spTgt spid="9216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2163">
                                            <p:txEl>
                                              <p:pRg st="3" end="3"/>
                                            </p:txEl>
                                          </p:spTgt>
                                        </p:tgtEl>
                                        <p:attrNameLst>
                                          <p:attrName>style.visibility</p:attrName>
                                        </p:attrNameLst>
                                      </p:cBhvr>
                                      <p:to>
                                        <p:strVal val="visible"/>
                                      </p:to>
                                    </p:set>
                                    <p:anim to="" calcmode="lin" valueType="num">
                                      <p:cBhvr>
                                        <p:cTn id="22" dur="1" fill="hold"/>
                                        <p:tgtEl>
                                          <p:spTgt spid="9216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92163">
                                            <p:txEl>
                                              <p:pRg st="4" end="4"/>
                                            </p:txEl>
                                          </p:spTgt>
                                        </p:tgtEl>
                                        <p:attrNameLst>
                                          <p:attrName>style.visibility</p:attrName>
                                        </p:attrNameLst>
                                      </p:cBhvr>
                                      <p:to>
                                        <p:strVal val="visible"/>
                                      </p:to>
                                    </p:set>
                                    <p:anim to="" calcmode="lin" valueType="num">
                                      <p:cBhvr>
                                        <p:cTn id="27" dur="1" fill="hold"/>
                                        <p:tgtEl>
                                          <p:spTgt spid="9216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Measuring Temperature</a:t>
            </a:r>
          </a:p>
        </p:txBody>
      </p:sp>
      <p:sp>
        <p:nvSpPr>
          <p:cNvPr id="94211" name="Rectangle 3"/>
          <p:cNvSpPr>
            <a:spLocks noGrp="1" noChangeArrowheads="1"/>
          </p:cNvSpPr>
          <p:nvPr>
            <p:ph type="body" idx="1"/>
          </p:nvPr>
        </p:nvSpPr>
        <p:spPr>
          <a:xfrm>
            <a:off x="990600" y="1676400"/>
            <a:ext cx="7772400" cy="4419600"/>
          </a:xfrm>
          <a:noFill/>
          <a:ln/>
        </p:spPr>
        <p:txBody>
          <a:bodyPr lIns="92075" tIns="46038" rIns="92075" bIns="46038"/>
          <a:lstStyle/>
          <a:p>
            <a:r>
              <a:rPr lang="en-US"/>
              <a:t>Kelvin starts at absolute zero (-273 º C)</a:t>
            </a:r>
          </a:p>
          <a:p>
            <a:r>
              <a:rPr lang="en-US"/>
              <a:t>degrees are the same size</a:t>
            </a:r>
          </a:p>
          <a:p>
            <a:r>
              <a:rPr lang="en-US"/>
              <a:t>C  = K -273</a:t>
            </a:r>
          </a:p>
          <a:p>
            <a:r>
              <a:rPr lang="en-US"/>
              <a:t>K = C + 273</a:t>
            </a:r>
          </a:p>
          <a:p>
            <a:r>
              <a:rPr lang="en-US"/>
              <a:t>Kelvin is always bigger.</a:t>
            </a:r>
          </a:p>
          <a:p>
            <a:r>
              <a:rPr lang="en-US"/>
              <a:t>Kelvin can never be negative. </a:t>
            </a:r>
          </a:p>
        </p:txBody>
      </p:sp>
      <p:sp>
        <p:nvSpPr>
          <p:cNvPr id="94212" name="AutoShape 4"/>
          <p:cNvSpPr>
            <a:spLocks noChangeArrowheads="1"/>
          </p:cNvSpPr>
          <p:nvPr/>
        </p:nvSpPr>
        <p:spPr bwMode="auto">
          <a:xfrm>
            <a:off x="850900" y="1079500"/>
            <a:ext cx="127000" cy="5156200"/>
          </a:xfrm>
          <a:prstGeom prst="roundRect">
            <a:avLst>
              <a:gd name="adj" fmla="val 49995"/>
            </a:avLst>
          </a:prstGeom>
          <a:solidFill>
            <a:srgbClr val="FF0000"/>
          </a:solidFill>
          <a:ln w="25400">
            <a:solidFill>
              <a:schemeClr val="tx1"/>
            </a:solidFill>
            <a:round/>
            <a:headEnd/>
            <a:tailEnd/>
          </a:ln>
          <a:effectLst/>
        </p:spPr>
        <p:txBody>
          <a:bodyPr wrap="none" anchor="ctr"/>
          <a:lstStyle/>
          <a:p>
            <a:endParaRPr lang="en-US"/>
          </a:p>
        </p:txBody>
      </p:sp>
      <p:sp>
        <p:nvSpPr>
          <p:cNvPr id="94213" name="AutoShape 5"/>
          <p:cNvSpPr>
            <a:spLocks noChangeArrowheads="1"/>
          </p:cNvSpPr>
          <p:nvPr/>
        </p:nvSpPr>
        <p:spPr bwMode="auto">
          <a:xfrm>
            <a:off x="850900" y="1079500"/>
            <a:ext cx="127000" cy="2489200"/>
          </a:xfrm>
          <a:prstGeom prst="roundRect">
            <a:avLst>
              <a:gd name="adj" fmla="val 49995"/>
            </a:avLst>
          </a:prstGeom>
          <a:solidFill>
            <a:srgbClr val="C0C0C0"/>
          </a:solidFill>
          <a:ln w="25400">
            <a:solidFill>
              <a:schemeClr val="tx1"/>
            </a:solidFill>
            <a:round/>
            <a:headEnd/>
            <a:tailEnd/>
          </a:ln>
          <a:effectLst/>
        </p:spPr>
        <p:txBody>
          <a:bodyPr wrap="none" anchor="ctr"/>
          <a:lstStyle/>
          <a:p>
            <a:endParaRPr lang="en-US"/>
          </a:p>
        </p:txBody>
      </p:sp>
      <p:sp>
        <p:nvSpPr>
          <p:cNvPr id="94214" name="Rectangle 6"/>
          <p:cNvSpPr>
            <a:spLocks noChangeArrowheads="1"/>
          </p:cNvSpPr>
          <p:nvPr/>
        </p:nvSpPr>
        <p:spPr bwMode="auto">
          <a:xfrm>
            <a:off x="517525" y="427038"/>
            <a:ext cx="1244600" cy="579437"/>
          </a:xfrm>
          <a:prstGeom prst="rect">
            <a:avLst/>
          </a:prstGeom>
          <a:noFill/>
          <a:ln w="9525">
            <a:noFill/>
            <a:miter lim="800000"/>
            <a:headEnd/>
            <a:tailEnd/>
          </a:ln>
          <a:effectLst/>
        </p:spPr>
        <p:txBody>
          <a:bodyPr wrap="none" lIns="92075" tIns="46038" rIns="92075" bIns="46038">
            <a:spAutoFit/>
          </a:bodyPr>
          <a:lstStyle/>
          <a:p>
            <a:r>
              <a:rPr lang="en-US" sz="3200" b="0"/>
              <a:t>273 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4211">
                                            <p:txEl>
                                              <p:pRg st="0" end="0"/>
                                            </p:txEl>
                                          </p:spTgt>
                                        </p:tgtEl>
                                        <p:attrNameLst>
                                          <p:attrName>style.visibility</p:attrName>
                                        </p:attrNameLst>
                                      </p:cBhvr>
                                      <p:to>
                                        <p:strVal val="visible"/>
                                      </p:to>
                                    </p:set>
                                    <p:anim to="" calcmode="lin" valueType="num">
                                      <p:cBhvr>
                                        <p:cTn id="7" dur="1" fill="hold"/>
                                        <p:tgtEl>
                                          <p:spTgt spid="942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4211">
                                            <p:txEl>
                                              <p:pRg st="1" end="1"/>
                                            </p:txEl>
                                          </p:spTgt>
                                        </p:tgtEl>
                                        <p:attrNameLst>
                                          <p:attrName>style.visibility</p:attrName>
                                        </p:attrNameLst>
                                      </p:cBhvr>
                                      <p:to>
                                        <p:strVal val="visible"/>
                                      </p:to>
                                    </p:set>
                                    <p:anim to="" calcmode="lin" valueType="num">
                                      <p:cBhvr>
                                        <p:cTn id="12" dur="1" fill="hold"/>
                                        <p:tgtEl>
                                          <p:spTgt spid="942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4211">
                                            <p:txEl>
                                              <p:pRg st="2" end="2"/>
                                            </p:txEl>
                                          </p:spTgt>
                                        </p:tgtEl>
                                        <p:attrNameLst>
                                          <p:attrName>style.visibility</p:attrName>
                                        </p:attrNameLst>
                                      </p:cBhvr>
                                      <p:to>
                                        <p:strVal val="visible"/>
                                      </p:to>
                                    </p:set>
                                    <p:anim to="" calcmode="lin" valueType="num">
                                      <p:cBhvr>
                                        <p:cTn id="17" dur="1" fill="hold"/>
                                        <p:tgtEl>
                                          <p:spTgt spid="9421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4211">
                                            <p:txEl>
                                              <p:pRg st="3" end="3"/>
                                            </p:txEl>
                                          </p:spTgt>
                                        </p:tgtEl>
                                        <p:attrNameLst>
                                          <p:attrName>style.visibility</p:attrName>
                                        </p:attrNameLst>
                                      </p:cBhvr>
                                      <p:to>
                                        <p:strVal val="visible"/>
                                      </p:to>
                                    </p:set>
                                    <p:anim to="" calcmode="lin" valueType="num">
                                      <p:cBhvr>
                                        <p:cTn id="22" dur="1" fill="hold"/>
                                        <p:tgtEl>
                                          <p:spTgt spid="9421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94211">
                                            <p:txEl>
                                              <p:pRg st="4" end="4"/>
                                            </p:txEl>
                                          </p:spTgt>
                                        </p:tgtEl>
                                        <p:attrNameLst>
                                          <p:attrName>style.visibility</p:attrName>
                                        </p:attrNameLst>
                                      </p:cBhvr>
                                      <p:to>
                                        <p:strVal val="visible"/>
                                      </p:to>
                                    </p:set>
                                    <p:anim to="" calcmode="lin" valueType="num">
                                      <p:cBhvr>
                                        <p:cTn id="27" dur="1" fill="hold"/>
                                        <p:tgtEl>
                                          <p:spTgt spid="9421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94211">
                                            <p:txEl>
                                              <p:pRg st="5" end="5"/>
                                            </p:txEl>
                                          </p:spTgt>
                                        </p:tgtEl>
                                        <p:attrNameLst>
                                          <p:attrName>style.visibility</p:attrName>
                                        </p:attrNameLst>
                                      </p:cBhvr>
                                      <p:to>
                                        <p:strVal val="visible"/>
                                      </p:to>
                                    </p:set>
                                    <p:anim to="" calcmode="lin" valueType="num">
                                      <p:cBhvr>
                                        <p:cTn id="32" dur="1" fill="hold"/>
                                        <p:tgtEl>
                                          <p:spTgt spid="9421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sz="2500">
                <a:latin typeface="Arial" charset="0"/>
              </a:rPr>
              <a:t>Celcius &amp; Kelvin Temperature Scales</a:t>
            </a:r>
          </a:p>
        </p:txBody>
      </p:sp>
      <p:pic>
        <p:nvPicPr>
          <p:cNvPr id="196611" name="Picture 3" descr="Celcius vs"/>
          <p:cNvPicPr>
            <a:picLocks noChangeAspect="1" noChangeArrowheads="1"/>
          </p:cNvPicPr>
          <p:nvPr/>
        </p:nvPicPr>
        <p:blipFill>
          <a:blip r:embed="rId4" cstate="print">
            <a:lum contrast="30000"/>
          </a:blip>
          <a:srcRect r="38934"/>
          <a:stretch>
            <a:fillRect/>
          </a:stretch>
        </p:blipFill>
        <p:spPr bwMode="auto">
          <a:xfrm>
            <a:off x="1633538" y="1878013"/>
            <a:ext cx="3770312" cy="4294187"/>
          </a:xfrm>
          <a:prstGeom prst="rect">
            <a:avLst/>
          </a:prstGeom>
          <a:noFill/>
          <a:ln w="9525">
            <a:noFill/>
            <a:miter lim="800000"/>
            <a:headEnd/>
            <a:tailEnd/>
          </a:ln>
        </p:spPr>
      </p:pic>
      <p:pic>
        <p:nvPicPr>
          <p:cNvPr id="196612" name="Picture 4" descr="Celcius vs"/>
          <p:cNvPicPr>
            <a:picLocks noChangeAspect="1" noChangeArrowheads="1"/>
          </p:cNvPicPr>
          <p:nvPr/>
        </p:nvPicPr>
        <p:blipFill>
          <a:blip r:embed="rId4" cstate="print">
            <a:lum contrast="30000"/>
          </a:blip>
          <a:srcRect l="61066"/>
          <a:stretch>
            <a:fillRect/>
          </a:stretch>
        </p:blipFill>
        <p:spPr bwMode="auto">
          <a:xfrm>
            <a:off x="5367338" y="1878013"/>
            <a:ext cx="2405062" cy="4294187"/>
          </a:xfrm>
          <a:prstGeom prst="rect">
            <a:avLst/>
          </a:prstGeom>
          <a:noFill/>
          <a:ln w="9525">
            <a:noFill/>
            <a:miter lim="800000"/>
            <a:headEnd/>
            <a:tailEnd/>
          </a:ln>
        </p:spPr>
      </p:pic>
      <p:sp>
        <p:nvSpPr>
          <p:cNvPr id="196613"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0"/>
                                  </p:stCondLst>
                                  <p:childTnLst>
                                    <p:set>
                                      <p:cBhvr>
                                        <p:cTn id="6" dur="1" fill="hold">
                                          <p:stCondLst>
                                            <p:cond delay="0"/>
                                          </p:stCondLst>
                                        </p:cTn>
                                        <p:tgtEl>
                                          <p:spTgt spid="196611"/>
                                        </p:tgtEl>
                                        <p:attrNameLst>
                                          <p:attrName>style.visibility</p:attrName>
                                        </p:attrNameLst>
                                      </p:cBhvr>
                                      <p:to>
                                        <p:strVal val="visible"/>
                                      </p:to>
                                    </p:set>
                                    <p:animEffect transition="in" filter="dissolve">
                                      <p:cBhvr>
                                        <p:cTn id="7" dur="500"/>
                                        <p:tgtEl>
                                          <p:spTgt spid="196611"/>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par>
                          <p:cTn id="8" fill="hold">
                            <p:stCondLst>
                              <p:cond delay="3500"/>
                            </p:stCondLst>
                            <p:childTnLst>
                              <p:par>
                                <p:cTn id="9" presetID="9" presetClass="entr" presetSubtype="0" fill="hold" nodeType="afterEffect">
                                  <p:stCondLst>
                                    <p:cond delay="5000"/>
                                  </p:stCondLst>
                                  <p:childTnLst>
                                    <p:set>
                                      <p:cBhvr>
                                        <p:cTn id="10" dur="1" fill="hold">
                                          <p:stCondLst>
                                            <p:cond delay="0"/>
                                          </p:stCondLst>
                                        </p:cTn>
                                        <p:tgtEl>
                                          <p:spTgt spid="196612"/>
                                        </p:tgtEl>
                                        <p:attrNameLst>
                                          <p:attrName>style.visibility</p:attrName>
                                        </p:attrNameLst>
                                      </p:cBhvr>
                                      <p:to>
                                        <p:strVal val="visible"/>
                                      </p:to>
                                    </p:set>
                                    <p:animEffect transition="in" filter="dissolve">
                                      <p:cBhvr>
                                        <p:cTn id="11" dur="500"/>
                                        <p:tgtEl>
                                          <p:spTgt spid="196612"/>
                                        </p:tgtEl>
                                      </p:cBhvr>
                                    </p:animEffect>
                                  </p:childTnLst>
                                  <p:subTnLst>
                                    <p:audio>
                                      <p:cMediaNode>
                                        <p:cTn display="0" masterRel="sameClick">
                                          <p:stCondLst>
                                            <p:cond evt="begin" delay="0">
                                              <p:tn val="9"/>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1176338" y="2112963"/>
            <a:ext cx="6519862" cy="4211637"/>
          </a:xfrm>
          <a:custGeom>
            <a:avLst/>
            <a:gdLst/>
            <a:ahLst/>
            <a:cxnLst>
              <a:cxn ang="0">
                <a:pos x="619" y="635"/>
              </a:cxn>
              <a:cxn ang="0">
                <a:pos x="516" y="672"/>
              </a:cxn>
              <a:cxn ang="0">
                <a:pos x="378" y="763"/>
              </a:cxn>
              <a:cxn ang="0">
                <a:pos x="224" y="890"/>
              </a:cxn>
              <a:cxn ang="0">
                <a:pos x="121" y="981"/>
              </a:cxn>
              <a:cxn ang="0">
                <a:pos x="16" y="1253"/>
              </a:cxn>
              <a:cxn ang="0">
                <a:pos x="0" y="1434"/>
              </a:cxn>
              <a:cxn ang="0">
                <a:pos x="0" y="1545"/>
              </a:cxn>
              <a:cxn ang="0">
                <a:pos x="34" y="1708"/>
              </a:cxn>
              <a:cxn ang="0">
                <a:pos x="137" y="1835"/>
              </a:cxn>
              <a:cxn ang="0">
                <a:pos x="224" y="1961"/>
              </a:cxn>
              <a:cxn ang="0">
                <a:pos x="411" y="2107"/>
              </a:cxn>
              <a:cxn ang="0">
                <a:pos x="549" y="2161"/>
              </a:cxn>
              <a:cxn ang="0">
                <a:pos x="841" y="2253"/>
              </a:cxn>
              <a:cxn ang="0">
                <a:pos x="962" y="2307"/>
              </a:cxn>
              <a:cxn ang="0">
                <a:pos x="1117" y="2362"/>
              </a:cxn>
              <a:cxn ang="0">
                <a:pos x="1255" y="2399"/>
              </a:cxn>
              <a:cxn ang="0">
                <a:pos x="1426" y="2453"/>
              </a:cxn>
              <a:cxn ang="0">
                <a:pos x="1615" y="2471"/>
              </a:cxn>
              <a:cxn ang="0">
                <a:pos x="1907" y="2525"/>
              </a:cxn>
              <a:cxn ang="0">
                <a:pos x="2354" y="2562"/>
              </a:cxn>
              <a:cxn ang="0">
                <a:pos x="2663" y="2616"/>
              </a:cxn>
              <a:cxn ang="0">
                <a:pos x="2869" y="2634"/>
              </a:cxn>
              <a:cxn ang="0">
                <a:pos x="3023" y="2652"/>
              </a:cxn>
              <a:cxn ang="0">
                <a:pos x="3212" y="2652"/>
              </a:cxn>
              <a:cxn ang="0">
                <a:pos x="3367" y="2634"/>
              </a:cxn>
              <a:cxn ang="0">
                <a:pos x="3504" y="2579"/>
              </a:cxn>
              <a:cxn ang="0">
                <a:pos x="3694" y="2453"/>
              </a:cxn>
              <a:cxn ang="0">
                <a:pos x="3832" y="2307"/>
              </a:cxn>
              <a:cxn ang="0">
                <a:pos x="3968" y="2181"/>
              </a:cxn>
              <a:cxn ang="0">
                <a:pos x="4037" y="2070"/>
              </a:cxn>
              <a:cxn ang="0">
                <a:pos x="4089" y="1926"/>
              </a:cxn>
              <a:cxn ang="0">
                <a:pos x="4106" y="1763"/>
              </a:cxn>
              <a:cxn ang="0">
                <a:pos x="4106" y="1617"/>
              </a:cxn>
              <a:cxn ang="0">
                <a:pos x="4106" y="1471"/>
              </a:cxn>
              <a:cxn ang="0">
                <a:pos x="4071" y="1326"/>
              </a:cxn>
              <a:cxn ang="0">
                <a:pos x="4019" y="1199"/>
              </a:cxn>
              <a:cxn ang="0">
                <a:pos x="3883" y="1073"/>
              </a:cxn>
              <a:cxn ang="0">
                <a:pos x="3729" y="927"/>
              </a:cxn>
              <a:cxn ang="0">
                <a:pos x="3591" y="890"/>
              </a:cxn>
              <a:cxn ang="0">
                <a:pos x="3418" y="890"/>
              </a:cxn>
              <a:cxn ang="0">
                <a:pos x="3280" y="890"/>
              </a:cxn>
              <a:cxn ang="0">
                <a:pos x="3144" y="799"/>
              </a:cxn>
              <a:cxn ang="0">
                <a:pos x="3058" y="709"/>
              </a:cxn>
              <a:cxn ang="0">
                <a:pos x="2938" y="581"/>
              </a:cxn>
              <a:cxn ang="0">
                <a:pos x="2834" y="417"/>
              </a:cxn>
              <a:cxn ang="0">
                <a:pos x="2714" y="328"/>
              </a:cxn>
              <a:cxn ang="0">
                <a:pos x="2576" y="182"/>
              </a:cxn>
              <a:cxn ang="0">
                <a:pos x="2457" y="108"/>
              </a:cxn>
              <a:cxn ang="0">
                <a:pos x="2336" y="73"/>
              </a:cxn>
              <a:cxn ang="0">
                <a:pos x="2181" y="19"/>
              </a:cxn>
              <a:cxn ang="0">
                <a:pos x="2043" y="0"/>
              </a:cxn>
              <a:cxn ang="0">
                <a:pos x="1907" y="0"/>
              </a:cxn>
              <a:cxn ang="0">
                <a:pos x="1786" y="0"/>
              </a:cxn>
              <a:cxn ang="0">
                <a:pos x="1648" y="54"/>
              </a:cxn>
              <a:cxn ang="0">
                <a:pos x="1529" y="108"/>
              </a:cxn>
              <a:cxn ang="0">
                <a:pos x="1426" y="163"/>
              </a:cxn>
              <a:cxn ang="0">
                <a:pos x="1288" y="291"/>
              </a:cxn>
              <a:cxn ang="0">
                <a:pos x="1168" y="437"/>
              </a:cxn>
              <a:cxn ang="0">
                <a:pos x="1065" y="581"/>
              </a:cxn>
              <a:cxn ang="0">
                <a:pos x="715" y="607"/>
              </a:cxn>
            </a:cxnLst>
            <a:rect l="0" t="0" r="r" b="b"/>
            <a:pathLst>
              <a:path w="4107" h="2653">
                <a:moveTo>
                  <a:pt x="670" y="618"/>
                </a:moveTo>
                <a:lnTo>
                  <a:pt x="619" y="635"/>
                </a:lnTo>
                <a:lnTo>
                  <a:pt x="567" y="655"/>
                </a:lnTo>
                <a:lnTo>
                  <a:pt x="516" y="672"/>
                </a:lnTo>
                <a:lnTo>
                  <a:pt x="446" y="709"/>
                </a:lnTo>
                <a:lnTo>
                  <a:pt x="378" y="763"/>
                </a:lnTo>
                <a:lnTo>
                  <a:pt x="308" y="799"/>
                </a:lnTo>
                <a:lnTo>
                  <a:pt x="224" y="890"/>
                </a:lnTo>
                <a:lnTo>
                  <a:pt x="172" y="944"/>
                </a:lnTo>
                <a:lnTo>
                  <a:pt x="121" y="981"/>
                </a:lnTo>
                <a:lnTo>
                  <a:pt x="51" y="1108"/>
                </a:lnTo>
                <a:lnTo>
                  <a:pt x="16" y="1253"/>
                </a:lnTo>
                <a:lnTo>
                  <a:pt x="0" y="1362"/>
                </a:lnTo>
                <a:lnTo>
                  <a:pt x="0" y="1434"/>
                </a:lnTo>
                <a:lnTo>
                  <a:pt x="0" y="1489"/>
                </a:lnTo>
                <a:lnTo>
                  <a:pt x="0" y="1545"/>
                </a:lnTo>
                <a:lnTo>
                  <a:pt x="16" y="1654"/>
                </a:lnTo>
                <a:lnTo>
                  <a:pt x="34" y="1708"/>
                </a:lnTo>
                <a:lnTo>
                  <a:pt x="102" y="1780"/>
                </a:lnTo>
                <a:lnTo>
                  <a:pt x="137" y="1835"/>
                </a:lnTo>
                <a:lnTo>
                  <a:pt x="172" y="1889"/>
                </a:lnTo>
                <a:lnTo>
                  <a:pt x="224" y="1961"/>
                </a:lnTo>
                <a:lnTo>
                  <a:pt x="327" y="2035"/>
                </a:lnTo>
                <a:lnTo>
                  <a:pt x="411" y="2107"/>
                </a:lnTo>
                <a:lnTo>
                  <a:pt x="481" y="2125"/>
                </a:lnTo>
                <a:lnTo>
                  <a:pt x="549" y="2161"/>
                </a:lnTo>
                <a:lnTo>
                  <a:pt x="703" y="2216"/>
                </a:lnTo>
                <a:lnTo>
                  <a:pt x="841" y="2253"/>
                </a:lnTo>
                <a:lnTo>
                  <a:pt x="893" y="2270"/>
                </a:lnTo>
                <a:lnTo>
                  <a:pt x="962" y="2307"/>
                </a:lnTo>
                <a:lnTo>
                  <a:pt x="1031" y="2325"/>
                </a:lnTo>
                <a:lnTo>
                  <a:pt x="1117" y="2362"/>
                </a:lnTo>
                <a:lnTo>
                  <a:pt x="1202" y="2379"/>
                </a:lnTo>
                <a:lnTo>
                  <a:pt x="1255" y="2399"/>
                </a:lnTo>
                <a:lnTo>
                  <a:pt x="1323" y="2416"/>
                </a:lnTo>
                <a:lnTo>
                  <a:pt x="1426" y="2453"/>
                </a:lnTo>
                <a:lnTo>
                  <a:pt x="1512" y="2453"/>
                </a:lnTo>
                <a:lnTo>
                  <a:pt x="1615" y="2471"/>
                </a:lnTo>
                <a:lnTo>
                  <a:pt x="1718" y="2488"/>
                </a:lnTo>
                <a:lnTo>
                  <a:pt x="1907" y="2525"/>
                </a:lnTo>
                <a:lnTo>
                  <a:pt x="2130" y="2543"/>
                </a:lnTo>
                <a:lnTo>
                  <a:pt x="2354" y="2562"/>
                </a:lnTo>
                <a:lnTo>
                  <a:pt x="2492" y="2597"/>
                </a:lnTo>
                <a:lnTo>
                  <a:pt x="2663" y="2616"/>
                </a:lnTo>
                <a:lnTo>
                  <a:pt x="2817" y="2634"/>
                </a:lnTo>
                <a:lnTo>
                  <a:pt x="2869" y="2634"/>
                </a:lnTo>
                <a:lnTo>
                  <a:pt x="2955" y="2652"/>
                </a:lnTo>
                <a:lnTo>
                  <a:pt x="3023" y="2652"/>
                </a:lnTo>
                <a:lnTo>
                  <a:pt x="3109" y="2652"/>
                </a:lnTo>
                <a:lnTo>
                  <a:pt x="3212" y="2652"/>
                </a:lnTo>
                <a:lnTo>
                  <a:pt x="3280" y="2652"/>
                </a:lnTo>
                <a:lnTo>
                  <a:pt x="3367" y="2634"/>
                </a:lnTo>
                <a:lnTo>
                  <a:pt x="3418" y="2616"/>
                </a:lnTo>
                <a:lnTo>
                  <a:pt x="3504" y="2579"/>
                </a:lnTo>
                <a:lnTo>
                  <a:pt x="3573" y="2525"/>
                </a:lnTo>
                <a:lnTo>
                  <a:pt x="3694" y="2453"/>
                </a:lnTo>
                <a:lnTo>
                  <a:pt x="3762" y="2379"/>
                </a:lnTo>
                <a:lnTo>
                  <a:pt x="3832" y="2307"/>
                </a:lnTo>
                <a:lnTo>
                  <a:pt x="3916" y="2235"/>
                </a:lnTo>
                <a:lnTo>
                  <a:pt x="3968" y="2181"/>
                </a:lnTo>
                <a:lnTo>
                  <a:pt x="4003" y="2125"/>
                </a:lnTo>
                <a:lnTo>
                  <a:pt x="4037" y="2070"/>
                </a:lnTo>
                <a:lnTo>
                  <a:pt x="4071" y="1998"/>
                </a:lnTo>
                <a:lnTo>
                  <a:pt x="4089" y="1926"/>
                </a:lnTo>
                <a:lnTo>
                  <a:pt x="4106" y="1835"/>
                </a:lnTo>
                <a:lnTo>
                  <a:pt x="4106" y="1763"/>
                </a:lnTo>
                <a:lnTo>
                  <a:pt x="4106" y="1708"/>
                </a:lnTo>
                <a:lnTo>
                  <a:pt x="4106" y="1617"/>
                </a:lnTo>
                <a:lnTo>
                  <a:pt x="4106" y="1563"/>
                </a:lnTo>
                <a:lnTo>
                  <a:pt x="4106" y="1471"/>
                </a:lnTo>
                <a:lnTo>
                  <a:pt x="4089" y="1417"/>
                </a:lnTo>
                <a:lnTo>
                  <a:pt x="4071" y="1326"/>
                </a:lnTo>
                <a:lnTo>
                  <a:pt x="4037" y="1271"/>
                </a:lnTo>
                <a:lnTo>
                  <a:pt x="4019" y="1199"/>
                </a:lnTo>
                <a:lnTo>
                  <a:pt x="3951" y="1108"/>
                </a:lnTo>
                <a:lnTo>
                  <a:pt x="3883" y="1073"/>
                </a:lnTo>
                <a:lnTo>
                  <a:pt x="3797" y="981"/>
                </a:lnTo>
                <a:lnTo>
                  <a:pt x="3729" y="927"/>
                </a:lnTo>
                <a:lnTo>
                  <a:pt x="3659" y="909"/>
                </a:lnTo>
                <a:lnTo>
                  <a:pt x="3591" y="890"/>
                </a:lnTo>
                <a:lnTo>
                  <a:pt x="3488" y="890"/>
                </a:lnTo>
                <a:lnTo>
                  <a:pt x="3418" y="890"/>
                </a:lnTo>
                <a:lnTo>
                  <a:pt x="3350" y="890"/>
                </a:lnTo>
                <a:lnTo>
                  <a:pt x="3280" y="890"/>
                </a:lnTo>
                <a:lnTo>
                  <a:pt x="3196" y="835"/>
                </a:lnTo>
                <a:lnTo>
                  <a:pt x="3144" y="799"/>
                </a:lnTo>
                <a:lnTo>
                  <a:pt x="3093" y="763"/>
                </a:lnTo>
                <a:lnTo>
                  <a:pt x="3058" y="709"/>
                </a:lnTo>
                <a:lnTo>
                  <a:pt x="3006" y="655"/>
                </a:lnTo>
                <a:lnTo>
                  <a:pt x="2938" y="581"/>
                </a:lnTo>
                <a:lnTo>
                  <a:pt x="2903" y="526"/>
                </a:lnTo>
                <a:lnTo>
                  <a:pt x="2834" y="417"/>
                </a:lnTo>
                <a:lnTo>
                  <a:pt x="2766" y="382"/>
                </a:lnTo>
                <a:lnTo>
                  <a:pt x="2714" y="328"/>
                </a:lnTo>
                <a:lnTo>
                  <a:pt x="2679" y="254"/>
                </a:lnTo>
                <a:lnTo>
                  <a:pt x="2576" y="182"/>
                </a:lnTo>
                <a:lnTo>
                  <a:pt x="2525" y="163"/>
                </a:lnTo>
                <a:lnTo>
                  <a:pt x="2457" y="108"/>
                </a:lnTo>
                <a:lnTo>
                  <a:pt x="2387" y="108"/>
                </a:lnTo>
                <a:lnTo>
                  <a:pt x="2336" y="73"/>
                </a:lnTo>
                <a:lnTo>
                  <a:pt x="2251" y="36"/>
                </a:lnTo>
                <a:lnTo>
                  <a:pt x="2181" y="19"/>
                </a:lnTo>
                <a:lnTo>
                  <a:pt x="2130" y="19"/>
                </a:lnTo>
                <a:lnTo>
                  <a:pt x="2043" y="0"/>
                </a:lnTo>
                <a:lnTo>
                  <a:pt x="1992" y="0"/>
                </a:lnTo>
                <a:lnTo>
                  <a:pt x="1907" y="0"/>
                </a:lnTo>
                <a:lnTo>
                  <a:pt x="1837" y="0"/>
                </a:lnTo>
                <a:lnTo>
                  <a:pt x="1786" y="0"/>
                </a:lnTo>
                <a:lnTo>
                  <a:pt x="1718" y="19"/>
                </a:lnTo>
                <a:lnTo>
                  <a:pt x="1648" y="54"/>
                </a:lnTo>
                <a:lnTo>
                  <a:pt x="1597" y="73"/>
                </a:lnTo>
                <a:lnTo>
                  <a:pt x="1529" y="108"/>
                </a:lnTo>
                <a:lnTo>
                  <a:pt x="1477" y="128"/>
                </a:lnTo>
                <a:lnTo>
                  <a:pt x="1426" y="163"/>
                </a:lnTo>
                <a:lnTo>
                  <a:pt x="1358" y="237"/>
                </a:lnTo>
                <a:lnTo>
                  <a:pt x="1288" y="291"/>
                </a:lnTo>
                <a:lnTo>
                  <a:pt x="1220" y="382"/>
                </a:lnTo>
                <a:lnTo>
                  <a:pt x="1168" y="437"/>
                </a:lnTo>
                <a:lnTo>
                  <a:pt x="1099" y="526"/>
                </a:lnTo>
                <a:lnTo>
                  <a:pt x="1065" y="581"/>
                </a:lnTo>
                <a:lnTo>
                  <a:pt x="954" y="607"/>
                </a:lnTo>
                <a:lnTo>
                  <a:pt x="715" y="607"/>
                </a:lnTo>
              </a:path>
            </a:pathLst>
          </a:custGeom>
          <a:solidFill>
            <a:srgbClr val="037C03"/>
          </a:solidFill>
          <a:ln w="12700" cap="rnd" cmpd="sng">
            <a:solidFill>
              <a:srgbClr val="013501"/>
            </a:solidFill>
            <a:prstDash val="solid"/>
            <a:round/>
            <a:headEnd type="none" w="sm" len="sm"/>
            <a:tailEnd type="none" w="sm" len="sm"/>
          </a:ln>
          <a:effectLst/>
        </p:spPr>
        <p:txBody>
          <a:bodyPr/>
          <a:lstStyle/>
          <a:p>
            <a:endParaRPr lang="en-US"/>
          </a:p>
        </p:txBody>
      </p:sp>
      <p:sp>
        <p:nvSpPr>
          <p:cNvPr id="18435"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8436"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8437"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8438" name="Oval 6"/>
          <p:cNvSpPr>
            <a:spLocks noChangeArrowheads="1"/>
          </p:cNvSpPr>
          <p:nvPr/>
        </p:nvSpPr>
        <p:spPr bwMode="auto">
          <a:xfrm>
            <a:off x="42735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39" name="Oval 7"/>
          <p:cNvSpPr>
            <a:spLocks noChangeArrowheads="1"/>
          </p:cNvSpPr>
          <p:nvPr/>
        </p:nvSpPr>
        <p:spPr bwMode="auto">
          <a:xfrm>
            <a:off x="47307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40" name="Oval 8"/>
          <p:cNvSpPr>
            <a:spLocks noChangeArrowheads="1"/>
          </p:cNvSpPr>
          <p:nvPr/>
        </p:nvSpPr>
        <p:spPr bwMode="auto">
          <a:xfrm>
            <a:off x="51879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41" name="Oval 9"/>
          <p:cNvSpPr>
            <a:spLocks noChangeArrowheads="1"/>
          </p:cNvSpPr>
          <p:nvPr/>
        </p:nvSpPr>
        <p:spPr bwMode="auto">
          <a:xfrm>
            <a:off x="5568950" y="51117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42" name="Oval 10"/>
          <p:cNvSpPr>
            <a:spLocks noChangeArrowheads="1"/>
          </p:cNvSpPr>
          <p:nvPr/>
        </p:nvSpPr>
        <p:spPr bwMode="auto">
          <a:xfrm>
            <a:off x="5949950" y="52641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43" name="Oval 11"/>
          <p:cNvSpPr>
            <a:spLocks noChangeArrowheads="1"/>
          </p:cNvSpPr>
          <p:nvPr/>
        </p:nvSpPr>
        <p:spPr bwMode="auto">
          <a:xfrm>
            <a:off x="6254750" y="54927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8445" name="Rectangle 13"/>
          <p:cNvSpPr>
            <a:spLocks noChangeArrowheads="1"/>
          </p:cNvSpPr>
          <p:nvPr/>
        </p:nvSpPr>
        <p:spPr bwMode="auto">
          <a:xfrm>
            <a:off x="669925" y="655638"/>
            <a:ext cx="2014538"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8446" name="Rectangle 14"/>
          <p:cNvSpPr>
            <a:spLocks noChangeArrowheads="1"/>
          </p:cNvSpPr>
          <p:nvPr/>
        </p:nvSpPr>
        <p:spPr bwMode="auto">
          <a:xfrm>
            <a:off x="2727325" y="655638"/>
            <a:ext cx="884238"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8447" name="Rectangle 15"/>
          <p:cNvSpPr>
            <a:spLocks noChangeArrowheads="1"/>
          </p:cNvSpPr>
          <p:nvPr/>
        </p:nvSpPr>
        <p:spPr bwMode="auto">
          <a:xfrm>
            <a:off x="4022725" y="639763"/>
            <a:ext cx="1765300" cy="579437"/>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8448" name="Rectangle 16"/>
          <p:cNvSpPr>
            <a:spLocks noChangeArrowheads="1"/>
          </p:cNvSpPr>
          <p:nvPr/>
        </p:nvSpPr>
        <p:spPr bwMode="auto">
          <a:xfrm>
            <a:off x="5927725" y="639763"/>
            <a:ext cx="2835275" cy="579437"/>
          </a:xfrm>
          <a:prstGeom prst="rect">
            <a:avLst/>
          </a:prstGeom>
          <a:noFill/>
          <a:ln w="9525">
            <a:noFill/>
            <a:miter lim="800000"/>
            <a:headEnd/>
            <a:tailEnd/>
          </a:ln>
          <a:effectLst/>
        </p:spPr>
        <p:txBody>
          <a:bodyPr lIns="92075" tIns="46038" rIns="92075" bIns="46038">
            <a:spAutoFit/>
          </a:bodyPr>
          <a:lstStyle/>
          <a:p>
            <a:r>
              <a:rPr lang="en-US" sz="3200" b="0">
                <a:solidFill>
                  <a:schemeClr val="tx2"/>
                </a:solidFill>
              </a:rPr>
              <a:t>We cant say!</a:t>
            </a:r>
          </a:p>
        </p:txBody>
      </p:sp>
      <p:sp>
        <p:nvSpPr>
          <p:cNvPr id="18449" name="Oval 17"/>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0-#ppt_w/2"/>
                                          </p:val>
                                        </p:tav>
                                        <p:tav tm="100000">
                                          <p:val>
                                            <p:strVal val="#ppt_x"/>
                                          </p:val>
                                        </p:tav>
                                      </p:tavLst>
                                    </p:anim>
                                    <p:anim calcmode="lin" valueType="num">
                                      <p:cBhvr additive="base">
                                        <p:cTn id="8" dur="500" fill="hold"/>
                                        <p:tgtEl>
                                          <p:spTgt spid="18438"/>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8438"/>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par>
                          <p:cTn id="9" fill="hold">
                            <p:stCondLst>
                              <p:cond delay="500"/>
                            </p:stCondLst>
                            <p:childTnLst>
                              <p:par>
                                <p:cTn id="10" presetID="11" presetClass="entr" presetSubtype="0" fill="hold" grpId="0" nodeType="afterEffect">
                                  <p:stCondLst>
                                    <p:cond delay="0"/>
                                  </p:stCondLst>
                                  <p:childTnLst>
                                    <p:set>
                                      <p:cBhvr>
                                        <p:cTn id="11" dur="1000">
                                          <p:stCondLst>
                                            <p:cond delay="0"/>
                                          </p:stCondLst>
                                        </p:cTn>
                                        <p:tgtEl>
                                          <p:spTgt spid="18439"/>
                                        </p:tgtEl>
                                        <p:attrNameLst>
                                          <p:attrName>style.visibility</p:attrName>
                                        </p:attrNameLst>
                                      </p:cBhvr>
                                      <p:to>
                                        <p:strVal val="visible"/>
                                      </p:to>
                                    </p:set>
                                  </p:childTnLst>
                                  <p:subTnLst>
                                    <p:set>
                                      <p:cBhvr override="childStyle">
                                        <p:cTn dur="1" fill="hold" display="0" masterRel="nextClick" afterEffect="1"/>
                                        <p:tgtEl>
                                          <p:spTgt spid="18439"/>
                                        </p:tgtEl>
                                        <p:attrNameLst>
                                          <p:attrName>style.visibility</p:attrName>
                                        </p:attrNameLst>
                                      </p:cBhvr>
                                      <p:to>
                                        <p:strVal val="hidden"/>
                                      </p:to>
                                    </p:set>
                                    <p:audio>
                                      <p:cMediaNode>
                                        <p:cTn display="0" masterRel="sameClick">
                                          <p:stCondLst>
                                            <p:cond evt="begin" delay="0">
                                              <p:tn val="10"/>
                                            </p:cond>
                                          </p:stCondLst>
                                          <p:endCondLst>
                                            <p:cond evt="onStopAudio" delay="0">
                                              <p:tgtEl>
                                                <p:sldTgt/>
                                              </p:tgtEl>
                                            </p:cond>
                                          </p:endCondLst>
                                        </p:cTn>
                                        <p:tgtEl>
                                          <p:sndTgt r:embed="rId4" name="GETTHERE.WAV"/>
                                        </p:tgtEl>
                                      </p:cMediaNode>
                                    </p:audio>
                                  </p:subTnLst>
                                </p:cTn>
                              </p:par>
                            </p:childTnLst>
                          </p:cTn>
                        </p:par>
                        <p:par>
                          <p:cTn id="12" fill="hold">
                            <p:stCondLst>
                              <p:cond delay="1500"/>
                            </p:stCondLst>
                            <p:childTnLst>
                              <p:par>
                                <p:cTn id="13" presetID="11" presetClass="entr" presetSubtype="0" fill="hold" grpId="0" nodeType="afterEffect">
                                  <p:stCondLst>
                                    <p:cond delay="0"/>
                                  </p:stCondLst>
                                  <p:childTnLst>
                                    <p:set>
                                      <p:cBhvr>
                                        <p:cTn id="14" dur="1000">
                                          <p:stCondLst>
                                            <p:cond delay="0"/>
                                          </p:stCondLst>
                                        </p:cTn>
                                        <p:tgtEl>
                                          <p:spTgt spid="18440"/>
                                        </p:tgtEl>
                                        <p:attrNameLst>
                                          <p:attrName>style.visibility</p:attrName>
                                        </p:attrNameLst>
                                      </p:cBhvr>
                                      <p:to>
                                        <p:strVal val="visible"/>
                                      </p:to>
                                    </p:set>
                                  </p:childTnLst>
                                  <p:subTnLst>
                                    <p:set>
                                      <p:cBhvr override="childStyle">
                                        <p:cTn dur="1" fill="hold" display="0" masterRel="nextClick" afterEffect="1"/>
                                        <p:tgtEl>
                                          <p:spTgt spid="18440"/>
                                        </p:tgtEl>
                                        <p:attrNameLst>
                                          <p:attrName>style.visibility</p:attrName>
                                        </p:attrNameLst>
                                      </p:cBhvr>
                                      <p:to>
                                        <p:strVal val="hidden"/>
                                      </p:to>
                                    </p:set>
                                  </p:subTnLst>
                                </p:cTn>
                              </p:par>
                            </p:childTnLst>
                          </p:cTn>
                        </p:par>
                        <p:par>
                          <p:cTn id="15" fill="hold">
                            <p:stCondLst>
                              <p:cond delay="2500"/>
                            </p:stCondLst>
                            <p:childTnLst>
                              <p:par>
                                <p:cTn id="16" presetID="11" presetClass="entr" presetSubtype="0" fill="hold" grpId="0" nodeType="afterEffect">
                                  <p:stCondLst>
                                    <p:cond delay="0"/>
                                  </p:stCondLst>
                                  <p:childTnLst>
                                    <p:set>
                                      <p:cBhvr>
                                        <p:cTn id="17" dur="1000">
                                          <p:stCondLst>
                                            <p:cond delay="0"/>
                                          </p:stCondLst>
                                        </p:cTn>
                                        <p:tgtEl>
                                          <p:spTgt spid="18441"/>
                                        </p:tgtEl>
                                        <p:attrNameLst>
                                          <p:attrName>style.visibility</p:attrName>
                                        </p:attrNameLst>
                                      </p:cBhvr>
                                      <p:to>
                                        <p:strVal val="visible"/>
                                      </p:to>
                                    </p:set>
                                  </p:childTnLst>
                                  <p:subTnLst>
                                    <p:set>
                                      <p:cBhvr override="childStyle">
                                        <p:cTn dur="1" fill="hold" display="0" masterRel="nextClick" afterEffect="1"/>
                                        <p:tgtEl>
                                          <p:spTgt spid="18441"/>
                                        </p:tgtEl>
                                        <p:attrNameLst>
                                          <p:attrName>style.visibility</p:attrName>
                                        </p:attrNameLst>
                                      </p:cBhvr>
                                      <p:to>
                                        <p:strVal val="hidden"/>
                                      </p:to>
                                    </p:set>
                                  </p:subTnLst>
                                </p:cTn>
                              </p:par>
                            </p:childTnLst>
                          </p:cTn>
                        </p:par>
                        <p:par>
                          <p:cTn id="18" fill="hold">
                            <p:stCondLst>
                              <p:cond delay="3500"/>
                            </p:stCondLst>
                            <p:childTnLst>
                              <p:par>
                                <p:cTn id="19" presetID="11" presetClass="entr" presetSubtype="0" fill="hold" grpId="0" nodeType="afterEffect">
                                  <p:stCondLst>
                                    <p:cond delay="0"/>
                                  </p:stCondLst>
                                  <p:childTnLst>
                                    <p:set>
                                      <p:cBhvr>
                                        <p:cTn id="20" dur="1000">
                                          <p:stCondLst>
                                            <p:cond delay="0"/>
                                          </p:stCondLst>
                                        </p:cTn>
                                        <p:tgtEl>
                                          <p:spTgt spid="18442"/>
                                        </p:tgtEl>
                                        <p:attrNameLst>
                                          <p:attrName>style.visibility</p:attrName>
                                        </p:attrNameLst>
                                      </p:cBhvr>
                                      <p:to>
                                        <p:strVal val="visible"/>
                                      </p:to>
                                    </p:set>
                                  </p:childTnLst>
                                  <p:subTnLst>
                                    <p:set>
                                      <p:cBhvr override="childStyle">
                                        <p:cTn dur="1" fill="hold" display="0" masterRel="nextClick" afterEffect="1"/>
                                        <p:tgtEl>
                                          <p:spTgt spid="18442"/>
                                        </p:tgtEl>
                                        <p:attrNameLst>
                                          <p:attrName>style.visibility</p:attrName>
                                        </p:attrNameLst>
                                      </p:cBhvr>
                                      <p:to>
                                        <p:strVal val="hidden"/>
                                      </p:to>
                                    </p:set>
                                  </p:subTnLst>
                                </p:cTn>
                              </p:par>
                            </p:childTnLst>
                          </p:cTn>
                        </p:par>
                        <p:par>
                          <p:cTn id="21" fill="hold">
                            <p:stCondLst>
                              <p:cond delay="4500"/>
                            </p:stCondLst>
                            <p:childTnLst>
                              <p:par>
                                <p:cTn id="22" presetID="11" presetClass="entr" presetSubtype="0" fill="hold" grpId="0" nodeType="afterEffect">
                                  <p:stCondLst>
                                    <p:cond delay="0"/>
                                  </p:stCondLst>
                                  <p:childTnLst>
                                    <p:set>
                                      <p:cBhvr>
                                        <p:cTn id="23" dur="1000">
                                          <p:stCondLst>
                                            <p:cond delay="0"/>
                                          </p:stCondLst>
                                        </p:cTn>
                                        <p:tgtEl>
                                          <p:spTgt spid="18443"/>
                                        </p:tgtEl>
                                        <p:attrNameLst>
                                          <p:attrName>style.visibility</p:attrName>
                                        </p:attrNameLst>
                                      </p:cBhvr>
                                      <p:to>
                                        <p:strVal val="visible"/>
                                      </p:to>
                                    </p:set>
                                  </p:childTnLst>
                                  <p:subTnLst>
                                    <p:set>
                                      <p:cBhvr override="childStyle">
                                        <p:cTn dur="1" fill="hold" display="0" masterRel="nextClick" afterEffect="1"/>
                                        <p:tgtEl>
                                          <p:spTgt spid="18443"/>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5" name="PINHIT.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8445"/>
                                        </p:tgtEl>
                                        <p:attrNameLst>
                                          <p:attrName>style.visibility</p:attrName>
                                        </p:attrNameLst>
                                      </p:cBhvr>
                                      <p:to>
                                        <p:strVal val="visible"/>
                                      </p:to>
                                    </p:set>
                                    <p:anim calcmode="lin" valueType="num">
                                      <p:cBhvr additive="base">
                                        <p:cTn id="28" dur="500" fill="hold"/>
                                        <p:tgtEl>
                                          <p:spTgt spid="18445"/>
                                        </p:tgtEl>
                                        <p:attrNameLst>
                                          <p:attrName>ppt_x</p:attrName>
                                        </p:attrNameLst>
                                      </p:cBhvr>
                                      <p:tavLst>
                                        <p:tav tm="0">
                                          <p:val>
                                            <p:strVal val="0-#ppt_w/2"/>
                                          </p:val>
                                        </p:tav>
                                        <p:tav tm="100000">
                                          <p:val>
                                            <p:strVal val="#ppt_x"/>
                                          </p:val>
                                        </p:tav>
                                      </p:tavLst>
                                    </p:anim>
                                    <p:anim calcmode="lin" valueType="num">
                                      <p:cBhvr additive="base">
                                        <p:cTn id="29" dur="500" fill="hold"/>
                                        <p:tgtEl>
                                          <p:spTgt spid="1844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8446"/>
                                        </p:tgtEl>
                                        <p:attrNameLst>
                                          <p:attrName>style.visibility</p:attrName>
                                        </p:attrNameLst>
                                      </p:cBhvr>
                                      <p:to>
                                        <p:strVal val="visible"/>
                                      </p:to>
                                    </p:set>
                                    <p:anim calcmode="lin" valueType="num">
                                      <p:cBhvr additive="base">
                                        <p:cTn id="34" dur="500" fill="hold"/>
                                        <p:tgtEl>
                                          <p:spTgt spid="18446"/>
                                        </p:tgtEl>
                                        <p:attrNameLst>
                                          <p:attrName>ppt_x</p:attrName>
                                        </p:attrNameLst>
                                      </p:cBhvr>
                                      <p:tavLst>
                                        <p:tav tm="0">
                                          <p:val>
                                            <p:strVal val="1+#ppt_w/2"/>
                                          </p:val>
                                        </p:tav>
                                        <p:tav tm="100000">
                                          <p:val>
                                            <p:strVal val="#ppt_x"/>
                                          </p:val>
                                        </p:tav>
                                      </p:tavLst>
                                    </p:anim>
                                    <p:anim calcmode="lin" valueType="num">
                                      <p:cBhvr additive="base">
                                        <p:cTn id="35" dur="500" fill="hold"/>
                                        <p:tgtEl>
                                          <p:spTgt spid="184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YES.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8447"/>
                                        </p:tgtEl>
                                        <p:attrNameLst>
                                          <p:attrName>style.visibility</p:attrName>
                                        </p:attrNameLst>
                                      </p:cBhvr>
                                      <p:to>
                                        <p:strVal val="visible"/>
                                      </p:to>
                                    </p:set>
                                    <p:anim calcmode="lin" valueType="num">
                                      <p:cBhvr additive="base">
                                        <p:cTn id="40" dur="500" fill="hold"/>
                                        <p:tgtEl>
                                          <p:spTgt spid="18447"/>
                                        </p:tgtEl>
                                        <p:attrNameLst>
                                          <p:attrName>ppt_x</p:attrName>
                                        </p:attrNameLst>
                                      </p:cBhvr>
                                      <p:tavLst>
                                        <p:tav tm="0">
                                          <p:val>
                                            <p:strVal val="0-#ppt_w/2"/>
                                          </p:val>
                                        </p:tav>
                                        <p:tav tm="100000">
                                          <p:val>
                                            <p:strVal val="#ppt_x"/>
                                          </p:val>
                                        </p:tav>
                                      </p:tavLst>
                                    </p:anim>
                                    <p:anim calcmode="lin" valueType="num">
                                      <p:cBhvr additive="base">
                                        <p:cTn id="41" dur="500" fill="hold"/>
                                        <p:tgtEl>
                                          <p:spTgt spid="1844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8448"/>
                                        </p:tgtEl>
                                        <p:attrNameLst>
                                          <p:attrName>style.visibility</p:attrName>
                                        </p:attrNameLst>
                                      </p:cBhvr>
                                      <p:to>
                                        <p:strVal val="visible"/>
                                      </p:to>
                                    </p:set>
                                    <p:anim calcmode="lin" valueType="num">
                                      <p:cBhvr additive="base">
                                        <p:cTn id="46" dur="500" fill="hold"/>
                                        <p:tgtEl>
                                          <p:spTgt spid="18448"/>
                                        </p:tgtEl>
                                        <p:attrNameLst>
                                          <p:attrName>ppt_x</p:attrName>
                                        </p:attrNameLst>
                                      </p:cBhvr>
                                      <p:tavLst>
                                        <p:tav tm="0">
                                          <p:val>
                                            <p:strVal val="1+#ppt_w/2"/>
                                          </p:val>
                                        </p:tav>
                                        <p:tav tm="100000">
                                          <p:val>
                                            <p:strVal val="#ppt_x"/>
                                          </p:val>
                                        </p:tav>
                                      </p:tavLst>
                                    </p:anim>
                                    <p:anim calcmode="lin" valueType="num">
                                      <p:cBhvr additive="base">
                                        <p:cTn id="47" dur="500" fill="hold"/>
                                        <p:tgtEl>
                                          <p:spTgt spid="184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7" name="LEARNED.WAV"/>
                                        </p:tgtEl>
                                      </p:cMediaNode>
                                    </p:audio>
                                  </p:subTnLst>
                                </p:cTn>
                              </p:par>
                            </p:childTnLst>
                          </p:cTn>
                        </p:par>
                        <p:par>
                          <p:cTn id="48" fill="hold">
                            <p:stCondLst>
                              <p:cond delay="500"/>
                            </p:stCondLst>
                            <p:childTnLst>
                              <p:par>
                                <p:cTn id="49" presetID="1" presetClass="exit" presetSubtype="0" fill="hold" grpId="1" nodeType="afterEffect">
                                  <p:stCondLst>
                                    <p:cond delay="0"/>
                                  </p:stCondLst>
                                  <p:childTnLst>
                                    <p:set>
                                      <p:cBhvr>
                                        <p:cTn id="50" dur="1" fill="hold">
                                          <p:stCondLst>
                                            <p:cond delay="0"/>
                                          </p:stCondLst>
                                        </p:cTn>
                                        <p:tgtEl>
                                          <p:spTgt spid="184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9" grpId="0" animBg="1"/>
      <p:bldP spid="18440" grpId="0" animBg="1"/>
      <p:bldP spid="18441" grpId="0" animBg="1"/>
      <p:bldP spid="18442" grpId="0" animBg="1"/>
      <p:bldP spid="18443" grpId="0" animBg="1"/>
      <p:bldP spid="18443" grpId="1" animBg="1"/>
      <p:bldP spid="18445" grpId="0" autoUpdateAnimBg="0"/>
      <p:bldP spid="18446" grpId="0" autoUpdateAnimBg="0"/>
      <p:bldP spid="18447" grpId="0" autoUpdateAnimBg="0"/>
      <p:bldP spid="18448"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z="2100">
                <a:latin typeface="Arial" charset="0"/>
              </a:rPr>
              <a:t>Temperature is Average Kinetic Energy</a:t>
            </a:r>
          </a:p>
        </p:txBody>
      </p:sp>
      <p:sp>
        <p:nvSpPr>
          <p:cNvPr id="198659" name="Text Box 3"/>
          <p:cNvSpPr txBox="1">
            <a:spLocks noChangeArrowheads="1"/>
          </p:cNvSpPr>
          <p:nvPr/>
        </p:nvSpPr>
        <p:spPr bwMode="auto">
          <a:xfrm>
            <a:off x="1905000" y="4648200"/>
            <a:ext cx="5345113" cy="457200"/>
          </a:xfrm>
          <a:prstGeom prst="rect">
            <a:avLst/>
          </a:prstGeom>
          <a:noFill/>
          <a:ln w="9525">
            <a:noFill/>
            <a:miter lim="800000"/>
            <a:headEnd/>
            <a:tailEnd/>
          </a:ln>
          <a:effectLst/>
        </p:spPr>
        <p:txBody>
          <a:bodyPr wrap="none">
            <a:spAutoFit/>
          </a:bodyPr>
          <a:lstStyle/>
          <a:p>
            <a:pPr eaLnBrk="1" hangingPunct="1"/>
            <a:r>
              <a:rPr lang="en-US" sz="2400" b="0"/>
              <a:t> Fast	    			          Slow</a:t>
            </a:r>
          </a:p>
        </p:txBody>
      </p:sp>
      <p:sp>
        <p:nvSpPr>
          <p:cNvPr id="198660" name="Text Box 4"/>
          <p:cNvSpPr txBox="1">
            <a:spLocks noChangeArrowheads="1"/>
          </p:cNvSpPr>
          <p:nvPr/>
        </p:nvSpPr>
        <p:spPr bwMode="auto">
          <a:xfrm>
            <a:off x="1828800" y="4267200"/>
            <a:ext cx="5588000" cy="457200"/>
          </a:xfrm>
          <a:prstGeom prst="rect">
            <a:avLst/>
          </a:prstGeom>
          <a:noFill/>
          <a:ln w="9525">
            <a:noFill/>
            <a:miter lim="800000"/>
            <a:headEnd/>
            <a:tailEnd/>
          </a:ln>
          <a:effectLst/>
        </p:spPr>
        <p:txBody>
          <a:bodyPr wrap="none">
            <a:spAutoFit/>
          </a:bodyPr>
          <a:lstStyle/>
          <a:p>
            <a:pPr eaLnBrk="1" hangingPunct="1"/>
            <a:r>
              <a:rPr lang="en-US" sz="2400" b="0"/>
              <a:t>“HOT”		                              “COLD”</a:t>
            </a:r>
          </a:p>
        </p:txBody>
      </p:sp>
      <p:sp>
        <p:nvSpPr>
          <p:cNvPr id="198661" name="Oval 5"/>
          <p:cNvSpPr>
            <a:spLocks noChangeArrowheads="1"/>
          </p:cNvSpPr>
          <p:nvPr/>
        </p:nvSpPr>
        <p:spPr bwMode="auto">
          <a:xfrm>
            <a:off x="1752600" y="3124200"/>
            <a:ext cx="1066800" cy="1066800"/>
          </a:xfrm>
          <a:prstGeom prst="ellipse">
            <a:avLst/>
          </a:prstGeom>
          <a:solidFill>
            <a:srgbClr val="FF0000">
              <a:alpha val="50000"/>
            </a:srgbClr>
          </a:solidFill>
          <a:ln w="28575">
            <a:solidFill>
              <a:srgbClr val="FF0000"/>
            </a:solidFill>
            <a:round/>
            <a:headEnd/>
            <a:tailEnd/>
          </a:ln>
          <a:effectLst/>
        </p:spPr>
        <p:txBody>
          <a:bodyPr wrap="none" anchor="ctr"/>
          <a:lstStyle/>
          <a:p>
            <a:pPr algn="ctr" eaLnBrk="1" hangingPunct="1"/>
            <a:endParaRPr lang="en-US" sz="2400" b="0"/>
          </a:p>
        </p:txBody>
      </p:sp>
      <p:sp>
        <p:nvSpPr>
          <p:cNvPr id="198662" name="Oval 6"/>
          <p:cNvSpPr>
            <a:spLocks noChangeArrowheads="1"/>
          </p:cNvSpPr>
          <p:nvPr/>
        </p:nvSpPr>
        <p:spPr bwMode="auto">
          <a:xfrm>
            <a:off x="6248400" y="3124200"/>
            <a:ext cx="1066800" cy="1066800"/>
          </a:xfrm>
          <a:prstGeom prst="ellipse">
            <a:avLst/>
          </a:prstGeom>
          <a:solidFill>
            <a:srgbClr val="4758D9">
              <a:alpha val="50000"/>
            </a:srgbClr>
          </a:solidFill>
          <a:ln w="28575">
            <a:solidFill>
              <a:schemeClr val="accent2"/>
            </a:solidFill>
            <a:round/>
            <a:headEnd/>
            <a:tailEnd/>
          </a:ln>
          <a:effectLst/>
        </p:spPr>
        <p:txBody>
          <a:bodyPr wrap="none" anchor="ctr"/>
          <a:lstStyle/>
          <a:p>
            <a:pPr algn="ctr" eaLnBrk="1" hangingPunct="1"/>
            <a:endParaRPr lang="en-US" sz="2400" b="0"/>
          </a:p>
        </p:txBody>
      </p:sp>
      <p:sp>
        <p:nvSpPr>
          <p:cNvPr id="198663" name="Line 7"/>
          <p:cNvSpPr>
            <a:spLocks noChangeShapeType="1"/>
          </p:cNvSpPr>
          <p:nvPr/>
        </p:nvSpPr>
        <p:spPr bwMode="auto">
          <a:xfrm flipV="1">
            <a:off x="2590800" y="1981200"/>
            <a:ext cx="1066800" cy="1219200"/>
          </a:xfrm>
          <a:prstGeom prst="line">
            <a:avLst/>
          </a:prstGeom>
          <a:noFill/>
          <a:ln w="76200">
            <a:solidFill>
              <a:srgbClr val="FF0000"/>
            </a:solidFill>
            <a:round/>
            <a:headEnd/>
            <a:tailEnd type="triangle" w="med" len="med"/>
          </a:ln>
          <a:effectLst/>
        </p:spPr>
        <p:txBody>
          <a:bodyPr/>
          <a:lstStyle/>
          <a:p>
            <a:endParaRPr lang="en-US"/>
          </a:p>
        </p:txBody>
      </p:sp>
      <p:sp>
        <p:nvSpPr>
          <p:cNvPr id="198664" name="Line 8"/>
          <p:cNvSpPr>
            <a:spLocks noChangeShapeType="1"/>
          </p:cNvSpPr>
          <p:nvPr/>
        </p:nvSpPr>
        <p:spPr bwMode="auto">
          <a:xfrm flipV="1">
            <a:off x="7086600" y="2743200"/>
            <a:ext cx="381000" cy="457200"/>
          </a:xfrm>
          <a:prstGeom prst="line">
            <a:avLst/>
          </a:prstGeom>
          <a:noFill/>
          <a:ln w="76200">
            <a:solidFill>
              <a:srgbClr val="4758D9"/>
            </a:solidFill>
            <a:round/>
            <a:headEnd/>
            <a:tailEnd type="triangle" w="med" len="med"/>
          </a:ln>
          <a:effectLst/>
        </p:spPr>
        <p:txBody>
          <a:bodyPr/>
          <a:lstStyle/>
          <a:p>
            <a:endParaRPr lang="en-US"/>
          </a:p>
        </p:txBody>
      </p:sp>
      <p:sp>
        <p:nvSpPr>
          <p:cNvPr id="198665" name="Text Box 9"/>
          <p:cNvSpPr txBox="1">
            <a:spLocks noChangeArrowheads="1"/>
          </p:cNvSpPr>
          <p:nvPr/>
        </p:nvSpPr>
        <p:spPr bwMode="auto">
          <a:xfrm>
            <a:off x="1676400" y="5334000"/>
            <a:ext cx="5670550" cy="579438"/>
          </a:xfrm>
          <a:prstGeom prst="rect">
            <a:avLst/>
          </a:prstGeom>
          <a:noFill/>
          <a:ln w="9525">
            <a:noFill/>
            <a:miter lim="800000"/>
            <a:headEnd/>
            <a:tailEnd/>
          </a:ln>
          <a:effectLst/>
        </p:spPr>
        <p:txBody>
          <a:bodyPr wrap="none">
            <a:spAutoFit/>
          </a:bodyPr>
          <a:lstStyle/>
          <a:p>
            <a:pPr eaLnBrk="1" hangingPunct="1"/>
            <a:r>
              <a:rPr lang="en-US" sz="3200" b="0"/>
              <a:t>Kinetic Energy (KE)  =  ½ m v</a:t>
            </a:r>
            <a:r>
              <a:rPr lang="en-US" sz="3200" b="0" baseline="30000"/>
              <a:t>2</a:t>
            </a:r>
          </a:p>
        </p:txBody>
      </p:sp>
      <p:sp>
        <p:nvSpPr>
          <p:cNvPr id="198666" name="Line 10"/>
          <p:cNvSpPr>
            <a:spLocks noChangeShapeType="1"/>
          </p:cNvSpPr>
          <p:nvPr/>
        </p:nvSpPr>
        <p:spPr bwMode="auto">
          <a:xfrm>
            <a:off x="4648200" y="5638800"/>
            <a:ext cx="533400" cy="0"/>
          </a:xfrm>
          <a:prstGeom prst="line">
            <a:avLst/>
          </a:prstGeom>
          <a:noFill/>
          <a:ln w="9525">
            <a:solidFill>
              <a:schemeClr val="tx1"/>
            </a:solidFill>
            <a:miter lim="800000"/>
            <a:headEnd/>
            <a:tailEnd/>
          </a:ln>
          <a:effectLst/>
        </p:spPr>
        <p:txBody>
          <a:bodyPr wrap="none"/>
          <a:lstStyle/>
          <a:p>
            <a:endParaRPr lang="en-US"/>
          </a:p>
        </p:txBody>
      </p:sp>
      <p:sp>
        <p:nvSpPr>
          <p:cNvPr id="198667" name="Text Box 11"/>
          <p:cNvSpPr txBox="1">
            <a:spLocks noChangeArrowheads="1"/>
          </p:cNvSpPr>
          <p:nvPr/>
        </p:nvSpPr>
        <p:spPr bwMode="auto">
          <a:xfrm>
            <a:off x="669925" y="6369050"/>
            <a:ext cx="3838575" cy="336550"/>
          </a:xfrm>
          <a:prstGeom prst="rect">
            <a:avLst/>
          </a:prstGeom>
          <a:noFill/>
          <a:ln w="9525">
            <a:noFill/>
            <a:miter lim="800000"/>
            <a:headEnd/>
            <a:tailEnd/>
          </a:ln>
          <a:effectLst/>
        </p:spPr>
        <p:txBody>
          <a:bodyPr wrap="none">
            <a:spAutoFit/>
          </a:bodyPr>
          <a:lstStyle/>
          <a:p>
            <a:pPr eaLnBrk="1" hangingPunct="1"/>
            <a:r>
              <a:rPr lang="en-US" sz="1600" b="0"/>
              <a:t>*Vector = gives direction and magnitude </a:t>
            </a:r>
          </a:p>
        </p:txBody>
      </p:sp>
      <p:graphicFrame>
        <p:nvGraphicFramePr>
          <p:cNvPr id="198668" name="Object 12">
            <a:hlinkClick r:id="" action="ppaction://ole?verb=0"/>
          </p:cNvPr>
          <p:cNvGraphicFramePr>
            <a:graphicFrameLocks noChangeAspect="1"/>
          </p:cNvGraphicFramePr>
          <p:nvPr/>
        </p:nvGraphicFramePr>
        <p:xfrm>
          <a:off x="8839200" y="6553200"/>
          <a:ext cx="304800" cy="304800"/>
        </p:xfrm>
        <a:graphic>
          <a:graphicData uri="http://schemas.openxmlformats.org/presentationml/2006/ole">
            <p:oleObj spid="_x0000_s198668" name="Wave Sound" r:id="rId4" imgW="304520" imgH="304520" progId="SoundRec">
              <p:embed/>
            </p:oleObj>
          </a:graphicData>
        </a:graphic>
      </p:graphicFrame>
      <p:sp>
        <p:nvSpPr>
          <p:cNvPr id="198669" name="AutoShape 13">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198663"/>
                                        </p:tgtEl>
                                        <p:attrNameLst>
                                          <p:attrName>style.visibility</p:attrName>
                                        </p:attrNameLst>
                                      </p:cBhvr>
                                      <p:to>
                                        <p:strVal val="visible"/>
                                      </p:to>
                                    </p:set>
                                    <p:anim calcmode="lin" valueType="num">
                                      <p:cBhvr>
                                        <p:cTn id="7" dur="1000" fill="hold"/>
                                        <p:tgtEl>
                                          <p:spTgt spid="198663"/>
                                        </p:tgtEl>
                                        <p:attrNameLst>
                                          <p:attrName>ppt_w</p:attrName>
                                        </p:attrNameLst>
                                      </p:cBhvr>
                                      <p:tavLst>
                                        <p:tav tm="0">
                                          <p:val>
                                            <p:fltVal val="0"/>
                                          </p:val>
                                        </p:tav>
                                        <p:tav tm="100000">
                                          <p:val>
                                            <p:strVal val="#ppt_w"/>
                                          </p:val>
                                        </p:tav>
                                      </p:tavLst>
                                    </p:anim>
                                    <p:anim calcmode="lin" valueType="num">
                                      <p:cBhvr>
                                        <p:cTn id="8" dur="1000" fill="hold"/>
                                        <p:tgtEl>
                                          <p:spTgt spid="198663"/>
                                        </p:tgtEl>
                                        <p:attrNameLst>
                                          <p:attrName>ppt_h</p:attrName>
                                        </p:attrNameLst>
                                      </p:cBhvr>
                                      <p:tavLst>
                                        <p:tav tm="0">
                                          <p:val>
                                            <p:fltVal val="0"/>
                                          </p:val>
                                        </p:tav>
                                        <p:tav tm="100000">
                                          <p:val>
                                            <p:strVal val="#ppt_h"/>
                                          </p:val>
                                        </p:tav>
                                      </p:tavLst>
                                    </p:anim>
                                    <p:anim calcmode="lin" valueType="num">
                                      <p:cBhvr>
                                        <p:cTn id="9" dur="1000" fill="hold"/>
                                        <p:tgtEl>
                                          <p:spTgt spid="1986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866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1000"/>
                                  </p:stCondLst>
                                  <p:childTnLst>
                                    <p:set>
                                      <p:cBhvr>
                                        <p:cTn id="13" dur="1" fill="hold">
                                          <p:stCondLst>
                                            <p:cond delay="0"/>
                                          </p:stCondLst>
                                        </p:cTn>
                                        <p:tgtEl>
                                          <p:spTgt spid="198664"/>
                                        </p:tgtEl>
                                        <p:attrNameLst>
                                          <p:attrName>style.visibility</p:attrName>
                                        </p:attrNameLst>
                                      </p:cBhvr>
                                      <p:to>
                                        <p:strVal val="visible"/>
                                      </p:to>
                                    </p:set>
                                    <p:anim calcmode="lin" valueType="num">
                                      <p:cBhvr>
                                        <p:cTn id="14" dur="1000" fill="hold"/>
                                        <p:tgtEl>
                                          <p:spTgt spid="198664"/>
                                        </p:tgtEl>
                                        <p:attrNameLst>
                                          <p:attrName>ppt_w</p:attrName>
                                        </p:attrNameLst>
                                      </p:cBhvr>
                                      <p:tavLst>
                                        <p:tav tm="0">
                                          <p:val>
                                            <p:fltVal val="0"/>
                                          </p:val>
                                        </p:tav>
                                        <p:tav tm="100000">
                                          <p:val>
                                            <p:strVal val="#ppt_w"/>
                                          </p:val>
                                        </p:tav>
                                      </p:tavLst>
                                    </p:anim>
                                    <p:anim calcmode="lin" valueType="num">
                                      <p:cBhvr>
                                        <p:cTn id="15" dur="1000" fill="hold"/>
                                        <p:tgtEl>
                                          <p:spTgt spid="198664"/>
                                        </p:tgtEl>
                                        <p:attrNameLst>
                                          <p:attrName>ppt_h</p:attrName>
                                        </p:attrNameLst>
                                      </p:cBhvr>
                                      <p:tavLst>
                                        <p:tav tm="0">
                                          <p:val>
                                            <p:fltVal val="0"/>
                                          </p:val>
                                        </p:tav>
                                        <p:tav tm="100000">
                                          <p:val>
                                            <p:strVal val="#ppt_h"/>
                                          </p:val>
                                        </p:tav>
                                      </p:tavLst>
                                    </p:anim>
                                    <p:anim calcmode="lin" valueType="num">
                                      <p:cBhvr>
                                        <p:cTn id="16" dur="1000" fill="hold"/>
                                        <p:tgtEl>
                                          <p:spTgt spid="19866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86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8659">
                                            <p:txEl>
                                              <p:pRg st="0" end="0"/>
                                            </p:txEl>
                                          </p:spTgt>
                                        </p:tgtEl>
                                        <p:attrNameLst>
                                          <p:attrName>style.visibility</p:attrName>
                                        </p:attrNameLst>
                                      </p:cBhvr>
                                      <p:to>
                                        <p:strVal val="visible"/>
                                      </p:to>
                                    </p:set>
                                    <p:animEffect transition="in" filter="dissolve">
                                      <p:cBhvr>
                                        <p:cTn id="22" dur="500"/>
                                        <p:tgtEl>
                                          <p:spTgt spid="198659">
                                            <p:txEl>
                                              <p:pRg st="0" end="0"/>
                                            </p:txEl>
                                          </p:spTgt>
                                        </p:tgtEl>
                                      </p:cBhvr>
                                    </p:animEffect>
                                  </p:childTnLst>
                                </p:cTn>
                              </p:par>
                            </p:childTnLst>
                          </p:cTn>
                        </p:par>
                        <p:par>
                          <p:cTn id="23" fill="hold">
                            <p:stCondLst>
                              <p:cond delay="500"/>
                            </p:stCondLst>
                            <p:childTnLst>
                              <p:par>
                                <p:cTn id="24" presetID="1" presetClass="entr" presetSubtype="0" fill="hold" grpId="0" nodeType="afterEffect">
                                  <p:stCondLst>
                                    <p:cond delay="1000"/>
                                  </p:stCondLst>
                                  <p:childTnLst>
                                    <p:set>
                                      <p:cBhvr>
                                        <p:cTn id="25" dur="1" fill="hold">
                                          <p:stCondLst>
                                            <p:cond delay="499"/>
                                          </p:stCondLst>
                                        </p:cTn>
                                        <p:tgtEl>
                                          <p:spTgt spid="198661"/>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1000"/>
                                  </p:stCondLst>
                                  <p:childTnLst>
                                    <p:set>
                                      <p:cBhvr>
                                        <p:cTn id="28" dur="1" fill="hold">
                                          <p:stCondLst>
                                            <p:cond delay="499"/>
                                          </p:stCondLst>
                                        </p:cTn>
                                        <p:tgtEl>
                                          <p:spTgt spid="198662"/>
                                        </p:tgtEl>
                                        <p:attrNameLst>
                                          <p:attrName>style.visibility</p:attrName>
                                        </p:attrNameLst>
                                      </p:cBhvr>
                                      <p:to>
                                        <p:strVal val="visible"/>
                                      </p:to>
                                    </p:set>
                                  </p:childTnLst>
                                </p:cTn>
                              </p:par>
                            </p:childTnLst>
                          </p:cTn>
                        </p:par>
                        <p:par>
                          <p:cTn id="29" fill="hold">
                            <p:stCondLst>
                              <p:cond delay="3500"/>
                            </p:stCondLst>
                            <p:childTnLst>
                              <p:par>
                                <p:cTn id="30" presetID="15" presetClass="entr" presetSubtype="0" fill="hold" grpId="0" nodeType="afterEffect">
                                  <p:stCondLst>
                                    <p:cond delay="5000"/>
                                  </p:stCondLst>
                                  <p:childTnLst>
                                    <p:set>
                                      <p:cBhvr>
                                        <p:cTn id="31" dur="1" fill="hold">
                                          <p:stCondLst>
                                            <p:cond delay="0"/>
                                          </p:stCondLst>
                                        </p:cTn>
                                        <p:tgtEl>
                                          <p:spTgt spid="198660"/>
                                        </p:tgtEl>
                                        <p:attrNameLst>
                                          <p:attrName>style.visibility</p:attrName>
                                        </p:attrNameLst>
                                      </p:cBhvr>
                                      <p:to>
                                        <p:strVal val="visible"/>
                                      </p:to>
                                    </p:set>
                                    <p:anim calcmode="lin" valueType="num">
                                      <p:cBhvr>
                                        <p:cTn id="32" dur="1000" fill="hold"/>
                                        <p:tgtEl>
                                          <p:spTgt spid="198660"/>
                                        </p:tgtEl>
                                        <p:attrNameLst>
                                          <p:attrName>ppt_w</p:attrName>
                                        </p:attrNameLst>
                                      </p:cBhvr>
                                      <p:tavLst>
                                        <p:tav tm="0">
                                          <p:val>
                                            <p:fltVal val="0"/>
                                          </p:val>
                                        </p:tav>
                                        <p:tav tm="100000">
                                          <p:val>
                                            <p:strVal val="#ppt_w"/>
                                          </p:val>
                                        </p:tav>
                                      </p:tavLst>
                                    </p:anim>
                                    <p:anim calcmode="lin" valueType="num">
                                      <p:cBhvr>
                                        <p:cTn id="33" dur="1000" fill="hold"/>
                                        <p:tgtEl>
                                          <p:spTgt spid="198660"/>
                                        </p:tgtEl>
                                        <p:attrNameLst>
                                          <p:attrName>ppt_h</p:attrName>
                                        </p:attrNameLst>
                                      </p:cBhvr>
                                      <p:tavLst>
                                        <p:tav tm="0">
                                          <p:val>
                                            <p:fltVal val="0"/>
                                          </p:val>
                                        </p:tav>
                                        <p:tav tm="100000">
                                          <p:val>
                                            <p:strVal val="#ppt_h"/>
                                          </p:val>
                                        </p:tav>
                                      </p:tavLst>
                                    </p:anim>
                                    <p:anim calcmode="lin" valueType="num">
                                      <p:cBhvr>
                                        <p:cTn id="34" dur="1000" fill="hold"/>
                                        <p:tgtEl>
                                          <p:spTgt spid="198660"/>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9866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P spid="198660" grpId="0" autoUpdateAnimBg="0"/>
      <p:bldP spid="198661" grpId="0" animBg="1" autoUpdateAnimBg="0"/>
      <p:bldP spid="198662" grpId="0" animBg="1" autoUpdateAnimBg="0"/>
      <p:bldP spid="198663" grpId="0" animBg="1"/>
      <p:bldP spid="19866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228600"/>
            <a:ext cx="7772400" cy="1143000"/>
          </a:xfrm>
        </p:spPr>
        <p:txBody>
          <a:bodyPr/>
          <a:lstStyle/>
          <a:p>
            <a:r>
              <a:rPr lang="en-US">
                <a:latin typeface="Arial" charset="0"/>
              </a:rPr>
              <a:t>A Comparison of Scales</a:t>
            </a:r>
          </a:p>
        </p:txBody>
      </p:sp>
      <p:pic>
        <p:nvPicPr>
          <p:cNvPr id="200707" name="Picture 3" descr="Comparison of Temperature Scales"/>
          <p:cNvPicPr>
            <a:picLocks noChangeAspect="1" noChangeArrowheads="1"/>
          </p:cNvPicPr>
          <p:nvPr/>
        </p:nvPicPr>
        <p:blipFill>
          <a:blip r:embed="rId3" cstate="print">
            <a:lum bright="6000" contrast="10000"/>
          </a:blip>
          <a:srcRect/>
          <a:stretch>
            <a:fillRect/>
          </a:stretch>
        </p:blipFill>
        <p:spPr bwMode="auto">
          <a:xfrm>
            <a:off x="2438400" y="1317625"/>
            <a:ext cx="4876800" cy="5692775"/>
          </a:xfrm>
          <a:prstGeom prst="rect">
            <a:avLst/>
          </a:prstGeom>
          <a:noFill/>
        </p:spPr>
      </p:pic>
      <p:sp>
        <p:nvSpPr>
          <p:cNvPr id="200708" name="Rectangle 4"/>
          <p:cNvSpPr>
            <a:spLocks noChangeArrowheads="1"/>
          </p:cNvSpPr>
          <p:nvPr/>
        </p:nvSpPr>
        <p:spPr bwMode="auto">
          <a:xfrm>
            <a:off x="76200" y="6567488"/>
            <a:ext cx="2166938" cy="214312"/>
          </a:xfrm>
          <a:prstGeom prst="rect">
            <a:avLst/>
          </a:prstGeom>
          <a:noFill/>
          <a:ln w="9525">
            <a:noFill/>
            <a:miter lim="800000"/>
            <a:headEnd/>
            <a:tailEnd/>
          </a:ln>
          <a:effectLst/>
        </p:spPr>
        <p:txBody>
          <a:bodyPr wrap="none">
            <a:spAutoFit/>
          </a:bodyPr>
          <a:lstStyle/>
          <a:p>
            <a:pPr eaLnBrk="1" hangingPunct="1"/>
            <a:r>
              <a:rPr lang="en-US" sz="800" b="0"/>
              <a:t>Timberlake, </a:t>
            </a:r>
            <a:r>
              <a:rPr lang="en-US" sz="800" b="0" u="sng"/>
              <a:t>Chemistry </a:t>
            </a:r>
            <a:r>
              <a:rPr lang="en-US" sz="800" b="0"/>
              <a:t>7</a:t>
            </a:r>
            <a:r>
              <a:rPr lang="en-US" sz="800" b="0" baseline="30000"/>
              <a:t>th</a:t>
            </a:r>
            <a:r>
              <a:rPr lang="en-US" sz="800" b="0"/>
              <a:t> Edition, page 205</a:t>
            </a:r>
          </a:p>
        </p:txBody>
      </p:sp>
      <p:sp>
        <p:nvSpPr>
          <p:cNvPr id="200709"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0707"/>
                                        </p:tgtEl>
                                        <p:attrNameLst>
                                          <p:attrName>style.visibility</p:attrName>
                                        </p:attrNameLst>
                                      </p:cBhvr>
                                      <p:to>
                                        <p:strVal val="visible"/>
                                      </p:to>
                                    </p:set>
                                    <p:animEffect transition="in" filter="dissolve">
                                      <p:cBhvr>
                                        <p:cTn id="7" dur="500"/>
                                        <p:tgtEl>
                                          <p:spTgt spid="20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atin typeface="Arial" charset="0"/>
              </a:rPr>
              <a:t>Temperature Scales</a:t>
            </a:r>
          </a:p>
        </p:txBody>
      </p:sp>
      <p:pic>
        <p:nvPicPr>
          <p:cNvPr id="201731" name="Picture 3" descr="Zumdahl05_06"/>
          <p:cNvPicPr>
            <a:picLocks noChangeAspect="1" noChangeArrowheads="1"/>
          </p:cNvPicPr>
          <p:nvPr/>
        </p:nvPicPr>
        <p:blipFill>
          <a:blip r:embed="rId3" cstate="print"/>
          <a:srcRect/>
          <a:stretch>
            <a:fillRect/>
          </a:stretch>
        </p:blipFill>
        <p:spPr bwMode="auto">
          <a:xfrm>
            <a:off x="1066800" y="1828800"/>
            <a:ext cx="6553200" cy="4457700"/>
          </a:xfrm>
          <a:prstGeom prst="rect">
            <a:avLst/>
          </a:prstGeom>
          <a:noFill/>
        </p:spPr>
      </p:pic>
      <p:sp>
        <p:nvSpPr>
          <p:cNvPr id="201732" name="Rectangle 4"/>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136</a:t>
            </a:r>
          </a:p>
        </p:txBody>
      </p:sp>
      <p:sp>
        <p:nvSpPr>
          <p:cNvPr id="201733"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slow">
    <p:checker dir="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latin typeface="Arial" charset="0"/>
              </a:rPr>
              <a:t>Compare Celcius to Fahrenheit</a:t>
            </a:r>
            <a:r>
              <a:rPr lang="en-US"/>
              <a:t> </a:t>
            </a:r>
          </a:p>
        </p:txBody>
      </p:sp>
      <p:pic>
        <p:nvPicPr>
          <p:cNvPr id="203779" name="Picture 3" descr="Zumdahl05_08"/>
          <p:cNvPicPr>
            <a:picLocks noChangeAspect="1" noChangeArrowheads="1"/>
          </p:cNvPicPr>
          <p:nvPr/>
        </p:nvPicPr>
        <p:blipFill>
          <a:blip r:embed="rId3" cstate="print"/>
          <a:srcRect/>
          <a:stretch>
            <a:fillRect/>
          </a:stretch>
        </p:blipFill>
        <p:spPr bwMode="auto">
          <a:xfrm>
            <a:off x="1981200" y="1754188"/>
            <a:ext cx="5410200" cy="4418012"/>
          </a:xfrm>
          <a:prstGeom prst="rect">
            <a:avLst/>
          </a:prstGeom>
          <a:noFill/>
        </p:spPr>
      </p:pic>
      <p:sp>
        <p:nvSpPr>
          <p:cNvPr id="203780" name="Text Box 4"/>
          <p:cNvSpPr txBox="1">
            <a:spLocks noChangeArrowheads="1"/>
          </p:cNvSpPr>
          <p:nvPr/>
        </p:nvSpPr>
        <p:spPr bwMode="auto">
          <a:xfrm>
            <a:off x="5791200" y="5410200"/>
            <a:ext cx="2347913" cy="457200"/>
          </a:xfrm>
          <a:prstGeom prst="rect">
            <a:avLst/>
          </a:prstGeom>
          <a:noFill/>
          <a:ln w="9525">
            <a:noFill/>
            <a:miter lim="800000"/>
            <a:headEnd/>
            <a:tailEnd/>
          </a:ln>
          <a:effectLst/>
        </p:spPr>
        <p:txBody>
          <a:bodyPr wrap="none">
            <a:spAutoFit/>
          </a:bodyPr>
          <a:lstStyle/>
          <a:p>
            <a:pPr eaLnBrk="1" hangingPunct="1"/>
            <a:r>
              <a:rPr lang="en-US" sz="2400" b="0" baseline="30000"/>
              <a:t>o</a:t>
            </a:r>
            <a:r>
              <a:rPr lang="en-US" sz="2400" b="0"/>
              <a:t>F – 32 = 1.8 </a:t>
            </a:r>
            <a:r>
              <a:rPr lang="en-US" sz="2400" b="0" baseline="30000"/>
              <a:t>o</a:t>
            </a:r>
            <a:r>
              <a:rPr lang="en-US" sz="2400" b="0"/>
              <a:t>C</a:t>
            </a:r>
          </a:p>
        </p:txBody>
      </p:sp>
      <p:sp>
        <p:nvSpPr>
          <p:cNvPr id="203781" name="Rectangle 5"/>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139</a:t>
            </a:r>
          </a:p>
        </p:txBody>
      </p:sp>
      <p:sp>
        <p:nvSpPr>
          <p:cNvPr id="203782" name="AutoShape 6">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slow">
    <p:randomBa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762000" y="533400"/>
            <a:ext cx="3657600" cy="1143000"/>
          </a:xfrm>
        </p:spPr>
        <p:txBody>
          <a:bodyPr/>
          <a:lstStyle/>
          <a:p>
            <a:r>
              <a:rPr lang="en-US">
                <a:latin typeface="Arial" charset="0"/>
              </a:rPr>
              <a:t>Converting 70</a:t>
            </a:r>
            <a:r>
              <a:rPr lang="en-US" baseline="30000">
                <a:latin typeface="Arial" charset="0"/>
              </a:rPr>
              <a:t>o</a:t>
            </a:r>
            <a:r>
              <a:rPr lang="en-US">
                <a:latin typeface="Arial" charset="0"/>
              </a:rPr>
              <a:t> C to Kelvin units</a:t>
            </a:r>
            <a:endParaRPr lang="en-US"/>
          </a:p>
        </p:txBody>
      </p:sp>
      <p:pic>
        <p:nvPicPr>
          <p:cNvPr id="204803" name="Picture 3" descr="Zumdahl05_07"/>
          <p:cNvPicPr>
            <a:picLocks noChangeAspect="1" noChangeArrowheads="1"/>
          </p:cNvPicPr>
          <p:nvPr/>
        </p:nvPicPr>
        <p:blipFill>
          <a:blip r:embed="rId3" cstate="print"/>
          <a:srcRect/>
          <a:stretch>
            <a:fillRect/>
          </a:stretch>
        </p:blipFill>
        <p:spPr bwMode="auto">
          <a:xfrm>
            <a:off x="4522788" y="685800"/>
            <a:ext cx="4011612" cy="5410200"/>
          </a:xfrm>
          <a:prstGeom prst="rect">
            <a:avLst/>
          </a:prstGeom>
          <a:noFill/>
        </p:spPr>
      </p:pic>
      <p:sp>
        <p:nvSpPr>
          <p:cNvPr id="204804" name="Text Box 4"/>
          <p:cNvSpPr txBox="1">
            <a:spLocks noChangeArrowheads="1"/>
          </p:cNvSpPr>
          <p:nvPr/>
        </p:nvSpPr>
        <p:spPr bwMode="auto">
          <a:xfrm>
            <a:off x="1066800" y="5562600"/>
            <a:ext cx="2090738" cy="457200"/>
          </a:xfrm>
          <a:prstGeom prst="rect">
            <a:avLst/>
          </a:prstGeom>
          <a:noFill/>
          <a:ln w="9525">
            <a:noFill/>
            <a:miter lim="800000"/>
            <a:headEnd/>
            <a:tailEnd/>
          </a:ln>
          <a:effectLst/>
        </p:spPr>
        <p:txBody>
          <a:bodyPr wrap="none">
            <a:spAutoFit/>
          </a:bodyPr>
          <a:lstStyle/>
          <a:p>
            <a:pPr eaLnBrk="1" hangingPunct="1"/>
            <a:r>
              <a:rPr lang="en-US" sz="2400" b="0" baseline="30000"/>
              <a:t>o</a:t>
            </a:r>
            <a:r>
              <a:rPr lang="en-US" sz="2400" b="0"/>
              <a:t>C + 273  =  K</a:t>
            </a:r>
          </a:p>
        </p:txBody>
      </p:sp>
      <p:sp>
        <p:nvSpPr>
          <p:cNvPr id="204805" name="Rectangle 5"/>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137</a:t>
            </a:r>
          </a:p>
        </p:txBody>
      </p:sp>
      <p:sp>
        <p:nvSpPr>
          <p:cNvPr id="204806" name="AutoShape 6">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slow">
    <p:randomBar dir="ver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latin typeface="Arial" charset="0"/>
              </a:rPr>
              <a:t>Temperature Scales</a:t>
            </a:r>
          </a:p>
        </p:txBody>
      </p:sp>
      <p:sp>
        <p:nvSpPr>
          <p:cNvPr id="205827" name="Rectangle 3"/>
          <p:cNvSpPr>
            <a:spLocks noGrp="1" noChangeArrowheads="1"/>
          </p:cNvSpPr>
          <p:nvPr>
            <p:ph type="body" idx="1"/>
          </p:nvPr>
        </p:nvSpPr>
        <p:spPr/>
        <p:txBody>
          <a:bodyPr/>
          <a:lstStyle/>
          <a:p>
            <a:r>
              <a:rPr lang="en-US" sz="2000" i="1"/>
              <a:t>Temperature</a:t>
            </a:r>
            <a:r>
              <a:rPr lang="en-US" sz="2000"/>
              <a:t> can be </a:t>
            </a:r>
            <a:r>
              <a:rPr lang="en-US" sz="2000" i="1"/>
              <a:t>subjective</a:t>
            </a:r>
            <a:r>
              <a:rPr lang="en-US" sz="2000"/>
              <a:t> and so fixed scales had to be introduced.</a:t>
            </a:r>
          </a:p>
          <a:p>
            <a:r>
              <a:rPr lang="en-US" sz="2000"/>
              <a:t>The boiling point and freezing point of water are two such points.</a:t>
            </a:r>
          </a:p>
          <a:p>
            <a:r>
              <a:rPr lang="en-US" sz="2000" b="1"/>
              <a:t>Celcius scale (</a:t>
            </a:r>
            <a:r>
              <a:rPr lang="en-US" sz="2000" b="1" baseline="30000"/>
              <a:t>o</a:t>
            </a:r>
            <a:r>
              <a:rPr lang="en-US" sz="2000" b="1"/>
              <a:t>C)</a:t>
            </a:r>
          </a:p>
          <a:p>
            <a:pPr lvl="1"/>
            <a:r>
              <a:rPr lang="en-US" sz="1700"/>
              <a:t>The Celcius scale divides the range from freezing to boiling into 100 divisions.</a:t>
            </a:r>
          </a:p>
          <a:p>
            <a:pPr lvl="1"/>
            <a:r>
              <a:rPr lang="en-US" sz="1700"/>
              <a:t>Original scale had freezing as 100 and boiling as 0.</a:t>
            </a:r>
          </a:p>
          <a:p>
            <a:pPr lvl="1"/>
            <a:r>
              <a:rPr lang="en-US" sz="1700"/>
              <a:t>Today freezing is 0 </a:t>
            </a:r>
            <a:r>
              <a:rPr lang="en-US" sz="1700" baseline="30000"/>
              <a:t>o</a:t>
            </a:r>
            <a:r>
              <a:rPr lang="en-US" sz="1700"/>
              <a:t>C and boiling is 100 </a:t>
            </a:r>
            <a:r>
              <a:rPr lang="en-US" sz="1700" baseline="30000"/>
              <a:t>o</a:t>
            </a:r>
            <a:r>
              <a:rPr lang="en-US" sz="1700"/>
              <a:t>C.</a:t>
            </a:r>
          </a:p>
          <a:p>
            <a:r>
              <a:rPr lang="en-US" sz="2000" b="1"/>
              <a:t>Fahrenheit scale (</a:t>
            </a:r>
            <a:r>
              <a:rPr lang="en-US" sz="2000" b="1" baseline="30000"/>
              <a:t>o</a:t>
            </a:r>
            <a:r>
              <a:rPr lang="en-US" sz="2000" b="1"/>
              <a:t>F)</a:t>
            </a:r>
          </a:p>
          <a:p>
            <a:r>
              <a:rPr lang="en-US" sz="2000"/>
              <a:t>Mercury and alcohol thermometers rely on </a:t>
            </a:r>
            <a:r>
              <a:rPr lang="en-US" sz="2000" u="sng"/>
              <a:t>thermal expansion</a:t>
            </a:r>
          </a:p>
        </p:txBody>
      </p:sp>
      <p:sp>
        <p:nvSpPr>
          <p:cNvPr id="205828" name="AutoShape 4">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762000" y="533400"/>
            <a:ext cx="6111875" cy="1143000"/>
          </a:xfrm>
        </p:spPr>
        <p:txBody>
          <a:bodyPr/>
          <a:lstStyle/>
          <a:p>
            <a:r>
              <a:rPr lang="en-US">
                <a:latin typeface="Arial" charset="0"/>
              </a:rPr>
              <a:t>Thermal Expansion</a:t>
            </a:r>
          </a:p>
        </p:txBody>
      </p:sp>
      <p:sp>
        <p:nvSpPr>
          <p:cNvPr id="206851" name="Rectangle 3"/>
          <p:cNvSpPr>
            <a:spLocks noGrp="1" noChangeArrowheads="1"/>
          </p:cNvSpPr>
          <p:nvPr>
            <p:ph type="body" idx="1"/>
          </p:nvPr>
        </p:nvSpPr>
        <p:spPr>
          <a:xfrm>
            <a:off x="533400" y="1981200"/>
            <a:ext cx="6248400" cy="1828800"/>
          </a:xfrm>
        </p:spPr>
        <p:txBody>
          <a:bodyPr/>
          <a:lstStyle/>
          <a:p>
            <a:r>
              <a:rPr lang="en-US" sz="2200"/>
              <a:t>Most objects  </a:t>
            </a:r>
            <a:r>
              <a:rPr lang="en-US" sz="2200">
                <a:latin typeface="Arial Narrow" pitchFamily="34" charset="0"/>
              </a:rPr>
              <a:t>e-x-p-a-n-d</a:t>
            </a:r>
            <a:r>
              <a:rPr lang="en-US" sz="2200"/>
              <a:t>  when heated</a:t>
            </a:r>
          </a:p>
          <a:p>
            <a:r>
              <a:rPr lang="en-US" sz="2200"/>
              <a:t>Large structures such as bridges must be built to leave room for thermal expansion</a:t>
            </a:r>
          </a:p>
          <a:p>
            <a:r>
              <a:rPr lang="en-US" sz="2200"/>
              <a:t>All features expand together</a:t>
            </a:r>
          </a:p>
        </p:txBody>
      </p:sp>
      <p:sp>
        <p:nvSpPr>
          <p:cNvPr id="206852" name="Rectangle 4"/>
          <p:cNvSpPr>
            <a:spLocks noChangeArrowheads="1"/>
          </p:cNvSpPr>
          <p:nvPr/>
        </p:nvSpPr>
        <p:spPr bwMode="auto">
          <a:xfrm>
            <a:off x="2209800" y="4114800"/>
            <a:ext cx="990600" cy="990600"/>
          </a:xfrm>
          <a:prstGeom prst="rect">
            <a:avLst/>
          </a:prstGeom>
          <a:solidFill>
            <a:srgbClr val="ECF3DD">
              <a:alpha val="50000"/>
            </a:srgbClr>
          </a:solidFill>
          <a:ln w="9525">
            <a:solidFill>
              <a:schemeClr val="bg2"/>
            </a:solidFill>
            <a:miter lim="800000"/>
            <a:headEnd/>
            <a:tailEnd/>
          </a:ln>
          <a:effectLst/>
        </p:spPr>
        <p:txBody>
          <a:bodyPr wrap="none" anchor="ctr"/>
          <a:lstStyle/>
          <a:p>
            <a:pPr algn="ctr" eaLnBrk="1" hangingPunct="1"/>
            <a:endParaRPr lang="en-US" sz="2400" b="0">
              <a:solidFill>
                <a:schemeClr val="accent1"/>
              </a:solidFill>
            </a:endParaRPr>
          </a:p>
        </p:txBody>
      </p:sp>
      <p:sp>
        <p:nvSpPr>
          <p:cNvPr id="206853" name="Oval 5"/>
          <p:cNvSpPr>
            <a:spLocks noChangeArrowheads="1"/>
          </p:cNvSpPr>
          <p:nvPr/>
        </p:nvSpPr>
        <p:spPr bwMode="auto">
          <a:xfrm>
            <a:off x="2514600" y="4419600"/>
            <a:ext cx="381000" cy="381000"/>
          </a:xfrm>
          <a:prstGeom prst="ellipse">
            <a:avLst/>
          </a:prstGeom>
          <a:solidFill>
            <a:srgbClr val="D7ECF5"/>
          </a:solidFill>
          <a:ln w="9525">
            <a:solidFill>
              <a:schemeClr val="tx1"/>
            </a:solidFill>
            <a:miter lim="800000"/>
            <a:headEnd/>
            <a:tailEnd/>
          </a:ln>
          <a:effectLst/>
        </p:spPr>
        <p:txBody>
          <a:bodyPr wrap="none" anchor="ctr"/>
          <a:lstStyle/>
          <a:p>
            <a:endParaRPr lang="en-US"/>
          </a:p>
        </p:txBody>
      </p:sp>
      <p:sp>
        <p:nvSpPr>
          <p:cNvPr id="206854" name="Rectangle 6"/>
          <p:cNvSpPr>
            <a:spLocks noChangeArrowheads="1"/>
          </p:cNvSpPr>
          <p:nvPr/>
        </p:nvSpPr>
        <p:spPr bwMode="auto">
          <a:xfrm>
            <a:off x="5181600" y="3657600"/>
            <a:ext cx="2209800" cy="2178050"/>
          </a:xfrm>
          <a:prstGeom prst="rect">
            <a:avLst/>
          </a:prstGeom>
          <a:solidFill>
            <a:srgbClr val="ECF3DD">
              <a:alpha val="50000"/>
            </a:srgbClr>
          </a:solidFill>
          <a:ln w="9525">
            <a:solidFill>
              <a:schemeClr val="bg2"/>
            </a:solidFill>
            <a:miter lim="800000"/>
            <a:headEnd/>
            <a:tailEnd/>
          </a:ln>
          <a:effectLst/>
        </p:spPr>
        <p:txBody>
          <a:bodyPr wrap="none" anchor="ctr"/>
          <a:lstStyle/>
          <a:p>
            <a:endParaRPr lang="en-US"/>
          </a:p>
        </p:txBody>
      </p:sp>
      <p:sp>
        <p:nvSpPr>
          <p:cNvPr id="206855" name="Oval 7"/>
          <p:cNvSpPr>
            <a:spLocks noChangeArrowheads="1"/>
          </p:cNvSpPr>
          <p:nvPr/>
        </p:nvSpPr>
        <p:spPr bwMode="auto">
          <a:xfrm>
            <a:off x="5867400" y="4343400"/>
            <a:ext cx="838200" cy="838200"/>
          </a:xfrm>
          <a:prstGeom prst="ellipse">
            <a:avLst/>
          </a:prstGeom>
          <a:solidFill>
            <a:srgbClr val="D7ECF5"/>
          </a:solidFill>
          <a:ln w="9525">
            <a:solidFill>
              <a:schemeClr val="tx1"/>
            </a:solidFill>
            <a:miter lim="800000"/>
            <a:headEnd/>
            <a:tailEnd/>
          </a:ln>
          <a:effectLst/>
        </p:spPr>
        <p:txBody>
          <a:bodyPr wrap="none" anchor="ctr"/>
          <a:lstStyle/>
          <a:p>
            <a:endParaRPr lang="en-US"/>
          </a:p>
        </p:txBody>
      </p:sp>
      <p:sp>
        <p:nvSpPr>
          <p:cNvPr id="206856" name="Line 8"/>
          <p:cNvSpPr>
            <a:spLocks noChangeShapeType="1"/>
          </p:cNvSpPr>
          <p:nvPr/>
        </p:nvSpPr>
        <p:spPr bwMode="auto">
          <a:xfrm flipV="1">
            <a:off x="3352800" y="4267200"/>
            <a:ext cx="457200" cy="152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57" name="Line 9"/>
          <p:cNvSpPr>
            <a:spLocks noChangeShapeType="1"/>
          </p:cNvSpPr>
          <p:nvPr/>
        </p:nvSpPr>
        <p:spPr bwMode="auto">
          <a:xfrm>
            <a:off x="3352800" y="4648200"/>
            <a:ext cx="533400" cy="76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58" name="Line 10"/>
          <p:cNvSpPr>
            <a:spLocks noChangeShapeType="1"/>
          </p:cNvSpPr>
          <p:nvPr/>
        </p:nvSpPr>
        <p:spPr bwMode="auto">
          <a:xfrm>
            <a:off x="3352800" y="5029200"/>
            <a:ext cx="457200" cy="152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59" name="Line 11"/>
          <p:cNvSpPr>
            <a:spLocks noChangeShapeType="1"/>
          </p:cNvSpPr>
          <p:nvPr/>
        </p:nvSpPr>
        <p:spPr bwMode="auto">
          <a:xfrm>
            <a:off x="3124200" y="5257800"/>
            <a:ext cx="152400" cy="457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0" name="Line 12"/>
          <p:cNvSpPr>
            <a:spLocks noChangeShapeType="1"/>
          </p:cNvSpPr>
          <p:nvPr/>
        </p:nvSpPr>
        <p:spPr bwMode="auto">
          <a:xfrm flipH="1">
            <a:off x="2590800" y="5257800"/>
            <a:ext cx="76200" cy="457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1" name="Line 13"/>
          <p:cNvSpPr>
            <a:spLocks noChangeShapeType="1"/>
          </p:cNvSpPr>
          <p:nvPr/>
        </p:nvSpPr>
        <p:spPr bwMode="auto">
          <a:xfrm flipH="1">
            <a:off x="1981200" y="5257800"/>
            <a:ext cx="228600" cy="3810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2" name="Line 14"/>
          <p:cNvSpPr>
            <a:spLocks noChangeShapeType="1"/>
          </p:cNvSpPr>
          <p:nvPr/>
        </p:nvSpPr>
        <p:spPr bwMode="auto">
          <a:xfrm flipH="1">
            <a:off x="1447800" y="4953000"/>
            <a:ext cx="6096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3" name="Line 15"/>
          <p:cNvSpPr>
            <a:spLocks noChangeShapeType="1"/>
          </p:cNvSpPr>
          <p:nvPr/>
        </p:nvSpPr>
        <p:spPr bwMode="auto">
          <a:xfrm flipH="1">
            <a:off x="1524000" y="4572000"/>
            <a:ext cx="457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4" name="Line 16"/>
          <p:cNvSpPr>
            <a:spLocks noChangeShapeType="1"/>
          </p:cNvSpPr>
          <p:nvPr/>
        </p:nvSpPr>
        <p:spPr bwMode="auto">
          <a:xfrm flipH="1" flipV="1">
            <a:off x="1524000" y="3962400"/>
            <a:ext cx="4572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5" name="Line 17"/>
          <p:cNvSpPr>
            <a:spLocks noChangeShapeType="1"/>
          </p:cNvSpPr>
          <p:nvPr/>
        </p:nvSpPr>
        <p:spPr bwMode="auto">
          <a:xfrm flipH="1" flipV="1">
            <a:off x="2057400" y="3657600"/>
            <a:ext cx="152400" cy="304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6" name="Line 18"/>
          <p:cNvSpPr>
            <a:spLocks noChangeShapeType="1"/>
          </p:cNvSpPr>
          <p:nvPr/>
        </p:nvSpPr>
        <p:spPr bwMode="auto">
          <a:xfrm flipV="1">
            <a:off x="2667000" y="3581400"/>
            <a:ext cx="76200" cy="457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7" name="Line 19"/>
          <p:cNvSpPr>
            <a:spLocks noChangeShapeType="1"/>
          </p:cNvSpPr>
          <p:nvPr/>
        </p:nvSpPr>
        <p:spPr bwMode="auto">
          <a:xfrm flipV="1">
            <a:off x="3124200" y="3581400"/>
            <a:ext cx="228600" cy="457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8" name="Line 20"/>
          <p:cNvSpPr>
            <a:spLocks noChangeShapeType="1"/>
          </p:cNvSpPr>
          <p:nvPr/>
        </p:nvSpPr>
        <p:spPr bwMode="auto">
          <a:xfrm flipV="1">
            <a:off x="3352800" y="3810000"/>
            <a:ext cx="457200" cy="304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06869" name="Text Box 21"/>
          <p:cNvSpPr txBox="1">
            <a:spLocks noChangeArrowheads="1"/>
          </p:cNvSpPr>
          <p:nvPr/>
        </p:nvSpPr>
        <p:spPr bwMode="auto">
          <a:xfrm>
            <a:off x="2157413" y="5878513"/>
            <a:ext cx="904875" cy="396875"/>
          </a:xfrm>
          <a:prstGeom prst="rect">
            <a:avLst/>
          </a:prstGeom>
          <a:noFill/>
          <a:ln w="9525">
            <a:noFill/>
            <a:miter lim="800000"/>
            <a:headEnd/>
            <a:tailEnd/>
          </a:ln>
          <a:effectLst/>
        </p:spPr>
        <p:txBody>
          <a:bodyPr wrap="none">
            <a:spAutoFit/>
          </a:bodyPr>
          <a:lstStyle/>
          <a:p>
            <a:pPr eaLnBrk="1" hangingPunct="1"/>
            <a:r>
              <a:rPr lang="en-US" sz="2000"/>
              <a:t>COLD</a:t>
            </a:r>
          </a:p>
        </p:txBody>
      </p:sp>
      <p:sp>
        <p:nvSpPr>
          <p:cNvPr id="206870" name="Text Box 22"/>
          <p:cNvSpPr txBox="1">
            <a:spLocks noChangeArrowheads="1"/>
          </p:cNvSpPr>
          <p:nvPr/>
        </p:nvSpPr>
        <p:spPr bwMode="auto">
          <a:xfrm>
            <a:off x="5908675" y="5878513"/>
            <a:ext cx="720725" cy="396875"/>
          </a:xfrm>
          <a:prstGeom prst="rect">
            <a:avLst/>
          </a:prstGeom>
          <a:noFill/>
          <a:ln w="9525">
            <a:noFill/>
            <a:miter lim="800000"/>
            <a:headEnd/>
            <a:tailEnd/>
          </a:ln>
          <a:effectLst/>
        </p:spPr>
        <p:txBody>
          <a:bodyPr wrap="none">
            <a:spAutoFit/>
          </a:bodyPr>
          <a:lstStyle/>
          <a:p>
            <a:pPr eaLnBrk="1" hangingPunct="1"/>
            <a:r>
              <a:rPr lang="en-US" sz="2000"/>
              <a:t>HOT</a:t>
            </a:r>
          </a:p>
        </p:txBody>
      </p:sp>
      <p:pic>
        <p:nvPicPr>
          <p:cNvPr id="206871" name="Picture 23" descr="sidewalk"/>
          <p:cNvPicPr>
            <a:picLocks noChangeAspect="1" noChangeArrowheads="1"/>
          </p:cNvPicPr>
          <p:nvPr/>
        </p:nvPicPr>
        <p:blipFill>
          <a:blip r:embed="rId3" cstate="print"/>
          <a:srcRect/>
          <a:stretch>
            <a:fillRect/>
          </a:stretch>
        </p:blipFill>
        <p:spPr bwMode="auto">
          <a:xfrm>
            <a:off x="6629400" y="419100"/>
            <a:ext cx="1981200" cy="1485900"/>
          </a:xfrm>
          <a:prstGeom prst="rect">
            <a:avLst/>
          </a:prstGeom>
          <a:noFill/>
        </p:spPr>
      </p:pic>
      <p:sp>
        <p:nvSpPr>
          <p:cNvPr id="206872" name="Text Box 24"/>
          <p:cNvSpPr txBox="1">
            <a:spLocks noChangeArrowheads="1"/>
          </p:cNvSpPr>
          <p:nvPr/>
        </p:nvSpPr>
        <p:spPr bwMode="auto">
          <a:xfrm>
            <a:off x="6689725" y="1949450"/>
            <a:ext cx="1920875" cy="336550"/>
          </a:xfrm>
          <a:prstGeom prst="rect">
            <a:avLst/>
          </a:prstGeom>
          <a:noFill/>
          <a:ln w="9525">
            <a:noFill/>
            <a:miter lim="800000"/>
            <a:headEnd/>
            <a:tailEnd/>
          </a:ln>
          <a:effectLst/>
        </p:spPr>
        <p:txBody>
          <a:bodyPr wrap="none">
            <a:spAutoFit/>
          </a:bodyPr>
          <a:lstStyle/>
          <a:p>
            <a:pPr eaLnBrk="1" hangingPunct="1"/>
            <a:r>
              <a:rPr lang="en-US" sz="1600" b="0"/>
              <a:t>Cracks in sidewalk.</a:t>
            </a:r>
          </a:p>
        </p:txBody>
      </p:sp>
      <p:sp>
        <p:nvSpPr>
          <p:cNvPr id="206873" name="AutoShape 2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85800" y="381000"/>
            <a:ext cx="7543800" cy="1143000"/>
          </a:xfrm>
        </p:spPr>
        <p:txBody>
          <a:bodyPr/>
          <a:lstStyle/>
          <a:p>
            <a:r>
              <a:rPr lang="en-US" sz="2900">
                <a:latin typeface="Arial" charset="0"/>
              </a:rPr>
              <a:t>Equal Masses of Hot and Cold Water</a:t>
            </a:r>
          </a:p>
        </p:txBody>
      </p:sp>
      <p:pic>
        <p:nvPicPr>
          <p:cNvPr id="207875" name="Picture 3" descr="Zumdahl10_02"/>
          <p:cNvPicPr>
            <a:picLocks noChangeAspect="1" noChangeArrowheads="1"/>
          </p:cNvPicPr>
          <p:nvPr/>
        </p:nvPicPr>
        <p:blipFill>
          <a:blip r:embed="rId3" cstate="print"/>
          <a:srcRect b="3262"/>
          <a:stretch>
            <a:fillRect/>
          </a:stretch>
        </p:blipFill>
        <p:spPr bwMode="auto">
          <a:xfrm>
            <a:off x="1905000" y="1730375"/>
            <a:ext cx="5334000" cy="4518025"/>
          </a:xfrm>
          <a:prstGeom prst="rect">
            <a:avLst/>
          </a:prstGeom>
          <a:noFill/>
        </p:spPr>
      </p:pic>
      <p:sp>
        <p:nvSpPr>
          <p:cNvPr id="207876" name="Rectangle 4"/>
          <p:cNvSpPr>
            <a:spLocks noChangeArrowheads="1"/>
          </p:cNvSpPr>
          <p:nvPr/>
        </p:nvSpPr>
        <p:spPr bwMode="auto">
          <a:xfrm>
            <a:off x="1752600" y="5410200"/>
            <a:ext cx="2438400" cy="457200"/>
          </a:xfrm>
          <a:prstGeom prst="rect">
            <a:avLst/>
          </a:prstGeom>
          <a:solidFill>
            <a:schemeClr val="bg1"/>
          </a:solidFill>
          <a:ln w="9525">
            <a:noFill/>
            <a:miter lim="800000"/>
            <a:headEnd/>
            <a:tailEnd/>
          </a:ln>
          <a:effectLst/>
        </p:spPr>
        <p:txBody>
          <a:bodyPr wrap="none" anchor="ctr"/>
          <a:lstStyle/>
          <a:p>
            <a:pPr algn="ctr" eaLnBrk="1" hangingPunct="1"/>
            <a:r>
              <a:rPr lang="en-US" sz="2400" b="0"/>
              <a:t>Thin metal wall</a:t>
            </a:r>
          </a:p>
        </p:txBody>
      </p:sp>
      <p:sp>
        <p:nvSpPr>
          <p:cNvPr id="207877" name="Rectangle 5"/>
          <p:cNvSpPr>
            <a:spLocks noChangeArrowheads="1"/>
          </p:cNvSpPr>
          <p:nvPr/>
        </p:nvSpPr>
        <p:spPr bwMode="auto">
          <a:xfrm>
            <a:off x="2819400" y="5791200"/>
            <a:ext cx="2133600" cy="457200"/>
          </a:xfrm>
          <a:prstGeom prst="rect">
            <a:avLst/>
          </a:prstGeom>
          <a:solidFill>
            <a:schemeClr val="bg1"/>
          </a:solidFill>
          <a:ln w="9525">
            <a:noFill/>
            <a:miter lim="800000"/>
            <a:headEnd/>
            <a:tailEnd/>
          </a:ln>
          <a:effectLst/>
        </p:spPr>
        <p:txBody>
          <a:bodyPr wrap="none" anchor="ctr"/>
          <a:lstStyle/>
          <a:p>
            <a:pPr algn="ctr" eaLnBrk="1" hangingPunct="1"/>
            <a:r>
              <a:rPr lang="en-US" sz="2400" b="0"/>
              <a:t>Insulated box</a:t>
            </a:r>
          </a:p>
        </p:txBody>
      </p:sp>
      <p:sp>
        <p:nvSpPr>
          <p:cNvPr id="207878" name="Rectangle 6"/>
          <p:cNvSpPr>
            <a:spLocks noChangeArrowheads="1"/>
          </p:cNvSpPr>
          <p:nvPr/>
        </p:nvSpPr>
        <p:spPr bwMode="auto">
          <a:xfrm>
            <a:off x="59436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291</a:t>
            </a:r>
          </a:p>
        </p:txBody>
      </p:sp>
      <p:sp>
        <p:nvSpPr>
          <p:cNvPr id="207879" name="AutoShape 7">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457200"/>
            <a:ext cx="8153400" cy="1143000"/>
          </a:xfrm>
        </p:spPr>
        <p:txBody>
          <a:bodyPr/>
          <a:lstStyle/>
          <a:p>
            <a:r>
              <a:rPr lang="en-US" sz="2900">
                <a:latin typeface="Arial" charset="0"/>
              </a:rPr>
              <a:t>Water Molecules in Hot and Cold Water</a:t>
            </a:r>
          </a:p>
        </p:txBody>
      </p:sp>
      <p:pic>
        <p:nvPicPr>
          <p:cNvPr id="208899" name="Picture 3" descr="Zumdahl10_03"/>
          <p:cNvPicPr>
            <a:picLocks noChangeAspect="1" noChangeArrowheads="1"/>
          </p:cNvPicPr>
          <p:nvPr/>
        </p:nvPicPr>
        <p:blipFill>
          <a:blip r:embed="rId3" cstate="print"/>
          <a:srcRect/>
          <a:stretch>
            <a:fillRect/>
          </a:stretch>
        </p:blipFill>
        <p:spPr bwMode="auto">
          <a:xfrm>
            <a:off x="1828800" y="1854200"/>
            <a:ext cx="5181600" cy="4318000"/>
          </a:xfrm>
          <a:prstGeom prst="rect">
            <a:avLst/>
          </a:prstGeom>
          <a:noFill/>
        </p:spPr>
      </p:pic>
      <p:sp>
        <p:nvSpPr>
          <p:cNvPr id="208900" name="Rectangle 4"/>
          <p:cNvSpPr>
            <a:spLocks noChangeArrowheads="1"/>
          </p:cNvSpPr>
          <p:nvPr/>
        </p:nvSpPr>
        <p:spPr bwMode="auto">
          <a:xfrm>
            <a:off x="2286000" y="5410200"/>
            <a:ext cx="4572000" cy="838200"/>
          </a:xfrm>
          <a:prstGeom prst="rect">
            <a:avLst/>
          </a:prstGeom>
          <a:solidFill>
            <a:schemeClr val="bg1"/>
          </a:solidFill>
          <a:ln w="9525">
            <a:noFill/>
            <a:miter lim="800000"/>
            <a:headEnd/>
            <a:tailEnd/>
          </a:ln>
          <a:effectLst/>
        </p:spPr>
        <p:txBody>
          <a:bodyPr wrap="none" anchor="ctr"/>
          <a:lstStyle/>
          <a:p>
            <a:pPr algn="ctr" eaLnBrk="1" hangingPunct="1"/>
            <a:r>
              <a:rPr lang="en-US" sz="2400" b="0"/>
              <a:t> Hot water	          Cold Water</a:t>
            </a:r>
          </a:p>
          <a:p>
            <a:pPr algn="ctr" eaLnBrk="1" hangingPunct="1"/>
            <a:r>
              <a:rPr lang="en-US" sz="2400" b="0"/>
              <a:t>90 </a:t>
            </a:r>
            <a:r>
              <a:rPr lang="en-US" sz="2400" b="0" baseline="30000"/>
              <a:t>o</a:t>
            </a:r>
            <a:r>
              <a:rPr lang="en-US" sz="2400" b="0"/>
              <a:t>C	  	    	10 </a:t>
            </a:r>
            <a:r>
              <a:rPr lang="en-US" sz="2400" b="0" baseline="30000"/>
              <a:t>o</a:t>
            </a:r>
            <a:r>
              <a:rPr lang="en-US" sz="2400" b="0"/>
              <a:t>C</a:t>
            </a:r>
          </a:p>
        </p:txBody>
      </p:sp>
      <p:sp>
        <p:nvSpPr>
          <p:cNvPr id="208901" name="Rectangle 5"/>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291</a:t>
            </a:r>
          </a:p>
        </p:txBody>
      </p:sp>
      <p:sp>
        <p:nvSpPr>
          <p:cNvPr id="208902" name="AutoShape 6">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fade thruBlk="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762000" y="762000"/>
            <a:ext cx="8077200" cy="762000"/>
          </a:xfrm>
        </p:spPr>
        <p:txBody>
          <a:bodyPr/>
          <a:lstStyle/>
          <a:p>
            <a:r>
              <a:rPr lang="en-US" sz="2900">
                <a:latin typeface="Arial" charset="0"/>
              </a:rPr>
              <a:t>Water Molecules in the same temperature water</a:t>
            </a:r>
          </a:p>
        </p:txBody>
      </p:sp>
      <p:pic>
        <p:nvPicPr>
          <p:cNvPr id="209923" name="Picture 3" descr="Zumdahl10_04"/>
          <p:cNvPicPr>
            <a:picLocks noChangeAspect="1" noChangeArrowheads="1"/>
          </p:cNvPicPr>
          <p:nvPr/>
        </p:nvPicPr>
        <p:blipFill>
          <a:blip r:embed="rId3" cstate="print"/>
          <a:srcRect/>
          <a:stretch>
            <a:fillRect/>
          </a:stretch>
        </p:blipFill>
        <p:spPr bwMode="auto">
          <a:xfrm>
            <a:off x="1828800" y="1828800"/>
            <a:ext cx="5334000" cy="4445000"/>
          </a:xfrm>
          <a:prstGeom prst="rect">
            <a:avLst/>
          </a:prstGeom>
          <a:noFill/>
        </p:spPr>
      </p:pic>
      <p:sp>
        <p:nvSpPr>
          <p:cNvPr id="209924" name="Rectangle 4"/>
          <p:cNvSpPr>
            <a:spLocks noChangeArrowheads="1"/>
          </p:cNvSpPr>
          <p:nvPr/>
        </p:nvSpPr>
        <p:spPr bwMode="auto">
          <a:xfrm>
            <a:off x="2362200" y="5486400"/>
            <a:ext cx="1371600" cy="685800"/>
          </a:xfrm>
          <a:prstGeom prst="rect">
            <a:avLst/>
          </a:prstGeom>
          <a:solidFill>
            <a:schemeClr val="bg1"/>
          </a:solidFill>
          <a:ln w="9525">
            <a:noFill/>
            <a:miter lim="800000"/>
            <a:headEnd/>
            <a:tailEnd/>
          </a:ln>
          <a:effectLst/>
        </p:spPr>
        <p:txBody>
          <a:bodyPr wrap="none" anchor="ctr"/>
          <a:lstStyle/>
          <a:p>
            <a:pPr algn="ctr" eaLnBrk="1" hangingPunct="1"/>
            <a:r>
              <a:rPr lang="en-US" sz="2400" b="0"/>
              <a:t>Water</a:t>
            </a:r>
          </a:p>
          <a:p>
            <a:pPr algn="ctr" eaLnBrk="1" hangingPunct="1"/>
            <a:r>
              <a:rPr lang="en-US" sz="2400" b="0"/>
              <a:t>(50 </a:t>
            </a:r>
            <a:r>
              <a:rPr lang="en-US" sz="2400" b="0" baseline="30000"/>
              <a:t>o</a:t>
            </a:r>
            <a:r>
              <a:rPr lang="en-US" sz="2400" b="0"/>
              <a:t>C)</a:t>
            </a:r>
          </a:p>
        </p:txBody>
      </p:sp>
      <p:sp>
        <p:nvSpPr>
          <p:cNvPr id="209925" name="Rectangle 5"/>
          <p:cNvSpPr>
            <a:spLocks noChangeArrowheads="1"/>
          </p:cNvSpPr>
          <p:nvPr/>
        </p:nvSpPr>
        <p:spPr bwMode="auto">
          <a:xfrm>
            <a:off x="4876800" y="5486400"/>
            <a:ext cx="1371600" cy="685800"/>
          </a:xfrm>
          <a:prstGeom prst="rect">
            <a:avLst/>
          </a:prstGeom>
          <a:solidFill>
            <a:schemeClr val="bg1"/>
          </a:solidFill>
          <a:ln w="9525">
            <a:noFill/>
            <a:miter lim="800000"/>
            <a:headEnd/>
            <a:tailEnd/>
          </a:ln>
          <a:effectLst/>
        </p:spPr>
        <p:txBody>
          <a:bodyPr wrap="none" anchor="ctr"/>
          <a:lstStyle/>
          <a:p>
            <a:pPr algn="ctr" eaLnBrk="1" hangingPunct="1"/>
            <a:r>
              <a:rPr lang="en-US" sz="2400" b="0"/>
              <a:t>Water</a:t>
            </a:r>
          </a:p>
          <a:p>
            <a:pPr algn="ctr" eaLnBrk="1" hangingPunct="1"/>
            <a:r>
              <a:rPr lang="en-US" sz="2400" b="0"/>
              <a:t>(50 </a:t>
            </a:r>
            <a:r>
              <a:rPr lang="en-US" sz="2400" b="0" baseline="30000"/>
              <a:t>o</a:t>
            </a:r>
            <a:r>
              <a:rPr lang="en-US" sz="2400" b="0"/>
              <a:t>C)</a:t>
            </a:r>
          </a:p>
        </p:txBody>
      </p:sp>
      <p:sp>
        <p:nvSpPr>
          <p:cNvPr id="209926" name="Rectangle 6"/>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291</a:t>
            </a:r>
          </a:p>
        </p:txBody>
      </p:sp>
      <p:sp>
        <p:nvSpPr>
          <p:cNvPr id="209927" name="AutoShape 7">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3000"/>
                                  </p:stCondLst>
                                  <p:childTnLst>
                                    <p:set>
                                      <p:cBhvr>
                                        <p:cTn id="6" dur="1" fill="hold">
                                          <p:stCondLst>
                                            <p:cond delay="0"/>
                                          </p:stCondLst>
                                        </p:cTn>
                                        <p:tgtEl>
                                          <p:spTgt spid="209923"/>
                                        </p:tgtEl>
                                        <p:attrNameLst>
                                          <p:attrName>style.visibility</p:attrName>
                                        </p:attrNameLst>
                                      </p:cBhvr>
                                      <p:to>
                                        <p:strVal val="visible"/>
                                      </p:to>
                                    </p:set>
                                    <p:animEffect transition="in" filter="checkerboard(across)">
                                      <p:cBhvr>
                                        <p:cTn id="7" dur="500"/>
                                        <p:tgtEl>
                                          <p:spTgt spid="20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reeform 2"/>
          <p:cNvSpPr>
            <a:spLocks/>
          </p:cNvSpPr>
          <p:nvPr/>
        </p:nvSpPr>
        <p:spPr bwMode="auto">
          <a:xfrm>
            <a:off x="1176338" y="2057400"/>
            <a:ext cx="6519862" cy="4211638"/>
          </a:xfrm>
          <a:custGeom>
            <a:avLst/>
            <a:gdLst/>
            <a:ahLst/>
            <a:cxnLst>
              <a:cxn ang="0">
                <a:pos x="619" y="635"/>
              </a:cxn>
              <a:cxn ang="0">
                <a:pos x="516" y="672"/>
              </a:cxn>
              <a:cxn ang="0">
                <a:pos x="378" y="763"/>
              </a:cxn>
              <a:cxn ang="0">
                <a:pos x="224" y="890"/>
              </a:cxn>
              <a:cxn ang="0">
                <a:pos x="121" y="981"/>
              </a:cxn>
              <a:cxn ang="0">
                <a:pos x="16" y="1253"/>
              </a:cxn>
              <a:cxn ang="0">
                <a:pos x="0" y="1434"/>
              </a:cxn>
              <a:cxn ang="0">
                <a:pos x="0" y="1545"/>
              </a:cxn>
              <a:cxn ang="0">
                <a:pos x="34" y="1708"/>
              </a:cxn>
              <a:cxn ang="0">
                <a:pos x="137" y="1835"/>
              </a:cxn>
              <a:cxn ang="0">
                <a:pos x="224" y="1961"/>
              </a:cxn>
              <a:cxn ang="0">
                <a:pos x="411" y="2107"/>
              </a:cxn>
              <a:cxn ang="0">
                <a:pos x="549" y="2161"/>
              </a:cxn>
              <a:cxn ang="0">
                <a:pos x="841" y="2253"/>
              </a:cxn>
              <a:cxn ang="0">
                <a:pos x="962" y="2307"/>
              </a:cxn>
              <a:cxn ang="0">
                <a:pos x="1117" y="2362"/>
              </a:cxn>
              <a:cxn ang="0">
                <a:pos x="1255" y="2399"/>
              </a:cxn>
              <a:cxn ang="0">
                <a:pos x="1426" y="2453"/>
              </a:cxn>
              <a:cxn ang="0">
                <a:pos x="1615" y="2471"/>
              </a:cxn>
              <a:cxn ang="0">
                <a:pos x="1907" y="2525"/>
              </a:cxn>
              <a:cxn ang="0">
                <a:pos x="2354" y="2562"/>
              </a:cxn>
              <a:cxn ang="0">
                <a:pos x="2663" y="2616"/>
              </a:cxn>
              <a:cxn ang="0">
                <a:pos x="2869" y="2634"/>
              </a:cxn>
              <a:cxn ang="0">
                <a:pos x="3023" y="2652"/>
              </a:cxn>
              <a:cxn ang="0">
                <a:pos x="3212" y="2652"/>
              </a:cxn>
              <a:cxn ang="0">
                <a:pos x="3367" y="2634"/>
              </a:cxn>
              <a:cxn ang="0">
                <a:pos x="3504" y="2579"/>
              </a:cxn>
              <a:cxn ang="0">
                <a:pos x="3694" y="2453"/>
              </a:cxn>
              <a:cxn ang="0">
                <a:pos x="3832" y="2307"/>
              </a:cxn>
              <a:cxn ang="0">
                <a:pos x="3968" y="2181"/>
              </a:cxn>
              <a:cxn ang="0">
                <a:pos x="4037" y="2070"/>
              </a:cxn>
              <a:cxn ang="0">
                <a:pos x="4089" y="1926"/>
              </a:cxn>
              <a:cxn ang="0">
                <a:pos x="4106" y="1763"/>
              </a:cxn>
              <a:cxn ang="0">
                <a:pos x="4106" y="1617"/>
              </a:cxn>
              <a:cxn ang="0">
                <a:pos x="4106" y="1471"/>
              </a:cxn>
              <a:cxn ang="0">
                <a:pos x="4071" y="1326"/>
              </a:cxn>
              <a:cxn ang="0">
                <a:pos x="4019" y="1199"/>
              </a:cxn>
              <a:cxn ang="0">
                <a:pos x="3883" y="1073"/>
              </a:cxn>
              <a:cxn ang="0">
                <a:pos x="3729" y="927"/>
              </a:cxn>
              <a:cxn ang="0">
                <a:pos x="3591" y="890"/>
              </a:cxn>
              <a:cxn ang="0">
                <a:pos x="3418" y="890"/>
              </a:cxn>
              <a:cxn ang="0">
                <a:pos x="3280" y="890"/>
              </a:cxn>
              <a:cxn ang="0">
                <a:pos x="3144" y="799"/>
              </a:cxn>
              <a:cxn ang="0">
                <a:pos x="3058" y="709"/>
              </a:cxn>
              <a:cxn ang="0">
                <a:pos x="2938" y="581"/>
              </a:cxn>
              <a:cxn ang="0">
                <a:pos x="2834" y="417"/>
              </a:cxn>
              <a:cxn ang="0">
                <a:pos x="2714" y="328"/>
              </a:cxn>
              <a:cxn ang="0">
                <a:pos x="2576" y="182"/>
              </a:cxn>
              <a:cxn ang="0">
                <a:pos x="2457" y="108"/>
              </a:cxn>
              <a:cxn ang="0">
                <a:pos x="2336" y="73"/>
              </a:cxn>
              <a:cxn ang="0">
                <a:pos x="2181" y="19"/>
              </a:cxn>
              <a:cxn ang="0">
                <a:pos x="2043" y="0"/>
              </a:cxn>
              <a:cxn ang="0">
                <a:pos x="1907" y="0"/>
              </a:cxn>
              <a:cxn ang="0">
                <a:pos x="1786" y="0"/>
              </a:cxn>
              <a:cxn ang="0">
                <a:pos x="1648" y="54"/>
              </a:cxn>
              <a:cxn ang="0">
                <a:pos x="1529" y="108"/>
              </a:cxn>
              <a:cxn ang="0">
                <a:pos x="1426" y="163"/>
              </a:cxn>
              <a:cxn ang="0">
                <a:pos x="1288" y="291"/>
              </a:cxn>
              <a:cxn ang="0">
                <a:pos x="1168" y="437"/>
              </a:cxn>
              <a:cxn ang="0">
                <a:pos x="1065" y="581"/>
              </a:cxn>
              <a:cxn ang="0">
                <a:pos x="715" y="607"/>
              </a:cxn>
            </a:cxnLst>
            <a:rect l="0" t="0" r="r" b="b"/>
            <a:pathLst>
              <a:path w="4107" h="2653">
                <a:moveTo>
                  <a:pt x="670" y="618"/>
                </a:moveTo>
                <a:lnTo>
                  <a:pt x="619" y="635"/>
                </a:lnTo>
                <a:lnTo>
                  <a:pt x="567" y="655"/>
                </a:lnTo>
                <a:lnTo>
                  <a:pt x="516" y="672"/>
                </a:lnTo>
                <a:lnTo>
                  <a:pt x="446" y="709"/>
                </a:lnTo>
                <a:lnTo>
                  <a:pt x="378" y="763"/>
                </a:lnTo>
                <a:lnTo>
                  <a:pt x="308" y="799"/>
                </a:lnTo>
                <a:lnTo>
                  <a:pt x="224" y="890"/>
                </a:lnTo>
                <a:lnTo>
                  <a:pt x="172" y="944"/>
                </a:lnTo>
                <a:lnTo>
                  <a:pt x="121" y="981"/>
                </a:lnTo>
                <a:lnTo>
                  <a:pt x="51" y="1108"/>
                </a:lnTo>
                <a:lnTo>
                  <a:pt x="16" y="1253"/>
                </a:lnTo>
                <a:lnTo>
                  <a:pt x="0" y="1362"/>
                </a:lnTo>
                <a:lnTo>
                  <a:pt x="0" y="1434"/>
                </a:lnTo>
                <a:lnTo>
                  <a:pt x="0" y="1489"/>
                </a:lnTo>
                <a:lnTo>
                  <a:pt x="0" y="1545"/>
                </a:lnTo>
                <a:lnTo>
                  <a:pt x="16" y="1654"/>
                </a:lnTo>
                <a:lnTo>
                  <a:pt x="34" y="1708"/>
                </a:lnTo>
                <a:lnTo>
                  <a:pt x="102" y="1780"/>
                </a:lnTo>
                <a:lnTo>
                  <a:pt x="137" y="1835"/>
                </a:lnTo>
                <a:lnTo>
                  <a:pt x="172" y="1889"/>
                </a:lnTo>
                <a:lnTo>
                  <a:pt x="224" y="1961"/>
                </a:lnTo>
                <a:lnTo>
                  <a:pt x="327" y="2035"/>
                </a:lnTo>
                <a:lnTo>
                  <a:pt x="411" y="2107"/>
                </a:lnTo>
                <a:lnTo>
                  <a:pt x="481" y="2125"/>
                </a:lnTo>
                <a:lnTo>
                  <a:pt x="549" y="2161"/>
                </a:lnTo>
                <a:lnTo>
                  <a:pt x="703" y="2216"/>
                </a:lnTo>
                <a:lnTo>
                  <a:pt x="841" y="2253"/>
                </a:lnTo>
                <a:lnTo>
                  <a:pt x="893" y="2270"/>
                </a:lnTo>
                <a:lnTo>
                  <a:pt x="962" y="2307"/>
                </a:lnTo>
                <a:lnTo>
                  <a:pt x="1031" y="2325"/>
                </a:lnTo>
                <a:lnTo>
                  <a:pt x="1117" y="2362"/>
                </a:lnTo>
                <a:lnTo>
                  <a:pt x="1202" y="2379"/>
                </a:lnTo>
                <a:lnTo>
                  <a:pt x="1255" y="2399"/>
                </a:lnTo>
                <a:lnTo>
                  <a:pt x="1323" y="2416"/>
                </a:lnTo>
                <a:lnTo>
                  <a:pt x="1426" y="2453"/>
                </a:lnTo>
                <a:lnTo>
                  <a:pt x="1512" y="2453"/>
                </a:lnTo>
                <a:lnTo>
                  <a:pt x="1615" y="2471"/>
                </a:lnTo>
                <a:lnTo>
                  <a:pt x="1718" y="2488"/>
                </a:lnTo>
                <a:lnTo>
                  <a:pt x="1907" y="2525"/>
                </a:lnTo>
                <a:lnTo>
                  <a:pt x="2130" y="2543"/>
                </a:lnTo>
                <a:lnTo>
                  <a:pt x="2354" y="2562"/>
                </a:lnTo>
                <a:lnTo>
                  <a:pt x="2492" y="2597"/>
                </a:lnTo>
                <a:lnTo>
                  <a:pt x="2663" y="2616"/>
                </a:lnTo>
                <a:lnTo>
                  <a:pt x="2817" y="2634"/>
                </a:lnTo>
                <a:lnTo>
                  <a:pt x="2869" y="2634"/>
                </a:lnTo>
                <a:lnTo>
                  <a:pt x="2955" y="2652"/>
                </a:lnTo>
                <a:lnTo>
                  <a:pt x="3023" y="2652"/>
                </a:lnTo>
                <a:lnTo>
                  <a:pt x="3109" y="2652"/>
                </a:lnTo>
                <a:lnTo>
                  <a:pt x="3212" y="2652"/>
                </a:lnTo>
                <a:lnTo>
                  <a:pt x="3280" y="2652"/>
                </a:lnTo>
                <a:lnTo>
                  <a:pt x="3367" y="2634"/>
                </a:lnTo>
                <a:lnTo>
                  <a:pt x="3418" y="2616"/>
                </a:lnTo>
                <a:lnTo>
                  <a:pt x="3504" y="2579"/>
                </a:lnTo>
                <a:lnTo>
                  <a:pt x="3573" y="2525"/>
                </a:lnTo>
                <a:lnTo>
                  <a:pt x="3694" y="2453"/>
                </a:lnTo>
                <a:lnTo>
                  <a:pt x="3762" y="2379"/>
                </a:lnTo>
                <a:lnTo>
                  <a:pt x="3832" y="2307"/>
                </a:lnTo>
                <a:lnTo>
                  <a:pt x="3916" y="2235"/>
                </a:lnTo>
                <a:lnTo>
                  <a:pt x="3968" y="2181"/>
                </a:lnTo>
                <a:lnTo>
                  <a:pt x="4003" y="2125"/>
                </a:lnTo>
                <a:lnTo>
                  <a:pt x="4037" y="2070"/>
                </a:lnTo>
                <a:lnTo>
                  <a:pt x="4071" y="1998"/>
                </a:lnTo>
                <a:lnTo>
                  <a:pt x="4089" y="1926"/>
                </a:lnTo>
                <a:lnTo>
                  <a:pt x="4106" y="1835"/>
                </a:lnTo>
                <a:lnTo>
                  <a:pt x="4106" y="1763"/>
                </a:lnTo>
                <a:lnTo>
                  <a:pt x="4106" y="1708"/>
                </a:lnTo>
                <a:lnTo>
                  <a:pt x="4106" y="1617"/>
                </a:lnTo>
                <a:lnTo>
                  <a:pt x="4106" y="1563"/>
                </a:lnTo>
                <a:lnTo>
                  <a:pt x="4106" y="1471"/>
                </a:lnTo>
                <a:lnTo>
                  <a:pt x="4089" y="1417"/>
                </a:lnTo>
                <a:lnTo>
                  <a:pt x="4071" y="1326"/>
                </a:lnTo>
                <a:lnTo>
                  <a:pt x="4037" y="1271"/>
                </a:lnTo>
                <a:lnTo>
                  <a:pt x="4019" y="1199"/>
                </a:lnTo>
                <a:lnTo>
                  <a:pt x="3951" y="1108"/>
                </a:lnTo>
                <a:lnTo>
                  <a:pt x="3883" y="1073"/>
                </a:lnTo>
                <a:lnTo>
                  <a:pt x="3797" y="981"/>
                </a:lnTo>
                <a:lnTo>
                  <a:pt x="3729" y="927"/>
                </a:lnTo>
                <a:lnTo>
                  <a:pt x="3659" y="909"/>
                </a:lnTo>
                <a:lnTo>
                  <a:pt x="3591" y="890"/>
                </a:lnTo>
                <a:lnTo>
                  <a:pt x="3488" y="890"/>
                </a:lnTo>
                <a:lnTo>
                  <a:pt x="3418" y="890"/>
                </a:lnTo>
                <a:lnTo>
                  <a:pt x="3350" y="890"/>
                </a:lnTo>
                <a:lnTo>
                  <a:pt x="3280" y="890"/>
                </a:lnTo>
                <a:lnTo>
                  <a:pt x="3196" y="835"/>
                </a:lnTo>
                <a:lnTo>
                  <a:pt x="3144" y="799"/>
                </a:lnTo>
                <a:lnTo>
                  <a:pt x="3093" y="763"/>
                </a:lnTo>
                <a:lnTo>
                  <a:pt x="3058" y="709"/>
                </a:lnTo>
                <a:lnTo>
                  <a:pt x="3006" y="655"/>
                </a:lnTo>
                <a:lnTo>
                  <a:pt x="2938" y="581"/>
                </a:lnTo>
                <a:lnTo>
                  <a:pt x="2903" y="526"/>
                </a:lnTo>
                <a:lnTo>
                  <a:pt x="2834" y="417"/>
                </a:lnTo>
                <a:lnTo>
                  <a:pt x="2766" y="382"/>
                </a:lnTo>
                <a:lnTo>
                  <a:pt x="2714" y="328"/>
                </a:lnTo>
                <a:lnTo>
                  <a:pt x="2679" y="254"/>
                </a:lnTo>
                <a:lnTo>
                  <a:pt x="2576" y="182"/>
                </a:lnTo>
                <a:lnTo>
                  <a:pt x="2525" y="163"/>
                </a:lnTo>
                <a:lnTo>
                  <a:pt x="2457" y="108"/>
                </a:lnTo>
                <a:lnTo>
                  <a:pt x="2387" y="108"/>
                </a:lnTo>
                <a:lnTo>
                  <a:pt x="2336" y="73"/>
                </a:lnTo>
                <a:lnTo>
                  <a:pt x="2251" y="36"/>
                </a:lnTo>
                <a:lnTo>
                  <a:pt x="2181" y="19"/>
                </a:lnTo>
                <a:lnTo>
                  <a:pt x="2130" y="19"/>
                </a:lnTo>
                <a:lnTo>
                  <a:pt x="2043" y="0"/>
                </a:lnTo>
                <a:lnTo>
                  <a:pt x="1992" y="0"/>
                </a:lnTo>
                <a:lnTo>
                  <a:pt x="1907" y="0"/>
                </a:lnTo>
                <a:lnTo>
                  <a:pt x="1837" y="0"/>
                </a:lnTo>
                <a:lnTo>
                  <a:pt x="1786" y="0"/>
                </a:lnTo>
                <a:lnTo>
                  <a:pt x="1718" y="19"/>
                </a:lnTo>
                <a:lnTo>
                  <a:pt x="1648" y="54"/>
                </a:lnTo>
                <a:lnTo>
                  <a:pt x="1597" y="73"/>
                </a:lnTo>
                <a:lnTo>
                  <a:pt x="1529" y="108"/>
                </a:lnTo>
                <a:lnTo>
                  <a:pt x="1477" y="128"/>
                </a:lnTo>
                <a:lnTo>
                  <a:pt x="1426" y="163"/>
                </a:lnTo>
                <a:lnTo>
                  <a:pt x="1358" y="237"/>
                </a:lnTo>
                <a:lnTo>
                  <a:pt x="1288" y="291"/>
                </a:lnTo>
                <a:lnTo>
                  <a:pt x="1220" y="382"/>
                </a:lnTo>
                <a:lnTo>
                  <a:pt x="1168" y="437"/>
                </a:lnTo>
                <a:lnTo>
                  <a:pt x="1099" y="526"/>
                </a:lnTo>
                <a:lnTo>
                  <a:pt x="1065" y="581"/>
                </a:lnTo>
                <a:lnTo>
                  <a:pt x="954" y="607"/>
                </a:lnTo>
                <a:lnTo>
                  <a:pt x="715" y="607"/>
                </a:lnTo>
              </a:path>
            </a:pathLst>
          </a:custGeom>
          <a:solidFill>
            <a:srgbClr val="037C03"/>
          </a:solidFill>
          <a:ln w="12700" cap="rnd" cmpd="sng">
            <a:solidFill>
              <a:srgbClr val="013501"/>
            </a:solidFill>
            <a:prstDash val="solid"/>
            <a:round/>
            <a:headEnd type="none" w="sm" len="sm"/>
            <a:tailEnd type="none" w="sm" len="sm"/>
          </a:ln>
          <a:effectLst/>
        </p:spPr>
        <p:txBody>
          <a:bodyPr/>
          <a:lstStyle/>
          <a:p>
            <a:endParaRPr lang="en-US"/>
          </a:p>
        </p:txBody>
      </p:sp>
      <p:sp>
        <p:nvSpPr>
          <p:cNvPr id="167939"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67940"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67941"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67942" name="Oval 6"/>
          <p:cNvSpPr>
            <a:spLocks noChangeArrowheads="1"/>
          </p:cNvSpPr>
          <p:nvPr/>
        </p:nvSpPr>
        <p:spPr bwMode="auto">
          <a:xfrm>
            <a:off x="42735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67943" name="Oval 7"/>
          <p:cNvSpPr>
            <a:spLocks noChangeArrowheads="1"/>
          </p:cNvSpPr>
          <p:nvPr/>
        </p:nvSpPr>
        <p:spPr bwMode="auto">
          <a:xfrm>
            <a:off x="47307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67948" name="Rectangle 12"/>
          <p:cNvSpPr>
            <a:spLocks noChangeArrowheads="1"/>
          </p:cNvSpPr>
          <p:nvPr/>
        </p:nvSpPr>
        <p:spPr bwMode="auto">
          <a:xfrm>
            <a:off x="669925" y="655638"/>
            <a:ext cx="2014538"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67949" name="Rectangle 13"/>
          <p:cNvSpPr>
            <a:spLocks noChangeArrowheads="1"/>
          </p:cNvSpPr>
          <p:nvPr/>
        </p:nvSpPr>
        <p:spPr bwMode="auto">
          <a:xfrm>
            <a:off x="2727325" y="655638"/>
            <a:ext cx="884238"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67950" name="Rectangle 14"/>
          <p:cNvSpPr>
            <a:spLocks noChangeArrowheads="1"/>
          </p:cNvSpPr>
          <p:nvPr/>
        </p:nvSpPr>
        <p:spPr bwMode="auto">
          <a:xfrm>
            <a:off x="4022725" y="639763"/>
            <a:ext cx="1765300" cy="579437"/>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67951" name="Rectangle 15"/>
          <p:cNvSpPr>
            <a:spLocks noChangeArrowheads="1"/>
          </p:cNvSpPr>
          <p:nvPr/>
        </p:nvSpPr>
        <p:spPr bwMode="auto">
          <a:xfrm>
            <a:off x="5927725" y="639763"/>
            <a:ext cx="2835275" cy="579437"/>
          </a:xfrm>
          <a:prstGeom prst="rect">
            <a:avLst/>
          </a:prstGeom>
          <a:noFill/>
          <a:ln w="9525">
            <a:noFill/>
            <a:miter lim="800000"/>
            <a:headEnd/>
            <a:tailEnd/>
          </a:ln>
          <a:effectLst/>
        </p:spPr>
        <p:txBody>
          <a:bodyPr lIns="92075" tIns="46038" rIns="92075" bIns="46038">
            <a:spAutoFit/>
          </a:bodyPr>
          <a:lstStyle/>
          <a:p>
            <a:r>
              <a:rPr lang="en-US" sz="3200" b="0">
                <a:solidFill>
                  <a:schemeClr val="tx2"/>
                </a:solidFill>
              </a:rPr>
              <a:t>We cant say!</a:t>
            </a:r>
          </a:p>
        </p:txBody>
      </p:sp>
      <p:sp>
        <p:nvSpPr>
          <p:cNvPr id="167952" name="Oval 16"/>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7942"/>
                                        </p:tgtEl>
                                        <p:attrNameLst>
                                          <p:attrName>style.visibility</p:attrName>
                                        </p:attrNameLst>
                                      </p:cBhvr>
                                      <p:to>
                                        <p:strVal val="visible"/>
                                      </p:to>
                                    </p:set>
                                    <p:anim calcmode="lin" valueType="num">
                                      <p:cBhvr additive="base">
                                        <p:cTn id="7" dur="500" fill="hold"/>
                                        <p:tgtEl>
                                          <p:spTgt spid="167942"/>
                                        </p:tgtEl>
                                        <p:attrNameLst>
                                          <p:attrName>ppt_x</p:attrName>
                                        </p:attrNameLst>
                                      </p:cBhvr>
                                      <p:tavLst>
                                        <p:tav tm="0">
                                          <p:val>
                                            <p:strVal val="0-#ppt_w/2"/>
                                          </p:val>
                                        </p:tav>
                                        <p:tav tm="100000">
                                          <p:val>
                                            <p:strVal val="#ppt_x"/>
                                          </p:val>
                                        </p:tav>
                                      </p:tavLst>
                                    </p:anim>
                                    <p:anim calcmode="lin" valueType="num">
                                      <p:cBhvr additive="base">
                                        <p:cTn id="8" dur="500" fill="hold"/>
                                        <p:tgtEl>
                                          <p:spTgt spid="16794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6794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par>
                          <p:cTn id="9" fill="hold">
                            <p:stCondLst>
                              <p:cond delay="500"/>
                            </p:stCondLst>
                            <p:childTnLst>
                              <p:par>
                                <p:cTn id="10" presetID="11" presetClass="entr" presetSubtype="0" fill="hold" grpId="0" nodeType="afterEffect">
                                  <p:stCondLst>
                                    <p:cond delay="0"/>
                                  </p:stCondLst>
                                  <p:childTnLst>
                                    <p:set>
                                      <p:cBhvr>
                                        <p:cTn id="11" dur="5000">
                                          <p:stCondLst>
                                            <p:cond delay="0"/>
                                          </p:stCondLst>
                                        </p:cTn>
                                        <p:tgtEl>
                                          <p:spTgt spid="16794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GETTHERE.WAV"/>
                                        </p:tgtEl>
                                      </p:cMediaNode>
                                    </p:audio>
                                  </p:subTnLst>
                                </p:cTn>
                              </p:par>
                              <p:par>
                                <p:cTn id="12" presetID="0" presetClass="path" presetSubtype="0" accel="50000" decel="50000" fill="hold" grpId="1" nodeType="withEffect">
                                  <p:stCondLst>
                                    <p:cond delay="0"/>
                                  </p:stCondLst>
                                  <p:childTnLst>
                                    <p:animMotion origin="layout" path="M -3.33333E-6 -4.44444E-6 C 0.00486 -0.01481 0.00972 -0.02963 0.01667 -0.03333 C 0.02361 -0.03703 0.03472 -0.02777 0.04167 -0.02222 C 0.04861 -0.01666 0.05556 -0.0074 0.05833 -4.44444E-6 C 0.06111 0.00741 0.05694 0.01297 0.05833 0.02223 C 0.05972 0.03149 0.06111 0.0463 0.06667 0.05556 C 0.07222 0.06482 0.08333 0.07778 0.09167 0.07778 C 0.1 0.07778 0.10833 0.05926 0.11667 0.05556 C 0.125 0.05186 0.13611 0.05371 0.14167 0.05556 C 0.14722 0.05741 0.14583 0.06482 0.15 0.06667 C 0.15417 0.06852 0.16389 0.06667 0.16667 0.06667 " pathEditMode="relative" ptsTypes="aaaaaaaaaaA">
                                      <p:cBhvr>
                                        <p:cTn id="13" dur="3000" fill="hold"/>
                                        <p:tgtEl>
                                          <p:spTgt spid="167943"/>
                                        </p:tgtEl>
                                        <p:attrNameLst>
                                          <p:attrName>ppt_x</p:attrName>
                                          <p:attrName>ppt_y</p:attrName>
                                        </p:attrNameLst>
                                      </p:cBhvr>
                                    </p:animMotion>
                                  </p:childTnLst>
                                </p:cTn>
                              </p:par>
                            </p:childTnLst>
                          </p:cTn>
                        </p:par>
                        <p:par>
                          <p:cTn id="14" fill="hold">
                            <p:stCondLst>
                              <p:cond delay="5500"/>
                            </p:stCondLst>
                            <p:childTnLst>
                              <p:par>
                                <p:cTn id="15" presetID="1" presetClass="exit" presetSubtype="0" fill="hold" grpId="2" nodeType="afterEffect">
                                  <p:stCondLst>
                                    <p:cond delay="0"/>
                                  </p:stCondLst>
                                  <p:childTnLst>
                                    <p:set>
                                      <p:cBhvr>
                                        <p:cTn id="16" dur="1" fill="hold">
                                          <p:stCondLst>
                                            <p:cond delay="0"/>
                                          </p:stCondLst>
                                        </p:cTn>
                                        <p:tgtEl>
                                          <p:spTgt spid="16794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7948"/>
                                        </p:tgtEl>
                                        <p:attrNameLst>
                                          <p:attrName>style.visibility</p:attrName>
                                        </p:attrNameLst>
                                      </p:cBhvr>
                                      <p:to>
                                        <p:strVal val="visible"/>
                                      </p:to>
                                    </p:set>
                                    <p:anim calcmode="lin" valueType="num">
                                      <p:cBhvr additive="base">
                                        <p:cTn id="21" dur="500" fill="hold"/>
                                        <p:tgtEl>
                                          <p:spTgt spid="167948"/>
                                        </p:tgtEl>
                                        <p:attrNameLst>
                                          <p:attrName>ppt_x</p:attrName>
                                        </p:attrNameLst>
                                      </p:cBhvr>
                                      <p:tavLst>
                                        <p:tav tm="0">
                                          <p:val>
                                            <p:strVal val="0-#ppt_w/2"/>
                                          </p:val>
                                        </p:tav>
                                        <p:tav tm="100000">
                                          <p:val>
                                            <p:strVal val="#ppt_x"/>
                                          </p:val>
                                        </p:tav>
                                      </p:tavLst>
                                    </p:anim>
                                    <p:anim calcmode="lin" valueType="num">
                                      <p:cBhvr additive="base">
                                        <p:cTn id="22" dur="500" fill="hold"/>
                                        <p:tgtEl>
                                          <p:spTgt spid="16794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67949"/>
                                        </p:tgtEl>
                                        <p:attrNameLst>
                                          <p:attrName>style.visibility</p:attrName>
                                        </p:attrNameLst>
                                      </p:cBhvr>
                                      <p:to>
                                        <p:strVal val="visible"/>
                                      </p:to>
                                    </p:set>
                                    <p:anim calcmode="lin" valueType="num">
                                      <p:cBhvr additive="base">
                                        <p:cTn id="27" dur="500" fill="hold"/>
                                        <p:tgtEl>
                                          <p:spTgt spid="167949"/>
                                        </p:tgtEl>
                                        <p:attrNameLst>
                                          <p:attrName>ppt_x</p:attrName>
                                        </p:attrNameLst>
                                      </p:cBhvr>
                                      <p:tavLst>
                                        <p:tav tm="0">
                                          <p:val>
                                            <p:strVal val="1+#ppt_w/2"/>
                                          </p:val>
                                        </p:tav>
                                        <p:tav tm="100000">
                                          <p:val>
                                            <p:strVal val="#ppt_x"/>
                                          </p:val>
                                        </p:tav>
                                      </p:tavLst>
                                    </p:anim>
                                    <p:anim calcmode="lin" valueType="num">
                                      <p:cBhvr additive="base">
                                        <p:cTn id="28" dur="500" fill="hold"/>
                                        <p:tgtEl>
                                          <p:spTgt spid="1679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YES.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67950"/>
                                        </p:tgtEl>
                                        <p:attrNameLst>
                                          <p:attrName>style.visibility</p:attrName>
                                        </p:attrNameLst>
                                      </p:cBhvr>
                                      <p:to>
                                        <p:strVal val="visible"/>
                                      </p:to>
                                    </p:set>
                                    <p:anim calcmode="lin" valueType="num">
                                      <p:cBhvr additive="base">
                                        <p:cTn id="33" dur="500" fill="hold"/>
                                        <p:tgtEl>
                                          <p:spTgt spid="167950"/>
                                        </p:tgtEl>
                                        <p:attrNameLst>
                                          <p:attrName>ppt_x</p:attrName>
                                        </p:attrNameLst>
                                      </p:cBhvr>
                                      <p:tavLst>
                                        <p:tav tm="0">
                                          <p:val>
                                            <p:strVal val="0-#ppt_w/2"/>
                                          </p:val>
                                        </p:tav>
                                        <p:tav tm="100000">
                                          <p:val>
                                            <p:strVal val="#ppt_x"/>
                                          </p:val>
                                        </p:tav>
                                      </p:tavLst>
                                    </p:anim>
                                    <p:anim calcmode="lin" valueType="num">
                                      <p:cBhvr additive="base">
                                        <p:cTn id="34" dur="500" fill="hold"/>
                                        <p:tgtEl>
                                          <p:spTgt spid="16795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67951"/>
                                        </p:tgtEl>
                                        <p:attrNameLst>
                                          <p:attrName>style.visibility</p:attrName>
                                        </p:attrNameLst>
                                      </p:cBhvr>
                                      <p:to>
                                        <p:strVal val="visible"/>
                                      </p:to>
                                    </p:set>
                                    <p:anim calcmode="lin" valueType="num">
                                      <p:cBhvr additive="base">
                                        <p:cTn id="39" dur="500" fill="hold"/>
                                        <p:tgtEl>
                                          <p:spTgt spid="167951"/>
                                        </p:tgtEl>
                                        <p:attrNameLst>
                                          <p:attrName>ppt_x</p:attrName>
                                        </p:attrNameLst>
                                      </p:cBhvr>
                                      <p:tavLst>
                                        <p:tav tm="0">
                                          <p:val>
                                            <p:strVal val="1+#ppt_w/2"/>
                                          </p:val>
                                        </p:tav>
                                        <p:tav tm="100000">
                                          <p:val>
                                            <p:strVal val="#ppt_x"/>
                                          </p:val>
                                        </p:tav>
                                      </p:tavLst>
                                    </p:anim>
                                    <p:anim calcmode="lin" valueType="num">
                                      <p:cBhvr additive="base">
                                        <p:cTn id="40" dur="500" fill="hold"/>
                                        <p:tgtEl>
                                          <p:spTgt spid="1679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LEARNE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nimBg="1"/>
      <p:bldP spid="167943" grpId="0" animBg="1"/>
      <p:bldP spid="167943" grpId="1" animBg="1"/>
      <p:bldP spid="167943" grpId="2" animBg="1"/>
      <p:bldP spid="167948" grpId="0" autoUpdateAnimBg="0"/>
      <p:bldP spid="167949" grpId="0" autoUpdateAnimBg="0"/>
      <p:bldP spid="167950" grpId="0" autoUpdateAnimBg="0"/>
      <p:bldP spid="167951"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685800" y="1622425"/>
            <a:ext cx="7772400" cy="717550"/>
          </a:xfrm>
          <a:noFill/>
          <a:ln/>
        </p:spPr>
        <p:txBody>
          <a:bodyPr lIns="92075" tIns="46038" rIns="92075" bIns="46038" anchorCtr="0">
            <a:spAutoFit/>
          </a:bodyPr>
          <a:lstStyle/>
          <a:p>
            <a:r>
              <a:rPr lang="en-US"/>
              <a:t>Heat</a:t>
            </a:r>
          </a:p>
        </p:txBody>
      </p:sp>
      <p:sp>
        <p:nvSpPr>
          <p:cNvPr id="96259" name="Rectangle 3"/>
          <p:cNvSpPr>
            <a:spLocks noGrp="1" noChangeArrowheads="1"/>
          </p:cNvSpPr>
          <p:nvPr>
            <p:ph type="subTitle" idx="1"/>
          </p:nvPr>
        </p:nvSpPr>
        <p:spPr>
          <a:noFill/>
          <a:ln/>
        </p:spPr>
        <p:txBody>
          <a:bodyPr lIns="92075" tIns="46038" rIns="92075" bIns="46038" anchor="t"/>
          <a:lstStyle/>
          <a:p>
            <a:pPr marL="342900" indent="-342900"/>
            <a:r>
              <a:rPr lang="en-US"/>
              <a:t>a form of energy</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6259">
                                            <p:txEl>
                                              <p:pRg st="0" end="0"/>
                                            </p:txEl>
                                          </p:spTgt>
                                        </p:tgtEl>
                                        <p:attrNameLst>
                                          <p:attrName>style.visibility</p:attrName>
                                        </p:attrNameLst>
                                      </p:cBhvr>
                                      <p:to>
                                        <p:strVal val="visible"/>
                                      </p:to>
                                    </p:set>
                                    <p:anim to="" calcmode="lin" valueType="num">
                                      <p:cBhvr>
                                        <p:cTn id="7" dur="1" fill="hold"/>
                                        <p:tgtEl>
                                          <p:spTgt spid="9625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Temperature is different</a:t>
            </a:r>
          </a:p>
        </p:txBody>
      </p:sp>
      <p:sp>
        <p:nvSpPr>
          <p:cNvPr id="98307" name="Rectangle 3"/>
          <p:cNvSpPr>
            <a:spLocks noGrp="1" noChangeArrowheads="1"/>
          </p:cNvSpPr>
          <p:nvPr>
            <p:ph type="body" idx="1"/>
          </p:nvPr>
        </p:nvSpPr>
        <p:spPr>
          <a:noFill/>
          <a:ln/>
        </p:spPr>
        <p:txBody>
          <a:bodyPr lIns="92075" tIns="46038" rIns="92075" bIns="46038"/>
          <a:lstStyle/>
          <a:p>
            <a:r>
              <a:rPr lang="en-US"/>
              <a:t>than heat.</a:t>
            </a:r>
          </a:p>
          <a:p>
            <a:r>
              <a:rPr lang="en-US"/>
              <a:t>Temperature is which way heat will flow (from hot to cold)</a:t>
            </a:r>
          </a:p>
          <a:p>
            <a:r>
              <a:rPr lang="en-US"/>
              <a:t>Heat is energy, ability to do work.</a:t>
            </a:r>
          </a:p>
          <a:p>
            <a:r>
              <a:rPr lang="en-US"/>
              <a:t>A drop of boiling water hurts,</a:t>
            </a:r>
          </a:p>
          <a:p>
            <a:r>
              <a:rPr lang="en-US"/>
              <a:t>kilogram of boiling water kills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8307">
                                            <p:txEl>
                                              <p:pRg st="0" end="0"/>
                                            </p:txEl>
                                          </p:spTgt>
                                        </p:tgtEl>
                                        <p:attrNameLst>
                                          <p:attrName>style.visibility</p:attrName>
                                        </p:attrNameLst>
                                      </p:cBhvr>
                                      <p:to>
                                        <p:strVal val="visible"/>
                                      </p:to>
                                    </p:set>
                                    <p:anim to="" calcmode="lin" valueType="num">
                                      <p:cBhvr>
                                        <p:cTn id="7" dur="1" fill="hold"/>
                                        <p:tgtEl>
                                          <p:spTgt spid="983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8307">
                                            <p:txEl>
                                              <p:pRg st="1" end="1"/>
                                            </p:txEl>
                                          </p:spTgt>
                                        </p:tgtEl>
                                        <p:attrNameLst>
                                          <p:attrName>style.visibility</p:attrName>
                                        </p:attrNameLst>
                                      </p:cBhvr>
                                      <p:to>
                                        <p:strVal val="visible"/>
                                      </p:to>
                                    </p:set>
                                    <p:anim to="" calcmode="lin" valueType="num">
                                      <p:cBhvr>
                                        <p:cTn id="12" dur="1" fill="hold"/>
                                        <p:tgtEl>
                                          <p:spTgt spid="9830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8307">
                                            <p:txEl>
                                              <p:pRg st="2" end="2"/>
                                            </p:txEl>
                                          </p:spTgt>
                                        </p:tgtEl>
                                        <p:attrNameLst>
                                          <p:attrName>style.visibility</p:attrName>
                                        </p:attrNameLst>
                                      </p:cBhvr>
                                      <p:to>
                                        <p:strVal val="visible"/>
                                      </p:to>
                                    </p:set>
                                    <p:anim to="" calcmode="lin" valueType="num">
                                      <p:cBhvr>
                                        <p:cTn id="17" dur="1" fill="hold"/>
                                        <p:tgtEl>
                                          <p:spTgt spid="9830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8307">
                                            <p:txEl>
                                              <p:pRg st="3" end="3"/>
                                            </p:txEl>
                                          </p:spTgt>
                                        </p:tgtEl>
                                        <p:attrNameLst>
                                          <p:attrName>style.visibility</p:attrName>
                                        </p:attrNameLst>
                                      </p:cBhvr>
                                      <p:to>
                                        <p:strVal val="visible"/>
                                      </p:to>
                                    </p:set>
                                    <p:anim to="" calcmode="lin" valueType="num">
                                      <p:cBhvr>
                                        <p:cTn id="22" dur="1" fill="hold"/>
                                        <p:tgtEl>
                                          <p:spTgt spid="9830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98307">
                                            <p:txEl>
                                              <p:pRg st="4" end="4"/>
                                            </p:txEl>
                                          </p:spTgt>
                                        </p:tgtEl>
                                        <p:attrNameLst>
                                          <p:attrName>style.visibility</p:attrName>
                                        </p:attrNameLst>
                                      </p:cBhvr>
                                      <p:to>
                                        <p:strVal val="visible"/>
                                      </p:to>
                                    </p:set>
                                    <p:anim to="" calcmode="lin" valueType="num">
                                      <p:cBhvr>
                                        <p:cTn id="27" dur="1" fill="hold"/>
                                        <p:tgtEl>
                                          <p:spTgt spid="9830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Units of heat are</a:t>
            </a:r>
          </a:p>
        </p:txBody>
      </p:sp>
      <p:sp>
        <p:nvSpPr>
          <p:cNvPr id="100355" name="Rectangle 3"/>
          <p:cNvSpPr>
            <a:spLocks noGrp="1" noChangeArrowheads="1"/>
          </p:cNvSpPr>
          <p:nvPr>
            <p:ph type="body" idx="1"/>
          </p:nvPr>
        </p:nvSpPr>
        <p:spPr>
          <a:noFill/>
          <a:ln/>
        </p:spPr>
        <p:txBody>
          <a:bodyPr lIns="92075" tIns="46038" rIns="92075" bIns="46038"/>
          <a:lstStyle/>
          <a:p>
            <a:r>
              <a:rPr lang="en-US"/>
              <a:t>calories or Joules</a:t>
            </a:r>
          </a:p>
          <a:p>
            <a:r>
              <a:rPr lang="en-US"/>
              <a:t>1 calorie is the amount of heat needed to raise the temperature of 1 gram of water by 1ºC</a:t>
            </a:r>
          </a:p>
          <a:p>
            <a:r>
              <a:rPr lang="en-US"/>
              <a:t>a food Calorie is really a kilocalorie</a:t>
            </a:r>
          </a:p>
          <a:p>
            <a:r>
              <a:rPr lang="en-US"/>
              <a:t>How much energy  is absorbed to heat 15 grams of  water  by 25ºC</a:t>
            </a:r>
          </a:p>
          <a:p>
            <a:r>
              <a:rPr lang="en-US"/>
              <a:t>1 calorie  = 4.18 J</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0355">
                                            <p:txEl>
                                              <p:pRg st="0" end="0"/>
                                            </p:txEl>
                                          </p:spTgt>
                                        </p:tgtEl>
                                        <p:attrNameLst>
                                          <p:attrName>style.visibility</p:attrName>
                                        </p:attrNameLst>
                                      </p:cBhvr>
                                      <p:to>
                                        <p:strVal val="visible"/>
                                      </p:to>
                                    </p:set>
                                    <p:anim to="" calcmode="lin" valueType="num">
                                      <p:cBhvr>
                                        <p:cTn id="7" dur="1" fill="hold"/>
                                        <p:tgtEl>
                                          <p:spTgt spid="1003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0355">
                                            <p:txEl>
                                              <p:pRg st="1" end="1"/>
                                            </p:txEl>
                                          </p:spTgt>
                                        </p:tgtEl>
                                        <p:attrNameLst>
                                          <p:attrName>style.visibility</p:attrName>
                                        </p:attrNameLst>
                                      </p:cBhvr>
                                      <p:to>
                                        <p:strVal val="visible"/>
                                      </p:to>
                                    </p:set>
                                    <p:anim to="" calcmode="lin" valueType="num">
                                      <p:cBhvr>
                                        <p:cTn id="12" dur="1" fill="hold"/>
                                        <p:tgtEl>
                                          <p:spTgt spid="10035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0355">
                                            <p:txEl>
                                              <p:pRg st="2" end="2"/>
                                            </p:txEl>
                                          </p:spTgt>
                                        </p:tgtEl>
                                        <p:attrNameLst>
                                          <p:attrName>style.visibility</p:attrName>
                                        </p:attrNameLst>
                                      </p:cBhvr>
                                      <p:to>
                                        <p:strVal val="visible"/>
                                      </p:to>
                                    </p:set>
                                    <p:anim to="" calcmode="lin" valueType="num">
                                      <p:cBhvr>
                                        <p:cTn id="17" dur="1" fill="hold"/>
                                        <p:tgtEl>
                                          <p:spTgt spid="10035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0355">
                                            <p:txEl>
                                              <p:pRg st="3" end="3"/>
                                            </p:txEl>
                                          </p:spTgt>
                                        </p:tgtEl>
                                        <p:attrNameLst>
                                          <p:attrName>style.visibility</p:attrName>
                                        </p:attrNameLst>
                                      </p:cBhvr>
                                      <p:to>
                                        <p:strVal val="visible"/>
                                      </p:to>
                                    </p:set>
                                    <p:anim to="" calcmode="lin" valueType="num">
                                      <p:cBhvr>
                                        <p:cTn id="22" dur="1" fill="hold"/>
                                        <p:tgtEl>
                                          <p:spTgt spid="10035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00355">
                                            <p:txEl>
                                              <p:pRg st="4" end="4"/>
                                            </p:txEl>
                                          </p:spTgt>
                                        </p:tgtEl>
                                        <p:attrNameLst>
                                          <p:attrName>style.visibility</p:attrName>
                                        </p:attrNameLst>
                                      </p:cBhvr>
                                      <p:to>
                                        <p:strVal val="visible"/>
                                      </p:to>
                                    </p:set>
                                    <p:anim to="" calcmode="lin" valueType="num">
                                      <p:cBhvr>
                                        <p:cTn id="27" dur="1" fill="hold"/>
                                        <p:tgtEl>
                                          <p:spTgt spid="10035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Some things heat up easily</a:t>
            </a:r>
          </a:p>
        </p:txBody>
      </p:sp>
      <p:sp>
        <p:nvSpPr>
          <p:cNvPr id="102403" name="Rectangle 3"/>
          <p:cNvSpPr>
            <a:spLocks noGrp="1" noChangeArrowheads="1"/>
          </p:cNvSpPr>
          <p:nvPr>
            <p:ph type="body" idx="1"/>
          </p:nvPr>
        </p:nvSpPr>
        <p:spPr>
          <a:noFill/>
          <a:ln/>
        </p:spPr>
        <p:txBody>
          <a:bodyPr lIns="92075" tIns="46038" rIns="92075" bIns="46038"/>
          <a:lstStyle/>
          <a:p>
            <a:r>
              <a:rPr lang="en-US"/>
              <a:t>some take a great deal of energy to change their temperature.</a:t>
            </a:r>
          </a:p>
          <a:p>
            <a:r>
              <a:rPr lang="en-US"/>
              <a:t>The </a:t>
            </a:r>
            <a:r>
              <a:rPr lang="en-US">
                <a:solidFill>
                  <a:schemeClr val="tx2"/>
                </a:solidFill>
              </a:rPr>
              <a:t>Specific Heat Capacity </a:t>
            </a:r>
            <a:r>
              <a:rPr lang="en-US"/>
              <a:t>amount of heat to change the temperature of 1 g of a substance by 1ºC</a:t>
            </a:r>
          </a:p>
          <a:p>
            <a:r>
              <a:rPr lang="en-US"/>
              <a:t>specific heat  SH</a:t>
            </a:r>
          </a:p>
          <a:p>
            <a:pPr>
              <a:lnSpc>
                <a:spcPct val="110000"/>
              </a:lnSpc>
            </a:pPr>
            <a:r>
              <a:rPr lang="en-US"/>
              <a:t>S.H. = 			heat	(cal)					mass(g) x change in temp(ºC) </a:t>
            </a:r>
          </a:p>
        </p:txBody>
      </p:sp>
      <p:sp>
        <p:nvSpPr>
          <p:cNvPr id="102404" name="Line 4"/>
          <p:cNvSpPr>
            <a:spLocks noChangeShapeType="1"/>
          </p:cNvSpPr>
          <p:nvPr/>
        </p:nvSpPr>
        <p:spPr bwMode="auto">
          <a:xfrm>
            <a:off x="2667000" y="5638800"/>
            <a:ext cx="5257800" cy="0"/>
          </a:xfrm>
          <a:prstGeom prst="line">
            <a:avLst/>
          </a:prstGeom>
          <a:noFill/>
          <a:ln w="12699">
            <a:solidFill>
              <a:schemeClr val="tx1"/>
            </a:solidFill>
            <a:round/>
            <a:headEnd type="none" w="sm" len="sm"/>
            <a:tailEnd type="none" w="sm" len="sm"/>
          </a:ln>
          <a:effec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403">
                                            <p:txEl>
                                              <p:pRg st="0" end="0"/>
                                            </p:txEl>
                                          </p:spTgt>
                                        </p:tgtEl>
                                        <p:attrNameLst>
                                          <p:attrName>style.visibility</p:attrName>
                                        </p:attrNameLst>
                                      </p:cBhvr>
                                      <p:to>
                                        <p:strVal val="visible"/>
                                      </p:to>
                                    </p:set>
                                    <p:anim to="" calcmode="lin" valueType="num">
                                      <p:cBhvr>
                                        <p:cTn id="7" dur="1" fill="hold"/>
                                        <p:tgtEl>
                                          <p:spTgt spid="10240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2403">
                                            <p:txEl>
                                              <p:pRg st="1" end="1"/>
                                            </p:txEl>
                                          </p:spTgt>
                                        </p:tgtEl>
                                        <p:attrNameLst>
                                          <p:attrName>style.visibility</p:attrName>
                                        </p:attrNameLst>
                                      </p:cBhvr>
                                      <p:to>
                                        <p:strVal val="visible"/>
                                      </p:to>
                                    </p:set>
                                    <p:anim to="" calcmode="lin" valueType="num">
                                      <p:cBhvr>
                                        <p:cTn id="12" dur="1" fill="hold"/>
                                        <p:tgtEl>
                                          <p:spTgt spid="10240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2403">
                                            <p:txEl>
                                              <p:pRg st="2" end="2"/>
                                            </p:txEl>
                                          </p:spTgt>
                                        </p:tgtEl>
                                        <p:attrNameLst>
                                          <p:attrName>style.visibility</p:attrName>
                                        </p:attrNameLst>
                                      </p:cBhvr>
                                      <p:to>
                                        <p:strVal val="visible"/>
                                      </p:to>
                                    </p:set>
                                    <p:anim to="" calcmode="lin" valueType="num">
                                      <p:cBhvr>
                                        <p:cTn id="17" dur="1" fill="hold"/>
                                        <p:tgtEl>
                                          <p:spTgt spid="10240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2403">
                                            <p:txEl>
                                              <p:pRg st="3" end="3"/>
                                            </p:txEl>
                                          </p:spTgt>
                                        </p:tgtEl>
                                        <p:attrNameLst>
                                          <p:attrName>style.visibility</p:attrName>
                                        </p:attrNameLst>
                                      </p:cBhvr>
                                      <p:to>
                                        <p:strVal val="visible"/>
                                      </p:to>
                                    </p:set>
                                    <p:anim to="" calcmode="lin" valueType="num">
                                      <p:cBhvr>
                                        <p:cTn id="22" dur="1" fill="hold"/>
                                        <p:tgtEl>
                                          <p:spTgt spid="10240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Specific Heat</a:t>
            </a:r>
          </a:p>
        </p:txBody>
      </p:sp>
      <p:sp>
        <p:nvSpPr>
          <p:cNvPr id="104451" name="Rectangle 3"/>
          <p:cNvSpPr>
            <a:spLocks noGrp="1" noChangeArrowheads="1"/>
          </p:cNvSpPr>
          <p:nvPr>
            <p:ph type="body" idx="1"/>
          </p:nvPr>
        </p:nvSpPr>
        <p:spPr>
          <a:noFill/>
          <a:ln/>
        </p:spPr>
        <p:txBody>
          <a:bodyPr lIns="92075" tIns="46038" rIns="92075" bIns="46038"/>
          <a:lstStyle/>
          <a:p>
            <a:r>
              <a:rPr lang="en-US"/>
              <a:t>table page 42</a:t>
            </a:r>
          </a:p>
          <a:p>
            <a:r>
              <a:rPr lang="en-US"/>
              <a:t>Water has a high specific heat</a:t>
            </a:r>
          </a:p>
          <a:p>
            <a:r>
              <a:rPr lang="en-US"/>
              <a:t> 1 cal/gºC</a:t>
            </a:r>
          </a:p>
          <a:p>
            <a:r>
              <a:rPr lang="en-US"/>
              <a:t>units will always be cal/gºC</a:t>
            </a:r>
          </a:p>
          <a:p>
            <a:r>
              <a:rPr lang="en-US"/>
              <a:t>or J/gºC</a:t>
            </a:r>
          </a:p>
          <a:p>
            <a:r>
              <a:rPr lang="en-US"/>
              <a:t>the amount of heat it takes to heat something is the same as the amount of heat it gives off when it cools because...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4451">
                                            <p:txEl>
                                              <p:pRg st="0" end="0"/>
                                            </p:txEl>
                                          </p:spTgt>
                                        </p:tgtEl>
                                        <p:attrNameLst>
                                          <p:attrName>style.visibility</p:attrName>
                                        </p:attrNameLst>
                                      </p:cBhvr>
                                      <p:to>
                                        <p:strVal val="visible"/>
                                      </p:to>
                                    </p:set>
                                    <p:anim to="" calcmode="lin" valueType="num">
                                      <p:cBhvr>
                                        <p:cTn id="7" dur="1" fill="hold"/>
                                        <p:tgtEl>
                                          <p:spTgt spid="10445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4451">
                                            <p:txEl>
                                              <p:pRg st="1" end="1"/>
                                            </p:txEl>
                                          </p:spTgt>
                                        </p:tgtEl>
                                        <p:attrNameLst>
                                          <p:attrName>style.visibility</p:attrName>
                                        </p:attrNameLst>
                                      </p:cBhvr>
                                      <p:to>
                                        <p:strVal val="visible"/>
                                      </p:to>
                                    </p:set>
                                    <p:anim to="" calcmode="lin" valueType="num">
                                      <p:cBhvr>
                                        <p:cTn id="12" dur="1" fill="hold"/>
                                        <p:tgtEl>
                                          <p:spTgt spid="10445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4451">
                                            <p:txEl>
                                              <p:pRg st="2" end="2"/>
                                            </p:txEl>
                                          </p:spTgt>
                                        </p:tgtEl>
                                        <p:attrNameLst>
                                          <p:attrName>style.visibility</p:attrName>
                                        </p:attrNameLst>
                                      </p:cBhvr>
                                      <p:to>
                                        <p:strVal val="visible"/>
                                      </p:to>
                                    </p:set>
                                    <p:anim to="" calcmode="lin" valueType="num">
                                      <p:cBhvr>
                                        <p:cTn id="17" dur="1" fill="hold"/>
                                        <p:tgtEl>
                                          <p:spTgt spid="10445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4451">
                                            <p:txEl>
                                              <p:pRg st="3" end="3"/>
                                            </p:txEl>
                                          </p:spTgt>
                                        </p:tgtEl>
                                        <p:attrNameLst>
                                          <p:attrName>style.visibility</p:attrName>
                                        </p:attrNameLst>
                                      </p:cBhvr>
                                      <p:to>
                                        <p:strVal val="visible"/>
                                      </p:to>
                                    </p:set>
                                    <p:anim to="" calcmode="lin" valueType="num">
                                      <p:cBhvr>
                                        <p:cTn id="22" dur="1" fill="hold"/>
                                        <p:tgtEl>
                                          <p:spTgt spid="10445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04451">
                                            <p:txEl>
                                              <p:pRg st="4" end="4"/>
                                            </p:txEl>
                                          </p:spTgt>
                                        </p:tgtEl>
                                        <p:attrNameLst>
                                          <p:attrName>style.visibility</p:attrName>
                                        </p:attrNameLst>
                                      </p:cBhvr>
                                      <p:to>
                                        <p:strVal val="visible"/>
                                      </p:to>
                                    </p:set>
                                    <p:anim to="" calcmode="lin" valueType="num">
                                      <p:cBhvr>
                                        <p:cTn id="27" dur="1" fill="hold"/>
                                        <p:tgtEl>
                                          <p:spTgt spid="10445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04451">
                                            <p:txEl>
                                              <p:pRg st="5" end="5"/>
                                            </p:txEl>
                                          </p:spTgt>
                                        </p:tgtEl>
                                        <p:attrNameLst>
                                          <p:attrName>style.visibility</p:attrName>
                                        </p:attrNameLst>
                                      </p:cBhvr>
                                      <p:to>
                                        <p:strVal val="visible"/>
                                      </p:to>
                                    </p:set>
                                    <p:anim to="" calcmode="lin" valueType="num">
                                      <p:cBhvr>
                                        <p:cTn id="32" dur="1" fill="hold"/>
                                        <p:tgtEl>
                                          <p:spTgt spid="10445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Problems</a:t>
            </a:r>
          </a:p>
        </p:txBody>
      </p:sp>
      <p:sp>
        <p:nvSpPr>
          <p:cNvPr id="106499" name="Rectangle 3"/>
          <p:cNvSpPr>
            <a:spLocks noGrp="1" noChangeArrowheads="1"/>
          </p:cNvSpPr>
          <p:nvPr>
            <p:ph type="body" idx="1"/>
          </p:nvPr>
        </p:nvSpPr>
        <p:spPr>
          <a:noFill/>
          <a:ln/>
        </p:spPr>
        <p:txBody>
          <a:bodyPr lIns="92075" tIns="46038" rIns="92075" bIns="46038"/>
          <a:lstStyle/>
          <a:p>
            <a:r>
              <a:rPr lang="en-US"/>
              <a:t>It takes 24.3 calories to heat 15.4 g of a metal from 22 ºC to 33ºC. What is the specific heat of the metal?</a:t>
            </a:r>
          </a:p>
          <a:p>
            <a:r>
              <a:rPr lang="en-US"/>
              <a:t>Iron has a specific heat of 0.11 cal/gºC. How much heat will it take to change the temperature of 48.3 g of iron by 32.4ºC?</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6499">
                                            <p:txEl>
                                              <p:pRg st="0" end="0"/>
                                            </p:txEl>
                                          </p:spTgt>
                                        </p:tgtEl>
                                        <p:attrNameLst>
                                          <p:attrName>style.visibility</p:attrName>
                                        </p:attrNameLst>
                                      </p:cBhvr>
                                      <p:to>
                                        <p:strVal val="visible"/>
                                      </p:to>
                                    </p:set>
                                    <p:anim to="" calcmode="lin" valueType="num">
                                      <p:cBhvr>
                                        <p:cTn id="7" dur="1" fill="hold"/>
                                        <p:tgtEl>
                                          <p:spTgt spid="1064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6499">
                                            <p:txEl>
                                              <p:pRg st="1" end="1"/>
                                            </p:txEl>
                                          </p:spTgt>
                                        </p:tgtEl>
                                        <p:attrNameLst>
                                          <p:attrName>style.visibility</p:attrName>
                                        </p:attrNameLst>
                                      </p:cBhvr>
                                      <p:to>
                                        <p:strVal val="visible"/>
                                      </p:to>
                                    </p:set>
                                    <p:anim to="" calcmode="lin" valueType="num">
                                      <p:cBhvr>
                                        <p:cTn id="12" dur="1" fill="hold"/>
                                        <p:tgtEl>
                                          <p:spTgt spid="10649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solidFill>
                  <a:schemeClr val="bg1"/>
                </a:solidFill>
              </a:rPr>
              <a:t>Resources - Measurement</a:t>
            </a:r>
          </a:p>
        </p:txBody>
      </p:sp>
      <p:sp>
        <p:nvSpPr>
          <p:cNvPr id="308227" name="Text Box 3"/>
          <p:cNvSpPr txBox="1">
            <a:spLocks noChangeArrowheads="1"/>
          </p:cNvSpPr>
          <p:nvPr/>
        </p:nvSpPr>
        <p:spPr bwMode="auto">
          <a:xfrm>
            <a:off x="1365250" y="1641475"/>
            <a:ext cx="1608138" cy="457200"/>
          </a:xfrm>
          <a:prstGeom prst="rect">
            <a:avLst/>
          </a:prstGeom>
          <a:noFill/>
          <a:ln w="9525">
            <a:noFill/>
            <a:miter lim="800000"/>
            <a:headEnd/>
            <a:tailEnd/>
          </a:ln>
          <a:effectLst/>
        </p:spPr>
        <p:txBody>
          <a:bodyPr wrap="none">
            <a:spAutoFit/>
          </a:bodyPr>
          <a:lstStyle/>
          <a:p>
            <a:pPr eaLnBrk="1" hangingPunct="1"/>
            <a:r>
              <a:rPr lang="en-US" sz="2400" b="0">
                <a:solidFill>
                  <a:schemeClr val="bg1"/>
                </a:solidFill>
                <a:effectLst>
                  <a:outerShdw blurRad="38100" dist="38100" dir="2700000" algn="tl">
                    <a:srgbClr val="000000"/>
                  </a:outerShdw>
                </a:effectLst>
                <a:hlinkClick r:id="rId4" action="ppaction://hlinkfile"/>
              </a:rPr>
              <a:t>Objectives</a:t>
            </a:r>
            <a:endParaRPr lang="en-US" sz="2400" b="0">
              <a:solidFill>
                <a:schemeClr val="bg1"/>
              </a:solidFill>
              <a:effectLst>
                <a:outerShdw blurRad="38100" dist="38100" dir="2700000" algn="tl">
                  <a:srgbClr val="000000"/>
                </a:outerShdw>
              </a:effectLst>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reeform 2"/>
          <p:cNvSpPr>
            <a:spLocks/>
          </p:cNvSpPr>
          <p:nvPr/>
        </p:nvSpPr>
        <p:spPr bwMode="auto">
          <a:xfrm>
            <a:off x="1176338" y="2112963"/>
            <a:ext cx="6519862" cy="4211637"/>
          </a:xfrm>
          <a:custGeom>
            <a:avLst/>
            <a:gdLst/>
            <a:ahLst/>
            <a:cxnLst>
              <a:cxn ang="0">
                <a:pos x="619" y="635"/>
              </a:cxn>
              <a:cxn ang="0">
                <a:pos x="516" y="672"/>
              </a:cxn>
              <a:cxn ang="0">
                <a:pos x="378" y="763"/>
              </a:cxn>
              <a:cxn ang="0">
                <a:pos x="224" y="890"/>
              </a:cxn>
              <a:cxn ang="0">
                <a:pos x="121" y="981"/>
              </a:cxn>
              <a:cxn ang="0">
                <a:pos x="16" y="1253"/>
              </a:cxn>
              <a:cxn ang="0">
                <a:pos x="0" y="1434"/>
              </a:cxn>
              <a:cxn ang="0">
                <a:pos x="0" y="1545"/>
              </a:cxn>
              <a:cxn ang="0">
                <a:pos x="34" y="1708"/>
              </a:cxn>
              <a:cxn ang="0">
                <a:pos x="137" y="1835"/>
              </a:cxn>
              <a:cxn ang="0">
                <a:pos x="224" y="1961"/>
              </a:cxn>
              <a:cxn ang="0">
                <a:pos x="411" y="2107"/>
              </a:cxn>
              <a:cxn ang="0">
                <a:pos x="549" y="2161"/>
              </a:cxn>
              <a:cxn ang="0">
                <a:pos x="841" y="2253"/>
              </a:cxn>
              <a:cxn ang="0">
                <a:pos x="962" y="2307"/>
              </a:cxn>
              <a:cxn ang="0">
                <a:pos x="1117" y="2362"/>
              </a:cxn>
              <a:cxn ang="0">
                <a:pos x="1255" y="2399"/>
              </a:cxn>
              <a:cxn ang="0">
                <a:pos x="1426" y="2453"/>
              </a:cxn>
              <a:cxn ang="0">
                <a:pos x="1615" y="2471"/>
              </a:cxn>
              <a:cxn ang="0">
                <a:pos x="1907" y="2525"/>
              </a:cxn>
              <a:cxn ang="0">
                <a:pos x="2354" y="2562"/>
              </a:cxn>
              <a:cxn ang="0">
                <a:pos x="2663" y="2616"/>
              </a:cxn>
              <a:cxn ang="0">
                <a:pos x="2869" y="2634"/>
              </a:cxn>
              <a:cxn ang="0">
                <a:pos x="3023" y="2652"/>
              </a:cxn>
              <a:cxn ang="0">
                <a:pos x="3212" y="2652"/>
              </a:cxn>
              <a:cxn ang="0">
                <a:pos x="3367" y="2634"/>
              </a:cxn>
              <a:cxn ang="0">
                <a:pos x="3504" y="2579"/>
              </a:cxn>
              <a:cxn ang="0">
                <a:pos x="3694" y="2453"/>
              </a:cxn>
              <a:cxn ang="0">
                <a:pos x="3832" y="2307"/>
              </a:cxn>
              <a:cxn ang="0">
                <a:pos x="3968" y="2181"/>
              </a:cxn>
              <a:cxn ang="0">
                <a:pos x="4037" y="2070"/>
              </a:cxn>
              <a:cxn ang="0">
                <a:pos x="4089" y="1926"/>
              </a:cxn>
              <a:cxn ang="0">
                <a:pos x="4106" y="1763"/>
              </a:cxn>
              <a:cxn ang="0">
                <a:pos x="4106" y="1617"/>
              </a:cxn>
              <a:cxn ang="0">
                <a:pos x="4106" y="1471"/>
              </a:cxn>
              <a:cxn ang="0">
                <a:pos x="4071" y="1326"/>
              </a:cxn>
              <a:cxn ang="0">
                <a:pos x="4019" y="1199"/>
              </a:cxn>
              <a:cxn ang="0">
                <a:pos x="3883" y="1073"/>
              </a:cxn>
              <a:cxn ang="0">
                <a:pos x="3729" y="927"/>
              </a:cxn>
              <a:cxn ang="0">
                <a:pos x="3591" y="890"/>
              </a:cxn>
              <a:cxn ang="0">
                <a:pos x="3418" y="890"/>
              </a:cxn>
              <a:cxn ang="0">
                <a:pos x="3280" y="890"/>
              </a:cxn>
              <a:cxn ang="0">
                <a:pos x="3144" y="799"/>
              </a:cxn>
              <a:cxn ang="0">
                <a:pos x="3058" y="709"/>
              </a:cxn>
              <a:cxn ang="0">
                <a:pos x="2938" y="581"/>
              </a:cxn>
              <a:cxn ang="0">
                <a:pos x="2834" y="417"/>
              </a:cxn>
              <a:cxn ang="0">
                <a:pos x="2714" y="328"/>
              </a:cxn>
              <a:cxn ang="0">
                <a:pos x="2576" y="182"/>
              </a:cxn>
              <a:cxn ang="0">
                <a:pos x="2457" y="108"/>
              </a:cxn>
              <a:cxn ang="0">
                <a:pos x="2336" y="73"/>
              </a:cxn>
              <a:cxn ang="0">
                <a:pos x="2181" y="19"/>
              </a:cxn>
              <a:cxn ang="0">
                <a:pos x="2043" y="0"/>
              </a:cxn>
              <a:cxn ang="0">
                <a:pos x="1907" y="0"/>
              </a:cxn>
              <a:cxn ang="0">
                <a:pos x="1786" y="0"/>
              </a:cxn>
              <a:cxn ang="0">
                <a:pos x="1648" y="54"/>
              </a:cxn>
              <a:cxn ang="0">
                <a:pos x="1529" y="108"/>
              </a:cxn>
              <a:cxn ang="0">
                <a:pos x="1426" y="163"/>
              </a:cxn>
              <a:cxn ang="0">
                <a:pos x="1288" y="291"/>
              </a:cxn>
              <a:cxn ang="0">
                <a:pos x="1168" y="437"/>
              </a:cxn>
              <a:cxn ang="0">
                <a:pos x="1065" y="581"/>
              </a:cxn>
              <a:cxn ang="0">
                <a:pos x="715" y="607"/>
              </a:cxn>
            </a:cxnLst>
            <a:rect l="0" t="0" r="r" b="b"/>
            <a:pathLst>
              <a:path w="4107" h="2653">
                <a:moveTo>
                  <a:pt x="670" y="618"/>
                </a:moveTo>
                <a:lnTo>
                  <a:pt x="619" y="635"/>
                </a:lnTo>
                <a:lnTo>
                  <a:pt x="567" y="655"/>
                </a:lnTo>
                <a:lnTo>
                  <a:pt x="516" y="672"/>
                </a:lnTo>
                <a:lnTo>
                  <a:pt x="446" y="709"/>
                </a:lnTo>
                <a:lnTo>
                  <a:pt x="378" y="763"/>
                </a:lnTo>
                <a:lnTo>
                  <a:pt x="308" y="799"/>
                </a:lnTo>
                <a:lnTo>
                  <a:pt x="224" y="890"/>
                </a:lnTo>
                <a:lnTo>
                  <a:pt x="172" y="944"/>
                </a:lnTo>
                <a:lnTo>
                  <a:pt x="121" y="981"/>
                </a:lnTo>
                <a:lnTo>
                  <a:pt x="51" y="1108"/>
                </a:lnTo>
                <a:lnTo>
                  <a:pt x="16" y="1253"/>
                </a:lnTo>
                <a:lnTo>
                  <a:pt x="0" y="1362"/>
                </a:lnTo>
                <a:lnTo>
                  <a:pt x="0" y="1434"/>
                </a:lnTo>
                <a:lnTo>
                  <a:pt x="0" y="1489"/>
                </a:lnTo>
                <a:lnTo>
                  <a:pt x="0" y="1545"/>
                </a:lnTo>
                <a:lnTo>
                  <a:pt x="16" y="1654"/>
                </a:lnTo>
                <a:lnTo>
                  <a:pt x="34" y="1708"/>
                </a:lnTo>
                <a:lnTo>
                  <a:pt x="102" y="1780"/>
                </a:lnTo>
                <a:lnTo>
                  <a:pt x="137" y="1835"/>
                </a:lnTo>
                <a:lnTo>
                  <a:pt x="172" y="1889"/>
                </a:lnTo>
                <a:lnTo>
                  <a:pt x="224" y="1961"/>
                </a:lnTo>
                <a:lnTo>
                  <a:pt x="327" y="2035"/>
                </a:lnTo>
                <a:lnTo>
                  <a:pt x="411" y="2107"/>
                </a:lnTo>
                <a:lnTo>
                  <a:pt x="481" y="2125"/>
                </a:lnTo>
                <a:lnTo>
                  <a:pt x="549" y="2161"/>
                </a:lnTo>
                <a:lnTo>
                  <a:pt x="703" y="2216"/>
                </a:lnTo>
                <a:lnTo>
                  <a:pt x="841" y="2253"/>
                </a:lnTo>
                <a:lnTo>
                  <a:pt x="893" y="2270"/>
                </a:lnTo>
                <a:lnTo>
                  <a:pt x="962" y="2307"/>
                </a:lnTo>
                <a:lnTo>
                  <a:pt x="1031" y="2325"/>
                </a:lnTo>
                <a:lnTo>
                  <a:pt x="1117" y="2362"/>
                </a:lnTo>
                <a:lnTo>
                  <a:pt x="1202" y="2379"/>
                </a:lnTo>
                <a:lnTo>
                  <a:pt x="1255" y="2399"/>
                </a:lnTo>
                <a:lnTo>
                  <a:pt x="1323" y="2416"/>
                </a:lnTo>
                <a:lnTo>
                  <a:pt x="1426" y="2453"/>
                </a:lnTo>
                <a:lnTo>
                  <a:pt x="1512" y="2453"/>
                </a:lnTo>
                <a:lnTo>
                  <a:pt x="1615" y="2471"/>
                </a:lnTo>
                <a:lnTo>
                  <a:pt x="1718" y="2488"/>
                </a:lnTo>
                <a:lnTo>
                  <a:pt x="1907" y="2525"/>
                </a:lnTo>
                <a:lnTo>
                  <a:pt x="2130" y="2543"/>
                </a:lnTo>
                <a:lnTo>
                  <a:pt x="2354" y="2562"/>
                </a:lnTo>
                <a:lnTo>
                  <a:pt x="2492" y="2597"/>
                </a:lnTo>
                <a:lnTo>
                  <a:pt x="2663" y="2616"/>
                </a:lnTo>
                <a:lnTo>
                  <a:pt x="2817" y="2634"/>
                </a:lnTo>
                <a:lnTo>
                  <a:pt x="2869" y="2634"/>
                </a:lnTo>
                <a:lnTo>
                  <a:pt x="2955" y="2652"/>
                </a:lnTo>
                <a:lnTo>
                  <a:pt x="3023" y="2652"/>
                </a:lnTo>
                <a:lnTo>
                  <a:pt x="3109" y="2652"/>
                </a:lnTo>
                <a:lnTo>
                  <a:pt x="3212" y="2652"/>
                </a:lnTo>
                <a:lnTo>
                  <a:pt x="3280" y="2652"/>
                </a:lnTo>
                <a:lnTo>
                  <a:pt x="3367" y="2634"/>
                </a:lnTo>
                <a:lnTo>
                  <a:pt x="3418" y="2616"/>
                </a:lnTo>
                <a:lnTo>
                  <a:pt x="3504" y="2579"/>
                </a:lnTo>
                <a:lnTo>
                  <a:pt x="3573" y="2525"/>
                </a:lnTo>
                <a:lnTo>
                  <a:pt x="3694" y="2453"/>
                </a:lnTo>
                <a:lnTo>
                  <a:pt x="3762" y="2379"/>
                </a:lnTo>
                <a:lnTo>
                  <a:pt x="3832" y="2307"/>
                </a:lnTo>
                <a:lnTo>
                  <a:pt x="3916" y="2235"/>
                </a:lnTo>
                <a:lnTo>
                  <a:pt x="3968" y="2181"/>
                </a:lnTo>
                <a:lnTo>
                  <a:pt x="4003" y="2125"/>
                </a:lnTo>
                <a:lnTo>
                  <a:pt x="4037" y="2070"/>
                </a:lnTo>
                <a:lnTo>
                  <a:pt x="4071" y="1998"/>
                </a:lnTo>
                <a:lnTo>
                  <a:pt x="4089" y="1926"/>
                </a:lnTo>
                <a:lnTo>
                  <a:pt x="4106" y="1835"/>
                </a:lnTo>
                <a:lnTo>
                  <a:pt x="4106" y="1763"/>
                </a:lnTo>
                <a:lnTo>
                  <a:pt x="4106" y="1708"/>
                </a:lnTo>
                <a:lnTo>
                  <a:pt x="4106" y="1617"/>
                </a:lnTo>
                <a:lnTo>
                  <a:pt x="4106" y="1563"/>
                </a:lnTo>
                <a:lnTo>
                  <a:pt x="4106" y="1471"/>
                </a:lnTo>
                <a:lnTo>
                  <a:pt x="4089" y="1417"/>
                </a:lnTo>
                <a:lnTo>
                  <a:pt x="4071" y="1326"/>
                </a:lnTo>
                <a:lnTo>
                  <a:pt x="4037" y="1271"/>
                </a:lnTo>
                <a:lnTo>
                  <a:pt x="4019" y="1199"/>
                </a:lnTo>
                <a:lnTo>
                  <a:pt x="3951" y="1108"/>
                </a:lnTo>
                <a:lnTo>
                  <a:pt x="3883" y="1073"/>
                </a:lnTo>
                <a:lnTo>
                  <a:pt x="3797" y="981"/>
                </a:lnTo>
                <a:lnTo>
                  <a:pt x="3729" y="927"/>
                </a:lnTo>
                <a:lnTo>
                  <a:pt x="3659" y="909"/>
                </a:lnTo>
                <a:lnTo>
                  <a:pt x="3591" y="890"/>
                </a:lnTo>
                <a:lnTo>
                  <a:pt x="3488" y="890"/>
                </a:lnTo>
                <a:lnTo>
                  <a:pt x="3418" y="890"/>
                </a:lnTo>
                <a:lnTo>
                  <a:pt x="3350" y="890"/>
                </a:lnTo>
                <a:lnTo>
                  <a:pt x="3280" y="890"/>
                </a:lnTo>
                <a:lnTo>
                  <a:pt x="3196" y="835"/>
                </a:lnTo>
                <a:lnTo>
                  <a:pt x="3144" y="799"/>
                </a:lnTo>
                <a:lnTo>
                  <a:pt x="3093" y="763"/>
                </a:lnTo>
                <a:lnTo>
                  <a:pt x="3058" y="709"/>
                </a:lnTo>
                <a:lnTo>
                  <a:pt x="3006" y="655"/>
                </a:lnTo>
                <a:lnTo>
                  <a:pt x="2938" y="581"/>
                </a:lnTo>
                <a:lnTo>
                  <a:pt x="2903" y="526"/>
                </a:lnTo>
                <a:lnTo>
                  <a:pt x="2834" y="417"/>
                </a:lnTo>
                <a:lnTo>
                  <a:pt x="2766" y="382"/>
                </a:lnTo>
                <a:lnTo>
                  <a:pt x="2714" y="328"/>
                </a:lnTo>
                <a:lnTo>
                  <a:pt x="2679" y="254"/>
                </a:lnTo>
                <a:lnTo>
                  <a:pt x="2576" y="182"/>
                </a:lnTo>
                <a:lnTo>
                  <a:pt x="2525" y="163"/>
                </a:lnTo>
                <a:lnTo>
                  <a:pt x="2457" y="108"/>
                </a:lnTo>
                <a:lnTo>
                  <a:pt x="2387" y="108"/>
                </a:lnTo>
                <a:lnTo>
                  <a:pt x="2336" y="73"/>
                </a:lnTo>
                <a:lnTo>
                  <a:pt x="2251" y="36"/>
                </a:lnTo>
                <a:lnTo>
                  <a:pt x="2181" y="19"/>
                </a:lnTo>
                <a:lnTo>
                  <a:pt x="2130" y="19"/>
                </a:lnTo>
                <a:lnTo>
                  <a:pt x="2043" y="0"/>
                </a:lnTo>
                <a:lnTo>
                  <a:pt x="1992" y="0"/>
                </a:lnTo>
                <a:lnTo>
                  <a:pt x="1907" y="0"/>
                </a:lnTo>
                <a:lnTo>
                  <a:pt x="1837" y="0"/>
                </a:lnTo>
                <a:lnTo>
                  <a:pt x="1786" y="0"/>
                </a:lnTo>
                <a:lnTo>
                  <a:pt x="1718" y="19"/>
                </a:lnTo>
                <a:lnTo>
                  <a:pt x="1648" y="54"/>
                </a:lnTo>
                <a:lnTo>
                  <a:pt x="1597" y="73"/>
                </a:lnTo>
                <a:lnTo>
                  <a:pt x="1529" y="108"/>
                </a:lnTo>
                <a:lnTo>
                  <a:pt x="1477" y="128"/>
                </a:lnTo>
                <a:lnTo>
                  <a:pt x="1426" y="163"/>
                </a:lnTo>
                <a:lnTo>
                  <a:pt x="1358" y="237"/>
                </a:lnTo>
                <a:lnTo>
                  <a:pt x="1288" y="291"/>
                </a:lnTo>
                <a:lnTo>
                  <a:pt x="1220" y="382"/>
                </a:lnTo>
                <a:lnTo>
                  <a:pt x="1168" y="437"/>
                </a:lnTo>
                <a:lnTo>
                  <a:pt x="1099" y="526"/>
                </a:lnTo>
                <a:lnTo>
                  <a:pt x="1065" y="581"/>
                </a:lnTo>
                <a:lnTo>
                  <a:pt x="954" y="607"/>
                </a:lnTo>
                <a:lnTo>
                  <a:pt x="715" y="607"/>
                </a:lnTo>
              </a:path>
            </a:pathLst>
          </a:custGeom>
          <a:solidFill>
            <a:srgbClr val="037C03"/>
          </a:solidFill>
          <a:ln w="12700" cap="rnd" cmpd="sng">
            <a:solidFill>
              <a:srgbClr val="013501"/>
            </a:solidFill>
            <a:prstDash val="solid"/>
            <a:round/>
            <a:headEnd type="none" w="sm" len="sm"/>
            <a:tailEnd type="none" w="sm" len="sm"/>
          </a:ln>
          <a:effectLst/>
        </p:spPr>
        <p:txBody>
          <a:bodyPr/>
          <a:lstStyle/>
          <a:p>
            <a:endParaRPr lang="en-US"/>
          </a:p>
        </p:txBody>
      </p:sp>
      <p:sp>
        <p:nvSpPr>
          <p:cNvPr id="166915"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66916"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66917"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66918" name="Oval 6"/>
          <p:cNvSpPr>
            <a:spLocks noChangeArrowheads="1"/>
          </p:cNvSpPr>
          <p:nvPr/>
        </p:nvSpPr>
        <p:spPr bwMode="auto">
          <a:xfrm>
            <a:off x="4273550" y="5035550"/>
            <a:ext cx="215900" cy="2159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166925" name="Rectangle 13"/>
          <p:cNvSpPr>
            <a:spLocks noChangeArrowheads="1"/>
          </p:cNvSpPr>
          <p:nvPr/>
        </p:nvSpPr>
        <p:spPr bwMode="auto">
          <a:xfrm>
            <a:off x="669925" y="655638"/>
            <a:ext cx="2014538"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66926" name="Rectangle 14"/>
          <p:cNvSpPr>
            <a:spLocks noChangeArrowheads="1"/>
          </p:cNvSpPr>
          <p:nvPr/>
        </p:nvSpPr>
        <p:spPr bwMode="auto">
          <a:xfrm>
            <a:off x="2727325" y="655638"/>
            <a:ext cx="884238"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66927" name="Rectangle 15"/>
          <p:cNvSpPr>
            <a:spLocks noChangeArrowheads="1"/>
          </p:cNvSpPr>
          <p:nvPr/>
        </p:nvSpPr>
        <p:spPr bwMode="auto">
          <a:xfrm>
            <a:off x="4022725" y="639763"/>
            <a:ext cx="1765300" cy="579437"/>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66928" name="Rectangle 16"/>
          <p:cNvSpPr>
            <a:spLocks noChangeArrowheads="1"/>
          </p:cNvSpPr>
          <p:nvPr/>
        </p:nvSpPr>
        <p:spPr bwMode="auto">
          <a:xfrm>
            <a:off x="5927725" y="639763"/>
            <a:ext cx="2835275" cy="579437"/>
          </a:xfrm>
          <a:prstGeom prst="rect">
            <a:avLst/>
          </a:prstGeom>
          <a:noFill/>
          <a:ln w="9525">
            <a:noFill/>
            <a:miter lim="800000"/>
            <a:headEnd/>
            <a:tailEnd/>
          </a:ln>
          <a:effectLst/>
        </p:spPr>
        <p:txBody>
          <a:bodyPr lIns="92075" tIns="46038" rIns="92075" bIns="46038">
            <a:spAutoFit/>
          </a:bodyPr>
          <a:lstStyle/>
          <a:p>
            <a:r>
              <a:rPr lang="en-US" sz="3200" b="0">
                <a:solidFill>
                  <a:schemeClr val="tx2"/>
                </a:solidFill>
              </a:rPr>
              <a:t>We cant say!</a:t>
            </a:r>
          </a:p>
        </p:txBody>
      </p:sp>
      <p:sp>
        <p:nvSpPr>
          <p:cNvPr id="166929" name="Oval 17"/>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0-#ppt_w/2"/>
                                          </p:val>
                                        </p:tav>
                                        <p:tav tm="100000">
                                          <p:val>
                                            <p:strVal val="#ppt_x"/>
                                          </p:val>
                                        </p:tav>
                                      </p:tavLst>
                                    </p:anim>
                                    <p:anim calcmode="lin" valueType="num">
                                      <p:cBhvr additive="base">
                                        <p:cTn id="8" dur="500" fill="hold"/>
                                        <p:tgtEl>
                                          <p:spTgt spid="1669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par>
                          <p:cTn id="9" fill="hold">
                            <p:stCondLst>
                              <p:cond delay="500"/>
                            </p:stCondLst>
                            <p:childTnLst>
                              <p:par>
                                <p:cTn id="10" presetID="0" presetClass="path" presetSubtype="0" accel="50000" decel="50000" fill="hold" grpId="1" nodeType="afterEffect">
                                  <p:stCondLst>
                                    <p:cond delay="0"/>
                                  </p:stCondLst>
                                  <p:childTnLst>
                                    <p:animMotion origin="layout" path="M -3.33333E-6 -4.44444E-6 C 0.02014 -0.00463 0.04028 -0.00925 0.05833 -4.44444E-6 C 0.07639 0.00926 0.09444 0.03889 0.10833 0.05556 C 0.12222 0.07223 0.12917 0.09445 0.14167 0.1 C 0.15417 0.10556 0.16806 0.0926 0.18333 0.08889 C 0.19861 0.08519 0.225 0.07963 0.23333 0.07778 " pathEditMode="relative" ptsTypes="aaaaaA">
                                      <p:cBhvr>
                                        <p:cTn id="11" dur="2000" fill="hold"/>
                                        <p:tgtEl>
                                          <p:spTgt spid="166918"/>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66925"/>
                                        </p:tgtEl>
                                        <p:attrNameLst>
                                          <p:attrName>style.visibility</p:attrName>
                                        </p:attrNameLst>
                                      </p:cBhvr>
                                      <p:to>
                                        <p:strVal val="visible"/>
                                      </p:to>
                                    </p:set>
                                    <p:anim calcmode="lin" valueType="num">
                                      <p:cBhvr additive="base">
                                        <p:cTn id="16" dur="500" fill="hold"/>
                                        <p:tgtEl>
                                          <p:spTgt spid="166925"/>
                                        </p:tgtEl>
                                        <p:attrNameLst>
                                          <p:attrName>ppt_x</p:attrName>
                                        </p:attrNameLst>
                                      </p:cBhvr>
                                      <p:tavLst>
                                        <p:tav tm="0">
                                          <p:val>
                                            <p:strVal val="0-#ppt_w/2"/>
                                          </p:val>
                                        </p:tav>
                                        <p:tav tm="100000">
                                          <p:val>
                                            <p:strVal val="#ppt_x"/>
                                          </p:val>
                                        </p:tav>
                                      </p:tavLst>
                                    </p:anim>
                                    <p:anim calcmode="lin" valueType="num">
                                      <p:cBhvr additive="base">
                                        <p:cTn id="17" dur="500" fill="hold"/>
                                        <p:tgtEl>
                                          <p:spTgt spid="1669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66926"/>
                                        </p:tgtEl>
                                        <p:attrNameLst>
                                          <p:attrName>style.visibility</p:attrName>
                                        </p:attrNameLst>
                                      </p:cBhvr>
                                      <p:to>
                                        <p:strVal val="visible"/>
                                      </p:to>
                                    </p:set>
                                    <p:anim calcmode="lin" valueType="num">
                                      <p:cBhvr additive="base">
                                        <p:cTn id="22" dur="500" fill="hold"/>
                                        <p:tgtEl>
                                          <p:spTgt spid="166926"/>
                                        </p:tgtEl>
                                        <p:attrNameLst>
                                          <p:attrName>ppt_x</p:attrName>
                                        </p:attrNameLst>
                                      </p:cBhvr>
                                      <p:tavLst>
                                        <p:tav tm="0">
                                          <p:val>
                                            <p:strVal val="1+#ppt_w/2"/>
                                          </p:val>
                                        </p:tav>
                                        <p:tav tm="100000">
                                          <p:val>
                                            <p:strVal val="#ppt_x"/>
                                          </p:val>
                                        </p:tav>
                                      </p:tavLst>
                                    </p:anim>
                                    <p:anim calcmode="lin" valueType="num">
                                      <p:cBhvr additive="base">
                                        <p:cTn id="23" dur="500" fill="hold"/>
                                        <p:tgtEl>
                                          <p:spTgt spid="1669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YES.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6927"/>
                                        </p:tgtEl>
                                        <p:attrNameLst>
                                          <p:attrName>style.visibility</p:attrName>
                                        </p:attrNameLst>
                                      </p:cBhvr>
                                      <p:to>
                                        <p:strVal val="visible"/>
                                      </p:to>
                                    </p:set>
                                    <p:anim calcmode="lin" valueType="num">
                                      <p:cBhvr additive="base">
                                        <p:cTn id="28" dur="500" fill="hold"/>
                                        <p:tgtEl>
                                          <p:spTgt spid="166927"/>
                                        </p:tgtEl>
                                        <p:attrNameLst>
                                          <p:attrName>ppt_x</p:attrName>
                                        </p:attrNameLst>
                                      </p:cBhvr>
                                      <p:tavLst>
                                        <p:tav tm="0">
                                          <p:val>
                                            <p:strVal val="0-#ppt_w/2"/>
                                          </p:val>
                                        </p:tav>
                                        <p:tav tm="100000">
                                          <p:val>
                                            <p:strVal val="#ppt_x"/>
                                          </p:val>
                                        </p:tav>
                                      </p:tavLst>
                                    </p:anim>
                                    <p:anim calcmode="lin" valueType="num">
                                      <p:cBhvr additive="base">
                                        <p:cTn id="29" dur="500" fill="hold"/>
                                        <p:tgtEl>
                                          <p:spTgt spid="16692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66928"/>
                                        </p:tgtEl>
                                        <p:attrNameLst>
                                          <p:attrName>style.visibility</p:attrName>
                                        </p:attrNameLst>
                                      </p:cBhvr>
                                      <p:to>
                                        <p:strVal val="visible"/>
                                      </p:to>
                                    </p:set>
                                    <p:anim calcmode="lin" valueType="num">
                                      <p:cBhvr additive="base">
                                        <p:cTn id="34" dur="500" fill="hold"/>
                                        <p:tgtEl>
                                          <p:spTgt spid="166928"/>
                                        </p:tgtEl>
                                        <p:attrNameLst>
                                          <p:attrName>ppt_x</p:attrName>
                                        </p:attrNameLst>
                                      </p:cBhvr>
                                      <p:tavLst>
                                        <p:tav tm="0">
                                          <p:val>
                                            <p:strVal val="1+#ppt_w/2"/>
                                          </p:val>
                                        </p:tav>
                                        <p:tav tm="100000">
                                          <p:val>
                                            <p:strVal val="#ppt_x"/>
                                          </p:val>
                                        </p:tav>
                                      </p:tavLst>
                                    </p:anim>
                                    <p:anim calcmode="lin" valueType="num">
                                      <p:cBhvr additive="base">
                                        <p:cTn id="35" dur="500" fill="hold"/>
                                        <p:tgtEl>
                                          <p:spTgt spid="1669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LEARNE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P spid="166918" grpId="1" animBg="1"/>
      <p:bldP spid="166925" grpId="0" autoUpdateAnimBg="0"/>
      <p:bldP spid="166926" grpId="0" autoUpdateAnimBg="0"/>
      <p:bldP spid="166927" grpId="0" autoUpdateAnimBg="0"/>
      <p:bldP spid="16692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atin typeface="Arial" charset="0"/>
              </a:rPr>
              <a:t>Accuracy Precision Resolution</a:t>
            </a:r>
          </a:p>
        </p:txBody>
      </p:sp>
      <p:sp>
        <p:nvSpPr>
          <p:cNvPr id="132099"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32100" name="Text Box 4"/>
          <p:cNvSpPr txBox="1">
            <a:spLocks noChangeArrowheads="1"/>
          </p:cNvSpPr>
          <p:nvPr/>
        </p:nvSpPr>
        <p:spPr bwMode="auto">
          <a:xfrm>
            <a:off x="3962400" y="6324600"/>
            <a:ext cx="1809750" cy="304800"/>
          </a:xfrm>
          <a:prstGeom prst="rect">
            <a:avLst/>
          </a:prstGeom>
          <a:noFill/>
          <a:ln w="9525">
            <a:noFill/>
            <a:miter lim="800000"/>
            <a:headEnd/>
            <a:tailEnd/>
          </a:ln>
          <a:effectLst/>
        </p:spPr>
        <p:txBody>
          <a:bodyPr wrap="none">
            <a:spAutoFit/>
          </a:bodyPr>
          <a:lstStyle/>
          <a:p>
            <a:pPr eaLnBrk="1" hangingPunct="1"/>
            <a:r>
              <a:rPr lang="en-US" sz="1400" b="0"/>
              <a:t>subsequent samples</a:t>
            </a:r>
          </a:p>
        </p:txBody>
      </p:sp>
      <p:grpSp>
        <p:nvGrpSpPr>
          <p:cNvPr id="132101" name="Group 5"/>
          <p:cNvGrpSpPr>
            <a:grpSpLocks/>
          </p:cNvGrpSpPr>
          <p:nvPr/>
        </p:nvGrpSpPr>
        <p:grpSpPr bwMode="auto">
          <a:xfrm>
            <a:off x="1219200" y="1828800"/>
            <a:ext cx="6477000" cy="4419600"/>
            <a:chOff x="768" y="1152"/>
            <a:chExt cx="4080" cy="2784"/>
          </a:xfrm>
        </p:grpSpPr>
        <p:pic>
          <p:nvPicPr>
            <p:cNvPr id="132102" name="Picture 6" descr="accuracy-precision-resolution"/>
            <p:cNvPicPr>
              <a:picLocks noChangeAspect="1" noChangeArrowheads="1"/>
            </p:cNvPicPr>
            <p:nvPr/>
          </p:nvPicPr>
          <p:blipFill>
            <a:blip r:embed="rId4" cstate="print">
              <a:lum contrast="18000"/>
            </a:blip>
            <a:srcRect l="8046" t="9196" r="4597" b="4980"/>
            <a:stretch>
              <a:fillRect/>
            </a:stretch>
          </p:blipFill>
          <p:spPr bwMode="auto">
            <a:xfrm>
              <a:off x="1200" y="1200"/>
              <a:ext cx="3648" cy="2688"/>
            </a:xfrm>
            <a:prstGeom prst="rect">
              <a:avLst/>
            </a:prstGeom>
            <a:noFill/>
          </p:spPr>
        </p:pic>
        <p:sp>
          <p:nvSpPr>
            <p:cNvPr id="132103" name="Text Box 7"/>
            <p:cNvSpPr txBox="1">
              <a:spLocks noChangeArrowheads="1"/>
            </p:cNvSpPr>
            <p:nvPr/>
          </p:nvSpPr>
          <p:spPr bwMode="auto">
            <a:xfrm rot="-5400000">
              <a:off x="164" y="2428"/>
              <a:ext cx="1400" cy="192"/>
            </a:xfrm>
            <a:prstGeom prst="rect">
              <a:avLst/>
            </a:prstGeom>
            <a:noFill/>
            <a:ln w="9525">
              <a:noFill/>
              <a:miter lim="800000"/>
              <a:headEnd/>
              <a:tailEnd/>
            </a:ln>
            <a:effectLst/>
          </p:spPr>
          <p:txBody>
            <a:bodyPr wrap="none">
              <a:spAutoFit/>
            </a:bodyPr>
            <a:lstStyle/>
            <a:p>
              <a:pPr eaLnBrk="1" hangingPunct="1"/>
              <a:r>
                <a:rPr lang="en-US" sz="1400" b="0"/>
                <a:t>time offset [arbitrary units]</a:t>
              </a:r>
            </a:p>
          </p:txBody>
        </p:sp>
        <p:sp>
          <p:nvSpPr>
            <p:cNvPr id="132104" name="Text Box 8"/>
            <p:cNvSpPr txBox="1">
              <a:spLocks noChangeArrowheads="1"/>
            </p:cNvSpPr>
            <p:nvPr/>
          </p:nvSpPr>
          <p:spPr bwMode="auto">
            <a:xfrm>
              <a:off x="3408" y="1152"/>
              <a:ext cx="1248" cy="633"/>
            </a:xfrm>
            <a:prstGeom prst="rect">
              <a:avLst/>
            </a:prstGeom>
            <a:solidFill>
              <a:schemeClr val="bg1"/>
            </a:solidFill>
            <a:ln w="9525">
              <a:noFill/>
              <a:miter lim="800000"/>
              <a:headEnd/>
              <a:tailEnd/>
            </a:ln>
            <a:effectLst/>
          </p:spPr>
          <p:txBody>
            <a:bodyPr>
              <a:spAutoFit/>
            </a:bodyPr>
            <a:lstStyle/>
            <a:p>
              <a:pPr algn="r" eaLnBrk="1" hangingPunct="1"/>
              <a:r>
                <a:rPr lang="en-US" sz="1200" b="0">
                  <a:solidFill>
                    <a:srgbClr val="FF0000"/>
                  </a:solidFill>
                </a:rPr>
                <a:t>not accurate, not precise</a:t>
              </a:r>
            </a:p>
            <a:p>
              <a:pPr algn="r" eaLnBrk="1" hangingPunct="1"/>
              <a:r>
                <a:rPr lang="en-US" sz="1200" b="0">
                  <a:solidFill>
                    <a:schemeClr val="accent2"/>
                  </a:solidFill>
                </a:rPr>
                <a:t>      </a:t>
              </a:r>
              <a:r>
                <a:rPr lang="en-US" sz="1200" b="0"/>
                <a:t>accurate, not precise</a:t>
              </a:r>
            </a:p>
            <a:p>
              <a:pPr algn="r" eaLnBrk="1" hangingPunct="1"/>
              <a:r>
                <a:rPr lang="en-US" sz="1200" b="0">
                  <a:solidFill>
                    <a:srgbClr val="FF0000"/>
                  </a:solidFill>
                </a:rPr>
                <a:t>     not accurate, precise</a:t>
              </a:r>
            </a:p>
            <a:p>
              <a:pPr algn="r" eaLnBrk="1" hangingPunct="1"/>
              <a:r>
                <a:rPr lang="en-US" sz="1200" b="0">
                  <a:solidFill>
                    <a:schemeClr val="accent2"/>
                  </a:solidFill>
                </a:rPr>
                <a:t>      </a:t>
              </a:r>
              <a:r>
                <a:rPr lang="en-US" sz="1200" b="0"/>
                <a:t>accurate and precise</a:t>
              </a:r>
            </a:p>
            <a:p>
              <a:pPr algn="r" eaLnBrk="1" hangingPunct="1"/>
              <a:r>
                <a:rPr lang="en-US" sz="1200" b="0"/>
                <a:t> accurate, low resolution</a:t>
              </a:r>
            </a:p>
          </p:txBody>
        </p:sp>
        <p:sp>
          <p:nvSpPr>
            <p:cNvPr id="132105" name="Rectangle 9"/>
            <p:cNvSpPr>
              <a:spLocks noChangeArrowheads="1"/>
            </p:cNvSpPr>
            <p:nvPr/>
          </p:nvSpPr>
          <p:spPr bwMode="auto">
            <a:xfrm>
              <a:off x="1200" y="1152"/>
              <a:ext cx="3648" cy="2784"/>
            </a:xfrm>
            <a:prstGeom prst="rect">
              <a:avLst/>
            </a:prstGeom>
            <a:noFill/>
            <a:ln w="9525">
              <a:solidFill>
                <a:schemeClr val="tx1"/>
              </a:solidFill>
              <a:miter lim="800000"/>
              <a:headEnd/>
              <a:tailEnd/>
            </a:ln>
            <a:effectLst/>
          </p:spPr>
          <p:txBody>
            <a:bodyPr wrap="none" anchor="ctr"/>
            <a:lstStyle/>
            <a:p>
              <a:endParaRPr lang="en-US"/>
            </a:p>
          </p:txBody>
        </p:sp>
        <p:grpSp>
          <p:nvGrpSpPr>
            <p:cNvPr id="132106" name="Group 10"/>
            <p:cNvGrpSpPr>
              <a:grpSpLocks/>
            </p:cNvGrpSpPr>
            <p:nvPr/>
          </p:nvGrpSpPr>
          <p:grpSpPr bwMode="auto">
            <a:xfrm>
              <a:off x="999" y="1488"/>
              <a:ext cx="201" cy="2237"/>
              <a:chOff x="903" y="1488"/>
              <a:chExt cx="201" cy="2237"/>
            </a:xfrm>
          </p:grpSpPr>
          <p:sp>
            <p:nvSpPr>
              <p:cNvPr id="132107" name="Text Box 11"/>
              <p:cNvSpPr txBox="1">
                <a:spLocks noChangeArrowheads="1"/>
              </p:cNvSpPr>
              <p:nvPr/>
            </p:nvSpPr>
            <p:spPr bwMode="auto">
              <a:xfrm>
                <a:off x="903" y="3235"/>
                <a:ext cx="201" cy="173"/>
              </a:xfrm>
              <a:prstGeom prst="rect">
                <a:avLst/>
              </a:prstGeom>
              <a:noFill/>
              <a:ln w="9525">
                <a:noFill/>
                <a:miter lim="800000"/>
                <a:headEnd/>
                <a:tailEnd/>
              </a:ln>
              <a:effectLst/>
            </p:spPr>
            <p:txBody>
              <a:bodyPr wrap="none">
                <a:spAutoFit/>
              </a:bodyPr>
              <a:lstStyle/>
              <a:p>
                <a:pPr eaLnBrk="1" hangingPunct="1"/>
                <a:r>
                  <a:rPr lang="en-US" sz="1200"/>
                  <a:t>-2</a:t>
                </a:r>
              </a:p>
            </p:txBody>
          </p:sp>
          <p:sp>
            <p:nvSpPr>
              <p:cNvPr id="132108" name="Text Box 12"/>
              <p:cNvSpPr txBox="1">
                <a:spLocks noChangeArrowheads="1"/>
              </p:cNvSpPr>
              <p:nvPr/>
            </p:nvSpPr>
            <p:spPr bwMode="auto">
              <a:xfrm>
                <a:off x="903" y="3552"/>
                <a:ext cx="201" cy="173"/>
              </a:xfrm>
              <a:prstGeom prst="rect">
                <a:avLst/>
              </a:prstGeom>
              <a:noFill/>
              <a:ln w="9525">
                <a:noFill/>
                <a:miter lim="800000"/>
                <a:headEnd/>
                <a:tailEnd/>
              </a:ln>
              <a:effectLst/>
            </p:spPr>
            <p:txBody>
              <a:bodyPr wrap="none">
                <a:spAutoFit/>
              </a:bodyPr>
              <a:lstStyle/>
              <a:p>
                <a:pPr eaLnBrk="1" hangingPunct="1"/>
                <a:r>
                  <a:rPr lang="en-US" sz="1200"/>
                  <a:t>-3</a:t>
                </a:r>
              </a:p>
            </p:txBody>
          </p:sp>
          <p:sp>
            <p:nvSpPr>
              <p:cNvPr id="132109" name="Text Box 13"/>
              <p:cNvSpPr txBox="1">
                <a:spLocks noChangeArrowheads="1"/>
              </p:cNvSpPr>
              <p:nvPr/>
            </p:nvSpPr>
            <p:spPr bwMode="auto">
              <a:xfrm>
                <a:off x="903" y="2880"/>
                <a:ext cx="201" cy="173"/>
              </a:xfrm>
              <a:prstGeom prst="rect">
                <a:avLst/>
              </a:prstGeom>
              <a:noFill/>
              <a:ln w="9525">
                <a:noFill/>
                <a:miter lim="800000"/>
                <a:headEnd/>
                <a:tailEnd/>
              </a:ln>
              <a:effectLst/>
            </p:spPr>
            <p:txBody>
              <a:bodyPr wrap="none">
                <a:spAutoFit/>
              </a:bodyPr>
              <a:lstStyle/>
              <a:p>
                <a:pPr eaLnBrk="1" hangingPunct="1"/>
                <a:r>
                  <a:rPr lang="en-US" sz="1200"/>
                  <a:t>-1</a:t>
                </a:r>
              </a:p>
            </p:txBody>
          </p:sp>
          <p:sp>
            <p:nvSpPr>
              <p:cNvPr id="132110" name="Text Box 14"/>
              <p:cNvSpPr txBox="1">
                <a:spLocks noChangeArrowheads="1"/>
              </p:cNvSpPr>
              <p:nvPr/>
            </p:nvSpPr>
            <p:spPr bwMode="auto">
              <a:xfrm>
                <a:off x="912" y="2496"/>
                <a:ext cx="169" cy="173"/>
              </a:xfrm>
              <a:prstGeom prst="rect">
                <a:avLst/>
              </a:prstGeom>
              <a:noFill/>
              <a:ln w="9525">
                <a:noFill/>
                <a:miter lim="800000"/>
                <a:headEnd/>
                <a:tailEnd/>
              </a:ln>
              <a:effectLst/>
            </p:spPr>
            <p:txBody>
              <a:bodyPr wrap="none">
                <a:spAutoFit/>
              </a:bodyPr>
              <a:lstStyle/>
              <a:p>
                <a:pPr eaLnBrk="1" hangingPunct="1"/>
                <a:r>
                  <a:rPr lang="en-US" sz="1200"/>
                  <a:t>0</a:t>
                </a:r>
              </a:p>
            </p:txBody>
          </p:sp>
          <p:sp>
            <p:nvSpPr>
              <p:cNvPr id="132111" name="Text Box 15"/>
              <p:cNvSpPr txBox="1">
                <a:spLocks noChangeArrowheads="1"/>
              </p:cNvSpPr>
              <p:nvPr/>
            </p:nvSpPr>
            <p:spPr bwMode="auto">
              <a:xfrm>
                <a:off x="912" y="2179"/>
                <a:ext cx="169" cy="173"/>
              </a:xfrm>
              <a:prstGeom prst="rect">
                <a:avLst/>
              </a:prstGeom>
              <a:noFill/>
              <a:ln w="9525">
                <a:noFill/>
                <a:miter lim="800000"/>
                <a:headEnd/>
                <a:tailEnd/>
              </a:ln>
              <a:effectLst/>
            </p:spPr>
            <p:txBody>
              <a:bodyPr wrap="none">
                <a:spAutoFit/>
              </a:bodyPr>
              <a:lstStyle/>
              <a:p>
                <a:pPr eaLnBrk="1" hangingPunct="1"/>
                <a:r>
                  <a:rPr lang="en-US" sz="1200"/>
                  <a:t>1</a:t>
                </a:r>
              </a:p>
            </p:txBody>
          </p:sp>
          <p:sp>
            <p:nvSpPr>
              <p:cNvPr id="132112" name="Text Box 16"/>
              <p:cNvSpPr txBox="1">
                <a:spLocks noChangeArrowheads="1"/>
              </p:cNvSpPr>
              <p:nvPr/>
            </p:nvSpPr>
            <p:spPr bwMode="auto">
              <a:xfrm>
                <a:off x="912" y="1843"/>
                <a:ext cx="169" cy="173"/>
              </a:xfrm>
              <a:prstGeom prst="rect">
                <a:avLst/>
              </a:prstGeom>
              <a:noFill/>
              <a:ln w="9525">
                <a:noFill/>
                <a:miter lim="800000"/>
                <a:headEnd/>
                <a:tailEnd/>
              </a:ln>
              <a:effectLst/>
            </p:spPr>
            <p:txBody>
              <a:bodyPr wrap="none">
                <a:spAutoFit/>
              </a:bodyPr>
              <a:lstStyle/>
              <a:p>
                <a:pPr eaLnBrk="1" hangingPunct="1"/>
                <a:r>
                  <a:rPr lang="en-US" sz="1200"/>
                  <a:t>2</a:t>
                </a:r>
              </a:p>
            </p:txBody>
          </p:sp>
          <p:sp>
            <p:nvSpPr>
              <p:cNvPr id="132113" name="Text Box 17"/>
              <p:cNvSpPr txBox="1">
                <a:spLocks noChangeArrowheads="1"/>
              </p:cNvSpPr>
              <p:nvPr/>
            </p:nvSpPr>
            <p:spPr bwMode="auto">
              <a:xfrm>
                <a:off x="912" y="1488"/>
                <a:ext cx="169" cy="173"/>
              </a:xfrm>
              <a:prstGeom prst="rect">
                <a:avLst/>
              </a:prstGeom>
              <a:noFill/>
              <a:ln w="9525">
                <a:noFill/>
                <a:miter lim="800000"/>
                <a:headEnd/>
                <a:tailEnd/>
              </a:ln>
              <a:effectLst/>
            </p:spPr>
            <p:txBody>
              <a:bodyPr wrap="none">
                <a:spAutoFit/>
              </a:bodyPr>
              <a:lstStyle/>
              <a:p>
                <a:pPr eaLnBrk="1" hangingPunct="1"/>
                <a:r>
                  <a:rPr lang="en-US" sz="1200"/>
                  <a:t>3</a:t>
                </a:r>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947" name="Group 491"/>
          <p:cNvGrpSpPr>
            <a:grpSpLocks/>
          </p:cNvGrpSpPr>
          <p:nvPr/>
        </p:nvGrpSpPr>
        <p:grpSpPr bwMode="auto">
          <a:xfrm>
            <a:off x="685800" y="2590800"/>
            <a:ext cx="3144838" cy="3308350"/>
            <a:chOff x="470" y="1872"/>
            <a:chExt cx="1981" cy="2084"/>
          </a:xfrm>
        </p:grpSpPr>
        <p:sp>
          <p:nvSpPr>
            <p:cNvPr id="19458" name="Freeform 2"/>
            <p:cNvSpPr>
              <a:spLocks/>
            </p:cNvSpPr>
            <p:nvPr/>
          </p:nvSpPr>
          <p:spPr bwMode="auto">
            <a:xfrm>
              <a:off x="470" y="1872"/>
              <a:ext cx="1432" cy="1754"/>
            </a:xfrm>
            <a:custGeom>
              <a:avLst/>
              <a:gdLst/>
              <a:ahLst/>
              <a:cxnLst>
                <a:cxn ang="0">
                  <a:pos x="71" y="1287"/>
                </a:cxn>
                <a:cxn ang="0">
                  <a:pos x="45" y="1268"/>
                </a:cxn>
                <a:cxn ang="0">
                  <a:pos x="23" y="1239"/>
                </a:cxn>
                <a:cxn ang="0">
                  <a:pos x="8" y="1191"/>
                </a:cxn>
                <a:cxn ang="0">
                  <a:pos x="0" y="1117"/>
                </a:cxn>
                <a:cxn ang="0">
                  <a:pos x="2" y="1000"/>
                </a:cxn>
                <a:cxn ang="0">
                  <a:pos x="5" y="802"/>
                </a:cxn>
                <a:cxn ang="0">
                  <a:pos x="10" y="563"/>
                </a:cxn>
                <a:cxn ang="0">
                  <a:pos x="14" y="330"/>
                </a:cxn>
                <a:cxn ang="0">
                  <a:pos x="17" y="154"/>
                </a:cxn>
                <a:cxn ang="0">
                  <a:pos x="18" y="75"/>
                </a:cxn>
                <a:cxn ang="0">
                  <a:pos x="27" y="39"/>
                </a:cxn>
                <a:cxn ang="0">
                  <a:pos x="59" y="25"/>
                </a:cxn>
                <a:cxn ang="0">
                  <a:pos x="109" y="21"/>
                </a:cxn>
                <a:cxn ang="0">
                  <a:pos x="166" y="16"/>
                </a:cxn>
                <a:cxn ang="0">
                  <a:pos x="234" y="9"/>
                </a:cxn>
                <a:cxn ang="0">
                  <a:pos x="303" y="4"/>
                </a:cxn>
                <a:cxn ang="0">
                  <a:pos x="360" y="0"/>
                </a:cxn>
                <a:cxn ang="0">
                  <a:pos x="399" y="0"/>
                </a:cxn>
                <a:cxn ang="0">
                  <a:pos x="438" y="3"/>
                </a:cxn>
                <a:cxn ang="0">
                  <a:pos x="473" y="13"/>
                </a:cxn>
                <a:cxn ang="0">
                  <a:pos x="518" y="30"/>
                </a:cxn>
                <a:cxn ang="0">
                  <a:pos x="641" y="79"/>
                </a:cxn>
                <a:cxn ang="0">
                  <a:pos x="820" y="149"/>
                </a:cxn>
                <a:cxn ang="0">
                  <a:pos x="1006" y="222"/>
                </a:cxn>
                <a:cxn ang="0">
                  <a:pos x="1152" y="280"/>
                </a:cxn>
                <a:cxn ang="0">
                  <a:pos x="1217" y="306"/>
                </a:cxn>
                <a:cxn ang="0">
                  <a:pos x="1256" y="327"/>
                </a:cxn>
                <a:cxn ang="0">
                  <a:pos x="1287" y="367"/>
                </a:cxn>
                <a:cxn ang="0">
                  <a:pos x="1302" y="440"/>
                </a:cxn>
                <a:cxn ang="0">
                  <a:pos x="1324" y="612"/>
                </a:cxn>
                <a:cxn ang="0">
                  <a:pos x="1354" y="857"/>
                </a:cxn>
                <a:cxn ang="0">
                  <a:pos x="1385" y="1114"/>
                </a:cxn>
                <a:cxn ang="0">
                  <a:pos x="1410" y="1322"/>
                </a:cxn>
                <a:cxn ang="0">
                  <a:pos x="1423" y="1428"/>
                </a:cxn>
                <a:cxn ang="0">
                  <a:pos x="1430" y="1517"/>
                </a:cxn>
                <a:cxn ang="0">
                  <a:pos x="1430" y="1594"/>
                </a:cxn>
                <a:cxn ang="0">
                  <a:pos x="1426" y="1653"/>
                </a:cxn>
                <a:cxn ang="0">
                  <a:pos x="1411" y="1684"/>
                </a:cxn>
                <a:cxn ang="0">
                  <a:pos x="1354" y="1702"/>
                </a:cxn>
                <a:cxn ang="0">
                  <a:pos x="1289" y="1713"/>
                </a:cxn>
                <a:cxn ang="0">
                  <a:pos x="1215" y="1723"/>
                </a:cxn>
                <a:cxn ang="0">
                  <a:pos x="1137" y="1734"/>
                </a:cxn>
                <a:cxn ang="0">
                  <a:pos x="1066" y="1743"/>
                </a:cxn>
                <a:cxn ang="0">
                  <a:pos x="1013" y="1749"/>
                </a:cxn>
                <a:cxn ang="0">
                  <a:pos x="976" y="1753"/>
                </a:cxn>
                <a:cxn ang="0">
                  <a:pos x="933" y="1745"/>
                </a:cxn>
                <a:cxn ang="0">
                  <a:pos x="879" y="1722"/>
                </a:cxn>
                <a:cxn ang="0">
                  <a:pos x="799" y="1679"/>
                </a:cxn>
                <a:cxn ang="0">
                  <a:pos x="632" y="1589"/>
                </a:cxn>
                <a:cxn ang="0">
                  <a:pos x="426" y="1478"/>
                </a:cxn>
                <a:cxn ang="0">
                  <a:pos x="235" y="1376"/>
                </a:cxn>
                <a:cxn ang="0">
                  <a:pos x="113" y="1310"/>
                </a:cxn>
              </a:cxnLst>
              <a:rect l="0" t="0" r="r" b="b"/>
              <a:pathLst>
                <a:path w="1432" h="1754">
                  <a:moveTo>
                    <a:pt x="95" y="1301"/>
                  </a:moveTo>
                  <a:lnTo>
                    <a:pt x="90" y="1298"/>
                  </a:lnTo>
                  <a:lnTo>
                    <a:pt x="85" y="1296"/>
                  </a:lnTo>
                  <a:lnTo>
                    <a:pt x="80" y="1293"/>
                  </a:lnTo>
                  <a:lnTo>
                    <a:pt x="76" y="1290"/>
                  </a:lnTo>
                  <a:lnTo>
                    <a:pt x="71" y="1287"/>
                  </a:lnTo>
                  <a:lnTo>
                    <a:pt x="66" y="1284"/>
                  </a:lnTo>
                  <a:lnTo>
                    <a:pt x="62" y="1282"/>
                  </a:lnTo>
                  <a:lnTo>
                    <a:pt x="58" y="1279"/>
                  </a:lnTo>
                  <a:lnTo>
                    <a:pt x="54" y="1275"/>
                  </a:lnTo>
                  <a:lnTo>
                    <a:pt x="49" y="1272"/>
                  </a:lnTo>
                  <a:lnTo>
                    <a:pt x="45" y="1268"/>
                  </a:lnTo>
                  <a:lnTo>
                    <a:pt x="41" y="1264"/>
                  </a:lnTo>
                  <a:lnTo>
                    <a:pt x="38" y="1260"/>
                  </a:lnTo>
                  <a:lnTo>
                    <a:pt x="34" y="1255"/>
                  </a:lnTo>
                  <a:lnTo>
                    <a:pt x="30" y="1251"/>
                  </a:lnTo>
                  <a:lnTo>
                    <a:pt x="27" y="1245"/>
                  </a:lnTo>
                  <a:lnTo>
                    <a:pt x="23" y="1239"/>
                  </a:lnTo>
                  <a:lnTo>
                    <a:pt x="21" y="1232"/>
                  </a:lnTo>
                  <a:lnTo>
                    <a:pt x="18" y="1225"/>
                  </a:lnTo>
                  <a:lnTo>
                    <a:pt x="15" y="1218"/>
                  </a:lnTo>
                  <a:lnTo>
                    <a:pt x="12" y="1209"/>
                  </a:lnTo>
                  <a:lnTo>
                    <a:pt x="10" y="1201"/>
                  </a:lnTo>
                  <a:lnTo>
                    <a:pt x="8" y="1191"/>
                  </a:lnTo>
                  <a:lnTo>
                    <a:pt x="6" y="1181"/>
                  </a:lnTo>
                  <a:lnTo>
                    <a:pt x="4" y="1169"/>
                  </a:lnTo>
                  <a:lnTo>
                    <a:pt x="3" y="1158"/>
                  </a:lnTo>
                  <a:lnTo>
                    <a:pt x="2" y="1145"/>
                  </a:lnTo>
                  <a:lnTo>
                    <a:pt x="1" y="1132"/>
                  </a:lnTo>
                  <a:lnTo>
                    <a:pt x="0" y="1117"/>
                  </a:lnTo>
                  <a:lnTo>
                    <a:pt x="0" y="1101"/>
                  </a:lnTo>
                  <a:lnTo>
                    <a:pt x="0" y="1085"/>
                  </a:lnTo>
                  <a:lnTo>
                    <a:pt x="0" y="1068"/>
                  </a:lnTo>
                  <a:lnTo>
                    <a:pt x="0" y="1048"/>
                  </a:lnTo>
                  <a:lnTo>
                    <a:pt x="1" y="1025"/>
                  </a:lnTo>
                  <a:lnTo>
                    <a:pt x="2" y="1000"/>
                  </a:lnTo>
                  <a:lnTo>
                    <a:pt x="2" y="972"/>
                  </a:lnTo>
                  <a:lnTo>
                    <a:pt x="2" y="942"/>
                  </a:lnTo>
                  <a:lnTo>
                    <a:pt x="3" y="910"/>
                  </a:lnTo>
                  <a:lnTo>
                    <a:pt x="4" y="875"/>
                  </a:lnTo>
                  <a:lnTo>
                    <a:pt x="4" y="840"/>
                  </a:lnTo>
                  <a:lnTo>
                    <a:pt x="5" y="802"/>
                  </a:lnTo>
                  <a:lnTo>
                    <a:pt x="6" y="764"/>
                  </a:lnTo>
                  <a:lnTo>
                    <a:pt x="7" y="725"/>
                  </a:lnTo>
                  <a:lnTo>
                    <a:pt x="7" y="685"/>
                  </a:lnTo>
                  <a:lnTo>
                    <a:pt x="8" y="645"/>
                  </a:lnTo>
                  <a:lnTo>
                    <a:pt x="9" y="604"/>
                  </a:lnTo>
                  <a:lnTo>
                    <a:pt x="10" y="563"/>
                  </a:lnTo>
                  <a:lnTo>
                    <a:pt x="11" y="523"/>
                  </a:lnTo>
                  <a:lnTo>
                    <a:pt x="11" y="483"/>
                  </a:lnTo>
                  <a:lnTo>
                    <a:pt x="12" y="443"/>
                  </a:lnTo>
                  <a:lnTo>
                    <a:pt x="13" y="404"/>
                  </a:lnTo>
                  <a:lnTo>
                    <a:pt x="14" y="367"/>
                  </a:lnTo>
                  <a:lnTo>
                    <a:pt x="14" y="330"/>
                  </a:lnTo>
                  <a:lnTo>
                    <a:pt x="15" y="296"/>
                  </a:lnTo>
                  <a:lnTo>
                    <a:pt x="15" y="263"/>
                  </a:lnTo>
                  <a:lnTo>
                    <a:pt x="16" y="232"/>
                  </a:lnTo>
                  <a:lnTo>
                    <a:pt x="16" y="204"/>
                  </a:lnTo>
                  <a:lnTo>
                    <a:pt x="17" y="177"/>
                  </a:lnTo>
                  <a:lnTo>
                    <a:pt x="17" y="154"/>
                  </a:lnTo>
                  <a:lnTo>
                    <a:pt x="18" y="134"/>
                  </a:lnTo>
                  <a:lnTo>
                    <a:pt x="18" y="116"/>
                  </a:lnTo>
                  <a:lnTo>
                    <a:pt x="18" y="102"/>
                  </a:lnTo>
                  <a:lnTo>
                    <a:pt x="18" y="91"/>
                  </a:lnTo>
                  <a:lnTo>
                    <a:pt x="18" y="85"/>
                  </a:lnTo>
                  <a:lnTo>
                    <a:pt x="18" y="75"/>
                  </a:lnTo>
                  <a:lnTo>
                    <a:pt x="19" y="68"/>
                  </a:lnTo>
                  <a:lnTo>
                    <a:pt x="19" y="61"/>
                  </a:lnTo>
                  <a:lnTo>
                    <a:pt x="21" y="54"/>
                  </a:lnTo>
                  <a:lnTo>
                    <a:pt x="22" y="49"/>
                  </a:lnTo>
                  <a:lnTo>
                    <a:pt x="24" y="43"/>
                  </a:lnTo>
                  <a:lnTo>
                    <a:pt x="27" y="39"/>
                  </a:lnTo>
                  <a:lnTo>
                    <a:pt x="30" y="36"/>
                  </a:lnTo>
                  <a:lnTo>
                    <a:pt x="35" y="32"/>
                  </a:lnTo>
                  <a:lnTo>
                    <a:pt x="39" y="30"/>
                  </a:lnTo>
                  <a:lnTo>
                    <a:pt x="45" y="28"/>
                  </a:lnTo>
                  <a:lnTo>
                    <a:pt x="52" y="26"/>
                  </a:lnTo>
                  <a:lnTo>
                    <a:pt x="59" y="25"/>
                  </a:lnTo>
                  <a:lnTo>
                    <a:pt x="68" y="24"/>
                  </a:lnTo>
                  <a:lnTo>
                    <a:pt x="77" y="23"/>
                  </a:lnTo>
                  <a:lnTo>
                    <a:pt x="88" y="22"/>
                  </a:lnTo>
                  <a:lnTo>
                    <a:pt x="94" y="22"/>
                  </a:lnTo>
                  <a:lnTo>
                    <a:pt x="101" y="21"/>
                  </a:lnTo>
                  <a:lnTo>
                    <a:pt x="109" y="21"/>
                  </a:lnTo>
                  <a:lnTo>
                    <a:pt x="116" y="20"/>
                  </a:lnTo>
                  <a:lnTo>
                    <a:pt x="125" y="19"/>
                  </a:lnTo>
                  <a:lnTo>
                    <a:pt x="135" y="19"/>
                  </a:lnTo>
                  <a:lnTo>
                    <a:pt x="145" y="18"/>
                  </a:lnTo>
                  <a:lnTo>
                    <a:pt x="155" y="17"/>
                  </a:lnTo>
                  <a:lnTo>
                    <a:pt x="166" y="16"/>
                  </a:lnTo>
                  <a:lnTo>
                    <a:pt x="176" y="15"/>
                  </a:lnTo>
                  <a:lnTo>
                    <a:pt x="187" y="14"/>
                  </a:lnTo>
                  <a:lnTo>
                    <a:pt x="199" y="13"/>
                  </a:lnTo>
                  <a:lnTo>
                    <a:pt x="211" y="12"/>
                  </a:lnTo>
                  <a:lnTo>
                    <a:pt x="223" y="11"/>
                  </a:lnTo>
                  <a:lnTo>
                    <a:pt x="234" y="9"/>
                  </a:lnTo>
                  <a:lnTo>
                    <a:pt x="246" y="9"/>
                  </a:lnTo>
                  <a:lnTo>
                    <a:pt x="258" y="8"/>
                  </a:lnTo>
                  <a:lnTo>
                    <a:pt x="269" y="7"/>
                  </a:lnTo>
                  <a:lnTo>
                    <a:pt x="281" y="6"/>
                  </a:lnTo>
                  <a:lnTo>
                    <a:pt x="292" y="5"/>
                  </a:lnTo>
                  <a:lnTo>
                    <a:pt x="303" y="4"/>
                  </a:lnTo>
                  <a:lnTo>
                    <a:pt x="313" y="3"/>
                  </a:lnTo>
                  <a:lnTo>
                    <a:pt x="324" y="3"/>
                  </a:lnTo>
                  <a:lnTo>
                    <a:pt x="334" y="2"/>
                  </a:lnTo>
                  <a:lnTo>
                    <a:pt x="343" y="1"/>
                  </a:lnTo>
                  <a:lnTo>
                    <a:pt x="352" y="0"/>
                  </a:lnTo>
                  <a:lnTo>
                    <a:pt x="360" y="0"/>
                  </a:lnTo>
                  <a:lnTo>
                    <a:pt x="368" y="0"/>
                  </a:lnTo>
                  <a:lnTo>
                    <a:pt x="375" y="0"/>
                  </a:lnTo>
                  <a:lnTo>
                    <a:pt x="381" y="0"/>
                  </a:lnTo>
                  <a:lnTo>
                    <a:pt x="386" y="0"/>
                  </a:lnTo>
                  <a:lnTo>
                    <a:pt x="391" y="0"/>
                  </a:lnTo>
                  <a:lnTo>
                    <a:pt x="399" y="0"/>
                  </a:lnTo>
                  <a:lnTo>
                    <a:pt x="406" y="0"/>
                  </a:lnTo>
                  <a:lnTo>
                    <a:pt x="413" y="0"/>
                  </a:lnTo>
                  <a:lnTo>
                    <a:pt x="420" y="0"/>
                  </a:lnTo>
                  <a:lnTo>
                    <a:pt x="426" y="0"/>
                  </a:lnTo>
                  <a:lnTo>
                    <a:pt x="432" y="2"/>
                  </a:lnTo>
                  <a:lnTo>
                    <a:pt x="438" y="3"/>
                  </a:lnTo>
                  <a:lnTo>
                    <a:pt x="444" y="3"/>
                  </a:lnTo>
                  <a:lnTo>
                    <a:pt x="449" y="5"/>
                  </a:lnTo>
                  <a:lnTo>
                    <a:pt x="455" y="6"/>
                  </a:lnTo>
                  <a:lnTo>
                    <a:pt x="461" y="9"/>
                  </a:lnTo>
                  <a:lnTo>
                    <a:pt x="467" y="10"/>
                  </a:lnTo>
                  <a:lnTo>
                    <a:pt x="473" y="13"/>
                  </a:lnTo>
                  <a:lnTo>
                    <a:pt x="480" y="15"/>
                  </a:lnTo>
                  <a:lnTo>
                    <a:pt x="486" y="17"/>
                  </a:lnTo>
                  <a:lnTo>
                    <a:pt x="493" y="20"/>
                  </a:lnTo>
                  <a:lnTo>
                    <a:pt x="498" y="22"/>
                  </a:lnTo>
                  <a:lnTo>
                    <a:pt x="506" y="26"/>
                  </a:lnTo>
                  <a:lnTo>
                    <a:pt x="518" y="30"/>
                  </a:lnTo>
                  <a:lnTo>
                    <a:pt x="533" y="36"/>
                  </a:lnTo>
                  <a:lnTo>
                    <a:pt x="550" y="43"/>
                  </a:lnTo>
                  <a:lnTo>
                    <a:pt x="570" y="51"/>
                  </a:lnTo>
                  <a:lnTo>
                    <a:pt x="591" y="59"/>
                  </a:lnTo>
                  <a:lnTo>
                    <a:pt x="615" y="68"/>
                  </a:lnTo>
                  <a:lnTo>
                    <a:pt x="641" y="79"/>
                  </a:lnTo>
                  <a:lnTo>
                    <a:pt x="668" y="90"/>
                  </a:lnTo>
                  <a:lnTo>
                    <a:pt x="696" y="101"/>
                  </a:lnTo>
                  <a:lnTo>
                    <a:pt x="727" y="112"/>
                  </a:lnTo>
                  <a:lnTo>
                    <a:pt x="757" y="124"/>
                  </a:lnTo>
                  <a:lnTo>
                    <a:pt x="788" y="137"/>
                  </a:lnTo>
                  <a:lnTo>
                    <a:pt x="820" y="149"/>
                  </a:lnTo>
                  <a:lnTo>
                    <a:pt x="851" y="162"/>
                  </a:lnTo>
                  <a:lnTo>
                    <a:pt x="883" y="174"/>
                  </a:lnTo>
                  <a:lnTo>
                    <a:pt x="915" y="186"/>
                  </a:lnTo>
                  <a:lnTo>
                    <a:pt x="946" y="199"/>
                  </a:lnTo>
                  <a:lnTo>
                    <a:pt x="976" y="211"/>
                  </a:lnTo>
                  <a:lnTo>
                    <a:pt x="1006" y="222"/>
                  </a:lnTo>
                  <a:lnTo>
                    <a:pt x="1034" y="234"/>
                  </a:lnTo>
                  <a:lnTo>
                    <a:pt x="1062" y="245"/>
                  </a:lnTo>
                  <a:lnTo>
                    <a:pt x="1087" y="255"/>
                  </a:lnTo>
                  <a:lnTo>
                    <a:pt x="1111" y="264"/>
                  </a:lnTo>
                  <a:lnTo>
                    <a:pt x="1133" y="272"/>
                  </a:lnTo>
                  <a:lnTo>
                    <a:pt x="1152" y="280"/>
                  </a:lnTo>
                  <a:lnTo>
                    <a:pt x="1169" y="287"/>
                  </a:lnTo>
                  <a:lnTo>
                    <a:pt x="1184" y="293"/>
                  </a:lnTo>
                  <a:lnTo>
                    <a:pt x="1196" y="298"/>
                  </a:lnTo>
                  <a:lnTo>
                    <a:pt x="1205" y="301"/>
                  </a:lnTo>
                  <a:lnTo>
                    <a:pt x="1209" y="303"/>
                  </a:lnTo>
                  <a:lnTo>
                    <a:pt x="1217" y="306"/>
                  </a:lnTo>
                  <a:lnTo>
                    <a:pt x="1224" y="309"/>
                  </a:lnTo>
                  <a:lnTo>
                    <a:pt x="1231" y="312"/>
                  </a:lnTo>
                  <a:lnTo>
                    <a:pt x="1237" y="315"/>
                  </a:lnTo>
                  <a:lnTo>
                    <a:pt x="1244" y="318"/>
                  </a:lnTo>
                  <a:lnTo>
                    <a:pt x="1250" y="322"/>
                  </a:lnTo>
                  <a:lnTo>
                    <a:pt x="1256" y="327"/>
                  </a:lnTo>
                  <a:lnTo>
                    <a:pt x="1262" y="331"/>
                  </a:lnTo>
                  <a:lnTo>
                    <a:pt x="1268" y="337"/>
                  </a:lnTo>
                  <a:lnTo>
                    <a:pt x="1273" y="343"/>
                  </a:lnTo>
                  <a:lnTo>
                    <a:pt x="1278" y="350"/>
                  </a:lnTo>
                  <a:lnTo>
                    <a:pt x="1283" y="358"/>
                  </a:lnTo>
                  <a:lnTo>
                    <a:pt x="1287" y="367"/>
                  </a:lnTo>
                  <a:lnTo>
                    <a:pt x="1290" y="376"/>
                  </a:lnTo>
                  <a:lnTo>
                    <a:pt x="1293" y="388"/>
                  </a:lnTo>
                  <a:lnTo>
                    <a:pt x="1296" y="400"/>
                  </a:lnTo>
                  <a:lnTo>
                    <a:pt x="1297" y="409"/>
                  </a:lnTo>
                  <a:lnTo>
                    <a:pt x="1300" y="422"/>
                  </a:lnTo>
                  <a:lnTo>
                    <a:pt x="1302" y="440"/>
                  </a:lnTo>
                  <a:lnTo>
                    <a:pt x="1305" y="461"/>
                  </a:lnTo>
                  <a:lnTo>
                    <a:pt x="1307" y="485"/>
                  </a:lnTo>
                  <a:lnTo>
                    <a:pt x="1311" y="513"/>
                  </a:lnTo>
                  <a:lnTo>
                    <a:pt x="1315" y="543"/>
                  </a:lnTo>
                  <a:lnTo>
                    <a:pt x="1319" y="576"/>
                  </a:lnTo>
                  <a:lnTo>
                    <a:pt x="1324" y="612"/>
                  </a:lnTo>
                  <a:lnTo>
                    <a:pt x="1328" y="649"/>
                  </a:lnTo>
                  <a:lnTo>
                    <a:pt x="1333" y="688"/>
                  </a:lnTo>
                  <a:lnTo>
                    <a:pt x="1338" y="729"/>
                  </a:lnTo>
                  <a:lnTo>
                    <a:pt x="1343" y="771"/>
                  </a:lnTo>
                  <a:lnTo>
                    <a:pt x="1349" y="813"/>
                  </a:lnTo>
                  <a:lnTo>
                    <a:pt x="1354" y="857"/>
                  </a:lnTo>
                  <a:lnTo>
                    <a:pt x="1359" y="901"/>
                  </a:lnTo>
                  <a:lnTo>
                    <a:pt x="1364" y="944"/>
                  </a:lnTo>
                  <a:lnTo>
                    <a:pt x="1370" y="988"/>
                  </a:lnTo>
                  <a:lnTo>
                    <a:pt x="1375" y="1031"/>
                  </a:lnTo>
                  <a:lnTo>
                    <a:pt x="1381" y="1073"/>
                  </a:lnTo>
                  <a:lnTo>
                    <a:pt x="1385" y="1114"/>
                  </a:lnTo>
                  <a:lnTo>
                    <a:pt x="1390" y="1153"/>
                  </a:lnTo>
                  <a:lnTo>
                    <a:pt x="1395" y="1192"/>
                  </a:lnTo>
                  <a:lnTo>
                    <a:pt x="1399" y="1228"/>
                  </a:lnTo>
                  <a:lnTo>
                    <a:pt x="1403" y="1261"/>
                  </a:lnTo>
                  <a:lnTo>
                    <a:pt x="1407" y="1293"/>
                  </a:lnTo>
                  <a:lnTo>
                    <a:pt x="1410" y="1322"/>
                  </a:lnTo>
                  <a:lnTo>
                    <a:pt x="1414" y="1347"/>
                  </a:lnTo>
                  <a:lnTo>
                    <a:pt x="1416" y="1369"/>
                  </a:lnTo>
                  <a:lnTo>
                    <a:pt x="1418" y="1388"/>
                  </a:lnTo>
                  <a:lnTo>
                    <a:pt x="1420" y="1402"/>
                  </a:lnTo>
                  <a:lnTo>
                    <a:pt x="1421" y="1412"/>
                  </a:lnTo>
                  <a:lnTo>
                    <a:pt x="1423" y="1428"/>
                  </a:lnTo>
                  <a:lnTo>
                    <a:pt x="1425" y="1444"/>
                  </a:lnTo>
                  <a:lnTo>
                    <a:pt x="1426" y="1459"/>
                  </a:lnTo>
                  <a:lnTo>
                    <a:pt x="1428" y="1474"/>
                  </a:lnTo>
                  <a:lnTo>
                    <a:pt x="1428" y="1489"/>
                  </a:lnTo>
                  <a:lnTo>
                    <a:pt x="1429" y="1503"/>
                  </a:lnTo>
                  <a:lnTo>
                    <a:pt x="1430" y="1517"/>
                  </a:lnTo>
                  <a:lnTo>
                    <a:pt x="1431" y="1531"/>
                  </a:lnTo>
                  <a:lnTo>
                    <a:pt x="1431" y="1545"/>
                  </a:lnTo>
                  <a:lnTo>
                    <a:pt x="1431" y="1557"/>
                  </a:lnTo>
                  <a:lnTo>
                    <a:pt x="1431" y="1570"/>
                  </a:lnTo>
                  <a:lnTo>
                    <a:pt x="1431" y="1582"/>
                  </a:lnTo>
                  <a:lnTo>
                    <a:pt x="1430" y="1594"/>
                  </a:lnTo>
                  <a:lnTo>
                    <a:pt x="1430" y="1605"/>
                  </a:lnTo>
                  <a:lnTo>
                    <a:pt x="1429" y="1616"/>
                  </a:lnTo>
                  <a:lnTo>
                    <a:pt x="1428" y="1627"/>
                  </a:lnTo>
                  <a:lnTo>
                    <a:pt x="1428" y="1636"/>
                  </a:lnTo>
                  <a:lnTo>
                    <a:pt x="1427" y="1645"/>
                  </a:lnTo>
                  <a:lnTo>
                    <a:pt x="1426" y="1653"/>
                  </a:lnTo>
                  <a:lnTo>
                    <a:pt x="1426" y="1660"/>
                  </a:lnTo>
                  <a:lnTo>
                    <a:pt x="1424" y="1666"/>
                  </a:lnTo>
                  <a:lnTo>
                    <a:pt x="1422" y="1671"/>
                  </a:lnTo>
                  <a:lnTo>
                    <a:pt x="1419" y="1676"/>
                  </a:lnTo>
                  <a:lnTo>
                    <a:pt x="1416" y="1680"/>
                  </a:lnTo>
                  <a:lnTo>
                    <a:pt x="1411" y="1684"/>
                  </a:lnTo>
                  <a:lnTo>
                    <a:pt x="1405" y="1687"/>
                  </a:lnTo>
                  <a:lnTo>
                    <a:pt x="1398" y="1690"/>
                  </a:lnTo>
                  <a:lnTo>
                    <a:pt x="1390" y="1694"/>
                  </a:lnTo>
                  <a:lnTo>
                    <a:pt x="1380" y="1697"/>
                  </a:lnTo>
                  <a:lnTo>
                    <a:pt x="1368" y="1699"/>
                  </a:lnTo>
                  <a:lnTo>
                    <a:pt x="1354" y="1702"/>
                  </a:lnTo>
                  <a:lnTo>
                    <a:pt x="1339" y="1705"/>
                  </a:lnTo>
                  <a:lnTo>
                    <a:pt x="1331" y="1706"/>
                  </a:lnTo>
                  <a:lnTo>
                    <a:pt x="1321" y="1708"/>
                  </a:lnTo>
                  <a:lnTo>
                    <a:pt x="1311" y="1709"/>
                  </a:lnTo>
                  <a:lnTo>
                    <a:pt x="1300" y="1711"/>
                  </a:lnTo>
                  <a:lnTo>
                    <a:pt x="1289" y="1713"/>
                  </a:lnTo>
                  <a:lnTo>
                    <a:pt x="1278" y="1714"/>
                  </a:lnTo>
                  <a:lnTo>
                    <a:pt x="1266" y="1716"/>
                  </a:lnTo>
                  <a:lnTo>
                    <a:pt x="1253" y="1718"/>
                  </a:lnTo>
                  <a:lnTo>
                    <a:pt x="1241" y="1720"/>
                  </a:lnTo>
                  <a:lnTo>
                    <a:pt x="1228" y="1722"/>
                  </a:lnTo>
                  <a:lnTo>
                    <a:pt x="1215" y="1723"/>
                  </a:lnTo>
                  <a:lnTo>
                    <a:pt x="1202" y="1726"/>
                  </a:lnTo>
                  <a:lnTo>
                    <a:pt x="1189" y="1727"/>
                  </a:lnTo>
                  <a:lnTo>
                    <a:pt x="1176" y="1729"/>
                  </a:lnTo>
                  <a:lnTo>
                    <a:pt x="1162" y="1731"/>
                  </a:lnTo>
                  <a:lnTo>
                    <a:pt x="1150" y="1733"/>
                  </a:lnTo>
                  <a:lnTo>
                    <a:pt x="1137" y="1734"/>
                  </a:lnTo>
                  <a:lnTo>
                    <a:pt x="1124" y="1736"/>
                  </a:lnTo>
                  <a:lnTo>
                    <a:pt x="1112" y="1738"/>
                  </a:lnTo>
                  <a:lnTo>
                    <a:pt x="1100" y="1739"/>
                  </a:lnTo>
                  <a:lnTo>
                    <a:pt x="1088" y="1741"/>
                  </a:lnTo>
                  <a:lnTo>
                    <a:pt x="1076" y="1742"/>
                  </a:lnTo>
                  <a:lnTo>
                    <a:pt x="1066" y="1743"/>
                  </a:lnTo>
                  <a:lnTo>
                    <a:pt x="1055" y="1745"/>
                  </a:lnTo>
                  <a:lnTo>
                    <a:pt x="1045" y="1746"/>
                  </a:lnTo>
                  <a:lnTo>
                    <a:pt x="1037" y="1747"/>
                  </a:lnTo>
                  <a:lnTo>
                    <a:pt x="1028" y="1748"/>
                  </a:lnTo>
                  <a:lnTo>
                    <a:pt x="1020" y="1749"/>
                  </a:lnTo>
                  <a:lnTo>
                    <a:pt x="1013" y="1749"/>
                  </a:lnTo>
                  <a:lnTo>
                    <a:pt x="1007" y="1750"/>
                  </a:lnTo>
                  <a:lnTo>
                    <a:pt x="1003" y="1751"/>
                  </a:lnTo>
                  <a:lnTo>
                    <a:pt x="998" y="1752"/>
                  </a:lnTo>
                  <a:lnTo>
                    <a:pt x="991" y="1753"/>
                  </a:lnTo>
                  <a:lnTo>
                    <a:pt x="984" y="1753"/>
                  </a:lnTo>
                  <a:lnTo>
                    <a:pt x="976" y="1753"/>
                  </a:lnTo>
                  <a:lnTo>
                    <a:pt x="969" y="1753"/>
                  </a:lnTo>
                  <a:lnTo>
                    <a:pt x="962" y="1752"/>
                  </a:lnTo>
                  <a:lnTo>
                    <a:pt x="955" y="1750"/>
                  </a:lnTo>
                  <a:lnTo>
                    <a:pt x="948" y="1749"/>
                  </a:lnTo>
                  <a:lnTo>
                    <a:pt x="941" y="1747"/>
                  </a:lnTo>
                  <a:lnTo>
                    <a:pt x="933" y="1745"/>
                  </a:lnTo>
                  <a:lnTo>
                    <a:pt x="925" y="1742"/>
                  </a:lnTo>
                  <a:lnTo>
                    <a:pt x="917" y="1739"/>
                  </a:lnTo>
                  <a:lnTo>
                    <a:pt x="908" y="1736"/>
                  </a:lnTo>
                  <a:lnTo>
                    <a:pt x="899" y="1732"/>
                  </a:lnTo>
                  <a:lnTo>
                    <a:pt x="889" y="1727"/>
                  </a:lnTo>
                  <a:lnTo>
                    <a:pt x="879" y="1722"/>
                  </a:lnTo>
                  <a:lnTo>
                    <a:pt x="869" y="1716"/>
                  </a:lnTo>
                  <a:lnTo>
                    <a:pt x="862" y="1713"/>
                  </a:lnTo>
                  <a:lnTo>
                    <a:pt x="851" y="1707"/>
                  </a:lnTo>
                  <a:lnTo>
                    <a:pt x="836" y="1699"/>
                  </a:lnTo>
                  <a:lnTo>
                    <a:pt x="820" y="1690"/>
                  </a:lnTo>
                  <a:lnTo>
                    <a:pt x="799" y="1679"/>
                  </a:lnTo>
                  <a:lnTo>
                    <a:pt x="777" y="1667"/>
                  </a:lnTo>
                  <a:lnTo>
                    <a:pt x="751" y="1653"/>
                  </a:lnTo>
                  <a:lnTo>
                    <a:pt x="724" y="1638"/>
                  </a:lnTo>
                  <a:lnTo>
                    <a:pt x="695" y="1623"/>
                  </a:lnTo>
                  <a:lnTo>
                    <a:pt x="664" y="1606"/>
                  </a:lnTo>
                  <a:lnTo>
                    <a:pt x="632" y="1589"/>
                  </a:lnTo>
                  <a:lnTo>
                    <a:pt x="599" y="1571"/>
                  </a:lnTo>
                  <a:lnTo>
                    <a:pt x="565" y="1553"/>
                  </a:lnTo>
                  <a:lnTo>
                    <a:pt x="530" y="1534"/>
                  </a:lnTo>
                  <a:lnTo>
                    <a:pt x="496" y="1516"/>
                  </a:lnTo>
                  <a:lnTo>
                    <a:pt x="461" y="1497"/>
                  </a:lnTo>
                  <a:lnTo>
                    <a:pt x="426" y="1478"/>
                  </a:lnTo>
                  <a:lnTo>
                    <a:pt x="392" y="1460"/>
                  </a:lnTo>
                  <a:lnTo>
                    <a:pt x="358" y="1442"/>
                  </a:lnTo>
                  <a:lnTo>
                    <a:pt x="325" y="1425"/>
                  </a:lnTo>
                  <a:lnTo>
                    <a:pt x="293" y="1407"/>
                  </a:lnTo>
                  <a:lnTo>
                    <a:pt x="263" y="1392"/>
                  </a:lnTo>
                  <a:lnTo>
                    <a:pt x="235" y="1376"/>
                  </a:lnTo>
                  <a:lnTo>
                    <a:pt x="208" y="1362"/>
                  </a:lnTo>
                  <a:lnTo>
                    <a:pt x="183" y="1349"/>
                  </a:lnTo>
                  <a:lnTo>
                    <a:pt x="161" y="1337"/>
                  </a:lnTo>
                  <a:lnTo>
                    <a:pt x="142" y="1327"/>
                  </a:lnTo>
                  <a:lnTo>
                    <a:pt x="126" y="1318"/>
                  </a:lnTo>
                  <a:lnTo>
                    <a:pt x="113" y="1310"/>
                  </a:lnTo>
                  <a:lnTo>
                    <a:pt x="103" y="1305"/>
                  </a:lnTo>
                  <a:lnTo>
                    <a:pt x="97" y="1302"/>
                  </a:lnTo>
                  <a:lnTo>
                    <a:pt x="95" y="1301"/>
                  </a:lnTo>
                </a:path>
              </a:pathLst>
            </a:custGeom>
            <a:solidFill>
              <a:srgbClr val="A5D8D8"/>
            </a:solidFill>
            <a:ln w="9525" cap="rnd">
              <a:noFill/>
              <a:round/>
              <a:headEnd/>
              <a:tailEnd/>
            </a:ln>
            <a:effectLst/>
          </p:spPr>
          <p:txBody>
            <a:bodyPr/>
            <a:lstStyle/>
            <a:p>
              <a:endParaRPr lang="en-US"/>
            </a:p>
          </p:txBody>
        </p:sp>
        <p:sp>
          <p:nvSpPr>
            <p:cNvPr id="19459" name="Freeform 3"/>
            <p:cNvSpPr>
              <a:spLocks/>
            </p:cNvSpPr>
            <p:nvPr/>
          </p:nvSpPr>
          <p:spPr bwMode="auto">
            <a:xfrm>
              <a:off x="470" y="1872"/>
              <a:ext cx="1432" cy="1754"/>
            </a:xfrm>
            <a:custGeom>
              <a:avLst/>
              <a:gdLst/>
              <a:ahLst/>
              <a:cxnLst>
                <a:cxn ang="0">
                  <a:pos x="76" y="1290"/>
                </a:cxn>
                <a:cxn ang="0">
                  <a:pos x="49" y="1272"/>
                </a:cxn>
                <a:cxn ang="0">
                  <a:pos x="27" y="1245"/>
                </a:cxn>
                <a:cxn ang="0">
                  <a:pos x="10" y="1201"/>
                </a:cxn>
                <a:cxn ang="0">
                  <a:pos x="1" y="1132"/>
                </a:cxn>
                <a:cxn ang="0">
                  <a:pos x="0" y="1048"/>
                </a:cxn>
                <a:cxn ang="0">
                  <a:pos x="4" y="875"/>
                </a:cxn>
                <a:cxn ang="0">
                  <a:pos x="8" y="645"/>
                </a:cxn>
                <a:cxn ang="0">
                  <a:pos x="13" y="404"/>
                </a:cxn>
                <a:cxn ang="0">
                  <a:pos x="16" y="204"/>
                </a:cxn>
                <a:cxn ang="0">
                  <a:pos x="18" y="91"/>
                </a:cxn>
                <a:cxn ang="0">
                  <a:pos x="21" y="54"/>
                </a:cxn>
                <a:cxn ang="0">
                  <a:pos x="39" y="30"/>
                </a:cxn>
                <a:cxn ang="0">
                  <a:pos x="88" y="22"/>
                </a:cxn>
                <a:cxn ang="0">
                  <a:pos x="125" y="19"/>
                </a:cxn>
                <a:cxn ang="0">
                  <a:pos x="187" y="14"/>
                </a:cxn>
                <a:cxn ang="0">
                  <a:pos x="258" y="8"/>
                </a:cxn>
                <a:cxn ang="0">
                  <a:pos x="324" y="3"/>
                </a:cxn>
                <a:cxn ang="0">
                  <a:pos x="375" y="0"/>
                </a:cxn>
                <a:cxn ang="0">
                  <a:pos x="406" y="0"/>
                </a:cxn>
                <a:cxn ang="0">
                  <a:pos x="444" y="3"/>
                </a:cxn>
                <a:cxn ang="0">
                  <a:pos x="480" y="15"/>
                </a:cxn>
                <a:cxn ang="0">
                  <a:pos x="518" y="30"/>
                </a:cxn>
                <a:cxn ang="0">
                  <a:pos x="641" y="79"/>
                </a:cxn>
                <a:cxn ang="0">
                  <a:pos x="820" y="149"/>
                </a:cxn>
                <a:cxn ang="0">
                  <a:pos x="1006" y="222"/>
                </a:cxn>
                <a:cxn ang="0">
                  <a:pos x="1152" y="280"/>
                </a:cxn>
                <a:cxn ang="0">
                  <a:pos x="1209" y="303"/>
                </a:cxn>
                <a:cxn ang="0">
                  <a:pos x="1250" y="322"/>
                </a:cxn>
                <a:cxn ang="0">
                  <a:pos x="1283" y="358"/>
                </a:cxn>
                <a:cxn ang="0">
                  <a:pos x="1297" y="409"/>
                </a:cxn>
                <a:cxn ang="0">
                  <a:pos x="1315" y="543"/>
                </a:cxn>
                <a:cxn ang="0">
                  <a:pos x="1343" y="771"/>
                </a:cxn>
                <a:cxn ang="0">
                  <a:pos x="1375" y="1031"/>
                </a:cxn>
                <a:cxn ang="0">
                  <a:pos x="1403" y="1261"/>
                </a:cxn>
                <a:cxn ang="0">
                  <a:pos x="1420" y="1402"/>
                </a:cxn>
                <a:cxn ang="0">
                  <a:pos x="1428" y="1474"/>
                </a:cxn>
                <a:cxn ang="0">
                  <a:pos x="1431" y="1557"/>
                </a:cxn>
                <a:cxn ang="0">
                  <a:pos x="1428" y="1627"/>
                </a:cxn>
                <a:cxn ang="0">
                  <a:pos x="1424" y="1666"/>
                </a:cxn>
                <a:cxn ang="0">
                  <a:pos x="1398" y="1690"/>
                </a:cxn>
                <a:cxn ang="0">
                  <a:pos x="1339" y="1705"/>
                </a:cxn>
                <a:cxn ang="0">
                  <a:pos x="1278" y="1714"/>
                </a:cxn>
                <a:cxn ang="0">
                  <a:pos x="1202" y="1726"/>
                </a:cxn>
                <a:cxn ang="0">
                  <a:pos x="1124" y="1736"/>
                </a:cxn>
                <a:cxn ang="0">
                  <a:pos x="1055" y="1745"/>
                </a:cxn>
                <a:cxn ang="0">
                  <a:pos x="1007" y="1750"/>
                </a:cxn>
                <a:cxn ang="0">
                  <a:pos x="976" y="1753"/>
                </a:cxn>
                <a:cxn ang="0">
                  <a:pos x="933" y="1745"/>
                </a:cxn>
                <a:cxn ang="0">
                  <a:pos x="879" y="1722"/>
                </a:cxn>
                <a:cxn ang="0">
                  <a:pos x="820" y="1690"/>
                </a:cxn>
                <a:cxn ang="0">
                  <a:pos x="664" y="1606"/>
                </a:cxn>
                <a:cxn ang="0">
                  <a:pos x="461" y="1497"/>
                </a:cxn>
                <a:cxn ang="0">
                  <a:pos x="263" y="1392"/>
                </a:cxn>
                <a:cxn ang="0">
                  <a:pos x="126" y="1318"/>
                </a:cxn>
              </a:cxnLst>
              <a:rect l="0" t="0" r="r" b="b"/>
              <a:pathLst>
                <a:path w="1432" h="1754">
                  <a:moveTo>
                    <a:pt x="95" y="1301"/>
                  </a:moveTo>
                  <a:lnTo>
                    <a:pt x="95" y="1301"/>
                  </a:lnTo>
                  <a:lnTo>
                    <a:pt x="90" y="1298"/>
                  </a:lnTo>
                  <a:lnTo>
                    <a:pt x="85" y="1296"/>
                  </a:lnTo>
                  <a:lnTo>
                    <a:pt x="80" y="1293"/>
                  </a:lnTo>
                  <a:lnTo>
                    <a:pt x="76" y="1290"/>
                  </a:lnTo>
                  <a:lnTo>
                    <a:pt x="71" y="1287"/>
                  </a:lnTo>
                  <a:lnTo>
                    <a:pt x="66" y="1284"/>
                  </a:lnTo>
                  <a:lnTo>
                    <a:pt x="62" y="1282"/>
                  </a:lnTo>
                  <a:lnTo>
                    <a:pt x="58" y="1279"/>
                  </a:lnTo>
                  <a:lnTo>
                    <a:pt x="54" y="1275"/>
                  </a:lnTo>
                  <a:lnTo>
                    <a:pt x="49" y="1272"/>
                  </a:lnTo>
                  <a:lnTo>
                    <a:pt x="45" y="1268"/>
                  </a:lnTo>
                  <a:lnTo>
                    <a:pt x="41" y="1264"/>
                  </a:lnTo>
                  <a:lnTo>
                    <a:pt x="38" y="1260"/>
                  </a:lnTo>
                  <a:lnTo>
                    <a:pt x="34" y="1255"/>
                  </a:lnTo>
                  <a:lnTo>
                    <a:pt x="30" y="1251"/>
                  </a:lnTo>
                  <a:lnTo>
                    <a:pt x="27" y="1245"/>
                  </a:lnTo>
                  <a:lnTo>
                    <a:pt x="23" y="1239"/>
                  </a:lnTo>
                  <a:lnTo>
                    <a:pt x="21" y="1232"/>
                  </a:lnTo>
                  <a:lnTo>
                    <a:pt x="18" y="1225"/>
                  </a:lnTo>
                  <a:lnTo>
                    <a:pt x="15" y="1218"/>
                  </a:lnTo>
                  <a:lnTo>
                    <a:pt x="12" y="1209"/>
                  </a:lnTo>
                  <a:lnTo>
                    <a:pt x="10" y="1201"/>
                  </a:lnTo>
                  <a:lnTo>
                    <a:pt x="8" y="1191"/>
                  </a:lnTo>
                  <a:lnTo>
                    <a:pt x="6" y="1181"/>
                  </a:lnTo>
                  <a:lnTo>
                    <a:pt x="4" y="1169"/>
                  </a:lnTo>
                  <a:lnTo>
                    <a:pt x="3" y="1158"/>
                  </a:lnTo>
                  <a:lnTo>
                    <a:pt x="2" y="1145"/>
                  </a:lnTo>
                  <a:lnTo>
                    <a:pt x="1" y="1132"/>
                  </a:lnTo>
                  <a:lnTo>
                    <a:pt x="0" y="1117"/>
                  </a:lnTo>
                  <a:lnTo>
                    <a:pt x="0" y="1101"/>
                  </a:lnTo>
                  <a:lnTo>
                    <a:pt x="0" y="1085"/>
                  </a:lnTo>
                  <a:lnTo>
                    <a:pt x="0" y="1068"/>
                  </a:lnTo>
                  <a:lnTo>
                    <a:pt x="0" y="1068"/>
                  </a:lnTo>
                  <a:lnTo>
                    <a:pt x="0" y="1048"/>
                  </a:lnTo>
                  <a:lnTo>
                    <a:pt x="1" y="1025"/>
                  </a:lnTo>
                  <a:lnTo>
                    <a:pt x="2" y="1000"/>
                  </a:lnTo>
                  <a:lnTo>
                    <a:pt x="2" y="972"/>
                  </a:lnTo>
                  <a:lnTo>
                    <a:pt x="2" y="942"/>
                  </a:lnTo>
                  <a:lnTo>
                    <a:pt x="3" y="910"/>
                  </a:lnTo>
                  <a:lnTo>
                    <a:pt x="4" y="875"/>
                  </a:lnTo>
                  <a:lnTo>
                    <a:pt x="4" y="840"/>
                  </a:lnTo>
                  <a:lnTo>
                    <a:pt x="5" y="802"/>
                  </a:lnTo>
                  <a:lnTo>
                    <a:pt x="6" y="764"/>
                  </a:lnTo>
                  <a:lnTo>
                    <a:pt x="7" y="725"/>
                  </a:lnTo>
                  <a:lnTo>
                    <a:pt x="7" y="685"/>
                  </a:lnTo>
                  <a:lnTo>
                    <a:pt x="8" y="645"/>
                  </a:lnTo>
                  <a:lnTo>
                    <a:pt x="9" y="604"/>
                  </a:lnTo>
                  <a:lnTo>
                    <a:pt x="10" y="563"/>
                  </a:lnTo>
                  <a:lnTo>
                    <a:pt x="11" y="523"/>
                  </a:lnTo>
                  <a:lnTo>
                    <a:pt x="11" y="483"/>
                  </a:lnTo>
                  <a:lnTo>
                    <a:pt x="12" y="443"/>
                  </a:lnTo>
                  <a:lnTo>
                    <a:pt x="13" y="404"/>
                  </a:lnTo>
                  <a:lnTo>
                    <a:pt x="14" y="367"/>
                  </a:lnTo>
                  <a:lnTo>
                    <a:pt x="14" y="330"/>
                  </a:lnTo>
                  <a:lnTo>
                    <a:pt x="15" y="296"/>
                  </a:lnTo>
                  <a:lnTo>
                    <a:pt x="15" y="263"/>
                  </a:lnTo>
                  <a:lnTo>
                    <a:pt x="16" y="232"/>
                  </a:lnTo>
                  <a:lnTo>
                    <a:pt x="16" y="204"/>
                  </a:lnTo>
                  <a:lnTo>
                    <a:pt x="17" y="177"/>
                  </a:lnTo>
                  <a:lnTo>
                    <a:pt x="17" y="154"/>
                  </a:lnTo>
                  <a:lnTo>
                    <a:pt x="18" y="134"/>
                  </a:lnTo>
                  <a:lnTo>
                    <a:pt x="18" y="116"/>
                  </a:lnTo>
                  <a:lnTo>
                    <a:pt x="18" y="102"/>
                  </a:lnTo>
                  <a:lnTo>
                    <a:pt x="18" y="91"/>
                  </a:lnTo>
                  <a:lnTo>
                    <a:pt x="18" y="85"/>
                  </a:lnTo>
                  <a:lnTo>
                    <a:pt x="18" y="85"/>
                  </a:lnTo>
                  <a:lnTo>
                    <a:pt x="18" y="75"/>
                  </a:lnTo>
                  <a:lnTo>
                    <a:pt x="19" y="68"/>
                  </a:lnTo>
                  <a:lnTo>
                    <a:pt x="19" y="61"/>
                  </a:lnTo>
                  <a:lnTo>
                    <a:pt x="21" y="54"/>
                  </a:lnTo>
                  <a:lnTo>
                    <a:pt x="22" y="49"/>
                  </a:lnTo>
                  <a:lnTo>
                    <a:pt x="24" y="43"/>
                  </a:lnTo>
                  <a:lnTo>
                    <a:pt x="27" y="39"/>
                  </a:lnTo>
                  <a:lnTo>
                    <a:pt x="30" y="36"/>
                  </a:lnTo>
                  <a:lnTo>
                    <a:pt x="35" y="32"/>
                  </a:lnTo>
                  <a:lnTo>
                    <a:pt x="39" y="30"/>
                  </a:lnTo>
                  <a:lnTo>
                    <a:pt x="45" y="28"/>
                  </a:lnTo>
                  <a:lnTo>
                    <a:pt x="52" y="26"/>
                  </a:lnTo>
                  <a:lnTo>
                    <a:pt x="59" y="25"/>
                  </a:lnTo>
                  <a:lnTo>
                    <a:pt x="68" y="24"/>
                  </a:lnTo>
                  <a:lnTo>
                    <a:pt x="77" y="23"/>
                  </a:lnTo>
                  <a:lnTo>
                    <a:pt x="88" y="22"/>
                  </a:lnTo>
                  <a:lnTo>
                    <a:pt x="88" y="22"/>
                  </a:lnTo>
                  <a:lnTo>
                    <a:pt x="94" y="22"/>
                  </a:lnTo>
                  <a:lnTo>
                    <a:pt x="101" y="21"/>
                  </a:lnTo>
                  <a:lnTo>
                    <a:pt x="109" y="21"/>
                  </a:lnTo>
                  <a:lnTo>
                    <a:pt x="116" y="20"/>
                  </a:lnTo>
                  <a:lnTo>
                    <a:pt x="125" y="19"/>
                  </a:lnTo>
                  <a:lnTo>
                    <a:pt x="135" y="19"/>
                  </a:lnTo>
                  <a:lnTo>
                    <a:pt x="145" y="18"/>
                  </a:lnTo>
                  <a:lnTo>
                    <a:pt x="155" y="17"/>
                  </a:lnTo>
                  <a:lnTo>
                    <a:pt x="166" y="16"/>
                  </a:lnTo>
                  <a:lnTo>
                    <a:pt x="176" y="15"/>
                  </a:lnTo>
                  <a:lnTo>
                    <a:pt x="187" y="14"/>
                  </a:lnTo>
                  <a:lnTo>
                    <a:pt x="199" y="13"/>
                  </a:lnTo>
                  <a:lnTo>
                    <a:pt x="211" y="12"/>
                  </a:lnTo>
                  <a:lnTo>
                    <a:pt x="223" y="11"/>
                  </a:lnTo>
                  <a:lnTo>
                    <a:pt x="234" y="9"/>
                  </a:lnTo>
                  <a:lnTo>
                    <a:pt x="246" y="9"/>
                  </a:lnTo>
                  <a:lnTo>
                    <a:pt x="258" y="8"/>
                  </a:lnTo>
                  <a:lnTo>
                    <a:pt x="269" y="7"/>
                  </a:lnTo>
                  <a:lnTo>
                    <a:pt x="281" y="6"/>
                  </a:lnTo>
                  <a:lnTo>
                    <a:pt x="292" y="5"/>
                  </a:lnTo>
                  <a:lnTo>
                    <a:pt x="303" y="4"/>
                  </a:lnTo>
                  <a:lnTo>
                    <a:pt x="313" y="3"/>
                  </a:lnTo>
                  <a:lnTo>
                    <a:pt x="324" y="3"/>
                  </a:lnTo>
                  <a:lnTo>
                    <a:pt x="334" y="2"/>
                  </a:lnTo>
                  <a:lnTo>
                    <a:pt x="343" y="1"/>
                  </a:lnTo>
                  <a:lnTo>
                    <a:pt x="352" y="0"/>
                  </a:lnTo>
                  <a:lnTo>
                    <a:pt x="360" y="0"/>
                  </a:lnTo>
                  <a:lnTo>
                    <a:pt x="368" y="0"/>
                  </a:lnTo>
                  <a:lnTo>
                    <a:pt x="375" y="0"/>
                  </a:lnTo>
                  <a:lnTo>
                    <a:pt x="381" y="0"/>
                  </a:lnTo>
                  <a:lnTo>
                    <a:pt x="386" y="0"/>
                  </a:lnTo>
                  <a:lnTo>
                    <a:pt x="391" y="0"/>
                  </a:lnTo>
                  <a:lnTo>
                    <a:pt x="391" y="0"/>
                  </a:lnTo>
                  <a:lnTo>
                    <a:pt x="399" y="0"/>
                  </a:lnTo>
                  <a:lnTo>
                    <a:pt x="406" y="0"/>
                  </a:lnTo>
                  <a:lnTo>
                    <a:pt x="413" y="0"/>
                  </a:lnTo>
                  <a:lnTo>
                    <a:pt x="420" y="0"/>
                  </a:lnTo>
                  <a:lnTo>
                    <a:pt x="426" y="0"/>
                  </a:lnTo>
                  <a:lnTo>
                    <a:pt x="432" y="2"/>
                  </a:lnTo>
                  <a:lnTo>
                    <a:pt x="438" y="3"/>
                  </a:lnTo>
                  <a:lnTo>
                    <a:pt x="444" y="3"/>
                  </a:lnTo>
                  <a:lnTo>
                    <a:pt x="449" y="5"/>
                  </a:lnTo>
                  <a:lnTo>
                    <a:pt x="455" y="6"/>
                  </a:lnTo>
                  <a:lnTo>
                    <a:pt x="461" y="9"/>
                  </a:lnTo>
                  <a:lnTo>
                    <a:pt x="467" y="10"/>
                  </a:lnTo>
                  <a:lnTo>
                    <a:pt x="473" y="13"/>
                  </a:lnTo>
                  <a:lnTo>
                    <a:pt x="480" y="15"/>
                  </a:lnTo>
                  <a:lnTo>
                    <a:pt x="486" y="17"/>
                  </a:lnTo>
                  <a:lnTo>
                    <a:pt x="493" y="20"/>
                  </a:lnTo>
                  <a:lnTo>
                    <a:pt x="493" y="20"/>
                  </a:lnTo>
                  <a:lnTo>
                    <a:pt x="498" y="22"/>
                  </a:lnTo>
                  <a:lnTo>
                    <a:pt x="506" y="26"/>
                  </a:lnTo>
                  <a:lnTo>
                    <a:pt x="518" y="30"/>
                  </a:lnTo>
                  <a:lnTo>
                    <a:pt x="533" y="36"/>
                  </a:lnTo>
                  <a:lnTo>
                    <a:pt x="550" y="43"/>
                  </a:lnTo>
                  <a:lnTo>
                    <a:pt x="570" y="51"/>
                  </a:lnTo>
                  <a:lnTo>
                    <a:pt x="591" y="59"/>
                  </a:lnTo>
                  <a:lnTo>
                    <a:pt x="615" y="68"/>
                  </a:lnTo>
                  <a:lnTo>
                    <a:pt x="641" y="79"/>
                  </a:lnTo>
                  <a:lnTo>
                    <a:pt x="668" y="90"/>
                  </a:lnTo>
                  <a:lnTo>
                    <a:pt x="696" y="101"/>
                  </a:lnTo>
                  <a:lnTo>
                    <a:pt x="727" y="112"/>
                  </a:lnTo>
                  <a:lnTo>
                    <a:pt x="757" y="124"/>
                  </a:lnTo>
                  <a:lnTo>
                    <a:pt x="788" y="137"/>
                  </a:lnTo>
                  <a:lnTo>
                    <a:pt x="820" y="149"/>
                  </a:lnTo>
                  <a:lnTo>
                    <a:pt x="851" y="162"/>
                  </a:lnTo>
                  <a:lnTo>
                    <a:pt x="883" y="174"/>
                  </a:lnTo>
                  <a:lnTo>
                    <a:pt x="915" y="186"/>
                  </a:lnTo>
                  <a:lnTo>
                    <a:pt x="946" y="199"/>
                  </a:lnTo>
                  <a:lnTo>
                    <a:pt x="976" y="211"/>
                  </a:lnTo>
                  <a:lnTo>
                    <a:pt x="1006" y="222"/>
                  </a:lnTo>
                  <a:lnTo>
                    <a:pt x="1034" y="234"/>
                  </a:lnTo>
                  <a:lnTo>
                    <a:pt x="1062" y="245"/>
                  </a:lnTo>
                  <a:lnTo>
                    <a:pt x="1087" y="255"/>
                  </a:lnTo>
                  <a:lnTo>
                    <a:pt x="1111" y="264"/>
                  </a:lnTo>
                  <a:lnTo>
                    <a:pt x="1133" y="272"/>
                  </a:lnTo>
                  <a:lnTo>
                    <a:pt x="1152" y="280"/>
                  </a:lnTo>
                  <a:lnTo>
                    <a:pt x="1169" y="287"/>
                  </a:lnTo>
                  <a:lnTo>
                    <a:pt x="1184" y="293"/>
                  </a:lnTo>
                  <a:lnTo>
                    <a:pt x="1196" y="298"/>
                  </a:lnTo>
                  <a:lnTo>
                    <a:pt x="1205" y="301"/>
                  </a:lnTo>
                  <a:lnTo>
                    <a:pt x="1209" y="303"/>
                  </a:lnTo>
                  <a:lnTo>
                    <a:pt x="1209" y="303"/>
                  </a:lnTo>
                  <a:lnTo>
                    <a:pt x="1217" y="306"/>
                  </a:lnTo>
                  <a:lnTo>
                    <a:pt x="1224" y="309"/>
                  </a:lnTo>
                  <a:lnTo>
                    <a:pt x="1231" y="312"/>
                  </a:lnTo>
                  <a:lnTo>
                    <a:pt x="1237" y="315"/>
                  </a:lnTo>
                  <a:lnTo>
                    <a:pt x="1244" y="318"/>
                  </a:lnTo>
                  <a:lnTo>
                    <a:pt x="1250" y="322"/>
                  </a:lnTo>
                  <a:lnTo>
                    <a:pt x="1256" y="327"/>
                  </a:lnTo>
                  <a:lnTo>
                    <a:pt x="1262" y="331"/>
                  </a:lnTo>
                  <a:lnTo>
                    <a:pt x="1268" y="337"/>
                  </a:lnTo>
                  <a:lnTo>
                    <a:pt x="1273" y="343"/>
                  </a:lnTo>
                  <a:lnTo>
                    <a:pt x="1278" y="350"/>
                  </a:lnTo>
                  <a:lnTo>
                    <a:pt x="1283" y="358"/>
                  </a:lnTo>
                  <a:lnTo>
                    <a:pt x="1287" y="367"/>
                  </a:lnTo>
                  <a:lnTo>
                    <a:pt x="1290" y="376"/>
                  </a:lnTo>
                  <a:lnTo>
                    <a:pt x="1293" y="388"/>
                  </a:lnTo>
                  <a:lnTo>
                    <a:pt x="1296" y="400"/>
                  </a:lnTo>
                  <a:lnTo>
                    <a:pt x="1296" y="400"/>
                  </a:lnTo>
                  <a:lnTo>
                    <a:pt x="1297" y="409"/>
                  </a:lnTo>
                  <a:lnTo>
                    <a:pt x="1300" y="422"/>
                  </a:lnTo>
                  <a:lnTo>
                    <a:pt x="1302" y="440"/>
                  </a:lnTo>
                  <a:lnTo>
                    <a:pt x="1305" y="461"/>
                  </a:lnTo>
                  <a:lnTo>
                    <a:pt x="1307" y="485"/>
                  </a:lnTo>
                  <a:lnTo>
                    <a:pt x="1311" y="513"/>
                  </a:lnTo>
                  <a:lnTo>
                    <a:pt x="1315" y="543"/>
                  </a:lnTo>
                  <a:lnTo>
                    <a:pt x="1319" y="576"/>
                  </a:lnTo>
                  <a:lnTo>
                    <a:pt x="1324" y="612"/>
                  </a:lnTo>
                  <a:lnTo>
                    <a:pt x="1328" y="649"/>
                  </a:lnTo>
                  <a:lnTo>
                    <a:pt x="1333" y="688"/>
                  </a:lnTo>
                  <a:lnTo>
                    <a:pt x="1338" y="729"/>
                  </a:lnTo>
                  <a:lnTo>
                    <a:pt x="1343" y="771"/>
                  </a:lnTo>
                  <a:lnTo>
                    <a:pt x="1349" y="813"/>
                  </a:lnTo>
                  <a:lnTo>
                    <a:pt x="1354" y="857"/>
                  </a:lnTo>
                  <a:lnTo>
                    <a:pt x="1359" y="901"/>
                  </a:lnTo>
                  <a:lnTo>
                    <a:pt x="1364" y="944"/>
                  </a:lnTo>
                  <a:lnTo>
                    <a:pt x="1370" y="988"/>
                  </a:lnTo>
                  <a:lnTo>
                    <a:pt x="1375" y="1031"/>
                  </a:lnTo>
                  <a:lnTo>
                    <a:pt x="1381" y="1073"/>
                  </a:lnTo>
                  <a:lnTo>
                    <a:pt x="1385" y="1114"/>
                  </a:lnTo>
                  <a:lnTo>
                    <a:pt x="1390" y="1153"/>
                  </a:lnTo>
                  <a:lnTo>
                    <a:pt x="1395" y="1192"/>
                  </a:lnTo>
                  <a:lnTo>
                    <a:pt x="1399" y="1228"/>
                  </a:lnTo>
                  <a:lnTo>
                    <a:pt x="1403" y="1261"/>
                  </a:lnTo>
                  <a:lnTo>
                    <a:pt x="1407" y="1293"/>
                  </a:lnTo>
                  <a:lnTo>
                    <a:pt x="1410" y="1322"/>
                  </a:lnTo>
                  <a:lnTo>
                    <a:pt x="1414" y="1347"/>
                  </a:lnTo>
                  <a:lnTo>
                    <a:pt x="1416" y="1369"/>
                  </a:lnTo>
                  <a:lnTo>
                    <a:pt x="1418" y="1388"/>
                  </a:lnTo>
                  <a:lnTo>
                    <a:pt x="1420" y="1402"/>
                  </a:lnTo>
                  <a:lnTo>
                    <a:pt x="1421" y="1412"/>
                  </a:lnTo>
                  <a:lnTo>
                    <a:pt x="1421" y="1412"/>
                  </a:lnTo>
                  <a:lnTo>
                    <a:pt x="1423" y="1428"/>
                  </a:lnTo>
                  <a:lnTo>
                    <a:pt x="1425" y="1444"/>
                  </a:lnTo>
                  <a:lnTo>
                    <a:pt x="1426" y="1459"/>
                  </a:lnTo>
                  <a:lnTo>
                    <a:pt x="1428" y="1474"/>
                  </a:lnTo>
                  <a:lnTo>
                    <a:pt x="1428" y="1489"/>
                  </a:lnTo>
                  <a:lnTo>
                    <a:pt x="1429" y="1503"/>
                  </a:lnTo>
                  <a:lnTo>
                    <a:pt x="1430" y="1517"/>
                  </a:lnTo>
                  <a:lnTo>
                    <a:pt x="1431" y="1531"/>
                  </a:lnTo>
                  <a:lnTo>
                    <a:pt x="1431" y="1545"/>
                  </a:lnTo>
                  <a:lnTo>
                    <a:pt x="1431" y="1557"/>
                  </a:lnTo>
                  <a:lnTo>
                    <a:pt x="1431" y="1570"/>
                  </a:lnTo>
                  <a:lnTo>
                    <a:pt x="1431" y="1582"/>
                  </a:lnTo>
                  <a:lnTo>
                    <a:pt x="1430" y="1594"/>
                  </a:lnTo>
                  <a:lnTo>
                    <a:pt x="1430" y="1605"/>
                  </a:lnTo>
                  <a:lnTo>
                    <a:pt x="1429" y="1616"/>
                  </a:lnTo>
                  <a:lnTo>
                    <a:pt x="1428" y="1627"/>
                  </a:lnTo>
                  <a:lnTo>
                    <a:pt x="1428" y="1627"/>
                  </a:lnTo>
                  <a:lnTo>
                    <a:pt x="1428" y="1636"/>
                  </a:lnTo>
                  <a:lnTo>
                    <a:pt x="1427" y="1645"/>
                  </a:lnTo>
                  <a:lnTo>
                    <a:pt x="1426" y="1653"/>
                  </a:lnTo>
                  <a:lnTo>
                    <a:pt x="1426" y="1660"/>
                  </a:lnTo>
                  <a:lnTo>
                    <a:pt x="1424" y="1666"/>
                  </a:lnTo>
                  <a:lnTo>
                    <a:pt x="1422" y="1671"/>
                  </a:lnTo>
                  <a:lnTo>
                    <a:pt x="1419" y="1676"/>
                  </a:lnTo>
                  <a:lnTo>
                    <a:pt x="1416" y="1680"/>
                  </a:lnTo>
                  <a:lnTo>
                    <a:pt x="1411" y="1684"/>
                  </a:lnTo>
                  <a:lnTo>
                    <a:pt x="1405" y="1687"/>
                  </a:lnTo>
                  <a:lnTo>
                    <a:pt x="1398" y="1690"/>
                  </a:lnTo>
                  <a:lnTo>
                    <a:pt x="1390" y="1694"/>
                  </a:lnTo>
                  <a:lnTo>
                    <a:pt x="1380" y="1697"/>
                  </a:lnTo>
                  <a:lnTo>
                    <a:pt x="1368" y="1699"/>
                  </a:lnTo>
                  <a:lnTo>
                    <a:pt x="1354" y="1702"/>
                  </a:lnTo>
                  <a:lnTo>
                    <a:pt x="1339" y="1705"/>
                  </a:lnTo>
                  <a:lnTo>
                    <a:pt x="1339" y="1705"/>
                  </a:lnTo>
                  <a:lnTo>
                    <a:pt x="1331" y="1706"/>
                  </a:lnTo>
                  <a:lnTo>
                    <a:pt x="1321" y="1708"/>
                  </a:lnTo>
                  <a:lnTo>
                    <a:pt x="1311" y="1709"/>
                  </a:lnTo>
                  <a:lnTo>
                    <a:pt x="1300" y="1711"/>
                  </a:lnTo>
                  <a:lnTo>
                    <a:pt x="1289" y="1713"/>
                  </a:lnTo>
                  <a:lnTo>
                    <a:pt x="1278" y="1714"/>
                  </a:lnTo>
                  <a:lnTo>
                    <a:pt x="1266" y="1716"/>
                  </a:lnTo>
                  <a:lnTo>
                    <a:pt x="1253" y="1718"/>
                  </a:lnTo>
                  <a:lnTo>
                    <a:pt x="1241" y="1720"/>
                  </a:lnTo>
                  <a:lnTo>
                    <a:pt x="1228" y="1722"/>
                  </a:lnTo>
                  <a:lnTo>
                    <a:pt x="1215" y="1723"/>
                  </a:lnTo>
                  <a:lnTo>
                    <a:pt x="1202" y="1726"/>
                  </a:lnTo>
                  <a:lnTo>
                    <a:pt x="1189" y="1727"/>
                  </a:lnTo>
                  <a:lnTo>
                    <a:pt x="1176" y="1729"/>
                  </a:lnTo>
                  <a:lnTo>
                    <a:pt x="1162" y="1731"/>
                  </a:lnTo>
                  <a:lnTo>
                    <a:pt x="1150" y="1733"/>
                  </a:lnTo>
                  <a:lnTo>
                    <a:pt x="1137" y="1734"/>
                  </a:lnTo>
                  <a:lnTo>
                    <a:pt x="1124" y="1736"/>
                  </a:lnTo>
                  <a:lnTo>
                    <a:pt x="1112" y="1738"/>
                  </a:lnTo>
                  <a:lnTo>
                    <a:pt x="1100" y="1739"/>
                  </a:lnTo>
                  <a:lnTo>
                    <a:pt x="1088" y="1741"/>
                  </a:lnTo>
                  <a:lnTo>
                    <a:pt x="1076" y="1742"/>
                  </a:lnTo>
                  <a:lnTo>
                    <a:pt x="1066" y="1743"/>
                  </a:lnTo>
                  <a:lnTo>
                    <a:pt x="1055" y="1745"/>
                  </a:lnTo>
                  <a:lnTo>
                    <a:pt x="1045" y="1746"/>
                  </a:lnTo>
                  <a:lnTo>
                    <a:pt x="1037" y="1747"/>
                  </a:lnTo>
                  <a:lnTo>
                    <a:pt x="1028" y="1748"/>
                  </a:lnTo>
                  <a:lnTo>
                    <a:pt x="1020" y="1749"/>
                  </a:lnTo>
                  <a:lnTo>
                    <a:pt x="1013" y="1749"/>
                  </a:lnTo>
                  <a:lnTo>
                    <a:pt x="1007" y="1750"/>
                  </a:lnTo>
                  <a:lnTo>
                    <a:pt x="1003" y="1751"/>
                  </a:lnTo>
                  <a:lnTo>
                    <a:pt x="998" y="1752"/>
                  </a:lnTo>
                  <a:lnTo>
                    <a:pt x="998" y="1752"/>
                  </a:lnTo>
                  <a:lnTo>
                    <a:pt x="991" y="1753"/>
                  </a:lnTo>
                  <a:lnTo>
                    <a:pt x="984" y="1753"/>
                  </a:lnTo>
                  <a:lnTo>
                    <a:pt x="976" y="1753"/>
                  </a:lnTo>
                  <a:lnTo>
                    <a:pt x="969" y="1753"/>
                  </a:lnTo>
                  <a:lnTo>
                    <a:pt x="962" y="1752"/>
                  </a:lnTo>
                  <a:lnTo>
                    <a:pt x="955" y="1750"/>
                  </a:lnTo>
                  <a:lnTo>
                    <a:pt x="948" y="1749"/>
                  </a:lnTo>
                  <a:lnTo>
                    <a:pt x="941" y="1747"/>
                  </a:lnTo>
                  <a:lnTo>
                    <a:pt x="933" y="1745"/>
                  </a:lnTo>
                  <a:lnTo>
                    <a:pt x="925" y="1742"/>
                  </a:lnTo>
                  <a:lnTo>
                    <a:pt x="917" y="1739"/>
                  </a:lnTo>
                  <a:lnTo>
                    <a:pt x="908" y="1736"/>
                  </a:lnTo>
                  <a:lnTo>
                    <a:pt x="899" y="1732"/>
                  </a:lnTo>
                  <a:lnTo>
                    <a:pt x="889" y="1727"/>
                  </a:lnTo>
                  <a:lnTo>
                    <a:pt x="879" y="1722"/>
                  </a:lnTo>
                  <a:lnTo>
                    <a:pt x="869" y="1716"/>
                  </a:lnTo>
                  <a:lnTo>
                    <a:pt x="869" y="1716"/>
                  </a:lnTo>
                  <a:lnTo>
                    <a:pt x="862" y="1713"/>
                  </a:lnTo>
                  <a:lnTo>
                    <a:pt x="851" y="1707"/>
                  </a:lnTo>
                  <a:lnTo>
                    <a:pt x="836" y="1699"/>
                  </a:lnTo>
                  <a:lnTo>
                    <a:pt x="820" y="1690"/>
                  </a:lnTo>
                  <a:lnTo>
                    <a:pt x="799" y="1679"/>
                  </a:lnTo>
                  <a:lnTo>
                    <a:pt x="777" y="1667"/>
                  </a:lnTo>
                  <a:lnTo>
                    <a:pt x="751" y="1653"/>
                  </a:lnTo>
                  <a:lnTo>
                    <a:pt x="724" y="1638"/>
                  </a:lnTo>
                  <a:lnTo>
                    <a:pt x="695" y="1623"/>
                  </a:lnTo>
                  <a:lnTo>
                    <a:pt x="664" y="1606"/>
                  </a:lnTo>
                  <a:lnTo>
                    <a:pt x="632" y="1589"/>
                  </a:lnTo>
                  <a:lnTo>
                    <a:pt x="599" y="1571"/>
                  </a:lnTo>
                  <a:lnTo>
                    <a:pt x="565" y="1553"/>
                  </a:lnTo>
                  <a:lnTo>
                    <a:pt x="530" y="1534"/>
                  </a:lnTo>
                  <a:lnTo>
                    <a:pt x="496" y="1516"/>
                  </a:lnTo>
                  <a:lnTo>
                    <a:pt x="461" y="1497"/>
                  </a:lnTo>
                  <a:lnTo>
                    <a:pt x="426" y="1478"/>
                  </a:lnTo>
                  <a:lnTo>
                    <a:pt x="392" y="1460"/>
                  </a:lnTo>
                  <a:lnTo>
                    <a:pt x="358" y="1442"/>
                  </a:lnTo>
                  <a:lnTo>
                    <a:pt x="325" y="1425"/>
                  </a:lnTo>
                  <a:lnTo>
                    <a:pt x="293" y="1407"/>
                  </a:lnTo>
                  <a:lnTo>
                    <a:pt x="263" y="1392"/>
                  </a:lnTo>
                  <a:lnTo>
                    <a:pt x="235" y="1376"/>
                  </a:lnTo>
                  <a:lnTo>
                    <a:pt x="208" y="1362"/>
                  </a:lnTo>
                  <a:lnTo>
                    <a:pt x="183" y="1349"/>
                  </a:lnTo>
                  <a:lnTo>
                    <a:pt x="161" y="1337"/>
                  </a:lnTo>
                  <a:lnTo>
                    <a:pt x="142" y="1327"/>
                  </a:lnTo>
                  <a:lnTo>
                    <a:pt x="126" y="1318"/>
                  </a:lnTo>
                  <a:lnTo>
                    <a:pt x="113" y="1310"/>
                  </a:lnTo>
                  <a:lnTo>
                    <a:pt x="103" y="1305"/>
                  </a:lnTo>
                  <a:lnTo>
                    <a:pt x="97" y="1302"/>
                  </a:lnTo>
                  <a:lnTo>
                    <a:pt x="95" y="1301"/>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460" name="Freeform 4"/>
            <p:cNvSpPr>
              <a:spLocks/>
            </p:cNvSpPr>
            <p:nvPr/>
          </p:nvSpPr>
          <p:spPr bwMode="auto">
            <a:xfrm>
              <a:off x="516" y="1979"/>
              <a:ext cx="49" cy="104"/>
            </a:xfrm>
            <a:custGeom>
              <a:avLst/>
              <a:gdLst/>
              <a:ahLst/>
              <a:cxnLst>
                <a:cxn ang="0">
                  <a:pos x="0" y="44"/>
                </a:cxn>
                <a:cxn ang="0">
                  <a:pos x="0" y="34"/>
                </a:cxn>
                <a:cxn ang="0">
                  <a:pos x="2" y="25"/>
                </a:cxn>
                <a:cxn ang="0">
                  <a:pos x="4" y="17"/>
                </a:cxn>
                <a:cxn ang="0">
                  <a:pos x="7" y="11"/>
                </a:cxn>
                <a:cxn ang="0">
                  <a:pos x="11" y="6"/>
                </a:cxn>
                <a:cxn ang="0">
                  <a:pos x="14" y="2"/>
                </a:cxn>
                <a:cxn ang="0">
                  <a:pos x="19" y="0"/>
                </a:cxn>
                <a:cxn ang="0">
                  <a:pos x="24" y="0"/>
                </a:cxn>
                <a:cxn ang="0">
                  <a:pos x="28" y="1"/>
                </a:cxn>
                <a:cxn ang="0">
                  <a:pos x="32" y="3"/>
                </a:cxn>
                <a:cxn ang="0">
                  <a:pos x="36" y="8"/>
                </a:cxn>
                <a:cxn ang="0">
                  <a:pos x="40" y="13"/>
                </a:cxn>
                <a:cxn ang="0">
                  <a:pos x="43" y="21"/>
                </a:cxn>
                <a:cxn ang="0">
                  <a:pos x="45" y="30"/>
                </a:cxn>
                <a:cxn ang="0">
                  <a:pos x="47" y="41"/>
                </a:cxn>
                <a:cxn ang="0">
                  <a:pos x="48" y="55"/>
                </a:cxn>
                <a:cxn ang="0">
                  <a:pos x="47" y="67"/>
                </a:cxn>
                <a:cxn ang="0">
                  <a:pos x="45" y="77"/>
                </a:cxn>
                <a:cxn ang="0">
                  <a:pos x="43" y="85"/>
                </a:cxn>
                <a:cxn ang="0">
                  <a:pos x="40" y="92"/>
                </a:cxn>
                <a:cxn ang="0">
                  <a:pos x="36" y="97"/>
                </a:cxn>
                <a:cxn ang="0">
                  <a:pos x="32" y="100"/>
                </a:cxn>
                <a:cxn ang="0">
                  <a:pos x="28" y="103"/>
                </a:cxn>
                <a:cxn ang="0">
                  <a:pos x="24" y="103"/>
                </a:cxn>
                <a:cxn ang="0">
                  <a:pos x="19" y="101"/>
                </a:cxn>
                <a:cxn ang="0">
                  <a:pos x="14" y="98"/>
                </a:cxn>
                <a:cxn ang="0">
                  <a:pos x="11" y="93"/>
                </a:cxn>
                <a:cxn ang="0">
                  <a:pos x="7" y="87"/>
                </a:cxn>
                <a:cxn ang="0">
                  <a:pos x="4" y="79"/>
                </a:cxn>
                <a:cxn ang="0">
                  <a:pos x="2" y="69"/>
                </a:cxn>
                <a:cxn ang="0">
                  <a:pos x="0" y="57"/>
                </a:cxn>
                <a:cxn ang="0">
                  <a:pos x="0" y="44"/>
                </a:cxn>
              </a:cxnLst>
              <a:rect l="0" t="0" r="r" b="b"/>
              <a:pathLst>
                <a:path w="49" h="104">
                  <a:moveTo>
                    <a:pt x="0" y="44"/>
                  </a:moveTo>
                  <a:lnTo>
                    <a:pt x="0" y="34"/>
                  </a:lnTo>
                  <a:lnTo>
                    <a:pt x="2" y="25"/>
                  </a:lnTo>
                  <a:lnTo>
                    <a:pt x="4" y="17"/>
                  </a:lnTo>
                  <a:lnTo>
                    <a:pt x="7" y="11"/>
                  </a:lnTo>
                  <a:lnTo>
                    <a:pt x="11" y="6"/>
                  </a:lnTo>
                  <a:lnTo>
                    <a:pt x="14" y="2"/>
                  </a:lnTo>
                  <a:lnTo>
                    <a:pt x="19" y="0"/>
                  </a:lnTo>
                  <a:lnTo>
                    <a:pt x="24" y="0"/>
                  </a:lnTo>
                  <a:lnTo>
                    <a:pt x="28" y="1"/>
                  </a:lnTo>
                  <a:lnTo>
                    <a:pt x="32" y="3"/>
                  </a:lnTo>
                  <a:lnTo>
                    <a:pt x="36" y="8"/>
                  </a:lnTo>
                  <a:lnTo>
                    <a:pt x="40" y="13"/>
                  </a:lnTo>
                  <a:lnTo>
                    <a:pt x="43" y="21"/>
                  </a:lnTo>
                  <a:lnTo>
                    <a:pt x="45" y="30"/>
                  </a:lnTo>
                  <a:lnTo>
                    <a:pt x="47" y="41"/>
                  </a:lnTo>
                  <a:lnTo>
                    <a:pt x="48" y="55"/>
                  </a:lnTo>
                  <a:lnTo>
                    <a:pt x="47" y="67"/>
                  </a:lnTo>
                  <a:lnTo>
                    <a:pt x="45" y="77"/>
                  </a:lnTo>
                  <a:lnTo>
                    <a:pt x="43" y="85"/>
                  </a:lnTo>
                  <a:lnTo>
                    <a:pt x="40" y="92"/>
                  </a:lnTo>
                  <a:lnTo>
                    <a:pt x="36" y="97"/>
                  </a:lnTo>
                  <a:lnTo>
                    <a:pt x="32" y="100"/>
                  </a:lnTo>
                  <a:lnTo>
                    <a:pt x="28" y="103"/>
                  </a:lnTo>
                  <a:lnTo>
                    <a:pt x="24" y="103"/>
                  </a:lnTo>
                  <a:lnTo>
                    <a:pt x="19" y="101"/>
                  </a:lnTo>
                  <a:lnTo>
                    <a:pt x="14" y="98"/>
                  </a:lnTo>
                  <a:lnTo>
                    <a:pt x="11" y="93"/>
                  </a:lnTo>
                  <a:lnTo>
                    <a:pt x="7" y="87"/>
                  </a:lnTo>
                  <a:lnTo>
                    <a:pt x="4" y="79"/>
                  </a:lnTo>
                  <a:lnTo>
                    <a:pt x="2" y="69"/>
                  </a:lnTo>
                  <a:lnTo>
                    <a:pt x="0" y="57"/>
                  </a:lnTo>
                  <a:lnTo>
                    <a:pt x="0" y="44"/>
                  </a:lnTo>
                </a:path>
              </a:pathLst>
            </a:custGeom>
            <a:solidFill>
              <a:srgbClr val="191919"/>
            </a:solidFill>
            <a:ln w="9525" cap="rnd">
              <a:noFill/>
              <a:round/>
              <a:headEnd/>
              <a:tailEnd/>
            </a:ln>
            <a:effectLst/>
          </p:spPr>
          <p:txBody>
            <a:bodyPr/>
            <a:lstStyle/>
            <a:p>
              <a:endParaRPr lang="en-US"/>
            </a:p>
          </p:txBody>
        </p:sp>
        <p:sp>
          <p:nvSpPr>
            <p:cNvPr id="19461" name="Freeform 5"/>
            <p:cNvSpPr>
              <a:spLocks/>
            </p:cNvSpPr>
            <p:nvPr/>
          </p:nvSpPr>
          <p:spPr bwMode="auto">
            <a:xfrm>
              <a:off x="532" y="1991"/>
              <a:ext cx="28" cy="59"/>
            </a:xfrm>
            <a:custGeom>
              <a:avLst/>
              <a:gdLst/>
              <a:ahLst/>
              <a:cxnLst>
                <a:cxn ang="0">
                  <a:pos x="0" y="6"/>
                </a:cxn>
                <a:cxn ang="0">
                  <a:pos x="0" y="8"/>
                </a:cxn>
                <a:cxn ang="0">
                  <a:pos x="0" y="12"/>
                </a:cxn>
                <a:cxn ang="0">
                  <a:pos x="0" y="18"/>
                </a:cxn>
                <a:cxn ang="0">
                  <a:pos x="1" y="25"/>
                </a:cxn>
                <a:cxn ang="0">
                  <a:pos x="4" y="34"/>
                </a:cxn>
                <a:cxn ang="0">
                  <a:pos x="8" y="42"/>
                </a:cxn>
                <a:cxn ang="0">
                  <a:pos x="14" y="50"/>
                </a:cxn>
                <a:cxn ang="0">
                  <a:pos x="24" y="58"/>
                </a:cxn>
                <a:cxn ang="0">
                  <a:pos x="24" y="56"/>
                </a:cxn>
                <a:cxn ang="0">
                  <a:pos x="25" y="53"/>
                </a:cxn>
                <a:cxn ang="0">
                  <a:pos x="26" y="48"/>
                </a:cxn>
                <a:cxn ang="0">
                  <a:pos x="27" y="42"/>
                </a:cxn>
                <a:cxn ang="0">
                  <a:pos x="27" y="35"/>
                </a:cxn>
                <a:cxn ang="0">
                  <a:pos x="26" y="28"/>
                </a:cxn>
                <a:cxn ang="0">
                  <a:pos x="24" y="19"/>
                </a:cxn>
                <a:cxn ang="0">
                  <a:pos x="21" y="10"/>
                </a:cxn>
                <a:cxn ang="0">
                  <a:pos x="17" y="4"/>
                </a:cxn>
                <a:cxn ang="0">
                  <a:pos x="14" y="0"/>
                </a:cxn>
                <a:cxn ang="0">
                  <a:pos x="10" y="0"/>
                </a:cxn>
                <a:cxn ang="0">
                  <a:pos x="7" y="0"/>
                </a:cxn>
                <a:cxn ang="0">
                  <a:pos x="4" y="2"/>
                </a:cxn>
                <a:cxn ang="0">
                  <a:pos x="2" y="4"/>
                </a:cxn>
                <a:cxn ang="0">
                  <a:pos x="0" y="6"/>
                </a:cxn>
                <a:cxn ang="0">
                  <a:pos x="0" y="6"/>
                </a:cxn>
              </a:cxnLst>
              <a:rect l="0" t="0" r="r" b="b"/>
              <a:pathLst>
                <a:path w="28" h="59">
                  <a:moveTo>
                    <a:pt x="0" y="6"/>
                  </a:moveTo>
                  <a:lnTo>
                    <a:pt x="0" y="8"/>
                  </a:lnTo>
                  <a:lnTo>
                    <a:pt x="0" y="12"/>
                  </a:lnTo>
                  <a:lnTo>
                    <a:pt x="0" y="18"/>
                  </a:lnTo>
                  <a:lnTo>
                    <a:pt x="1" y="25"/>
                  </a:lnTo>
                  <a:lnTo>
                    <a:pt x="4" y="34"/>
                  </a:lnTo>
                  <a:lnTo>
                    <a:pt x="8" y="42"/>
                  </a:lnTo>
                  <a:lnTo>
                    <a:pt x="14" y="50"/>
                  </a:lnTo>
                  <a:lnTo>
                    <a:pt x="24" y="58"/>
                  </a:lnTo>
                  <a:lnTo>
                    <a:pt x="24" y="56"/>
                  </a:lnTo>
                  <a:lnTo>
                    <a:pt x="25" y="53"/>
                  </a:lnTo>
                  <a:lnTo>
                    <a:pt x="26" y="48"/>
                  </a:lnTo>
                  <a:lnTo>
                    <a:pt x="27" y="42"/>
                  </a:lnTo>
                  <a:lnTo>
                    <a:pt x="27" y="35"/>
                  </a:lnTo>
                  <a:lnTo>
                    <a:pt x="26" y="28"/>
                  </a:lnTo>
                  <a:lnTo>
                    <a:pt x="24" y="19"/>
                  </a:lnTo>
                  <a:lnTo>
                    <a:pt x="21" y="10"/>
                  </a:lnTo>
                  <a:lnTo>
                    <a:pt x="17" y="4"/>
                  </a:lnTo>
                  <a:lnTo>
                    <a:pt x="14" y="0"/>
                  </a:lnTo>
                  <a:lnTo>
                    <a:pt x="10" y="0"/>
                  </a:lnTo>
                  <a:lnTo>
                    <a:pt x="7" y="0"/>
                  </a:lnTo>
                  <a:lnTo>
                    <a:pt x="4" y="2"/>
                  </a:lnTo>
                  <a:lnTo>
                    <a:pt x="2" y="4"/>
                  </a:lnTo>
                  <a:lnTo>
                    <a:pt x="0" y="6"/>
                  </a:lnTo>
                  <a:lnTo>
                    <a:pt x="0" y="6"/>
                  </a:lnTo>
                </a:path>
              </a:pathLst>
            </a:custGeom>
            <a:solidFill>
              <a:srgbClr val="D8D8D8"/>
            </a:solidFill>
            <a:ln w="9525" cap="rnd">
              <a:noFill/>
              <a:round/>
              <a:headEnd/>
              <a:tailEnd/>
            </a:ln>
            <a:effectLst/>
          </p:spPr>
          <p:txBody>
            <a:bodyPr/>
            <a:lstStyle/>
            <a:p>
              <a:endParaRPr lang="en-US"/>
            </a:p>
          </p:txBody>
        </p:sp>
        <p:sp>
          <p:nvSpPr>
            <p:cNvPr id="19462" name="Freeform 6"/>
            <p:cNvSpPr>
              <a:spLocks/>
            </p:cNvSpPr>
            <p:nvPr/>
          </p:nvSpPr>
          <p:spPr bwMode="auto">
            <a:xfrm>
              <a:off x="525" y="2014"/>
              <a:ext cx="28" cy="61"/>
            </a:xfrm>
            <a:custGeom>
              <a:avLst/>
              <a:gdLst/>
              <a:ahLst/>
              <a:cxnLst>
                <a:cxn ang="0">
                  <a:pos x="2" y="0"/>
                </a:cxn>
                <a:cxn ang="0">
                  <a:pos x="2" y="0"/>
                </a:cxn>
                <a:cxn ang="0">
                  <a:pos x="1" y="3"/>
                </a:cxn>
                <a:cxn ang="0">
                  <a:pos x="2" y="9"/>
                </a:cxn>
                <a:cxn ang="0">
                  <a:pos x="3" y="16"/>
                </a:cxn>
                <a:cxn ang="0">
                  <a:pos x="6" y="23"/>
                </a:cxn>
                <a:cxn ang="0">
                  <a:pos x="10" y="31"/>
                </a:cxn>
                <a:cxn ang="0">
                  <a:pos x="17" y="40"/>
                </a:cxn>
                <a:cxn ang="0">
                  <a:pos x="27" y="47"/>
                </a:cxn>
                <a:cxn ang="0">
                  <a:pos x="27" y="48"/>
                </a:cxn>
                <a:cxn ang="0">
                  <a:pos x="26" y="51"/>
                </a:cxn>
                <a:cxn ang="0">
                  <a:pos x="24" y="54"/>
                </a:cxn>
                <a:cxn ang="0">
                  <a:pos x="22" y="57"/>
                </a:cxn>
                <a:cxn ang="0">
                  <a:pos x="20" y="60"/>
                </a:cxn>
                <a:cxn ang="0">
                  <a:pos x="16" y="60"/>
                </a:cxn>
                <a:cxn ang="0">
                  <a:pos x="12" y="56"/>
                </a:cxn>
                <a:cxn ang="0">
                  <a:pos x="7" y="50"/>
                </a:cxn>
                <a:cxn ang="0">
                  <a:pos x="3" y="42"/>
                </a:cxn>
                <a:cxn ang="0">
                  <a:pos x="1" y="33"/>
                </a:cxn>
                <a:cxn ang="0">
                  <a:pos x="0" y="25"/>
                </a:cxn>
                <a:cxn ang="0">
                  <a:pos x="0" y="16"/>
                </a:cxn>
                <a:cxn ang="0">
                  <a:pos x="0" y="10"/>
                </a:cxn>
                <a:cxn ang="0">
                  <a:pos x="1" y="4"/>
                </a:cxn>
                <a:cxn ang="0">
                  <a:pos x="1" y="0"/>
                </a:cxn>
                <a:cxn ang="0">
                  <a:pos x="2" y="0"/>
                </a:cxn>
              </a:cxnLst>
              <a:rect l="0" t="0" r="r" b="b"/>
              <a:pathLst>
                <a:path w="28" h="61">
                  <a:moveTo>
                    <a:pt x="2" y="0"/>
                  </a:moveTo>
                  <a:lnTo>
                    <a:pt x="2" y="0"/>
                  </a:lnTo>
                  <a:lnTo>
                    <a:pt x="1" y="3"/>
                  </a:lnTo>
                  <a:lnTo>
                    <a:pt x="2" y="9"/>
                  </a:lnTo>
                  <a:lnTo>
                    <a:pt x="3" y="16"/>
                  </a:lnTo>
                  <a:lnTo>
                    <a:pt x="6" y="23"/>
                  </a:lnTo>
                  <a:lnTo>
                    <a:pt x="10" y="31"/>
                  </a:lnTo>
                  <a:lnTo>
                    <a:pt x="17" y="40"/>
                  </a:lnTo>
                  <a:lnTo>
                    <a:pt x="27" y="47"/>
                  </a:lnTo>
                  <a:lnTo>
                    <a:pt x="27" y="48"/>
                  </a:lnTo>
                  <a:lnTo>
                    <a:pt x="26" y="51"/>
                  </a:lnTo>
                  <a:lnTo>
                    <a:pt x="24" y="54"/>
                  </a:lnTo>
                  <a:lnTo>
                    <a:pt x="22" y="57"/>
                  </a:lnTo>
                  <a:lnTo>
                    <a:pt x="20" y="60"/>
                  </a:lnTo>
                  <a:lnTo>
                    <a:pt x="16" y="60"/>
                  </a:lnTo>
                  <a:lnTo>
                    <a:pt x="12" y="56"/>
                  </a:lnTo>
                  <a:lnTo>
                    <a:pt x="7" y="50"/>
                  </a:lnTo>
                  <a:lnTo>
                    <a:pt x="3" y="42"/>
                  </a:lnTo>
                  <a:lnTo>
                    <a:pt x="1" y="33"/>
                  </a:lnTo>
                  <a:lnTo>
                    <a:pt x="0" y="25"/>
                  </a:lnTo>
                  <a:lnTo>
                    <a:pt x="0" y="16"/>
                  </a:lnTo>
                  <a:lnTo>
                    <a:pt x="0" y="10"/>
                  </a:lnTo>
                  <a:lnTo>
                    <a:pt x="1" y="4"/>
                  </a:lnTo>
                  <a:lnTo>
                    <a:pt x="1" y="0"/>
                  </a:lnTo>
                  <a:lnTo>
                    <a:pt x="2" y="0"/>
                  </a:lnTo>
                </a:path>
              </a:pathLst>
            </a:custGeom>
            <a:solidFill>
              <a:srgbClr val="D8D8D8"/>
            </a:solidFill>
            <a:ln w="9525" cap="rnd">
              <a:noFill/>
              <a:round/>
              <a:headEnd/>
              <a:tailEnd/>
            </a:ln>
            <a:effectLst/>
          </p:spPr>
          <p:txBody>
            <a:bodyPr/>
            <a:lstStyle/>
            <a:p>
              <a:endParaRPr lang="en-US"/>
            </a:p>
          </p:txBody>
        </p:sp>
        <p:sp>
          <p:nvSpPr>
            <p:cNvPr id="19463" name="Freeform 7"/>
            <p:cNvSpPr>
              <a:spLocks/>
            </p:cNvSpPr>
            <p:nvPr/>
          </p:nvSpPr>
          <p:spPr bwMode="auto">
            <a:xfrm>
              <a:off x="490" y="2995"/>
              <a:ext cx="913" cy="591"/>
            </a:xfrm>
            <a:custGeom>
              <a:avLst/>
              <a:gdLst/>
              <a:ahLst/>
              <a:cxnLst>
                <a:cxn ang="0">
                  <a:pos x="2" y="8"/>
                </a:cxn>
                <a:cxn ang="0">
                  <a:pos x="10" y="37"/>
                </a:cxn>
                <a:cxn ang="0">
                  <a:pos x="29" y="72"/>
                </a:cxn>
                <a:cxn ang="0">
                  <a:pos x="62" y="95"/>
                </a:cxn>
                <a:cxn ang="0">
                  <a:pos x="100" y="103"/>
                </a:cxn>
                <a:cxn ang="0">
                  <a:pos x="121" y="111"/>
                </a:cxn>
                <a:cxn ang="0">
                  <a:pos x="132" y="124"/>
                </a:cxn>
                <a:cxn ang="0">
                  <a:pos x="144" y="141"/>
                </a:cxn>
                <a:cxn ang="0">
                  <a:pos x="162" y="161"/>
                </a:cxn>
                <a:cxn ang="0">
                  <a:pos x="180" y="175"/>
                </a:cxn>
                <a:cxn ang="0">
                  <a:pos x="197" y="183"/>
                </a:cxn>
                <a:cxn ang="0">
                  <a:pos x="214" y="184"/>
                </a:cxn>
                <a:cxn ang="0">
                  <a:pos x="230" y="183"/>
                </a:cxn>
                <a:cxn ang="0">
                  <a:pos x="243" y="187"/>
                </a:cxn>
                <a:cxn ang="0">
                  <a:pos x="256" y="196"/>
                </a:cxn>
                <a:cxn ang="0">
                  <a:pos x="270" y="208"/>
                </a:cxn>
                <a:cxn ang="0">
                  <a:pos x="293" y="225"/>
                </a:cxn>
                <a:cxn ang="0">
                  <a:pos x="334" y="250"/>
                </a:cxn>
                <a:cxn ang="0">
                  <a:pos x="380" y="275"/>
                </a:cxn>
                <a:cxn ang="0">
                  <a:pos x="421" y="293"/>
                </a:cxn>
                <a:cxn ang="0">
                  <a:pos x="449" y="300"/>
                </a:cxn>
                <a:cxn ang="0">
                  <a:pos x="478" y="308"/>
                </a:cxn>
                <a:cxn ang="0">
                  <a:pos x="503" y="317"/>
                </a:cxn>
                <a:cxn ang="0">
                  <a:pos x="523" y="331"/>
                </a:cxn>
                <a:cxn ang="0">
                  <a:pos x="542" y="347"/>
                </a:cxn>
                <a:cxn ang="0">
                  <a:pos x="576" y="370"/>
                </a:cxn>
                <a:cxn ang="0">
                  <a:pos x="614" y="391"/>
                </a:cxn>
                <a:cxn ang="0">
                  <a:pos x="647" y="404"/>
                </a:cxn>
                <a:cxn ang="0">
                  <a:pos x="667" y="409"/>
                </a:cxn>
                <a:cxn ang="0">
                  <a:pos x="684" y="414"/>
                </a:cxn>
                <a:cxn ang="0">
                  <a:pos x="698" y="422"/>
                </a:cxn>
                <a:cxn ang="0">
                  <a:pos x="711" y="435"/>
                </a:cxn>
                <a:cxn ang="0">
                  <a:pos x="728" y="452"/>
                </a:cxn>
                <a:cxn ang="0">
                  <a:pos x="758" y="471"/>
                </a:cxn>
                <a:cxn ang="0">
                  <a:pos x="790" y="485"/>
                </a:cxn>
                <a:cxn ang="0">
                  <a:pos x="817" y="491"/>
                </a:cxn>
                <a:cxn ang="0">
                  <a:pos x="825" y="491"/>
                </a:cxn>
                <a:cxn ang="0">
                  <a:pos x="839" y="499"/>
                </a:cxn>
                <a:cxn ang="0">
                  <a:pos x="857" y="510"/>
                </a:cxn>
                <a:cxn ang="0">
                  <a:pos x="875" y="521"/>
                </a:cxn>
                <a:cxn ang="0">
                  <a:pos x="894" y="527"/>
                </a:cxn>
                <a:cxn ang="0">
                  <a:pos x="903" y="514"/>
                </a:cxn>
                <a:cxn ang="0">
                  <a:pos x="905" y="521"/>
                </a:cxn>
                <a:cxn ang="0">
                  <a:pos x="910" y="546"/>
                </a:cxn>
                <a:cxn ang="0">
                  <a:pos x="912" y="573"/>
                </a:cxn>
                <a:cxn ang="0">
                  <a:pos x="903" y="589"/>
                </a:cxn>
                <a:cxn ang="0">
                  <a:pos x="873" y="578"/>
                </a:cxn>
                <a:cxn ang="0">
                  <a:pos x="789" y="535"/>
                </a:cxn>
                <a:cxn ang="0">
                  <a:pos x="662" y="470"/>
                </a:cxn>
                <a:cxn ang="0">
                  <a:pos x="512" y="392"/>
                </a:cxn>
                <a:cxn ang="0">
                  <a:pos x="357" y="311"/>
                </a:cxn>
                <a:cxn ang="0">
                  <a:pos x="216" y="236"/>
                </a:cxn>
                <a:cxn ang="0">
                  <a:pos x="109" y="178"/>
                </a:cxn>
                <a:cxn ang="0">
                  <a:pos x="52" y="147"/>
                </a:cxn>
                <a:cxn ang="0">
                  <a:pos x="37" y="134"/>
                </a:cxn>
                <a:cxn ang="0">
                  <a:pos x="20" y="111"/>
                </a:cxn>
                <a:cxn ang="0">
                  <a:pos x="7" y="75"/>
                </a:cxn>
                <a:cxn ang="0">
                  <a:pos x="0" y="17"/>
                </a:cxn>
              </a:cxnLst>
              <a:rect l="0" t="0" r="r" b="b"/>
              <a:pathLst>
                <a:path w="913" h="591">
                  <a:moveTo>
                    <a:pt x="0" y="0"/>
                  </a:moveTo>
                  <a:lnTo>
                    <a:pt x="0" y="0"/>
                  </a:lnTo>
                  <a:lnTo>
                    <a:pt x="0" y="3"/>
                  </a:lnTo>
                  <a:lnTo>
                    <a:pt x="2" y="8"/>
                  </a:lnTo>
                  <a:lnTo>
                    <a:pt x="2" y="13"/>
                  </a:lnTo>
                  <a:lnTo>
                    <a:pt x="4" y="20"/>
                  </a:lnTo>
                  <a:lnTo>
                    <a:pt x="7" y="29"/>
                  </a:lnTo>
                  <a:lnTo>
                    <a:pt x="10" y="37"/>
                  </a:lnTo>
                  <a:lnTo>
                    <a:pt x="14" y="45"/>
                  </a:lnTo>
                  <a:lnTo>
                    <a:pt x="18" y="55"/>
                  </a:lnTo>
                  <a:lnTo>
                    <a:pt x="23" y="63"/>
                  </a:lnTo>
                  <a:lnTo>
                    <a:pt x="29" y="72"/>
                  </a:lnTo>
                  <a:lnTo>
                    <a:pt x="35" y="79"/>
                  </a:lnTo>
                  <a:lnTo>
                    <a:pt x="44" y="86"/>
                  </a:lnTo>
                  <a:lnTo>
                    <a:pt x="52" y="91"/>
                  </a:lnTo>
                  <a:lnTo>
                    <a:pt x="62" y="95"/>
                  </a:lnTo>
                  <a:lnTo>
                    <a:pt x="73" y="98"/>
                  </a:lnTo>
                  <a:lnTo>
                    <a:pt x="83" y="99"/>
                  </a:lnTo>
                  <a:lnTo>
                    <a:pt x="93" y="101"/>
                  </a:lnTo>
                  <a:lnTo>
                    <a:pt x="100" y="103"/>
                  </a:lnTo>
                  <a:lnTo>
                    <a:pt x="107" y="104"/>
                  </a:lnTo>
                  <a:lnTo>
                    <a:pt x="113" y="107"/>
                  </a:lnTo>
                  <a:lnTo>
                    <a:pt x="117" y="109"/>
                  </a:lnTo>
                  <a:lnTo>
                    <a:pt x="121" y="111"/>
                  </a:lnTo>
                  <a:lnTo>
                    <a:pt x="124" y="114"/>
                  </a:lnTo>
                  <a:lnTo>
                    <a:pt x="127" y="117"/>
                  </a:lnTo>
                  <a:lnTo>
                    <a:pt x="130" y="121"/>
                  </a:lnTo>
                  <a:lnTo>
                    <a:pt x="132" y="124"/>
                  </a:lnTo>
                  <a:lnTo>
                    <a:pt x="135" y="127"/>
                  </a:lnTo>
                  <a:lnTo>
                    <a:pt x="138" y="132"/>
                  </a:lnTo>
                  <a:lnTo>
                    <a:pt x="140" y="137"/>
                  </a:lnTo>
                  <a:lnTo>
                    <a:pt x="144" y="141"/>
                  </a:lnTo>
                  <a:lnTo>
                    <a:pt x="148" y="147"/>
                  </a:lnTo>
                  <a:lnTo>
                    <a:pt x="153" y="152"/>
                  </a:lnTo>
                  <a:lnTo>
                    <a:pt x="157" y="157"/>
                  </a:lnTo>
                  <a:lnTo>
                    <a:pt x="162" y="161"/>
                  </a:lnTo>
                  <a:lnTo>
                    <a:pt x="167" y="165"/>
                  </a:lnTo>
                  <a:lnTo>
                    <a:pt x="171" y="169"/>
                  </a:lnTo>
                  <a:lnTo>
                    <a:pt x="176" y="172"/>
                  </a:lnTo>
                  <a:lnTo>
                    <a:pt x="180" y="175"/>
                  </a:lnTo>
                  <a:lnTo>
                    <a:pt x="185" y="177"/>
                  </a:lnTo>
                  <a:lnTo>
                    <a:pt x="189" y="180"/>
                  </a:lnTo>
                  <a:lnTo>
                    <a:pt x="193" y="181"/>
                  </a:lnTo>
                  <a:lnTo>
                    <a:pt x="197" y="183"/>
                  </a:lnTo>
                  <a:lnTo>
                    <a:pt x="202" y="183"/>
                  </a:lnTo>
                  <a:lnTo>
                    <a:pt x="206" y="184"/>
                  </a:lnTo>
                  <a:lnTo>
                    <a:pt x="210" y="184"/>
                  </a:lnTo>
                  <a:lnTo>
                    <a:pt x="214" y="184"/>
                  </a:lnTo>
                  <a:lnTo>
                    <a:pt x="219" y="183"/>
                  </a:lnTo>
                  <a:lnTo>
                    <a:pt x="222" y="183"/>
                  </a:lnTo>
                  <a:lnTo>
                    <a:pt x="226" y="183"/>
                  </a:lnTo>
                  <a:lnTo>
                    <a:pt x="230" y="183"/>
                  </a:lnTo>
                  <a:lnTo>
                    <a:pt x="233" y="184"/>
                  </a:lnTo>
                  <a:lnTo>
                    <a:pt x="237" y="185"/>
                  </a:lnTo>
                  <a:lnTo>
                    <a:pt x="240" y="186"/>
                  </a:lnTo>
                  <a:lnTo>
                    <a:pt x="243" y="187"/>
                  </a:lnTo>
                  <a:lnTo>
                    <a:pt x="246" y="189"/>
                  </a:lnTo>
                  <a:lnTo>
                    <a:pt x="250" y="191"/>
                  </a:lnTo>
                  <a:lnTo>
                    <a:pt x="252" y="193"/>
                  </a:lnTo>
                  <a:lnTo>
                    <a:pt x="256" y="196"/>
                  </a:lnTo>
                  <a:lnTo>
                    <a:pt x="259" y="199"/>
                  </a:lnTo>
                  <a:lnTo>
                    <a:pt x="263" y="202"/>
                  </a:lnTo>
                  <a:lnTo>
                    <a:pt x="266" y="205"/>
                  </a:lnTo>
                  <a:lnTo>
                    <a:pt x="270" y="208"/>
                  </a:lnTo>
                  <a:lnTo>
                    <a:pt x="274" y="211"/>
                  </a:lnTo>
                  <a:lnTo>
                    <a:pt x="278" y="215"/>
                  </a:lnTo>
                  <a:lnTo>
                    <a:pt x="285" y="219"/>
                  </a:lnTo>
                  <a:lnTo>
                    <a:pt x="293" y="225"/>
                  </a:lnTo>
                  <a:lnTo>
                    <a:pt x="302" y="230"/>
                  </a:lnTo>
                  <a:lnTo>
                    <a:pt x="312" y="236"/>
                  </a:lnTo>
                  <a:lnTo>
                    <a:pt x="323" y="243"/>
                  </a:lnTo>
                  <a:lnTo>
                    <a:pt x="334" y="250"/>
                  </a:lnTo>
                  <a:lnTo>
                    <a:pt x="346" y="256"/>
                  </a:lnTo>
                  <a:lnTo>
                    <a:pt x="357" y="263"/>
                  </a:lnTo>
                  <a:lnTo>
                    <a:pt x="369" y="269"/>
                  </a:lnTo>
                  <a:lnTo>
                    <a:pt x="380" y="275"/>
                  </a:lnTo>
                  <a:lnTo>
                    <a:pt x="392" y="281"/>
                  </a:lnTo>
                  <a:lnTo>
                    <a:pt x="402" y="285"/>
                  </a:lnTo>
                  <a:lnTo>
                    <a:pt x="412" y="290"/>
                  </a:lnTo>
                  <a:lnTo>
                    <a:pt x="421" y="293"/>
                  </a:lnTo>
                  <a:lnTo>
                    <a:pt x="428" y="295"/>
                  </a:lnTo>
                  <a:lnTo>
                    <a:pt x="435" y="296"/>
                  </a:lnTo>
                  <a:lnTo>
                    <a:pt x="442" y="298"/>
                  </a:lnTo>
                  <a:lnTo>
                    <a:pt x="449" y="300"/>
                  </a:lnTo>
                  <a:lnTo>
                    <a:pt x="457" y="301"/>
                  </a:lnTo>
                  <a:lnTo>
                    <a:pt x="464" y="303"/>
                  </a:lnTo>
                  <a:lnTo>
                    <a:pt x="471" y="305"/>
                  </a:lnTo>
                  <a:lnTo>
                    <a:pt x="478" y="308"/>
                  </a:lnTo>
                  <a:lnTo>
                    <a:pt x="485" y="310"/>
                  </a:lnTo>
                  <a:lnTo>
                    <a:pt x="491" y="312"/>
                  </a:lnTo>
                  <a:lnTo>
                    <a:pt x="497" y="315"/>
                  </a:lnTo>
                  <a:lnTo>
                    <a:pt x="503" y="317"/>
                  </a:lnTo>
                  <a:lnTo>
                    <a:pt x="509" y="321"/>
                  </a:lnTo>
                  <a:lnTo>
                    <a:pt x="514" y="324"/>
                  </a:lnTo>
                  <a:lnTo>
                    <a:pt x="519" y="327"/>
                  </a:lnTo>
                  <a:lnTo>
                    <a:pt x="523" y="331"/>
                  </a:lnTo>
                  <a:lnTo>
                    <a:pt x="527" y="334"/>
                  </a:lnTo>
                  <a:lnTo>
                    <a:pt x="531" y="337"/>
                  </a:lnTo>
                  <a:lnTo>
                    <a:pt x="536" y="342"/>
                  </a:lnTo>
                  <a:lnTo>
                    <a:pt x="542" y="347"/>
                  </a:lnTo>
                  <a:lnTo>
                    <a:pt x="550" y="353"/>
                  </a:lnTo>
                  <a:lnTo>
                    <a:pt x="558" y="358"/>
                  </a:lnTo>
                  <a:lnTo>
                    <a:pt x="567" y="364"/>
                  </a:lnTo>
                  <a:lnTo>
                    <a:pt x="576" y="370"/>
                  </a:lnTo>
                  <a:lnTo>
                    <a:pt x="585" y="376"/>
                  </a:lnTo>
                  <a:lnTo>
                    <a:pt x="595" y="381"/>
                  </a:lnTo>
                  <a:lnTo>
                    <a:pt x="605" y="386"/>
                  </a:lnTo>
                  <a:lnTo>
                    <a:pt x="614" y="391"/>
                  </a:lnTo>
                  <a:lnTo>
                    <a:pt x="623" y="396"/>
                  </a:lnTo>
                  <a:lnTo>
                    <a:pt x="632" y="399"/>
                  </a:lnTo>
                  <a:lnTo>
                    <a:pt x="640" y="403"/>
                  </a:lnTo>
                  <a:lnTo>
                    <a:pt x="647" y="404"/>
                  </a:lnTo>
                  <a:lnTo>
                    <a:pt x="652" y="406"/>
                  </a:lnTo>
                  <a:lnTo>
                    <a:pt x="657" y="406"/>
                  </a:lnTo>
                  <a:lnTo>
                    <a:pt x="663" y="407"/>
                  </a:lnTo>
                  <a:lnTo>
                    <a:pt x="667" y="409"/>
                  </a:lnTo>
                  <a:lnTo>
                    <a:pt x="672" y="409"/>
                  </a:lnTo>
                  <a:lnTo>
                    <a:pt x="676" y="411"/>
                  </a:lnTo>
                  <a:lnTo>
                    <a:pt x="681" y="413"/>
                  </a:lnTo>
                  <a:lnTo>
                    <a:pt x="684" y="414"/>
                  </a:lnTo>
                  <a:lnTo>
                    <a:pt x="688" y="416"/>
                  </a:lnTo>
                  <a:lnTo>
                    <a:pt x="691" y="418"/>
                  </a:lnTo>
                  <a:lnTo>
                    <a:pt x="695" y="420"/>
                  </a:lnTo>
                  <a:lnTo>
                    <a:pt x="698" y="422"/>
                  </a:lnTo>
                  <a:lnTo>
                    <a:pt x="701" y="426"/>
                  </a:lnTo>
                  <a:lnTo>
                    <a:pt x="704" y="429"/>
                  </a:lnTo>
                  <a:lnTo>
                    <a:pt x="707" y="432"/>
                  </a:lnTo>
                  <a:lnTo>
                    <a:pt x="711" y="435"/>
                  </a:lnTo>
                  <a:lnTo>
                    <a:pt x="714" y="439"/>
                  </a:lnTo>
                  <a:lnTo>
                    <a:pt x="717" y="443"/>
                  </a:lnTo>
                  <a:lnTo>
                    <a:pt x="722" y="448"/>
                  </a:lnTo>
                  <a:lnTo>
                    <a:pt x="728" y="452"/>
                  </a:lnTo>
                  <a:lnTo>
                    <a:pt x="734" y="457"/>
                  </a:lnTo>
                  <a:lnTo>
                    <a:pt x="742" y="462"/>
                  </a:lnTo>
                  <a:lnTo>
                    <a:pt x="750" y="466"/>
                  </a:lnTo>
                  <a:lnTo>
                    <a:pt x="758" y="471"/>
                  </a:lnTo>
                  <a:lnTo>
                    <a:pt x="766" y="475"/>
                  </a:lnTo>
                  <a:lnTo>
                    <a:pt x="774" y="478"/>
                  </a:lnTo>
                  <a:lnTo>
                    <a:pt x="783" y="482"/>
                  </a:lnTo>
                  <a:lnTo>
                    <a:pt x="790" y="485"/>
                  </a:lnTo>
                  <a:lnTo>
                    <a:pt x="798" y="488"/>
                  </a:lnTo>
                  <a:lnTo>
                    <a:pt x="805" y="489"/>
                  </a:lnTo>
                  <a:lnTo>
                    <a:pt x="811" y="490"/>
                  </a:lnTo>
                  <a:lnTo>
                    <a:pt x="817" y="491"/>
                  </a:lnTo>
                  <a:lnTo>
                    <a:pt x="821" y="490"/>
                  </a:lnTo>
                  <a:lnTo>
                    <a:pt x="821" y="490"/>
                  </a:lnTo>
                  <a:lnTo>
                    <a:pt x="823" y="491"/>
                  </a:lnTo>
                  <a:lnTo>
                    <a:pt x="825" y="491"/>
                  </a:lnTo>
                  <a:lnTo>
                    <a:pt x="828" y="493"/>
                  </a:lnTo>
                  <a:lnTo>
                    <a:pt x="831" y="494"/>
                  </a:lnTo>
                  <a:lnTo>
                    <a:pt x="835" y="497"/>
                  </a:lnTo>
                  <a:lnTo>
                    <a:pt x="839" y="499"/>
                  </a:lnTo>
                  <a:lnTo>
                    <a:pt x="843" y="501"/>
                  </a:lnTo>
                  <a:lnTo>
                    <a:pt x="847" y="504"/>
                  </a:lnTo>
                  <a:lnTo>
                    <a:pt x="852" y="507"/>
                  </a:lnTo>
                  <a:lnTo>
                    <a:pt x="857" y="510"/>
                  </a:lnTo>
                  <a:lnTo>
                    <a:pt x="862" y="513"/>
                  </a:lnTo>
                  <a:lnTo>
                    <a:pt x="866" y="516"/>
                  </a:lnTo>
                  <a:lnTo>
                    <a:pt x="871" y="519"/>
                  </a:lnTo>
                  <a:lnTo>
                    <a:pt x="875" y="521"/>
                  </a:lnTo>
                  <a:lnTo>
                    <a:pt x="878" y="524"/>
                  </a:lnTo>
                  <a:lnTo>
                    <a:pt x="885" y="529"/>
                  </a:lnTo>
                  <a:lnTo>
                    <a:pt x="890" y="530"/>
                  </a:lnTo>
                  <a:lnTo>
                    <a:pt x="894" y="527"/>
                  </a:lnTo>
                  <a:lnTo>
                    <a:pt x="897" y="524"/>
                  </a:lnTo>
                  <a:lnTo>
                    <a:pt x="900" y="521"/>
                  </a:lnTo>
                  <a:lnTo>
                    <a:pt x="902" y="517"/>
                  </a:lnTo>
                  <a:lnTo>
                    <a:pt x="903" y="514"/>
                  </a:lnTo>
                  <a:lnTo>
                    <a:pt x="903" y="513"/>
                  </a:lnTo>
                  <a:lnTo>
                    <a:pt x="904" y="514"/>
                  </a:lnTo>
                  <a:lnTo>
                    <a:pt x="904" y="517"/>
                  </a:lnTo>
                  <a:lnTo>
                    <a:pt x="905" y="521"/>
                  </a:lnTo>
                  <a:lnTo>
                    <a:pt x="907" y="526"/>
                  </a:lnTo>
                  <a:lnTo>
                    <a:pt x="907" y="531"/>
                  </a:lnTo>
                  <a:lnTo>
                    <a:pt x="909" y="538"/>
                  </a:lnTo>
                  <a:lnTo>
                    <a:pt x="910" y="546"/>
                  </a:lnTo>
                  <a:lnTo>
                    <a:pt x="911" y="553"/>
                  </a:lnTo>
                  <a:lnTo>
                    <a:pt x="912" y="560"/>
                  </a:lnTo>
                  <a:lnTo>
                    <a:pt x="912" y="567"/>
                  </a:lnTo>
                  <a:lnTo>
                    <a:pt x="912" y="573"/>
                  </a:lnTo>
                  <a:lnTo>
                    <a:pt x="910" y="579"/>
                  </a:lnTo>
                  <a:lnTo>
                    <a:pt x="909" y="583"/>
                  </a:lnTo>
                  <a:lnTo>
                    <a:pt x="907" y="587"/>
                  </a:lnTo>
                  <a:lnTo>
                    <a:pt x="903" y="589"/>
                  </a:lnTo>
                  <a:lnTo>
                    <a:pt x="898" y="590"/>
                  </a:lnTo>
                  <a:lnTo>
                    <a:pt x="895" y="588"/>
                  </a:lnTo>
                  <a:lnTo>
                    <a:pt x="886" y="584"/>
                  </a:lnTo>
                  <a:lnTo>
                    <a:pt x="873" y="578"/>
                  </a:lnTo>
                  <a:lnTo>
                    <a:pt x="857" y="570"/>
                  </a:lnTo>
                  <a:lnTo>
                    <a:pt x="838" y="560"/>
                  </a:lnTo>
                  <a:lnTo>
                    <a:pt x="815" y="549"/>
                  </a:lnTo>
                  <a:lnTo>
                    <a:pt x="789" y="535"/>
                  </a:lnTo>
                  <a:lnTo>
                    <a:pt x="761" y="521"/>
                  </a:lnTo>
                  <a:lnTo>
                    <a:pt x="730" y="505"/>
                  </a:lnTo>
                  <a:lnTo>
                    <a:pt x="697" y="488"/>
                  </a:lnTo>
                  <a:lnTo>
                    <a:pt x="662" y="470"/>
                  </a:lnTo>
                  <a:lnTo>
                    <a:pt x="626" y="451"/>
                  </a:lnTo>
                  <a:lnTo>
                    <a:pt x="589" y="432"/>
                  </a:lnTo>
                  <a:lnTo>
                    <a:pt x="551" y="412"/>
                  </a:lnTo>
                  <a:lnTo>
                    <a:pt x="512" y="392"/>
                  </a:lnTo>
                  <a:lnTo>
                    <a:pt x="473" y="371"/>
                  </a:lnTo>
                  <a:lnTo>
                    <a:pt x="434" y="350"/>
                  </a:lnTo>
                  <a:lnTo>
                    <a:pt x="395" y="331"/>
                  </a:lnTo>
                  <a:lnTo>
                    <a:pt x="357" y="311"/>
                  </a:lnTo>
                  <a:lnTo>
                    <a:pt x="320" y="291"/>
                  </a:lnTo>
                  <a:lnTo>
                    <a:pt x="284" y="272"/>
                  </a:lnTo>
                  <a:lnTo>
                    <a:pt x="250" y="254"/>
                  </a:lnTo>
                  <a:lnTo>
                    <a:pt x="216" y="236"/>
                  </a:lnTo>
                  <a:lnTo>
                    <a:pt x="185" y="219"/>
                  </a:lnTo>
                  <a:lnTo>
                    <a:pt x="157" y="204"/>
                  </a:lnTo>
                  <a:lnTo>
                    <a:pt x="132" y="191"/>
                  </a:lnTo>
                  <a:lnTo>
                    <a:pt x="109" y="178"/>
                  </a:lnTo>
                  <a:lnTo>
                    <a:pt x="89" y="167"/>
                  </a:lnTo>
                  <a:lnTo>
                    <a:pt x="73" y="159"/>
                  </a:lnTo>
                  <a:lnTo>
                    <a:pt x="61" y="152"/>
                  </a:lnTo>
                  <a:lnTo>
                    <a:pt x="52" y="147"/>
                  </a:lnTo>
                  <a:lnTo>
                    <a:pt x="49" y="144"/>
                  </a:lnTo>
                  <a:lnTo>
                    <a:pt x="45" y="141"/>
                  </a:lnTo>
                  <a:lnTo>
                    <a:pt x="41" y="137"/>
                  </a:lnTo>
                  <a:lnTo>
                    <a:pt x="37" y="134"/>
                  </a:lnTo>
                  <a:lnTo>
                    <a:pt x="33" y="129"/>
                  </a:lnTo>
                  <a:lnTo>
                    <a:pt x="28" y="124"/>
                  </a:lnTo>
                  <a:lnTo>
                    <a:pt x="24" y="118"/>
                  </a:lnTo>
                  <a:lnTo>
                    <a:pt x="20" y="111"/>
                  </a:lnTo>
                  <a:lnTo>
                    <a:pt x="16" y="104"/>
                  </a:lnTo>
                  <a:lnTo>
                    <a:pt x="13" y="95"/>
                  </a:lnTo>
                  <a:lnTo>
                    <a:pt x="9" y="85"/>
                  </a:lnTo>
                  <a:lnTo>
                    <a:pt x="7" y="75"/>
                  </a:lnTo>
                  <a:lnTo>
                    <a:pt x="4" y="62"/>
                  </a:lnTo>
                  <a:lnTo>
                    <a:pt x="2" y="49"/>
                  </a:lnTo>
                  <a:lnTo>
                    <a:pt x="1" y="34"/>
                  </a:lnTo>
                  <a:lnTo>
                    <a:pt x="0" y="17"/>
                  </a:lnTo>
                  <a:lnTo>
                    <a:pt x="0" y="0"/>
                  </a:lnTo>
                </a:path>
              </a:pathLst>
            </a:custGeom>
            <a:solidFill>
              <a:srgbClr val="000000"/>
            </a:solidFill>
            <a:ln w="9525" cap="rnd">
              <a:noFill/>
              <a:round/>
              <a:headEnd/>
              <a:tailEnd/>
            </a:ln>
            <a:effectLst/>
          </p:spPr>
          <p:txBody>
            <a:bodyPr/>
            <a:lstStyle/>
            <a:p>
              <a:endParaRPr lang="en-US"/>
            </a:p>
          </p:txBody>
        </p:sp>
        <p:sp>
          <p:nvSpPr>
            <p:cNvPr id="19464" name="Freeform 8"/>
            <p:cNvSpPr>
              <a:spLocks/>
            </p:cNvSpPr>
            <p:nvPr/>
          </p:nvSpPr>
          <p:spPr bwMode="auto">
            <a:xfrm>
              <a:off x="505" y="2961"/>
              <a:ext cx="48" cy="105"/>
            </a:xfrm>
            <a:custGeom>
              <a:avLst/>
              <a:gdLst/>
              <a:ahLst/>
              <a:cxnLst>
                <a:cxn ang="0">
                  <a:pos x="0" y="44"/>
                </a:cxn>
                <a:cxn ang="0">
                  <a:pos x="0" y="34"/>
                </a:cxn>
                <a:cxn ang="0">
                  <a:pos x="1" y="25"/>
                </a:cxn>
                <a:cxn ang="0">
                  <a:pos x="4" y="17"/>
                </a:cxn>
                <a:cxn ang="0">
                  <a:pos x="7" y="11"/>
                </a:cxn>
                <a:cxn ang="0">
                  <a:pos x="11" y="6"/>
                </a:cxn>
                <a:cxn ang="0">
                  <a:pos x="14" y="3"/>
                </a:cxn>
                <a:cxn ang="0">
                  <a:pos x="18" y="0"/>
                </a:cxn>
                <a:cxn ang="0">
                  <a:pos x="23" y="0"/>
                </a:cxn>
                <a:cxn ang="0">
                  <a:pos x="28" y="1"/>
                </a:cxn>
                <a:cxn ang="0">
                  <a:pos x="32" y="3"/>
                </a:cxn>
                <a:cxn ang="0">
                  <a:pos x="35" y="8"/>
                </a:cxn>
                <a:cxn ang="0">
                  <a:pos x="39" y="14"/>
                </a:cxn>
                <a:cxn ang="0">
                  <a:pos x="42" y="22"/>
                </a:cxn>
                <a:cxn ang="0">
                  <a:pos x="44" y="31"/>
                </a:cxn>
                <a:cxn ang="0">
                  <a:pos x="46" y="43"/>
                </a:cxn>
                <a:cxn ang="0">
                  <a:pos x="47" y="56"/>
                </a:cxn>
                <a:cxn ang="0">
                  <a:pos x="46" y="67"/>
                </a:cxn>
                <a:cxn ang="0">
                  <a:pos x="44" y="77"/>
                </a:cxn>
                <a:cxn ang="0">
                  <a:pos x="42" y="86"/>
                </a:cxn>
                <a:cxn ang="0">
                  <a:pos x="39" y="93"/>
                </a:cxn>
                <a:cxn ang="0">
                  <a:pos x="35" y="98"/>
                </a:cxn>
                <a:cxn ang="0">
                  <a:pos x="32" y="102"/>
                </a:cxn>
                <a:cxn ang="0">
                  <a:pos x="28" y="104"/>
                </a:cxn>
                <a:cxn ang="0">
                  <a:pos x="23" y="104"/>
                </a:cxn>
                <a:cxn ang="0">
                  <a:pos x="18" y="102"/>
                </a:cxn>
                <a:cxn ang="0">
                  <a:pos x="14" y="99"/>
                </a:cxn>
                <a:cxn ang="0">
                  <a:pos x="11" y="94"/>
                </a:cxn>
                <a:cxn ang="0">
                  <a:pos x="7" y="88"/>
                </a:cxn>
                <a:cxn ang="0">
                  <a:pos x="4" y="80"/>
                </a:cxn>
                <a:cxn ang="0">
                  <a:pos x="1" y="70"/>
                </a:cxn>
                <a:cxn ang="0">
                  <a:pos x="0" y="58"/>
                </a:cxn>
                <a:cxn ang="0">
                  <a:pos x="0" y="44"/>
                </a:cxn>
              </a:cxnLst>
              <a:rect l="0" t="0" r="r" b="b"/>
              <a:pathLst>
                <a:path w="48" h="105">
                  <a:moveTo>
                    <a:pt x="0" y="44"/>
                  </a:moveTo>
                  <a:lnTo>
                    <a:pt x="0" y="34"/>
                  </a:lnTo>
                  <a:lnTo>
                    <a:pt x="1" y="25"/>
                  </a:lnTo>
                  <a:lnTo>
                    <a:pt x="4" y="17"/>
                  </a:lnTo>
                  <a:lnTo>
                    <a:pt x="7" y="11"/>
                  </a:lnTo>
                  <a:lnTo>
                    <a:pt x="11" y="6"/>
                  </a:lnTo>
                  <a:lnTo>
                    <a:pt x="14" y="3"/>
                  </a:lnTo>
                  <a:lnTo>
                    <a:pt x="18" y="0"/>
                  </a:lnTo>
                  <a:lnTo>
                    <a:pt x="23" y="0"/>
                  </a:lnTo>
                  <a:lnTo>
                    <a:pt x="28" y="1"/>
                  </a:lnTo>
                  <a:lnTo>
                    <a:pt x="32" y="3"/>
                  </a:lnTo>
                  <a:lnTo>
                    <a:pt x="35" y="8"/>
                  </a:lnTo>
                  <a:lnTo>
                    <a:pt x="39" y="14"/>
                  </a:lnTo>
                  <a:lnTo>
                    <a:pt x="42" y="22"/>
                  </a:lnTo>
                  <a:lnTo>
                    <a:pt x="44" y="31"/>
                  </a:lnTo>
                  <a:lnTo>
                    <a:pt x="46" y="43"/>
                  </a:lnTo>
                  <a:lnTo>
                    <a:pt x="47" y="56"/>
                  </a:lnTo>
                  <a:lnTo>
                    <a:pt x="46" y="67"/>
                  </a:lnTo>
                  <a:lnTo>
                    <a:pt x="44" y="77"/>
                  </a:lnTo>
                  <a:lnTo>
                    <a:pt x="42" y="86"/>
                  </a:lnTo>
                  <a:lnTo>
                    <a:pt x="39" y="93"/>
                  </a:lnTo>
                  <a:lnTo>
                    <a:pt x="35" y="98"/>
                  </a:lnTo>
                  <a:lnTo>
                    <a:pt x="32" y="102"/>
                  </a:lnTo>
                  <a:lnTo>
                    <a:pt x="28" y="104"/>
                  </a:lnTo>
                  <a:lnTo>
                    <a:pt x="23" y="104"/>
                  </a:lnTo>
                  <a:lnTo>
                    <a:pt x="18" y="102"/>
                  </a:lnTo>
                  <a:lnTo>
                    <a:pt x="14" y="99"/>
                  </a:lnTo>
                  <a:lnTo>
                    <a:pt x="11" y="94"/>
                  </a:lnTo>
                  <a:lnTo>
                    <a:pt x="7" y="88"/>
                  </a:lnTo>
                  <a:lnTo>
                    <a:pt x="4" y="80"/>
                  </a:lnTo>
                  <a:lnTo>
                    <a:pt x="1" y="70"/>
                  </a:lnTo>
                  <a:lnTo>
                    <a:pt x="0" y="58"/>
                  </a:lnTo>
                  <a:lnTo>
                    <a:pt x="0" y="44"/>
                  </a:lnTo>
                </a:path>
              </a:pathLst>
            </a:custGeom>
            <a:solidFill>
              <a:srgbClr val="191919"/>
            </a:solidFill>
            <a:ln w="9525" cap="rnd">
              <a:noFill/>
              <a:round/>
              <a:headEnd/>
              <a:tailEnd/>
            </a:ln>
            <a:effectLst/>
          </p:spPr>
          <p:txBody>
            <a:bodyPr/>
            <a:lstStyle/>
            <a:p>
              <a:endParaRPr lang="en-US"/>
            </a:p>
          </p:txBody>
        </p:sp>
        <p:sp>
          <p:nvSpPr>
            <p:cNvPr id="19465" name="Freeform 9"/>
            <p:cNvSpPr>
              <a:spLocks/>
            </p:cNvSpPr>
            <p:nvPr/>
          </p:nvSpPr>
          <p:spPr bwMode="auto">
            <a:xfrm>
              <a:off x="522" y="2973"/>
              <a:ext cx="27" cy="59"/>
            </a:xfrm>
            <a:custGeom>
              <a:avLst/>
              <a:gdLst/>
              <a:ahLst/>
              <a:cxnLst>
                <a:cxn ang="0">
                  <a:pos x="0" y="6"/>
                </a:cxn>
                <a:cxn ang="0">
                  <a:pos x="0" y="8"/>
                </a:cxn>
                <a:cxn ang="0">
                  <a:pos x="0" y="12"/>
                </a:cxn>
                <a:cxn ang="0">
                  <a:pos x="0" y="18"/>
                </a:cxn>
                <a:cxn ang="0">
                  <a:pos x="0" y="25"/>
                </a:cxn>
                <a:cxn ang="0">
                  <a:pos x="3" y="34"/>
                </a:cxn>
                <a:cxn ang="0">
                  <a:pos x="7" y="42"/>
                </a:cxn>
                <a:cxn ang="0">
                  <a:pos x="14" y="50"/>
                </a:cxn>
                <a:cxn ang="0">
                  <a:pos x="23" y="58"/>
                </a:cxn>
                <a:cxn ang="0">
                  <a:pos x="24" y="57"/>
                </a:cxn>
                <a:cxn ang="0">
                  <a:pos x="24" y="54"/>
                </a:cxn>
                <a:cxn ang="0">
                  <a:pos x="25" y="49"/>
                </a:cxn>
                <a:cxn ang="0">
                  <a:pos x="26" y="42"/>
                </a:cxn>
                <a:cxn ang="0">
                  <a:pos x="26" y="35"/>
                </a:cxn>
                <a:cxn ang="0">
                  <a:pos x="25" y="28"/>
                </a:cxn>
                <a:cxn ang="0">
                  <a:pos x="23" y="19"/>
                </a:cxn>
                <a:cxn ang="0">
                  <a:pos x="21" y="10"/>
                </a:cxn>
                <a:cxn ang="0">
                  <a:pos x="17" y="4"/>
                </a:cxn>
                <a:cxn ang="0">
                  <a:pos x="14" y="0"/>
                </a:cxn>
                <a:cxn ang="0">
                  <a:pos x="10" y="0"/>
                </a:cxn>
                <a:cxn ang="0">
                  <a:pos x="7" y="0"/>
                </a:cxn>
                <a:cxn ang="0">
                  <a:pos x="4" y="2"/>
                </a:cxn>
                <a:cxn ang="0">
                  <a:pos x="2" y="4"/>
                </a:cxn>
                <a:cxn ang="0">
                  <a:pos x="0" y="6"/>
                </a:cxn>
                <a:cxn ang="0">
                  <a:pos x="0" y="6"/>
                </a:cxn>
              </a:cxnLst>
              <a:rect l="0" t="0" r="r" b="b"/>
              <a:pathLst>
                <a:path w="27" h="59">
                  <a:moveTo>
                    <a:pt x="0" y="6"/>
                  </a:moveTo>
                  <a:lnTo>
                    <a:pt x="0" y="8"/>
                  </a:lnTo>
                  <a:lnTo>
                    <a:pt x="0" y="12"/>
                  </a:lnTo>
                  <a:lnTo>
                    <a:pt x="0" y="18"/>
                  </a:lnTo>
                  <a:lnTo>
                    <a:pt x="0" y="25"/>
                  </a:lnTo>
                  <a:lnTo>
                    <a:pt x="3" y="34"/>
                  </a:lnTo>
                  <a:lnTo>
                    <a:pt x="7" y="42"/>
                  </a:lnTo>
                  <a:lnTo>
                    <a:pt x="14" y="50"/>
                  </a:lnTo>
                  <a:lnTo>
                    <a:pt x="23" y="58"/>
                  </a:lnTo>
                  <a:lnTo>
                    <a:pt x="24" y="57"/>
                  </a:lnTo>
                  <a:lnTo>
                    <a:pt x="24" y="54"/>
                  </a:lnTo>
                  <a:lnTo>
                    <a:pt x="25" y="49"/>
                  </a:lnTo>
                  <a:lnTo>
                    <a:pt x="26" y="42"/>
                  </a:lnTo>
                  <a:lnTo>
                    <a:pt x="26" y="35"/>
                  </a:lnTo>
                  <a:lnTo>
                    <a:pt x="25" y="28"/>
                  </a:lnTo>
                  <a:lnTo>
                    <a:pt x="23" y="19"/>
                  </a:lnTo>
                  <a:lnTo>
                    <a:pt x="21" y="10"/>
                  </a:lnTo>
                  <a:lnTo>
                    <a:pt x="17" y="4"/>
                  </a:lnTo>
                  <a:lnTo>
                    <a:pt x="14" y="0"/>
                  </a:lnTo>
                  <a:lnTo>
                    <a:pt x="10" y="0"/>
                  </a:lnTo>
                  <a:lnTo>
                    <a:pt x="7" y="0"/>
                  </a:lnTo>
                  <a:lnTo>
                    <a:pt x="4" y="2"/>
                  </a:lnTo>
                  <a:lnTo>
                    <a:pt x="2" y="4"/>
                  </a:lnTo>
                  <a:lnTo>
                    <a:pt x="0" y="6"/>
                  </a:lnTo>
                  <a:lnTo>
                    <a:pt x="0" y="6"/>
                  </a:lnTo>
                </a:path>
              </a:pathLst>
            </a:custGeom>
            <a:solidFill>
              <a:srgbClr val="D8D8D8"/>
            </a:solidFill>
            <a:ln w="9525" cap="rnd">
              <a:noFill/>
              <a:round/>
              <a:headEnd/>
              <a:tailEnd/>
            </a:ln>
            <a:effectLst/>
          </p:spPr>
          <p:txBody>
            <a:bodyPr/>
            <a:lstStyle/>
            <a:p>
              <a:endParaRPr lang="en-US"/>
            </a:p>
          </p:txBody>
        </p:sp>
        <p:sp>
          <p:nvSpPr>
            <p:cNvPr id="19466" name="Freeform 10"/>
            <p:cNvSpPr>
              <a:spLocks/>
            </p:cNvSpPr>
            <p:nvPr/>
          </p:nvSpPr>
          <p:spPr bwMode="auto">
            <a:xfrm>
              <a:off x="514" y="2996"/>
              <a:ext cx="29" cy="61"/>
            </a:xfrm>
            <a:custGeom>
              <a:avLst/>
              <a:gdLst/>
              <a:ahLst/>
              <a:cxnLst>
                <a:cxn ang="0">
                  <a:pos x="2" y="0"/>
                </a:cxn>
                <a:cxn ang="0">
                  <a:pos x="2" y="1"/>
                </a:cxn>
                <a:cxn ang="0">
                  <a:pos x="2" y="4"/>
                </a:cxn>
                <a:cxn ang="0">
                  <a:pos x="2" y="9"/>
                </a:cxn>
                <a:cxn ang="0">
                  <a:pos x="3" y="16"/>
                </a:cxn>
                <a:cxn ang="0">
                  <a:pos x="6" y="23"/>
                </a:cxn>
                <a:cxn ang="0">
                  <a:pos x="11" y="31"/>
                </a:cxn>
                <a:cxn ang="0">
                  <a:pos x="18" y="40"/>
                </a:cxn>
                <a:cxn ang="0">
                  <a:pos x="28" y="47"/>
                </a:cxn>
                <a:cxn ang="0">
                  <a:pos x="28" y="49"/>
                </a:cxn>
                <a:cxn ang="0">
                  <a:pos x="27" y="51"/>
                </a:cxn>
                <a:cxn ang="0">
                  <a:pos x="25" y="54"/>
                </a:cxn>
                <a:cxn ang="0">
                  <a:pos x="23" y="57"/>
                </a:cxn>
                <a:cxn ang="0">
                  <a:pos x="21" y="60"/>
                </a:cxn>
                <a:cxn ang="0">
                  <a:pos x="17" y="60"/>
                </a:cxn>
                <a:cxn ang="0">
                  <a:pos x="13" y="56"/>
                </a:cxn>
                <a:cxn ang="0">
                  <a:pos x="7" y="50"/>
                </a:cxn>
                <a:cxn ang="0">
                  <a:pos x="3" y="42"/>
                </a:cxn>
                <a:cxn ang="0">
                  <a:pos x="1" y="33"/>
                </a:cxn>
                <a:cxn ang="0">
                  <a:pos x="0" y="25"/>
                </a:cxn>
                <a:cxn ang="0">
                  <a:pos x="0" y="16"/>
                </a:cxn>
                <a:cxn ang="0">
                  <a:pos x="0" y="10"/>
                </a:cxn>
                <a:cxn ang="0">
                  <a:pos x="1" y="4"/>
                </a:cxn>
                <a:cxn ang="0">
                  <a:pos x="2" y="1"/>
                </a:cxn>
                <a:cxn ang="0">
                  <a:pos x="2" y="0"/>
                </a:cxn>
              </a:cxnLst>
              <a:rect l="0" t="0" r="r" b="b"/>
              <a:pathLst>
                <a:path w="29" h="61">
                  <a:moveTo>
                    <a:pt x="2" y="0"/>
                  </a:moveTo>
                  <a:lnTo>
                    <a:pt x="2" y="1"/>
                  </a:lnTo>
                  <a:lnTo>
                    <a:pt x="2" y="4"/>
                  </a:lnTo>
                  <a:lnTo>
                    <a:pt x="2" y="9"/>
                  </a:lnTo>
                  <a:lnTo>
                    <a:pt x="3" y="16"/>
                  </a:lnTo>
                  <a:lnTo>
                    <a:pt x="6" y="23"/>
                  </a:lnTo>
                  <a:lnTo>
                    <a:pt x="11" y="31"/>
                  </a:lnTo>
                  <a:lnTo>
                    <a:pt x="18" y="40"/>
                  </a:lnTo>
                  <a:lnTo>
                    <a:pt x="28" y="47"/>
                  </a:lnTo>
                  <a:lnTo>
                    <a:pt x="28" y="49"/>
                  </a:lnTo>
                  <a:lnTo>
                    <a:pt x="27" y="51"/>
                  </a:lnTo>
                  <a:lnTo>
                    <a:pt x="25" y="54"/>
                  </a:lnTo>
                  <a:lnTo>
                    <a:pt x="23" y="57"/>
                  </a:lnTo>
                  <a:lnTo>
                    <a:pt x="21" y="60"/>
                  </a:lnTo>
                  <a:lnTo>
                    <a:pt x="17" y="60"/>
                  </a:lnTo>
                  <a:lnTo>
                    <a:pt x="13" y="56"/>
                  </a:lnTo>
                  <a:lnTo>
                    <a:pt x="7" y="50"/>
                  </a:lnTo>
                  <a:lnTo>
                    <a:pt x="3" y="42"/>
                  </a:lnTo>
                  <a:lnTo>
                    <a:pt x="1" y="33"/>
                  </a:lnTo>
                  <a:lnTo>
                    <a:pt x="0" y="25"/>
                  </a:lnTo>
                  <a:lnTo>
                    <a:pt x="0" y="16"/>
                  </a:lnTo>
                  <a:lnTo>
                    <a:pt x="0" y="10"/>
                  </a:lnTo>
                  <a:lnTo>
                    <a:pt x="1" y="4"/>
                  </a:lnTo>
                  <a:lnTo>
                    <a:pt x="2" y="1"/>
                  </a:lnTo>
                  <a:lnTo>
                    <a:pt x="2" y="0"/>
                  </a:lnTo>
                </a:path>
              </a:pathLst>
            </a:custGeom>
            <a:solidFill>
              <a:srgbClr val="D8D8D8"/>
            </a:solidFill>
            <a:ln w="9525" cap="rnd">
              <a:noFill/>
              <a:round/>
              <a:headEnd/>
              <a:tailEnd/>
            </a:ln>
            <a:effectLst/>
          </p:spPr>
          <p:txBody>
            <a:bodyPr/>
            <a:lstStyle/>
            <a:p>
              <a:endParaRPr lang="en-US"/>
            </a:p>
          </p:txBody>
        </p:sp>
        <p:sp>
          <p:nvSpPr>
            <p:cNvPr id="19467" name="Freeform 11"/>
            <p:cNvSpPr>
              <a:spLocks/>
            </p:cNvSpPr>
            <p:nvPr/>
          </p:nvSpPr>
          <p:spPr bwMode="auto">
            <a:xfrm>
              <a:off x="1225" y="2291"/>
              <a:ext cx="49" cy="105"/>
            </a:xfrm>
            <a:custGeom>
              <a:avLst/>
              <a:gdLst/>
              <a:ahLst/>
              <a:cxnLst>
                <a:cxn ang="0">
                  <a:pos x="0" y="44"/>
                </a:cxn>
                <a:cxn ang="0">
                  <a:pos x="0" y="34"/>
                </a:cxn>
                <a:cxn ang="0">
                  <a:pos x="2" y="25"/>
                </a:cxn>
                <a:cxn ang="0">
                  <a:pos x="4" y="17"/>
                </a:cxn>
                <a:cxn ang="0">
                  <a:pos x="7" y="11"/>
                </a:cxn>
                <a:cxn ang="0">
                  <a:pos x="11" y="6"/>
                </a:cxn>
                <a:cxn ang="0">
                  <a:pos x="15" y="3"/>
                </a:cxn>
                <a:cxn ang="0">
                  <a:pos x="19" y="0"/>
                </a:cxn>
                <a:cxn ang="0">
                  <a:pos x="24" y="0"/>
                </a:cxn>
                <a:cxn ang="0">
                  <a:pos x="28" y="1"/>
                </a:cxn>
                <a:cxn ang="0">
                  <a:pos x="33" y="3"/>
                </a:cxn>
                <a:cxn ang="0">
                  <a:pos x="36" y="8"/>
                </a:cxn>
                <a:cxn ang="0">
                  <a:pos x="40" y="13"/>
                </a:cxn>
                <a:cxn ang="0">
                  <a:pos x="43" y="21"/>
                </a:cxn>
                <a:cxn ang="0">
                  <a:pos x="45" y="31"/>
                </a:cxn>
                <a:cxn ang="0">
                  <a:pos x="47" y="42"/>
                </a:cxn>
                <a:cxn ang="0">
                  <a:pos x="48" y="55"/>
                </a:cxn>
                <a:cxn ang="0">
                  <a:pos x="47" y="67"/>
                </a:cxn>
                <a:cxn ang="0">
                  <a:pos x="45" y="77"/>
                </a:cxn>
                <a:cxn ang="0">
                  <a:pos x="43" y="85"/>
                </a:cxn>
                <a:cxn ang="0">
                  <a:pos x="40" y="92"/>
                </a:cxn>
                <a:cxn ang="0">
                  <a:pos x="36" y="97"/>
                </a:cxn>
                <a:cxn ang="0">
                  <a:pos x="33" y="101"/>
                </a:cxn>
                <a:cxn ang="0">
                  <a:pos x="28" y="103"/>
                </a:cxn>
                <a:cxn ang="0">
                  <a:pos x="24" y="104"/>
                </a:cxn>
                <a:cxn ang="0">
                  <a:pos x="19" y="102"/>
                </a:cxn>
                <a:cxn ang="0">
                  <a:pos x="15" y="99"/>
                </a:cxn>
                <a:cxn ang="0">
                  <a:pos x="11" y="94"/>
                </a:cxn>
                <a:cxn ang="0">
                  <a:pos x="7" y="87"/>
                </a:cxn>
                <a:cxn ang="0">
                  <a:pos x="4" y="79"/>
                </a:cxn>
                <a:cxn ang="0">
                  <a:pos x="2" y="69"/>
                </a:cxn>
                <a:cxn ang="0">
                  <a:pos x="0" y="57"/>
                </a:cxn>
                <a:cxn ang="0">
                  <a:pos x="0" y="44"/>
                </a:cxn>
              </a:cxnLst>
              <a:rect l="0" t="0" r="r" b="b"/>
              <a:pathLst>
                <a:path w="49" h="105">
                  <a:moveTo>
                    <a:pt x="0" y="44"/>
                  </a:moveTo>
                  <a:lnTo>
                    <a:pt x="0" y="34"/>
                  </a:lnTo>
                  <a:lnTo>
                    <a:pt x="2" y="25"/>
                  </a:lnTo>
                  <a:lnTo>
                    <a:pt x="4" y="17"/>
                  </a:lnTo>
                  <a:lnTo>
                    <a:pt x="7" y="11"/>
                  </a:lnTo>
                  <a:lnTo>
                    <a:pt x="11" y="6"/>
                  </a:lnTo>
                  <a:lnTo>
                    <a:pt x="15" y="3"/>
                  </a:lnTo>
                  <a:lnTo>
                    <a:pt x="19" y="0"/>
                  </a:lnTo>
                  <a:lnTo>
                    <a:pt x="24" y="0"/>
                  </a:lnTo>
                  <a:lnTo>
                    <a:pt x="28" y="1"/>
                  </a:lnTo>
                  <a:lnTo>
                    <a:pt x="33" y="3"/>
                  </a:lnTo>
                  <a:lnTo>
                    <a:pt x="36" y="8"/>
                  </a:lnTo>
                  <a:lnTo>
                    <a:pt x="40" y="13"/>
                  </a:lnTo>
                  <a:lnTo>
                    <a:pt x="43" y="21"/>
                  </a:lnTo>
                  <a:lnTo>
                    <a:pt x="45" y="31"/>
                  </a:lnTo>
                  <a:lnTo>
                    <a:pt x="47" y="42"/>
                  </a:lnTo>
                  <a:lnTo>
                    <a:pt x="48" y="55"/>
                  </a:lnTo>
                  <a:lnTo>
                    <a:pt x="47" y="67"/>
                  </a:lnTo>
                  <a:lnTo>
                    <a:pt x="45" y="77"/>
                  </a:lnTo>
                  <a:lnTo>
                    <a:pt x="43" y="85"/>
                  </a:lnTo>
                  <a:lnTo>
                    <a:pt x="40" y="92"/>
                  </a:lnTo>
                  <a:lnTo>
                    <a:pt x="36" y="97"/>
                  </a:lnTo>
                  <a:lnTo>
                    <a:pt x="33" y="101"/>
                  </a:lnTo>
                  <a:lnTo>
                    <a:pt x="28" y="103"/>
                  </a:lnTo>
                  <a:lnTo>
                    <a:pt x="24" y="104"/>
                  </a:lnTo>
                  <a:lnTo>
                    <a:pt x="19" y="102"/>
                  </a:lnTo>
                  <a:lnTo>
                    <a:pt x="15" y="99"/>
                  </a:lnTo>
                  <a:lnTo>
                    <a:pt x="11" y="94"/>
                  </a:lnTo>
                  <a:lnTo>
                    <a:pt x="7" y="87"/>
                  </a:lnTo>
                  <a:lnTo>
                    <a:pt x="4" y="79"/>
                  </a:lnTo>
                  <a:lnTo>
                    <a:pt x="2" y="69"/>
                  </a:lnTo>
                  <a:lnTo>
                    <a:pt x="0" y="57"/>
                  </a:lnTo>
                  <a:lnTo>
                    <a:pt x="0" y="44"/>
                  </a:lnTo>
                </a:path>
              </a:pathLst>
            </a:custGeom>
            <a:solidFill>
              <a:srgbClr val="191919"/>
            </a:solidFill>
            <a:ln w="9525" cap="rnd">
              <a:noFill/>
              <a:round/>
              <a:headEnd/>
              <a:tailEnd/>
            </a:ln>
            <a:effectLst/>
          </p:spPr>
          <p:txBody>
            <a:bodyPr/>
            <a:lstStyle/>
            <a:p>
              <a:endParaRPr lang="en-US"/>
            </a:p>
          </p:txBody>
        </p:sp>
        <p:sp>
          <p:nvSpPr>
            <p:cNvPr id="19468" name="Freeform 12"/>
            <p:cNvSpPr>
              <a:spLocks/>
            </p:cNvSpPr>
            <p:nvPr/>
          </p:nvSpPr>
          <p:spPr bwMode="auto">
            <a:xfrm>
              <a:off x="1242" y="2303"/>
              <a:ext cx="28" cy="59"/>
            </a:xfrm>
            <a:custGeom>
              <a:avLst/>
              <a:gdLst/>
              <a:ahLst/>
              <a:cxnLst>
                <a:cxn ang="0">
                  <a:pos x="0" y="6"/>
                </a:cxn>
                <a:cxn ang="0">
                  <a:pos x="0" y="8"/>
                </a:cxn>
                <a:cxn ang="0">
                  <a:pos x="0" y="12"/>
                </a:cxn>
                <a:cxn ang="0">
                  <a:pos x="0" y="18"/>
                </a:cxn>
                <a:cxn ang="0">
                  <a:pos x="1" y="25"/>
                </a:cxn>
                <a:cxn ang="0">
                  <a:pos x="3" y="34"/>
                </a:cxn>
                <a:cxn ang="0">
                  <a:pos x="8" y="42"/>
                </a:cxn>
                <a:cxn ang="0">
                  <a:pos x="14" y="50"/>
                </a:cxn>
                <a:cxn ang="0">
                  <a:pos x="24" y="58"/>
                </a:cxn>
                <a:cxn ang="0">
                  <a:pos x="24" y="57"/>
                </a:cxn>
                <a:cxn ang="0">
                  <a:pos x="25" y="53"/>
                </a:cxn>
                <a:cxn ang="0">
                  <a:pos x="26" y="49"/>
                </a:cxn>
                <a:cxn ang="0">
                  <a:pos x="27" y="42"/>
                </a:cxn>
                <a:cxn ang="0">
                  <a:pos x="27" y="35"/>
                </a:cxn>
                <a:cxn ang="0">
                  <a:pos x="26" y="28"/>
                </a:cxn>
                <a:cxn ang="0">
                  <a:pos x="24" y="19"/>
                </a:cxn>
                <a:cxn ang="0">
                  <a:pos x="21" y="10"/>
                </a:cxn>
                <a:cxn ang="0">
                  <a:pos x="17" y="4"/>
                </a:cxn>
                <a:cxn ang="0">
                  <a:pos x="14" y="0"/>
                </a:cxn>
                <a:cxn ang="0">
                  <a:pos x="10" y="0"/>
                </a:cxn>
                <a:cxn ang="0">
                  <a:pos x="7" y="0"/>
                </a:cxn>
                <a:cxn ang="0">
                  <a:pos x="4" y="2"/>
                </a:cxn>
                <a:cxn ang="0">
                  <a:pos x="2" y="4"/>
                </a:cxn>
                <a:cxn ang="0">
                  <a:pos x="0" y="6"/>
                </a:cxn>
                <a:cxn ang="0">
                  <a:pos x="0" y="6"/>
                </a:cxn>
              </a:cxnLst>
              <a:rect l="0" t="0" r="r" b="b"/>
              <a:pathLst>
                <a:path w="28" h="59">
                  <a:moveTo>
                    <a:pt x="0" y="6"/>
                  </a:moveTo>
                  <a:lnTo>
                    <a:pt x="0" y="8"/>
                  </a:lnTo>
                  <a:lnTo>
                    <a:pt x="0" y="12"/>
                  </a:lnTo>
                  <a:lnTo>
                    <a:pt x="0" y="18"/>
                  </a:lnTo>
                  <a:lnTo>
                    <a:pt x="1" y="25"/>
                  </a:lnTo>
                  <a:lnTo>
                    <a:pt x="3" y="34"/>
                  </a:lnTo>
                  <a:lnTo>
                    <a:pt x="8" y="42"/>
                  </a:lnTo>
                  <a:lnTo>
                    <a:pt x="14" y="50"/>
                  </a:lnTo>
                  <a:lnTo>
                    <a:pt x="24" y="58"/>
                  </a:lnTo>
                  <a:lnTo>
                    <a:pt x="24" y="57"/>
                  </a:lnTo>
                  <a:lnTo>
                    <a:pt x="25" y="53"/>
                  </a:lnTo>
                  <a:lnTo>
                    <a:pt x="26" y="49"/>
                  </a:lnTo>
                  <a:lnTo>
                    <a:pt x="27" y="42"/>
                  </a:lnTo>
                  <a:lnTo>
                    <a:pt x="27" y="35"/>
                  </a:lnTo>
                  <a:lnTo>
                    <a:pt x="26" y="28"/>
                  </a:lnTo>
                  <a:lnTo>
                    <a:pt x="24" y="19"/>
                  </a:lnTo>
                  <a:lnTo>
                    <a:pt x="21" y="10"/>
                  </a:lnTo>
                  <a:lnTo>
                    <a:pt x="17" y="4"/>
                  </a:lnTo>
                  <a:lnTo>
                    <a:pt x="14" y="0"/>
                  </a:lnTo>
                  <a:lnTo>
                    <a:pt x="10" y="0"/>
                  </a:lnTo>
                  <a:lnTo>
                    <a:pt x="7" y="0"/>
                  </a:lnTo>
                  <a:lnTo>
                    <a:pt x="4" y="2"/>
                  </a:lnTo>
                  <a:lnTo>
                    <a:pt x="2" y="4"/>
                  </a:lnTo>
                  <a:lnTo>
                    <a:pt x="0" y="6"/>
                  </a:lnTo>
                  <a:lnTo>
                    <a:pt x="0" y="6"/>
                  </a:lnTo>
                </a:path>
              </a:pathLst>
            </a:custGeom>
            <a:solidFill>
              <a:srgbClr val="D8D8D8"/>
            </a:solidFill>
            <a:ln w="9525" cap="rnd">
              <a:noFill/>
              <a:round/>
              <a:headEnd/>
              <a:tailEnd/>
            </a:ln>
            <a:effectLst/>
          </p:spPr>
          <p:txBody>
            <a:bodyPr/>
            <a:lstStyle/>
            <a:p>
              <a:endParaRPr lang="en-US"/>
            </a:p>
          </p:txBody>
        </p:sp>
        <p:sp>
          <p:nvSpPr>
            <p:cNvPr id="19469" name="Freeform 13"/>
            <p:cNvSpPr>
              <a:spLocks/>
            </p:cNvSpPr>
            <p:nvPr/>
          </p:nvSpPr>
          <p:spPr bwMode="auto">
            <a:xfrm>
              <a:off x="1234" y="2325"/>
              <a:ext cx="29" cy="61"/>
            </a:xfrm>
            <a:custGeom>
              <a:avLst/>
              <a:gdLst/>
              <a:ahLst/>
              <a:cxnLst>
                <a:cxn ang="0">
                  <a:pos x="2" y="0"/>
                </a:cxn>
                <a:cxn ang="0">
                  <a:pos x="2" y="1"/>
                </a:cxn>
                <a:cxn ang="0">
                  <a:pos x="2" y="4"/>
                </a:cxn>
                <a:cxn ang="0">
                  <a:pos x="2" y="9"/>
                </a:cxn>
                <a:cxn ang="0">
                  <a:pos x="3" y="16"/>
                </a:cxn>
                <a:cxn ang="0">
                  <a:pos x="7" y="23"/>
                </a:cxn>
                <a:cxn ang="0">
                  <a:pos x="11" y="31"/>
                </a:cxn>
                <a:cxn ang="0">
                  <a:pos x="18" y="40"/>
                </a:cxn>
                <a:cxn ang="0">
                  <a:pos x="28" y="47"/>
                </a:cxn>
                <a:cxn ang="0">
                  <a:pos x="28" y="49"/>
                </a:cxn>
                <a:cxn ang="0">
                  <a:pos x="27" y="51"/>
                </a:cxn>
                <a:cxn ang="0">
                  <a:pos x="25" y="54"/>
                </a:cxn>
                <a:cxn ang="0">
                  <a:pos x="23" y="57"/>
                </a:cxn>
                <a:cxn ang="0">
                  <a:pos x="21" y="60"/>
                </a:cxn>
                <a:cxn ang="0">
                  <a:pos x="17" y="60"/>
                </a:cxn>
                <a:cxn ang="0">
                  <a:pos x="13" y="56"/>
                </a:cxn>
                <a:cxn ang="0">
                  <a:pos x="7" y="50"/>
                </a:cxn>
                <a:cxn ang="0">
                  <a:pos x="3" y="42"/>
                </a:cxn>
                <a:cxn ang="0">
                  <a:pos x="1" y="33"/>
                </a:cxn>
                <a:cxn ang="0">
                  <a:pos x="0" y="25"/>
                </a:cxn>
                <a:cxn ang="0">
                  <a:pos x="0" y="16"/>
                </a:cxn>
                <a:cxn ang="0">
                  <a:pos x="0" y="10"/>
                </a:cxn>
                <a:cxn ang="0">
                  <a:pos x="1" y="4"/>
                </a:cxn>
                <a:cxn ang="0">
                  <a:pos x="2" y="1"/>
                </a:cxn>
                <a:cxn ang="0">
                  <a:pos x="2" y="0"/>
                </a:cxn>
              </a:cxnLst>
              <a:rect l="0" t="0" r="r" b="b"/>
              <a:pathLst>
                <a:path w="29" h="61">
                  <a:moveTo>
                    <a:pt x="2" y="0"/>
                  </a:moveTo>
                  <a:lnTo>
                    <a:pt x="2" y="1"/>
                  </a:lnTo>
                  <a:lnTo>
                    <a:pt x="2" y="4"/>
                  </a:lnTo>
                  <a:lnTo>
                    <a:pt x="2" y="9"/>
                  </a:lnTo>
                  <a:lnTo>
                    <a:pt x="3" y="16"/>
                  </a:lnTo>
                  <a:lnTo>
                    <a:pt x="7" y="23"/>
                  </a:lnTo>
                  <a:lnTo>
                    <a:pt x="11" y="31"/>
                  </a:lnTo>
                  <a:lnTo>
                    <a:pt x="18" y="40"/>
                  </a:lnTo>
                  <a:lnTo>
                    <a:pt x="28" y="47"/>
                  </a:lnTo>
                  <a:lnTo>
                    <a:pt x="28" y="49"/>
                  </a:lnTo>
                  <a:lnTo>
                    <a:pt x="27" y="51"/>
                  </a:lnTo>
                  <a:lnTo>
                    <a:pt x="25" y="54"/>
                  </a:lnTo>
                  <a:lnTo>
                    <a:pt x="23" y="57"/>
                  </a:lnTo>
                  <a:lnTo>
                    <a:pt x="21" y="60"/>
                  </a:lnTo>
                  <a:lnTo>
                    <a:pt x="17" y="60"/>
                  </a:lnTo>
                  <a:lnTo>
                    <a:pt x="13" y="56"/>
                  </a:lnTo>
                  <a:lnTo>
                    <a:pt x="7" y="50"/>
                  </a:lnTo>
                  <a:lnTo>
                    <a:pt x="3" y="42"/>
                  </a:lnTo>
                  <a:lnTo>
                    <a:pt x="1" y="33"/>
                  </a:lnTo>
                  <a:lnTo>
                    <a:pt x="0" y="25"/>
                  </a:lnTo>
                  <a:lnTo>
                    <a:pt x="0" y="16"/>
                  </a:lnTo>
                  <a:lnTo>
                    <a:pt x="0" y="10"/>
                  </a:lnTo>
                  <a:lnTo>
                    <a:pt x="1" y="4"/>
                  </a:lnTo>
                  <a:lnTo>
                    <a:pt x="2" y="1"/>
                  </a:lnTo>
                  <a:lnTo>
                    <a:pt x="2" y="0"/>
                  </a:lnTo>
                </a:path>
              </a:pathLst>
            </a:custGeom>
            <a:solidFill>
              <a:srgbClr val="D8D8D8"/>
            </a:solidFill>
            <a:ln w="9525" cap="rnd">
              <a:noFill/>
              <a:round/>
              <a:headEnd/>
              <a:tailEnd/>
            </a:ln>
            <a:effectLst/>
          </p:spPr>
          <p:txBody>
            <a:bodyPr/>
            <a:lstStyle/>
            <a:p>
              <a:endParaRPr lang="en-US"/>
            </a:p>
          </p:txBody>
        </p:sp>
        <p:sp>
          <p:nvSpPr>
            <p:cNvPr id="19470" name="Freeform 14"/>
            <p:cNvSpPr>
              <a:spLocks/>
            </p:cNvSpPr>
            <p:nvPr/>
          </p:nvSpPr>
          <p:spPr bwMode="auto">
            <a:xfrm>
              <a:off x="1308" y="3382"/>
              <a:ext cx="48" cy="105"/>
            </a:xfrm>
            <a:custGeom>
              <a:avLst/>
              <a:gdLst/>
              <a:ahLst/>
              <a:cxnLst>
                <a:cxn ang="0">
                  <a:pos x="0" y="44"/>
                </a:cxn>
                <a:cxn ang="0">
                  <a:pos x="0" y="34"/>
                </a:cxn>
                <a:cxn ang="0">
                  <a:pos x="2" y="25"/>
                </a:cxn>
                <a:cxn ang="0">
                  <a:pos x="4" y="17"/>
                </a:cxn>
                <a:cxn ang="0">
                  <a:pos x="7" y="11"/>
                </a:cxn>
                <a:cxn ang="0">
                  <a:pos x="11" y="6"/>
                </a:cxn>
                <a:cxn ang="0">
                  <a:pos x="14" y="2"/>
                </a:cxn>
                <a:cxn ang="0">
                  <a:pos x="19" y="0"/>
                </a:cxn>
                <a:cxn ang="0">
                  <a:pos x="23" y="0"/>
                </a:cxn>
                <a:cxn ang="0">
                  <a:pos x="27" y="1"/>
                </a:cxn>
                <a:cxn ang="0">
                  <a:pos x="31" y="3"/>
                </a:cxn>
                <a:cxn ang="0">
                  <a:pos x="35" y="8"/>
                </a:cxn>
                <a:cxn ang="0">
                  <a:pos x="39" y="13"/>
                </a:cxn>
                <a:cxn ang="0">
                  <a:pos x="42" y="21"/>
                </a:cxn>
                <a:cxn ang="0">
                  <a:pos x="44" y="30"/>
                </a:cxn>
                <a:cxn ang="0">
                  <a:pos x="46" y="42"/>
                </a:cxn>
                <a:cxn ang="0">
                  <a:pos x="47" y="56"/>
                </a:cxn>
                <a:cxn ang="0">
                  <a:pos x="46" y="67"/>
                </a:cxn>
                <a:cxn ang="0">
                  <a:pos x="44" y="77"/>
                </a:cxn>
                <a:cxn ang="0">
                  <a:pos x="42" y="86"/>
                </a:cxn>
                <a:cxn ang="0">
                  <a:pos x="39" y="93"/>
                </a:cxn>
                <a:cxn ang="0">
                  <a:pos x="35" y="98"/>
                </a:cxn>
                <a:cxn ang="0">
                  <a:pos x="31" y="101"/>
                </a:cxn>
                <a:cxn ang="0">
                  <a:pos x="27" y="104"/>
                </a:cxn>
                <a:cxn ang="0">
                  <a:pos x="23" y="104"/>
                </a:cxn>
                <a:cxn ang="0">
                  <a:pos x="19" y="103"/>
                </a:cxn>
                <a:cxn ang="0">
                  <a:pos x="14" y="100"/>
                </a:cxn>
                <a:cxn ang="0">
                  <a:pos x="11" y="94"/>
                </a:cxn>
                <a:cxn ang="0">
                  <a:pos x="7" y="88"/>
                </a:cxn>
                <a:cxn ang="0">
                  <a:pos x="4" y="80"/>
                </a:cxn>
                <a:cxn ang="0">
                  <a:pos x="2" y="70"/>
                </a:cxn>
                <a:cxn ang="0">
                  <a:pos x="0" y="57"/>
                </a:cxn>
                <a:cxn ang="0">
                  <a:pos x="0" y="44"/>
                </a:cxn>
              </a:cxnLst>
              <a:rect l="0" t="0" r="r" b="b"/>
              <a:pathLst>
                <a:path w="48" h="105">
                  <a:moveTo>
                    <a:pt x="0" y="44"/>
                  </a:moveTo>
                  <a:lnTo>
                    <a:pt x="0" y="34"/>
                  </a:lnTo>
                  <a:lnTo>
                    <a:pt x="2" y="25"/>
                  </a:lnTo>
                  <a:lnTo>
                    <a:pt x="4" y="17"/>
                  </a:lnTo>
                  <a:lnTo>
                    <a:pt x="7" y="11"/>
                  </a:lnTo>
                  <a:lnTo>
                    <a:pt x="11" y="6"/>
                  </a:lnTo>
                  <a:lnTo>
                    <a:pt x="14" y="2"/>
                  </a:lnTo>
                  <a:lnTo>
                    <a:pt x="19" y="0"/>
                  </a:lnTo>
                  <a:lnTo>
                    <a:pt x="23" y="0"/>
                  </a:lnTo>
                  <a:lnTo>
                    <a:pt x="27" y="1"/>
                  </a:lnTo>
                  <a:lnTo>
                    <a:pt x="31" y="3"/>
                  </a:lnTo>
                  <a:lnTo>
                    <a:pt x="35" y="8"/>
                  </a:lnTo>
                  <a:lnTo>
                    <a:pt x="39" y="13"/>
                  </a:lnTo>
                  <a:lnTo>
                    <a:pt x="42" y="21"/>
                  </a:lnTo>
                  <a:lnTo>
                    <a:pt x="44" y="30"/>
                  </a:lnTo>
                  <a:lnTo>
                    <a:pt x="46" y="42"/>
                  </a:lnTo>
                  <a:lnTo>
                    <a:pt x="47" y="56"/>
                  </a:lnTo>
                  <a:lnTo>
                    <a:pt x="46" y="67"/>
                  </a:lnTo>
                  <a:lnTo>
                    <a:pt x="44" y="77"/>
                  </a:lnTo>
                  <a:lnTo>
                    <a:pt x="42" y="86"/>
                  </a:lnTo>
                  <a:lnTo>
                    <a:pt x="39" y="93"/>
                  </a:lnTo>
                  <a:lnTo>
                    <a:pt x="35" y="98"/>
                  </a:lnTo>
                  <a:lnTo>
                    <a:pt x="31" y="101"/>
                  </a:lnTo>
                  <a:lnTo>
                    <a:pt x="27" y="104"/>
                  </a:lnTo>
                  <a:lnTo>
                    <a:pt x="23" y="104"/>
                  </a:lnTo>
                  <a:lnTo>
                    <a:pt x="19" y="103"/>
                  </a:lnTo>
                  <a:lnTo>
                    <a:pt x="14" y="100"/>
                  </a:lnTo>
                  <a:lnTo>
                    <a:pt x="11" y="94"/>
                  </a:lnTo>
                  <a:lnTo>
                    <a:pt x="7" y="88"/>
                  </a:lnTo>
                  <a:lnTo>
                    <a:pt x="4" y="80"/>
                  </a:lnTo>
                  <a:lnTo>
                    <a:pt x="2" y="70"/>
                  </a:lnTo>
                  <a:lnTo>
                    <a:pt x="0" y="57"/>
                  </a:lnTo>
                  <a:lnTo>
                    <a:pt x="0" y="44"/>
                  </a:lnTo>
                </a:path>
              </a:pathLst>
            </a:custGeom>
            <a:solidFill>
              <a:srgbClr val="191919"/>
            </a:solidFill>
            <a:ln w="9525" cap="rnd">
              <a:noFill/>
              <a:round/>
              <a:headEnd/>
              <a:tailEnd/>
            </a:ln>
            <a:effectLst/>
          </p:spPr>
          <p:txBody>
            <a:bodyPr/>
            <a:lstStyle/>
            <a:p>
              <a:endParaRPr lang="en-US"/>
            </a:p>
          </p:txBody>
        </p:sp>
        <p:sp>
          <p:nvSpPr>
            <p:cNvPr id="19471" name="Freeform 15"/>
            <p:cNvSpPr>
              <a:spLocks/>
            </p:cNvSpPr>
            <p:nvPr/>
          </p:nvSpPr>
          <p:spPr bwMode="auto">
            <a:xfrm>
              <a:off x="1324" y="3394"/>
              <a:ext cx="28" cy="59"/>
            </a:xfrm>
            <a:custGeom>
              <a:avLst/>
              <a:gdLst/>
              <a:ahLst/>
              <a:cxnLst>
                <a:cxn ang="0">
                  <a:pos x="0" y="6"/>
                </a:cxn>
                <a:cxn ang="0">
                  <a:pos x="0" y="8"/>
                </a:cxn>
                <a:cxn ang="0">
                  <a:pos x="0" y="12"/>
                </a:cxn>
                <a:cxn ang="0">
                  <a:pos x="0" y="18"/>
                </a:cxn>
                <a:cxn ang="0">
                  <a:pos x="1" y="25"/>
                </a:cxn>
                <a:cxn ang="0">
                  <a:pos x="4" y="34"/>
                </a:cxn>
                <a:cxn ang="0">
                  <a:pos x="8" y="42"/>
                </a:cxn>
                <a:cxn ang="0">
                  <a:pos x="14" y="50"/>
                </a:cxn>
                <a:cxn ang="0">
                  <a:pos x="24" y="58"/>
                </a:cxn>
                <a:cxn ang="0">
                  <a:pos x="24" y="56"/>
                </a:cxn>
                <a:cxn ang="0">
                  <a:pos x="25" y="53"/>
                </a:cxn>
                <a:cxn ang="0">
                  <a:pos x="26" y="48"/>
                </a:cxn>
                <a:cxn ang="0">
                  <a:pos x="27" y="42"/>
                </a:cxn>
                <a:cxn ang="0">
                  <a:pos x="27" y="35"/>
                </a:cxn>
                <a:cxn ang="0">
                  <a:pos x="26" y="28"/>
                </a:cxn>
                <a:cxn ang="0">
                  <a:pos x="24" y="19"/>
                </a:cxn>
                <a:cxn ang="0">
                  <a:pos x="22" y="10"/>
                </a:cxn>
                <a:cxn ang="0">
                  <a:pos x="18" y="4"/>
                </a:cxn>
                <a:cxn ang="0">
                  <a:pos x="14" y="0"/>
                </a:cxn>
                <a:cxn ang="0">
                  <a:pos x="10" y="0"/>
                </a:cxn>
                <a:cxn ang="0">
                  <a:pos x="7" y="0"/>
                </a:cxn>
                <a:cxn ang="0">
                  <a:pos x="4" y="2"/>
                </a:cxn>
                <a:cxn ang="0">
                  <a:pos x="2" y="4"/>
                </a:cxn>
                <a:cxn ang="0">
                  <a:pos x="1" y="6"/>
                </a:cxn>
                <a:cxn ang="0">
                  <a:pos x="0" y="6"/>
                </a:cxn>
              </a:cxnLst>
              <a:rect l="0" t="0" r="r" b="b"/>
              <a:pathLst>
                <a:path w="28" h="59">
                  <a:moveTo>
                    <a:pt x="0" y="6"/>
                  </a:moveTo>
                  <a:lnTo>
                    <a:pt x="0" y="8"/>
                  </a:lnTo>
                  <a:lnTo>
                    <a:pt x="0" y="12"/>
                  </a:lnTo>
                  <a:lnTo>
                    <a:pt x="0" y="18"/>
                  </a:lnTo>
                  <a:lnTo>
                    <a:pt x="1" y="25"/>
                  </a:lnTo>
                  <a:lnTo>
                    <a:pt x="4" y="34"/>
                  </a:lnTo>
                  <a:lnTo>
                    <a:pt x="8" y="42"/>
                  </a:lnTo>
                  <a:lnTo>
                    <a:pt x="14" y="50"/>
                  </a:lnTo>
                  <a:lnTo>
                    <a:pt x="24" y="58"/>
                  </a:lnTo>
                  <a:lnTo>
                    <a:pt x="24" y="56"/>
                  </a:lnTo>
                  <a:lnTo>
                    <a:pt x="25" y="53"/>
                  </a:lnTo>
                  <a:lnTo>
                    <a:pt x="26" y="48"/>
                  </a:lnTo>
                  <a:lnTo>
                    <a:pt x="27" y="42"/>
                  </a:lnTo>
                  <a:lnTo>
                    <a:pt x="27" y="35"/>
                  </a:lnTo>
                  <a:lnTo>
                    <a:pt x="26" y="28"/>
                  </a:lnTo>
                  <a:lnTo>
                    <a:pt x="24" y="19"/>
                  </a:lnTo>
                  <a:lnTo>
                    <a:pt x="22" y="10"/>
                  </a:lnTo>
                  <a:lnTo>
                    <a:pt x="18" y="4"/>
                  </a:lnTo>
                  <a:lnTo>
                    <a:pt x="14" y="0"/>
                  </a:lnTo>
                  <a:lnTo>
                    <a:pt x="10" y="0"/>
                  </a:lnTo>
                  <a:lnTo>
                    <a:pt x="7" y="0"/>
                  </a:lnTo>
                  <a:lnTo>
                    <a:pt x="4" y="2"/>
                  </a:lnTo>
                  <a:lnTo>
                    <a:pt x="2" y="4"/>
                  </a:lnTo>
                  <a:lnTo>
                    <a:pt x="1" y="6"/>
                  </a:lnTo>
                  <a:lnTo>
                    <a:pt x="0" y="6"/>
                  </a:lnTo>
                </a:path>
              </a:pathLst>
            </a:custGeom>
            <a:solidFill>
              <a:srgbClr val="D8D8D8"/>
            </a:solidFill>
            <a:ln w="9525" cap="rnd">
              <a:noFill/>
              <a:round/>
              <a:headEnd/>
              <a:tailEnd/>
            </a:ln>
            <a:effectLst/>
          </p:spPr>
          <p:txBody>
            <a:bodyPr/>
            <a:lstStyle/>
            <a:p>
              <a:endParaRPr lang="en-US"/>
            </a:p>
          </p:txBody>
        </p:sp>
        <p:sp>
          <p:nvSpPr>
            <p:cNvPr id="19472" name="Freeform 16"/>
            <p:cNvSpPr>
              <a:spLocks/>
            </p:cNvSpPr>
            <p:nvPr/>
          </p:nvSpPr>
          <p:spPr bwMode="auto">
            <a:xfrm>
              <a:off x="1316" y="3417"/>
              <a:ext cx="31" cy="61"/>
            </a:xfrm>
            <a:custGeom>
              <a:avLst/>
              <a:gdLst/>
              <a:ahLst/>
              <a:cxnLst>
                <a:cxn ang="0">
                  <a:pos x="2" y="0"/>
                </a:cxn>
                <a:cxn ang="0">
                  <a:pos x="2" y="0"/>
                </a:cxn>
                <a:cxn ang="0">
                  <a:pos x="2" y="3"/>
                </a:cxn>
                <a:cxn ang="0">
                  <a:pos x="2" y="9"/>
                </a:cxn>
                <a:cxn ang="0">
                  <a:pos x="4" y="16"/>
                </a:cxn>
                <a:cxn ang="0">
                  <a:pos x="7" y="23"/>
                </a:cxn>
                <a:cxn ang="0">
                  <a:pos x="12" y="31"/>
                </a:cxn>
                <a:cxn ang="0">
                  <a:pos x="19" y="40"/>
                </a:cxn>
                <a:cxn ang="0">
                  <a:pos x="30" y="47"/>
                </a:cxn>
                <a:cxn ang="0">
                  <a:pos x="29" y="48"/>
                </a:cxn>
                <a:cxn ang="0">
                  <a:pos x="28" y="51"/>
                </a:cxn>
                <a:cxn ang="0">
                  <a:pos x="27" y="54"/>
                </a:cxn>
                <a:cxn ang="0">
                  <a:pos x="24" y="57"/>
                </a:cxn>
                <a:cxn ang="0">
                  <a:pos x="21" y="60"/>
                </a:cxn>
                <a:cxn ang="0">
                  <a:pos x="18" y="60"/>
                </a:cxn>
                <a:cxn ang="0">
                  <a:pos x="13" y="56"/>
                </a:cxn>
                <a:cxn ang="0">
                  <a:pos x="8" y="50"/>
                </a:cxn>
                <a:cxn ang="0">
                  <a:pos x="4" y="42"/>
                </a:cxn>
                <a:cxn ang="0">
                  <a:pos x="1" y="33"/>
                </a:cxn>
                <a:cxn ang="0">
                  <a:pos x="0" y="25"/>
                </a:cxn>
                <a:cxn ang="0">
                  <a:pos x="0" y="16"/>
                </a:cxn>
                <a:cxn ang="0">
                  <a:pos x="0" y="10"/>
                </a:cxn>
                <a:cxn ang="0">
                  <a:pos x="1" y="4"/>
                </a:cxn>
                <a:cxn ang="0">
                  <a:pos x="2" y="0"/>
                </a:cxn>
                <a:cxn ang="0">
                  <a:pos x="2" y="0"/>
                </a:cxn>
              </a:cxnLst>
              <a:rect l="0" t="0" r="r" b="b"/>
              <a:pathLst>
                <a:path w="31" h="61">
                  <a:moveTo>
                    <a:pt x="2" y="0"/>
                  </a:moveTo>
                  <a:lnTo>
                    <a:pt x="2" y="0"/>
                  </a:lnTo>
                  <a:lnTo>
                    <a:pt x="2" y="3"/>
                  </a:lnTo>
                  <a:lnTo>
                    <a:pt x="2" y="9"/>
                  </a:lnTo>
                  <a:lnTo>
                    <a:pt x="4" y="16"/>
                  </a:lnTo>
                  <a:lnTo>
                    <a:pt x="7" y="23"/>
                  </a:lnTo>
                  <a:lnTo>
                    <a:pt x="12" y="31"/>
                  </a:lnTo>
                  <a:lnTo>
                    <a:pt x="19" y="40"/>
                  </a:lnTo>
                  <a:lnTo>
                    <a:pt x="30" y="47"/>
                  </a:lnTo>
                  <a:lnTo>
                    <a:pt x="29" y="48"/>
                  </a:lnTo>
                  <a:lnTo>
                    <a:pt x="28" y="51"/>
                  </a:lnTo>
                  <a:lnTo>
                    <a:pt x="27" y="54"/>
                  </a:lnTo>
                  <a:lnTo>
                    <a:pt x="24" y="57"/>
                  </a:lnTo>
                  <a:lnTo>
                    <a:pt x="21" y="60"/>
                  </a:lnTo>
                  <a:lnTo>
                    <a:pt x="18" y="60"/>
                  </a:lnTo>
                  <a:lnTo>
                    <a:pt x="13" y="56"/>
                  </a:lnTo>
                  <a:lnTo>
                    <a:pt x="8" y="50"/>
                  </a:lnTo>
                  <a:lnTo>
                    <a:pt x="4" y="42"/>
                  </a:lnTo>
                  <a:lnTo>
                    <a:pt x="1" y="33"/>
                  </a:lnTo>
                  <a:lnTo>
                    <a:pt x="0" y="25"/>
                  </a:lnTo>
                  <a:lnTo>
                    <a:pt x="0" y="16"/>
                  </a:lnTo>
                  <a:lnTo>
                    <a:pt x="0" y="10"/>
                  </a:lnTo>
                  <a:lnTo>
                    <a:pt x="1" y="4"/>
                  </a:lnTo>
                  <a:lnTo>
                    <a:pt x="2" y="0"/>
                  </a:lnTo>
                  <a:lnTo>
                    <a:pt x="2" y="0"/>
                  </a:lnTo>
                </a:path>
              </a:pathLst>
            </a:custGeom>
            <a:solidFill>
              <a:srgbClr val="D8D8D8"/>
            </a:solidFill>
            <a:ln w="9525" cap="rnd">
              <a:noFill/>
              <a:round/>
              <a:headEnd/>
              <a:tailEnd/>
            </a:ln>
            <a:effectLst/>
          </p:spPr>
          <p:txBody>
            <a:bodyPr/>
            <a:lstStyle/>
            <a:p>
              <a:endParaRPr lang="en-US"/>
            </a:p>
          </p:txBody>
        </p:sp>
        <p:sp>
          <p:nvSpPr>
            <p:cNvPr id="19473" name="Freeform 17"/>
            <p:cNvSpPr>
              <a:spLocks/>
            </p:cNvSpPr>
            <p:nvPr/>
          </p:nvSpPr>
          <p:spPr bwMode="auto">
            <a:xfrm>
              <a:off x="497" y="2182"/>
              <a:ext cx="859" cy="1103"/>
            </a:xfrm>
            <a:custGeom>
              <a:avLst/>
              <a:gdLst/>
              <a:ahLst/>
              <a:cxnLst>
                <a:cxn ang="0">
                  <a:pos x="4" y="5"/>
                </a:cxn>
                <a:cxn ang="0">
                  <a:pos x="2" y="28"/>
                </a:cxn>
                <a:cxn ang="0">
                  <a:pos x="1" y="63"/>
                </a:cxn>
                <a:cxn ang="0">
                  <a:pos x="0" y="107"/>
                </a:cxn>
                <a:cxn ang="0">
                  <a:pos x="0" y="156"/>
                </a:cxn>
                <a:cxn ang="0">
                  <a:pos x="1" y="206"/>
                </a:cxn>
                <a:cxn ang="0">
                  <a:pos x="4" y="251"/>
                </a:cxn>
                <a:cxn ang="0">
                  <a:pos x="9" y="288"/>
                </a:cxn>
                <a:cxn ang="0">
                  <a:pos x="17" y="318"/>
                </a:cxn>
                <a:cxn ang="0">
                  <a:pos x="26" y="354"/>
                </a:cxn>
                <a:cxn ang="0">
                  <a:pos x="36" y="393"/>
                </a:cxn>
                <a:cxn ang="0">
                  <a:pos x="52" y="433"/>
                </a:cxn>
                <a:cxn ang="0">
                  <a:pos x="74" y="470"/>
                </a:cxn>
                <a:cxn ang="0">
                  <a:pos x="106" y="504"/>
                </a:cxn>
                <a:cxn ang="0">
                  <a:pos x="149" y="530"/>
                </a:cxn>
                <a:cxn ang="0">
                  <a:pos x="206" y="546"/>
                </a:cxn>
                <a:cxn ang="0">
                  <a:pos x="275" y="557"/>
                </a:cxn>
                <a:cxn ang="0">
                  <a:pos x="349" y="578"/>
                </a:cxn>
                <a:cxn ang="0">
                  <a:pos x="423" y="608"/>
                </a:cxn>
                <a:cxn ang="0">
                  <a:pos x="496" y="645"/>
                </a:cxn>
                <a:cxn ang="0">
                  <a:pos x="566" y="691"/>
                </a:cxn>
                <a:cxn ang="0">
                  <a:pos x="632" y="741"/>
                </a:cxn>
                <a:cxn ang="0">
                  <a:pos x="689" y="795"/>
                </a:cxn>
                <a:cxn ang="0">
                  <a:pos x="736" y="853"/>
                </a:cxn>
                <a:cxn ang="0">
                  <a:pos x="760" y="890"/>
                </a:cxn>
                <a:cxn ang="0">
                  <a:pos x="777" y="918"/>
                </a:cxn>
                <a:cxn ang="0">
                  <a:pos x="793" y="946"/>
                </a:cxn>
                <a:cxn ang="0">
                  <a:pos x="809" y="974"/>
                </a:cxn>
                <a:cxn ang="0">
                  <a:pos x="822" y="1003"/>
                </a:cxn>
                <a:cxn ang="0">
                  <a:pos x="835" y="1033"/>
                </a:cxn>
                <a:cxn ang="0">
                  <a:pos x="846" y="1062"/>
                </a:cxn>
                <a:cxn ang="0">
                  <a:pos x="855" y="1094"/>
                </a:cxn>
                <a:cxn ang="0">
                  <a:pos x="857" y="1092"/>
                </a:cxn>
                <a:cxn ang="0">
                  <a:pos x="855" y="1056"/>
                </a:cxn>
                <a:cxn ang="0">
                  <a:pos x="850" y="998"/>
                </a:cxn>
                <a:cxn ang="0">
                  <a:pos x="842" y="925"/>
                </a:cxn>
                <a:cxn ang="0">
                  <a:pos x="829" y="844"/>
                </a:cxn>
                <a:cxn ang="0">
                  <a:pos x="812" y="762"/>
                </a:cxn>
                <a:cxn ang="0">
                  <a:pos x="789" y="687"/>
                </a:cxn>
                <a:cxn ang="0">
                  <a:pos x="758" y="624"/>
                </a:cxn>
                <a:cxn ang="0">
                  <a:pos x="726" y="579"/>
                </a:cxn>
                <a:cxn ang="0">
                  <a:pos x="691" y="537"/>
                </a:cxn>
                <a:cxn ang="0">
                  <a:pos x="650" y="497"/>
                </a:cxn>
                <a:cxn ang="0">
                  <a:pos x="597" y="458"/>
                </a:cxn>
                <a:cxn ang="0">
                  <a:pos x="530" y="420"/>
                </a:cxn>
                <a:cxn ang="0">
                  <a:pos x="445" y="385"/>
                </a:cxn>
                <a:cxn ang="0">
                  <a:pos x="338" y="352"/>
                </a:cxn>
                <a:cxn ang="0">
                  <a:pos x="206" y="322"/>
                </a:cxn>
                <a:cxn ang="0">
                  <a:pos x="118" y="299"/>
                </a:cxn>
                <a:cxn ang="0">
                  <a:pos x="68" y="261"/>
                </a:cxn>
                <a:cxn ang="0">
                  <a:pos x="34" y="212"/>
                </a:cxn>
                <a:cxn ang="0">
                  <a:pos x="14" y="157"/>
                </a:cxn>
                <a:cxn ang="0">
                  <a:pos x="4" y="103"/>
                </a:cxn>
                <a:cxn ang="0">
                  <a:pos x="2" y="54"/>
                </a:cxn>
                <a:cxn ang="0">
                  <a:pos x="2" y="18"/>
                </a:cxn>
                <a:cxn ang="0">
                  <a:pos x="4" y="0"/>
                </a:cxn>
              </a:cxnLst>
              <a:rect l="0" t="0" r="r" b="b"/>
              <a:pathLst>
                <a:path w="859" h="1103">
                  <a:moveTo>
                    <a:pt x="4" y="0"/>
                  </a:moveTo>
                  <a:lnTo>
                    <a:pt x="4" y="0"/>
                  </a:lnTo>
                  <a:lnTo>
                    <a:pt x="4" y="2"/>
                  </a:lnTo>
                  <a:lnTo>
                    <a:pt x="4" y="5"/>
                  </a:lnTo>
                  <a:lnTo>
                    <a:pt x="4" y="9"/>
                  </a:lnTo>
                  <a:lnTo>
                    <a:pt x="3" y="14"/>
                  </a:lnTo>
                  <a:lnTo>
                    <a:pt x="3" y="21"/>
                  </a:lnTo>
                  <a:lnTo>
                    <a:pt x="2" y="28"/>
                  </a:lnTo>
                  <a:lnTo>
                    <a:pt x="2" y="35"/>
                  </a:lnTo>
                  <a:lnTo>
                    <a:pt x="2" y="44"/>
                  </a:lnTo>
                  <a:lnTo>
                    <a:pt x="2" y="53"/>
                  </a:lnTo>
                  <a:lnTo>
                    <a:pt x="1" y="63"/>
                  </a:lnTo>
                  <a:lnTo>
                    <a:pt x="1" y="74"/>
                  </a:lnTo>
                  <a:lnTo>
                    <a:pt x="0" y="84"/>
                  </a:lnTo>
                  <a:lnTo>
                    <a:pt x="0" y="96"/>
                  </a:lnTo>
                  <a:lnTo>
                    <a:pt x="0" y="107"/>
                  </a:lnTo>
                  <a:lnTo>
                    <a:pt x="0" y="120"/>
                  </a:lnTo>
                  <a:lnTo>
                    <a:pt x="0" y="132"/>
                  </a:lnTo>
                  <a:lnTo>
                    <a:pt x="0" y="144"/>
                  </a:lnTo>
                  <a:lnTo>
                    <a:pt x="0" y="156"/>
                  </a:lnTo>
                  <a:lnTo>
                    <a:pt x="0" y="169"/>
                  </a:lnTo>
                  <a:lnTo>
                    <a:pt x="0" y="182"/>
                  </a:lnTo>
                  <a:lnTo>
                    <a:pt x="0" y="194"/>
                  </a:lnTo>
                  <a:lnTo>
                    <a:pt x="1" y="206"/>
                  </a:lnTo>
                  <a:lnTo>
                    <a:pt x="1" y="218"/>
                  </a:lnTo>
                  <a:lnTo>
                    <a:pt x="2" y="229"/>
                  </a:lnTo>
                  <a:lnTo>
                    <a:pt x="2" y="241"/>
                  </a:lnTo>
                  <a:lnTo>
                    <a:pt x="4" y="251"/>
                  </a:lnTo>
                  <a:lnTo>
                    <a:pt x="5" y="261"/>
                  </a:lnTo>
                  <a:lnTo>
                    <a:pt x="6" y="271"/>
                  </a:lnTo>
                  <a:lnTo>
                    <a:pt x="8" y="280"/>
                  </a:lnTo>
                  <a:lnTo>
                    <a:pt x="9" y="288"/>
                  </a:lnTo>
                  <a:lnTo>
                    <a:pt x="11" y="295"/>
                  </a:lnTo>
                  <a:lnTo>
                    <a:pt x="13" y="303"/>
                  </a:lnTo>
                  <a:lnTo>
                    <a:pt x="15" y="310"/>
                  </a:lnTo>
                  <a:lnTo>
                    <a:pt x="17" y="318"/>
                  </a:lnTo>
                  <a:lnTo>
                    <a:pt x="19" y="327"/>
                  </a:lnTo>
                  <a:lnTo>
                    <a:pt x="21" y="335"/>
                  </a:lnTo>
                  <a:lnTo>
                    <a:pt x="23" y="345"/>
                  </a:lnTo>
                  <a:lnTo>
                    <a:pt x="26" y="354"/>
                  </a:lnTo>
                  <a:lnTo>
                    <a:pt x="28" y="363"/>
                  </a:lnTo>
                  <a:lnTo>
                    <a:pt x="30" y="373"/>
                  </a:lnTo>
                  <a:lnTo>
                    <a:pt x="33" y="383"/>
                  </a:lnTo>
                  <a:lnTo>
                    <a:pt x="36" y="393"/>
                  </a:lnTo>
                  <a:lnTo>
                    <a:pt x="40" y="403"/>
                  </a:lnTo>
                  <a:lnTo>
                    <a:pt x="43" y="413"/>
                  </a:lnTo>
                  <a:lnTo>
                    <a:pt x="47" y="423"/>
                  </a:lnTo>
                  <a:lnTo>
                    <a:pt x="52" y="433"/>
                  </a:lnTo>
                  <a:lnTo>
                    <a:pt x="57" y="443"/>
                  </a:lnTo>
                  <a:lnTo>
                    <a:pt x="62" y="452"/>
                  </a:lnTo>
                  <a:lnTo>
                    <a:pt x="68" y="462"/>
                  </a:lnTo>
                  <a:lnTo>
                    <a:pt x="74" y="470"/>
                  </a:lnTo>
                  <a:lnTo>
                    <a:pt x="81" y="479"/>
                  </a:lnTo>
                  <a:lnTo>
                    <a:pt x="89" y="488"/>
                  </a:lnTo>
                  <a:lnTo>
                    <a:pt x="97" y="496"/>
                  </a:lnTo>
                  <a:lnTo>
                    <a:pt x="106" y="504"/>
                  </a:lnTo>
                  <a:lnTo>
                    <a:pt x="116" y="511"/>
                  </a:lnTo>
                  <a:lnTo>
                    <a:pt x="126" y="518"/>
                  </a:lnTo>
                  <a:lnTo>
                    <a:pt x="137" y="524"/>
                  </a:lnTo>
                  <a:lnTo>
                    <a:pt x="149" y="530"/>
                  </a:lnTo>
                  <a:lnTo>
                    <a:pt x="162" y="535"/>
                  </a:lnTo>
                  <a:lnTo>
                    <a:pt x="176" y="540"/>
                  </a:lnTo>
                  <a:lnTo>
                    <a:pt x="191" y="544"/>
                  </a:lnTo>
                  <a:lnTo>
                    <a:pt x="206" y="546"/>
                  </a:lnTo>
                  <a:lnTo>
                    <a:pt x="223" y="549"/>
                  </a:lnTo>
                  <a:lnTo>
                    <a:pt x="240" y="551"/>
                  </a:lnTo>
                  <a:lnTo>
                    <a:pt x="258" y="554"/>
                  </a:lnTo>
                  <a:lnTo>
                    <a:pt x="275" y="557"/>
                  </a:lnTo>
                  <a:lnTo>
                    <a:pt x="294" y="561"/>
                  </a:lnTo>
                  <a:lnTo>
                    <a:pt x="312" y="567"/>
                  </a:lnTo>
                  <a:lnTo>
                    <a:pt x="330" y="572"/>
                  </a:lnTo>
                  <a:lnTo>
                    <a:pt x="349" y="578"/>
                  </a:lnTo>
                  <a:lnTo>
                    <a:pt x="367" y="585"/>
                  </a:lnTo>
                  <a:lnTo>
                    <a:pt x="386" y="592"/>
                  </a:lnTo>
                  <a:lnTo>
                    <a:pt x="404" y="599"/>
                  </a:lnTo>
                  <a:lnTo>
                    <a:pt x="423" y="608"/>
                  </a:lnTo>
                  <a:lnTo>
                    <a:pt x="442" y="616"/>
                  </a:lnTo>
                  <a:lnTo>
                    <a:pt x="460" y="625"/>
                  </a:lnTo>
                  <a:lnTo>
                    <a:pt x="478" y="635"/>
                  </a:lnTo>
                  <a:lnTo>
                    <a:pt x="496" y="645"/>
                  </a:lnTo>
                  <a:lnTo>
                    <a:pt x="514" y="656"/>
                  </a:lnTo>
                  <a:lnTo>
                    <a:pt x="532" y="668"/>
                  </a:lnTo>
                  <a:lnTo>
                    <a:pt x="549" y="679"/>
                  </a:lnTo>
                  <a:lnTo>
                    <a:pt x="566" y="691"/>
                  </a:lnTo>
                  <a:lnTo>
                    <a:pt x="583" y="703"/>
                  </a:lnTo>
                  <a:lnTo>
                    <a:pt x="600" y="715"/>
                  </a:lnTo>
                  <a:lnTo>
                    <a:pt x="616" y="727"/>
                  </a:lnTo>
                  <a:lnTo>
                    <a:pt x="632" y="741"/>
                  </a:lnTo>
                  <a:lnTo>
                    <a:pt x="646" y="754"/>
                  </a:lnTo>
                  <a:lnTo>
                    <a:pt x="661" y="768"/>
                  </a:lnTo>
                  <a:lnTo>
                    <a:pt x="675" y="782"/>
                  </a:lnTo>
                  <a:lnTo>
                    <a:pt x="689" y="795"/>
                  </a:lnTo>
                  <a:lnTo>
                    <a:pt x="701" y="810"/>
                  </a:lnTo>
                  <a:lnTo>
                    <a:pt x="714" y="824"/>
                  </a:lnTo>
                  <a:lnTo>
                    <a:pt x="725" y="838"/>
                  </a:lnTo>
                  <a:lnTo>
                    <a:pt x="736" y="853"/>
                  </a:lnTo>
                  <a:lnTo>
                    <a:pt x="746" y="868"/>
                  </a:lnTo>
                  <a:lnTo>
                    <a:pt x="751" y="875"/>
                  </a:lnTo>
                  <a:lnTo>
                    <a:pt x="755" y="882"/>
                  </a:lnTo>
                  <a:lnTo>
                    <a:pt x="760" y="890"/>
                  </a:lnTo>
                  <a:lnTo>
                    <a:pt x="765" y="896"/>
                  </a:lnTo>
                  <a:lnTo>
                    <a:pt x="769" y="903"/>
                  </a:lnTo>
                  <a:lnTo>
                    <a:pt x="773" y="910"/>
                  </a:lnTo>
                  <a:lnTo>
                    <a:pt x="777" y="918"/>
                  </a:lnTo>
                  <a:lnTo>
                    <a:pt x="781" y="925"/>
                  </a:lnTo>
                  <a:lnTo>
                    <a:pt x="786" y="932"/>
                  </a:lnTo>
                  <a:lnTo>
                    <a:pt x="790" y="938"/>
                  </a:lnTo>
                  <a:lnTo>
                    <a:pt x="793" y="946"/>
                  </a:lnTo>
                  <a:lnTo>
                    <a:pt x="798" y="953"/>
                  </a:lnTo>
                  <a:lnTo>
                    <a:pt x="801" y="960"/>
                  </a:lnTo>
                  <a:lnTo>
                    <a:pt x="805" y="968"/>
                  </a:lnTo>
                  <a:lnTo>
                    <a:pt x="809" y="974"/>
                  </a:lnTo>
                  <a:lnTo>
                    <a:pt x="812" y="981"/>
                  </a:lnTo>
                  <a:lnTo>
                    <a:pt x="816" y="988"/>
                  </a:lnTo>
                  <a:lnTo>
                    <a:pt x="819" y="996"/>
                  </a:lnTo>
                  <a:lnTo>
                    <a:pt x="822" y="1003"/>
                  </a:lnTo>
                  <a:lnTo>
                    <a:pt x="826" y="1010"/>
                  </a:lnTo>
                  <a:lnTo>
                    <a:pt x="829" y="1017"/>
                  </a:lnTo>
                  <a:lnTo>
                    <a:pt x="832" y="1025"/>
                  </a:lnTo>
                  <a:lnTo>
                    <a:pt x="835" y="1033"/>
                  </a:lnTo>
                  <a:lnTo>
                    <a:pt x="838" y="1040"/>
                  </a:lnTo>
                  <a:lnTo>
                    <a:pt x="841" y="1047"/>
                  </a:lnTo>
                  <a:lnTo>
                    <a:pt x="843" y="1055"/>
                  </a:lnTo>
                  <a:lnTo>
                    <a:pt x="846" y="1062"/>
                  </a:lnTo>
                  <a:lnTo>
                    <a:pt x="848" y="1070"/>
                  </a:lnTo>
                  <a:lnTo>
                    <a:pt x="850" y="1078"/>
                  </a:lnTo>
                  <a:lnTo>
                    <a:pt x="853" y="1085"/>
                  </a:lnTo>
                  <a:lnTo>
                    <a:pt x="855" y="1094"/>
                  </a:lnTo>
                  <a:lnTo>
                    <a:pt x="858" y="1102"/>
                  </a:lnTo>
                  <a:lnTo>
                    <a:pt x="858" y="1101"/>
                  </a:lnTo>
                  <a:lnTo>
                    <a:pt x="857" y="1098"/>
                  </a:lnTo>
                  <a:lnTo>
                    <a:pt x="857" y="1092"/>
                  </a:lnTo>
                  <a:lnTo>
                    <a:pt x="857" y="1086"/>
                  </a:lnTo>
                  <a:lnTo>
                    <a:pt x="856" y="1077"/>
                  </a:lnTo>
                  <a:lnTo>
                    <a:pt x="855" y="1068"/>
                  </a:lnTo>
                  <a:lnTo>
                    <a:pt x="855" y="1056"/>
                  </a:lnTo>
                  <a:lnTo>
                    <a:pt x="854" y="1043"/>
                  </a:lnTo>
                  <a:lnTo>
                    <a:pt x="853" y="1030"/>
                  </a:lnTo>
                  <a:lnTo>
                    <a:pt x="851" y="1014"/>
                  </a:lnTo>
                  <a:lnTo>
                    <a:pt x="850" y="998"/>
                  </a:lnTo>
                  <a:lnTo>
                    <a:pt x="848" y="981"/>
                  </a:lnTo>
                  <a:lnTo>
                    <a:pt x="846" y="963"/>
                  </a:lnTo>
                  <a:lnTo>
                    <a:pt x="844" y="944"/>
                  </a:lnTo>
                  <a:lnTo>
                    <a:pt x="842" y="925"/>
                  </a:lnTo>
                  <a:lnTo>
                    <a:pt x="838" y="906"/>
                  </a:lnTo>
                  <a:lnTo>
                    <a:pt x="836" y="885"/>
                  </a:lnTo>
                  <a:lnTo>
                    <a:pt x="833" y="865"/>
                  </a:lnTo>
                  <a:lnTo>
                    <a:pt x="829" y="844"/>
                  </a:lnTo>
                  <a:lnTo>
                    <a:pt x="825" y="824"/>
                  </a:lnTo>
                  <a:lnTo>
                    <a:pt x="821" y="803"/>
                  </a:lnTo>
                  <a:lnTo>
                    <a:pt x="817" y="782"/>
                  </a:lnTo>
                  <a:lnTo>
                    <a:pt x="812" y="762"/>
                  </a:lnTo>
                  <a:lnTo>
                    <a:pt x="806" y="743"/>
                  </a:lnTo>
                  <a:lnTo>
                    <a:pt x="800" y="723"/>
                  </a:lnTo>
                  <a:lnTo>
                    <a:pt x="795" y="705"/>
                  </a:lnTo>
                  <a:lnTo>
                    <a:pt x="789" y="687"/>
                  </a:lnTo>
                  <a:lnTo>
                    <a:pt x="781" y="669"/>
                  </a:lnTo>
                  <a:lnTo>
                    <a:pt x="774" y="653"/>
                  </a:lnTo>
                  <a:lnTo>
                    <a:pt x="767" y="638"/>
                  </a:lnTo>
                  <a:lnTo>
                    <a:pt x="758" y="624"/>
                  </a:lnTo>
                  <a:lnTo>
                    <a:pt x="750" y="611"/>
                  </a:lnTo>
                  <a:lnTo>
                    <a:pt x="742" y="600"/>
                  </a:lnTo>
                  <a:lnTo>
                    <a:pt x="734" y="590"/>
                  </a:lnTo>
                  <a:lnTo>
                    <a:pt x="726" y="579"/>
                  </a:lnTo>
                  <a:lnTo>
                    <a:pt x="718" y="569"/>
                  </a:lnTo>
                  <a:lnTo>
                    <a:pt x="710" y="558"/>
                  </a:lnTo>
                  <a:lnTo>
                    <a:pt x="701" y="548"/>
                  </a:lnTo>
                  <a:lnTo>
                    <a:pt x="691" y="537"/>
                  </a:lnTo>
                  <a:lnTo>
                    <a:pt x="682" y="528"/>
                  </a:lnTo>
                  <a:lnTo>
                    <a:pt x="672" y="517"/>
                  </a:lnTo>
                  <a:lnTo>
                    <a:pt x="661" y="507"/>
                  </a:lnTo>
                  <a:lnTo>
                    <a:pt x="650" y="497"/>
                  </a:lnTo>
                  <a:lnTo>
                    <a:pt x="638" y="487"/>
                  </a:lnTo>
                  <a:lnTo>
                    <a:pt x="625" y="477"/>
                  </a:lnTo>
                  <a:lnTo>
                    <a:pt x="611" y="467"/>
                  </a:lnTo>
                  <a:lnTo>
                    <a:pt x="597" y="458"/>
                  </a:lnTo>
                  <a:lnTo>
                    <a:pt x="582" y="448"/>
                  </a:lnTo>
                  <a:lnTo>
                    <a:pt x="565" y="439"/>
                  </a:lnTo>
                  <a:lnTo>
                    <a:pt x="549" y="430"/>
                  </a:lnTo>
                  <a:lnTo>
                    <a:pt x="530" y="420"/>
                  </a:lnTo>
                  <a:lnTo>
                    <a:pt x="510" y="411"/>
                  </a:lnTo>
                  <a:lnTo>
                    <a:pt x="490" y="402"/>
                  </a:lnTo>
                  <a:lnTo>
                    <a:pt x="468" y="394"/>
                  </a:lnTo>
                  <a:lnTo>
                    <a:pt x="445" y="385"/>
                  </a:lnTo>
                  <a:lnTo>
                    <a:pt x="420" y="376"/>
                  </a:lnTo>
                  <a:lnTo>
                    <a:pt x="394" y="368"/>
                  </a:lnTo>
                  <a:lnTo>
                    <a:pt x="367" y="360"/>
                  </a:lnTo>
                  <a:lnTo>
                    <a:pt x="338" y="352"/>
                  </a:lnTo>
                  <a:lnTo>
                    <a:pt x="308" y="344"/>
                  </a:lnTo>
                  <a:lnTo>
                    <a:pt x="275" y="337"/>
                  </a:lnTo>
                  <a:lnTo>
                    <a:pt x="242" y="329"/>
                  </a:lnTo>
                  <a:lnTo>
                    <a:pt x="206" y="322"/>
                  </a:lnTo>
                  <a:lnTo>
                    <a:pt x="169" y="315"/>
                  </a:lnTo>
                  <a:lnTo>
                    <a:pt x="151" y="311"/>
                  </a:lnTo>
                  <a:lnTo>
                    <a:pt x="134" y="305"/>
                  </a:lnTo>
                  <a:lnTo>
                    <a:pt x="118" y="299"/>
                  </a:lnTo>
                  <a:lnTo>
                    <a:pt x="104" y="290"/>
                  </a:lnTo>
                  <a:lnTo>
                    <a:pt x="90" y="282"/>
                  </a:lnTo>
                  <a:lnTo>
                    <a:pt x="78" y="273"/>
                  </a:lnTo>
                  <a:lnTo>
                    <a:pt x="68" y="261"/>
                  </a:lnTo>
                  <a:lnTo>
                    <a:pt x="58" y="251"/>
                  </a:lnTo>
                  <a:lnTo>
                    <a:pt x="49" y="238"/>
                  </a:lnTo>
                  <a:lnTo>
                    <a:pt x="41" y="225"/>
                  </a:lnTo>
                  <a:lnTo>
                    <a:pt x="34" y="212"/>
                  </a:lnTo>
                  <a:lnTo>
                    <a:pt x="28" y="199"/>
                  </a:lnTo>
                  <a:lnTo>
                    <a:pt x="23" y="185"/>
                  </a:lnTo>
                  <a:lnTo>
                    <a:pt x="18" y="171"/>
                  </a:lnTo>
                  <a:lnTo>
                    <a:pt x="14" y="157"/>
                  </a:lnTo>
                  <a:lnTo>
                    <a:pt x="11" y="143"/>
                  </a:lnTo>
                  <a:lnTo>
                    <a:pt x="8" y="130"/>
                  </a:lnTo>
                  <a:lnTo>
                    <a:pt x="6" y="116"/>
                  </a:lnTo>
                  <a:lnTo>
                    <a:pt x="4" y="103"/>
                  </a:lnTo>
                  <a:lnTo>
                    <a:pt x="3" y="90"/>
                  </a:lnTo>
                  <a:lnTo>
                    <a:pt x="2" y="77"/>
                  </a:lnTo>
                  <a:lnTo>
                    <a:pt x="2" y="65"/>
                  </a:lnTo>
                  <a:lnTo>
                    <a:pt x="2" y="54"/>
                  </a:lnTo>
                  <a:lnTo>
                    <a:pt x="2" y="43"/>
                  </a:lnTo>
                  <a:lnTo>
                    <a:pt x="2" y="34"/>
                  </a:lnTo>
                  <a:lnTo>
                    <a:pt x="2" y="26"/>
                  </a:lnTo>
                  <a:lnTo>
                    <a:pt x="2" y="18"/>
                  </a:lnTo>
                  <a:lnTo>
                    <a:pt x="3" y="12"/>
                  </a:lnTo>
                  <a:lnTo>
                    <a:pt x="4" y="6"/>
                  </a:lnTo>
                  <a:lnTo>
                    <a:pt x="4" y="3"/>
                  </a:lnTo>
                  <a:lnTo>
                    <a:pt x="4" y="0"/>
                  </a:lnTo>
                  <a:lnTo>
                    <a:pt x="4" y="0"/>
                  </a:lnTo>
                </a:path>
              </a:pathLst>
            </a:custGeom>
            <a:solidFill>
              <a:srgbClr val="DDF2F2"/>
            </a:solidFill>
            <a:ln w="9525" cap="rnd">
              <a:noFill/>
              <a:round/>
              <a:headEnd/>
              <a:tailEnd/>
            </a:ln>
            <a:effectLst/>
          </p:spPr>
          <p:txBody>
            <a:bodyPr/>
            <a:lstStyle/>
            <a:p>
              <a:endParaRPr lang="en-US"/>
            </a:p>
          </p:txBody>
        </p:sp>
        <p:sp>
          <p:nvSpPr>
            <p:cNvPr id="19474" name="Freeform 18"/>
            <p:cNvSpPr>
              <a:spLocks/>
            </p:cNvSpPr>
            <p:nvPr/>
          </p:nvSpPr>
          <p:spPr bwMode="auto">
            <a:xfrm>
              <a:off x="491" y="2281"/>
              <a:ext cx="18" cy="17"/>
            </a:xfrm>
            <a:custGeom>
              <a:avLst/>
              <a:gdLst/>
              <a:ahLst/>
              <a:cxnLst>
                <a:cxn ang="0">
                  <a:pos x="17" y="16"/>
                </a:cxn>
                <a:cxn ang="0">
                  <a:pos x="16" y="10"/>
                </a:cxn>
                <a:cxn ang="0">
                  <a:pos x="14" y="4"/>
                </a:cxn>
                <a:cxn ang="0">
                  <a:pos x="11" y="1"/>
                </a:cxn>
                <a:cxn ang="0">
                  <a:pos x="8" y="0"/>
                </a:cxn>
                <a:cxn ang="0">
                  <a:pos x="5" y="1"/>
                </a:cxn>
                <a:cxn ang="0">
                  <a:pos x="2" y="4"/>
                </a:cxn>
                <a:cxn ang="0">
                  <a:pos x="0" y="10"/>
                </a:cxn>
                <a:cxn ang="0">
                  <a:pos x="0" y="16"/>
                </a:cxn>
                <a:cxn ang="0">
                  <a:pos x="17" y="16"/>
                </a:cxn>
              </a:cxnLst>
              <a:rect l="0" t="0" r="r" b="b"/>
              <a:pathLst>
                <a:path w="18" h="17">
                  <a:moveTo>
                    <a:pt x="17" y="16"/>
                  </a:moveTo>
                  <a:lnTo>
                    <a:pt x="16" y="10"/>
                  </a:lnTo>
                  <a:lnTo>
                    <a:pt x="14" y="4"/>
                  </a:lnTo>
                  <a:lnTo>
                    <a:pt x="11" y="1"/>
                  </a:lnTo>
                  <a:lnTo>
                    <a:pt x="8" y="0"/>
                  </a:lnTo>
                  <a:lnTo>
                    <a:pt x="5" y="1"/>
                  </a:lnTo>
                  <a:lnTo>
                    <a:pt x="2" y="4"/>
                  </a:lnTo>
                  <a:lnTo>
                    <a:pt x="0" y="10"/>
                  </a:lnTo>
                  <a:lnTo>
                    <a:pt x="0" y="16"/>
                  </a:lnTo>
                  <a:lnTo>
                    <a:pt x="17" y="16"/>
                  </a:lnTo>
                </a:path>
              </a:pathLst>
            </a:custGeom>
            <a:solidFill>
              <a:srgbClr val="DDF2F2"/>
            </a:solidFill>
            <a:ln w="9525" cap="rnd">
              <a:noFill/>
              <a:round/>
              <a:headEnd/>
              <a:tailEnd/>
            </a:ln>
            <a:effectLst/>
          </p:spPr>
          <p:txBody>
            <a:bodyPr/>
            <a:lstStyle/>
            <a:p>
              <a:endParaRPr lang="en-US"/>
            </a:p>
          </p:txBody>
        </p:sp>
        <p:sp>
          <p:nvSpPr>
            <p:cNvPr id="19475" name="Freeform 19"/>
            <p:cNvSpPr>
              <a:spLocks/>
            </p:cNvSpPr>
            <p:nvPr/>
          </p:nvSpPr>
          <p:spPr bwMode="auto">
            <a:xfrm>
              <a:off x="491" y="2290"/>
              <a:ext cx="146" cy="213"/>
            </a:xfrm>
            <a:custGeom>
              <a:avLst/>
              <a:gdLst/>
              <a:ahLst/>
              <a:cxnLst>
                <a:cxn ang="0">
                  <a:pos x="145" y="195"/>
                </a:cxn>
                <a:cxn ang="0">
                  <a:pos x="145" y="195"/>
                </a:cxn>
                <a:cxn ang="0">
                  <a:pos x="122" y="186"/>
                </a:cxn>
                <a:cxn ang="0">
                  <a:pos x="102" y="175"/>
                </a:cxn>
                <a:cxn ang="0">
                  <a:pos x="86" y="163"/>
                </a:cxn>
                <a:cxn ang="0">
                  <a:pos x="71" y="149"/>
                </a:cxn>
                <a:cxn ang="0">
                  <a:pos x="58" y="133"/>
                </a:cxn>
                <a:cxn ang="0">
                  <a:pos x="48" y="117"/>
                </a:cxn>
                <a:cxn ang="0">
                  <a:pos x="39" y="100"/>
                </a:cxn>
                <a:cxn ang="0">
                  <a:pos x="33" y="84"/>
                </a:cxn>
                <a:cxn ang="0">
                  <a:pos x="27" y="67"/>
                </a:cxn>
                <a:cxn ang="0">
                  <a:pos x="23" y="52"/>
                </a:cxn>
                <a:cxn ang="0">
                  <a:pos x="20" y="37"/>
                </a:cxn>
                <a:cxn ang="0">
                  <a:pos x="18" y="25"/>
                </a:cxn>
                <a:cxn ang="0">
                  <a:pos x="16" y="14"/>
                </a:cxn>
                <a:cxn ang="0">
                  <a:pos x="16" y="6"/>
                </a:cxn>
                <a:cxn ang="0">
                  <a:pos x="16" y="1"/>
                </a:cxn>
                <a:cxn ang="0">
                  <a:pos x="16" y="0"/>
                </a:cxn>
                <a:cxn ang="0">
                  <a:pos x="0" y="0"/>
                </a:cxn>
                <a:cxn ang="0">
                  <a:pos x="0" y="2"/>
                </a:cxn>
                <a:cxn ang="0">
                  <a:pos x="0" y="7"/>
                </a:cxn>
                <a:cxn ang="0">
                  <a:pos x="0" y="16"/>
                </a:cxn>
                <a:cxn ang="0">
                  <a:pos x="2" y="27"/>
                </a:cxn>
                <a:cxn ang="0">
                  <a:pos x="4" y="41"/>
                </a:cxn>
                <a:cxn ang="0">
                  <a:pos x="7" y="56"/>
                </a:cxn>
                <a:cxn ang="0">
                  <a:pos x="12" y="72"/>
                </a:cxn>
                <a:cxn ang="0">
                  <a:pos x="18" y="90"/>
                </a:cxn>
                <a:cxn ang="0">
                  <a:pos x="25" y="108"/>
                </a:cxn>
                <a:cxn ang="0">
                  <a:pos x="34" y="126"/>
                </a:cxn>
                <a:cxn ang="0">
                  <a:pos x="45" y="144"/>
                </a:cxn>
                <a:cxn ang="0">
                  <a:pos x="60" y="161"/>
                </a:cxn>
                <a:cxn ang="0">
                  <a:pos x="75" y="177"/>
                </a:cxn>
                <a:cxn ang="0">
                  <a:pos x="94" y="191"/>
                </a:cxn>
                <a:cxn ang="0">
                  <a:pos x="116" y="202"/>
                </a:cxn>
                <a:cxn ang="0">
                  <a:pos x="140" y="212"/>
                </a:cxn>
                <a:cxn ang="0">
                  <a:pos x="140" y="212"/>
                </a:cxn>
                <a:cxn ang="0">
                  <a:pos x="145" y="195"/>
                </a:cxn>
              </a:cxnLst>
              <a:rect l="0" t="0" r="r" b="b"/>
              <a:pathLst>
                <a:path w="146" h="213">
                  <a:moveTo>
                    <a:pt x="145" y="195"/>
                  </a:moveTo>
                  <a:lnTo>
                    <a:pt x="145" y="195"/>
                  </a:lnTo>
                  <a:lnTo>
                    <a:pt x="122" y="186"/>
                  </a:lnTo>
                  <a:lnTo>
                    <a:pt x="102" y="175"/>
                  </a:lnTo>
                  <a:lnTo>
                    <a:pt x="86" y="163"/>
                  </a:lnTo>
                  <a:lnTo>
                    <a:pt x="71" y="149"/>
                  </a:lnTo>
                  <a:lnTo>
                    <a:pt x="58" y="133"/>
                  </a:lnTo>
                  <a:lnTo>
                    <a:pt x="48" y="117"/>
                  </a:lnTo>
                  <a:lnTo>
                    <a:pt x="39" y="100"/>
                  </a:lnTo>
                  <a:lnTo>
                    <a:pt x="33" y="84"/>
                  </a:lnTo>
                  <a:lnTo>
                    <a:pt x="27" y="67"/>
                  </a:lnTo>
                  <a:lnTo>
                    <a:pt x="23" y="52"/>
                  </a:lnTo>
                  <a:lnTo>
                    <a:pt x="20" y="37"/>
                  </a:lnTo>
                  <a:lnTo>
                    <a:pt x="18" y="25"/>
                  </a:lnTo>
                  <a:lnTo>
                    <a:pt x="16" y="14"/>
                  </a:lnTo>
                  <a:lnTo>
                    <a:pt x="16" y="6"/>
                  </a:lnTo>
                  <a:lnTo>
                    <a:pt x="16" y="1"/>
                  </a:lnTo>
                  <a:lnTo>
                    <a:pt x="16" y="0"/>
                  </a:lnTo>
                  <a:lnTo>
                    <a:pt x="0" y="0"/>
                  </a:lnTo>
                  <a:lnTo>
                    <a:pt x="0" y="2"/>
                  </a:lnTo>
                  <a:lnTo>
                    <a:pt x="0" y="7"/>
                  </a:lnTo>
                  <a:lnTo>
                    <a:pt x="0" y="16"/>
                  </a:lnTo>
                  <a:lnTo>
                    <a:pt x="2" y="27"/>
                  </a:lnTo>
                  <a:lnTo>
                    <a:pt x="4" y="41"/>
                  </a:lnTo>
                  <a:lnTo>
                    <a:pt x="7" y="56"/>
                  </a:lnTo>
                  <a:lnTo>
                    <a:pt x="12" y="72"/>
                  </a:lnTo>
                  <a:lnTo>
                    <a:pt x="18" y="90"/>
                  </a:lnTo>
                  <a:lnTo>
                    <a:pt x="25" y="108"/>
                  </a:lnTo>
                  <a:lnTo>
                    <a:pt x="34" y="126"/>
                  </a:lnTo>
                  <a:lnTo>
                    <a:pt x="45" y="144"/>
                  </a:lnTo>
                  <a:lnTo>
                    <a:pt x="60" y="161"/>
                  </a:lnTo>
                  <a:lnTo>
                    <a:pt x="75" y="177"/>
                  </a:lnTo>
                  <a:lnTo>
                    <a:pt x="94" y="191"/>
                  </a:lnTo>
                  <a:lnTo>
                    <a:pt x="116" y="202"/>
                  </a:lnTo>
                  <a:lnTo>
                    <a:pt x="140" y="212"/>
                  </a:lnTo>
                  <a:lnTo>
                    <a:pt x="140" y="212"/>
                  </a:lnTo>
                  <a:lnTo>
                    <a:pt x="145" y="195"/>
                  </a:lnTo>
                </a:path>
              </a:pathLst>
            </a:custGeom>
            <a:solidFill>
              <a:srgbClr val="DDF2F2"/>
            </a:solidFill>
            <a:ln w="9525" cap="rnd">
              <a:noFill/>
              <a:round/>
              <a:headEnd/>
              <a:tailEnd/>
            </a:ln>
            <a:effectLst/>
          </p:spPr>
          <p:txBody>
            <a:bodyPr/>
            <a:lstStyle/>
            <a:p>
              <a:endParaRPr lang="en-US"/>
            </a:p>
          </p:txBody>
        </p:sp>
        <p:sp>
          <p:nvSpPr>
            <p:cNvPr id="19476" name="Freeform 20"/>
            <p:cNvSpPr>
              <a:spLocks/>
            </p:cNvSpPr>
            <p:nvPr/>
          </p:nvSpPr>
          <p:spPr bwMode="auto">
            <a:xfrm>
              <a:off x="632" y="2485"/>
              <a:ext cx="422" cy="144"/>
            </a:xfrm>
            <a:custGeom>
              <a:avLst/>
              <a:gdLst/>
              <a:ahLst/>
              <a:cxnLst>
                <a:cxn ang="0">
                  <a:pos x="420" y="127"/>
                </a:cxn>
                <a:cxn ang="0">
                  <a:pos x="402" y="117"/>
                </a:cxn>
                <a:cxn ang="0">
                  <a:pos x="382" y="108"/>
                </a:cxn>
                <a:cxn ang="0">
                  <a:pos x="360" y="99"/>
                </a:cxn>
                <a:cxn ang="0">
                  <a:pos x="336" y="89"/>
                </a:cxn>
                <a:cxn ang="0">
                  <a:pos x="311" y="81"/>
                </a:cxn>
                <a:cxn ang="0">
                  <a:pos x="284" y="73"/>
                </a:cxn>
                <a:cxn ang="0">
                  <a:pos x="256" y="65"/>
                </a:cxn>
                <a:cxn ang="0">
                  <a:pos x="228" y="57"/>
                </a:cxn>
                <a:cxn ang="0">
                  <a:pos x="199" y="49"/>
                </a:cxn>
                <a:cxn ang="0">
                  <a:pos x="171" y="43"/>
                </a:cxn>
                <a:cxn ang="0">
                  <a:pos x="141" y="35"/>
                </a:cxn>
                <a:cxn ang="0">
                  <a:pos x="112" y="28"/>
                </a:cxn>
                <a:cxn ang="0">
                  <a:pos x="84" y="21"/>
                </a:cxn>
                <a:cxn ang="0">
                  <a:pos x="56" y="14"/>
                </a:cxn>
                <a:cxn ang="0">
                  <a:pos x="29" y="6"/>
                </a:cxn>
                <a:cxn ang="0">
                  <a:pos x="4" y="0"/>
                </a:cxn>
                <a:cxn ang="0">
                  <a:pos x="12" y="20"/>
                </a:cxn>
                <a:cxn ang="0">
                  <a:pos x="39" y="27"/>
                </a:cxn>
                <a:cxn ang="0">
                  <a:pos x="66" y="34"/>
                </a:cxn>
                <a:cxn ang="0">
                  <a:pos x="94" y="42"/>
                </a:cxn>
                <a:cxn ang="0">
                  <a:pos x="123" y="49"/>
                </a:cxn>
                <a:cxn ang="0">
                  <a:pos x="152" y="56"/>
                </a:cxn>
                <a:cxn ang="0">
                  <a:pos x="181" y="63"/>
                </a:cxn>
                <a:cxn ang="0">
                  <a:pos x="210" y="70"/>
                </a:cxn>
                <a:cxn ang="0">
                  <a:pos x="239" y="78"/>
                </a:cxn>
                <a:cxn ang="0">
                  <a:pos x="266" y="86"/>
                </a:cxn>
                <a:cxn ang="0">
                  <a:pos x="293" y="93"/>
                </a:cxn>
                <a:cxn ang="0">
                  <a:pos x="319" y="102"/>
                </a:cxn>
                <a:cxn ang="0">
                  <a:pos x="343" y="110"/>
                </a:cxn>
                <a:cxn ang="0">
                  <a:pos x="366" y="119"/>
                </a:cxn>
                <a:cxn ang="0">
                  <a:pos x="386" y="128"/>
                </a:cxn>
                <a:cxn ang="0">
                  <a:pos x="404" y="137"/>
                </a:cxn>
                <a:cxn ang="0">
                  <a:pos x="412" y="143"/>
                </a:cxn>
              </a:cxnLst>
              <a:rect l="0" t="0" r="r" b="b"/>
              <a:pathLst>
                <a:path w="422" h="144">
                  <a:moveTo>
                    <a:pt x="421" y="128"/>
                  </a:moveTo>
                  <a:lnTo>
                    <a:pt x="420" y="127"/>
                  </a:lnTo>
                  <a:lnTo>
                    <a:pt x="411" y="123"/>
                  </a:lnTo>
                  <a:lnTo>
                    <a:pt x="402" y="117"/>
                  </a:lnTo>
                  <a:lnTo>
                    <a:pt x="392" y="112"/>
                  </a:lnTo>
                  <a:lnTo>
                    <a:pt x="382" y="108"/>
                  </a:lnTo>
                  <a:lnTo>
                    <a:pt x="371" y="103"/>
                  </a:lnTo>
                  <a:lnTo>
                    <a:pt x="360" y="99"/>
                  </a:lnTo>
                  <a:lnTo>
                    <a:pt x="348" y="93"/>
                  </a:lnTo>
                  <a:lnTo>
                    <a:pt x="336" y="89"/>
                  </a:lnTo>
                  <a:lnTo>
                    <a:pt x="323" y="85"/>
                  </a:lnTo>
                  <a:lnTo>
                    <a:pt x="311" y="81"/>
                  </a:lnTo>
                  <a:lnTo>
                    <a:pt x="298" y="77"/>
                  </a:lnTo>
                  <a:lnTo>
                    <a:pt x="284" y="73"/>
                  </a:lnTo>
                  <a:lnTo>
                    <a:pt x="271" y="69"/>
                  </a:lnTo>
                  <a:lnTo>
                    <a:pt x="256" y="65"/>
                  </a:lnTo>
                  <a:lnTo>
                    <a:pt x="242" y="61"/>
                  </a:lnTo>
                  <a:lnTo>
                    <a:pt x="228" y="57"/>
                  </a:lnTo>
                  <a:lnTo>
                    <a:pt x="214" y="53"/>
                  </a:lnTo>
                  <a:lnTo>
                    <a:pt x="199" y="49"/>
                  </a:lnTo>
                  <a:lnTo>
                    <a:pt x="185" y="46"/>
                  </a:lnTo>
                  <a:lnTo>
                    <a:pt x="171" y="43"/>
                  </a:lnTo>
                  <a:lnTo>
                    <a:pt x="156" y="39"/>
                  </a:lnTo>
                  <a:lnTo>
                    <a:pt x="141" y="35"/>
                  </a:lnTo>
                  <a:lnTo>
                    <a:pt x="126" y="32"/>
                  </a:lnTo>
                  <a:lnTo>
                    <a:pt x="112" y="28"/>
                  </a:lnTo>
                  <a:lnTo>
                    <a:pt x="98" y="25"/>
                  </a:lnTo>
                  <a:lnTo>
                    <a:pt x="84" y="21"/>
                  </a:lnTo>
                  <a:lnTo>
                    <a:pt x="70" y="17"/>
                  </a:lnTo>
                  <a:lnTo>
                    <a:pt x="56" y="14"/>
                  </a:lnTo>
                  <a:lnTo>
                    <a:pt x="42" y="10"/>
                  </a:lnTo>
                  <a:lnTo>
                    <a:pt x="29" y="6"/>
                  </a:lnTo>
                  <a:lnTo>
                    <a:pt x="16" y="3"/>
                  </a:lnTo>
                  <a:lnTo>
                    <a:pt x="4" y="0"/>
                  </a:lnTo>
                  <a:lnTo>
                    <a:pt x="0" y="16"/>
                  </a:lnTo>
                  <a:lnTo>
                    <a:pt x="12" y="20"/>
                  </a:lnTo>
                  <a:lnTo>
                    <a:pt x="26" y="23"/>
                  </a:lnTo>
                  <a:lnTo>
                    <a:pt x="39" y="27"/>
                  </a:lnTo>
                  <a:lnTo>
                    <a:pt x="52" y="31"/>
                  </a:lnTo>
                  <a:lnTo>
                    <a:pt x="66" y="34"/>
                  </a:lnTo>
                  <a:lnTo>
                    <a:pt x="80" y="38"/>
                  </a:lnTo>
                  <a:lnTo>
                    <a:pt x="94" y="42"/>
                  </a:lnTo>
                  <a:lnTo>
                    <a:pt x="109" y="45"/>
                  </a:lnTo>
                  <a:lnTo>
                    <a:pt x="123" y="49"/>
                  </a:lnTo>
                  <a:lnTo>
                    <a:pt x="137" y="52"/>
                  </a:lnTo>
                  <a:lnTo>
                    <a:pt x="152" y="56"/>
                  </a:lnTo>
                  <a:lnTo>
                    <a:pt x="166" y="59"/>
                  </a:lnTo>
                  <a:lnTo>
                    <a:pt x="181" y="63"/>
                  </a:lnTo>
                  <a:lnTo>
                    <a:pt x="196" y="66"/>
                  </a:lnTo>
                  <a:lnTo>
                    <a:pt x="210" y="70"/>
                  </a:lnTo>
                  <a:lnTo>
                    <a:pt x="225" y="74"/>
                  </a:lnTo>
                  <a:lnTo>
                    <a:pt x="239" y="78"/>
                  </a:lnTo>
                  <a:lnTo>
                    <a:pt x="253" y="82"/>
                  </a:lnTo>
                  <a:lnTo>
                    <a:pt x="266" y="86"/>
                  </a:lnTo>
                  <a:lnTo>
                    <a:pt x="280" y="89"/>
                  </a:lnTo>
                  <a:lnTo>
                    <a:pt x="293" y="93"/>
                  </a:lnTo>
                  <a:lnTo>
                    <a:pt x="306" y="97"/>
                  </a:lnTo>
                  <a:lnTo>
                    <a:pt x="319" y="102"/>
                  </a:lnTo>
                  <a:lnTo>
                    <a:pt x="331" y="106"/>
                  </a:lnTo>
                  <a:lnTo>
                    <a:pt x="343" y="110"/>
                  </a:lnTo>
                  <a:lnTo>
                    <a:pt x="354" y="115"/>
                  </a:lnTo>
                  <a:lnTo>
                    <a:pt x="366" y="119"/>
                  </a:lnTo>
                  <a:lnTo>
                    <a:pt x="376" y="123"/>
                  </a:lnTo>
                  <a:lnTo>
                    <a:pt x="386" y="128"/>
                  </a:lnTo>
                  <a:lnTo>
                    <a:pt x="395" y="133"/>
                  </a:lnTo>
                  <a:lnTo>
                    <a:pt x="404" y="137"/>
                  </a:lnTo>
                  <a:lnTo>
                    <a:pt x="412" y="143"/>
                  </a:lnTo>
                  <a:lnTo>
                    <a:pt x="412" y="143"/>
                  </a:lnTo>
                  <a:lnTo>
                    <a:pt x="421" y="128"/>
                  </a:lnTo>
                </a:path>
              </a:pathLst>
            </a:custGeom>
            <a:solidFill>
              <a:srgbClr val="DDF2F2"/>
            </a:solidFill>
            <a:ln w="9525" cap="rnd">
              <a:noFill/>
              <a:round/>
              <a:headEnd/>
              <a:tailEnd/>
            </a:ln>
            <a:effectLst/>
          </p:spPr>
          <p:txBody>
            <a:bodyPr/>
            <a:lstStyle/>
            <a:p>
              <a:endParaRPr lang="en-US"/>
            </a:p>
          </p:txBody>
        </p:sp>
        <p:sp>
          <p:nvSpPr>
            <p:cNvPr id="19477" name="Freeform 21"/>
            <p:cNvSpPr>
              <a:spLocks/>
            </p:cNvSpPr>
            <p:nvPr/>
          </p:nvSpPr>
          <p:spPr bwMode="auto">
            <a:xfrm>
              <a:off x="1044" y="2612"/>
              <a:ext cx="284" cy="398"/>
            </a:xfrm>
            <a:custGeom>
              <a:avLst/>
              <a:gdLst/>
              <a:ahLst/>
              <a:cxnLst>
                <a:cxn ang="0">
                  <a:pos x="278" y="370"/>
                </a:cxn>
                <a:cxn ang="0">
                  <a:pos x="268" y="327"/>
                </a:cxn>
                <a:cxn ang="0">
                  <a:pos x="255" y="286"/>
                </a:cxn>
                <a:cxn ang="0">
                  <a:pos x="241" y="250"/>
                </a:cxn>
                <a:cxn ang="0">
                  <a:pos x="225" y="216"/>
                </a:cxn>
                <a:cxn ang="0">
                  <a:pos x="208" y="186"/>
                </a:cxn>
                <a:cxn ang="0">
                  <a:pos x="189" y="158"/>
                </a:cxn>
                <a:cxn ang="0">
                  <a:pos x="170" y="133"/>
                </a:cxn>
                <a:cxn ang="0">
                  <a:pos x="151" y="111"/>
                </a:cxn>
                <a:cxn ang="0">
                  <a:pos x="130" y="90"/>
                </a:cxn>
                <a:cxn ang="0">
                  <a:pos x="110" y="72"/>
                </a:cxn>
                <a:cxn ang="0">
                  <a:pos x="91" y="56"/>
                </a:cxn>
                <a:cxn ang="0">
                  <a:pos x="71" y="41"/>
                </a:cxn>
                <a:cxn ang="0">
                  <a:pos x="52" y="28"/>
                </a:cxn>
                <a:cxn ang="0">
                  <a:pos x="33" y="16"/>
                </a:cxn>
                <a:cxn ang="0">
                  <a:pos x="16" y="5"/>
                </a:cxn>
                <a:cxn ang="0">
                  <a:pos x="0" y="14"/>
                </a:cxn>
                <a:cxn ang="0">
                  <a:pos x="16" y="25"/>
                </a:cxn>
                <a:cxn ang="0">
                  <a:pos x="34" y="36"/>
                </a:cxn>
                <a:cxn ang="0">
                  <a:pos x="52" y="49"/>
                </a:cxn>
                <a:cxn ang="0">
                  <a:pos x="71" y="62"/>
                </a:cxn>
                <a:cxn ang="0">
                  <a:pos x="91" y="78"/>
                </a:cxn>
                <a:cxn ang="0">
                  <a:pos x="110" y="95"/>
                </a:cxn>
                <a:cxn ang="0">
                  <a:pos x="129" y="113"/>
                </a:cxn>
                <a:cxn ang="0">
                  <a:pos x="149" y="134"/>
                </a:cxn>
                <a:cxn ang="0">
                  <a:pos x="167" y="157"/>
                </a:cxn>
                <a:cxn ang="0">
                  <a:pos x="186" y="182"/>
                </a:cxn>
                <a:cxn ang="0">
                  <a:pos x="203" y="209"/>
                </a:cxn>
                <a:cxn ang="0">
                  <a:pos x="218" y="240"/>
                </a:cxn>
                <a:cxn ang="0">
                  <a:pos x="233" y="275"/>
                </a:cxn>
                <a:cxn ang="0">
                  <a:pos x="246" y="311"/>
                </a:cxn>
                <a:cxn ang="0">
                  <a:pos x="258" y="352"/>
                </a:cxn>
                <a:cxn ang="0">
                  <a:pos x="267" y="397"/>
                </a:cxn>
              </a:cxnLst>
              <a:rect l="0" t="0" r="r" b="b"/>
              <a:pathLst>
                <a:path w="284" h="398">
                  <a:moveTo>
                    <a:pt x="283" y="393"/>
                  </a:moveTo>
                  <a:lnTo>
                    <a:pt x="278" y="370"/>
                  </a:lnTo>
                  <a:lnTo>
                    <a:pt x="273" y="348"/>
                  </a:lnTo>
                  <a:lnTo>
                    <a:pt x="268" y="327"/>
                  </a:lnTo>
                  <a:lnTo>
                    <a:pt x="261" y="306"/>
                  </a:lnTo>
                  <a:lnTo>
                    <a:pt x="255" y="286"/>
                  </a:lnTo>
                  <a:lnTo>
                    <a:pt x="248" y="268"/>
                  </a:lnTo>
                  <a:lnTo>
                    <a:pt x="241" y="250"/>
                  </a:lnTo>
                  <a:lnTo>
                    <a:pt x="232" y="232"/>
                  </a:lnTo>
                  <a:lnTo>
                    <a:pt x="225" y="216"/>
                  </a:lnTo>
                  <a:lnTo>
                    <a:pt x="216" y="200"/>
                  </a:lnTo>
                  <a:lnTo>
                    <a:pt x="208" y="186"/>
                  </a:lnTo>
                  <a:lnTo>
                    <a:pt x="199" y="171"/>
                  </a:lnTo>
                  <a:lnTo>
                    <a:pt x="189" y="158"/>
                  </a:lnTo>
                  <a:lnTo>
                    <a:pt x="179" y="145"/>
                  </a:lnTo>
                  <a:lnTo>
                    <a:pt x="170" y="133"/>
                  </a:lnTo>
                  <a:lnTo>
                    <a:pt x="160" y="122"/>
                  </a:lnTo>
                  <a:lnTo>
                    <a:pt x="151" y="111"/>
                  </a:lnTo>
                  <a:lnTo>
                    <a:pt x="141" y="100"/>
                  </a:lnTo>
                  <a:lnTo>
                    <a:pt x="130" y="90"/>
                  </a:lnTo>
                  <a:lnTo>
                    <a:pt x="120" y="82"/>
                  </a:lnTo>
                  <a:lnTo>
                    <a:pt x="110" y="72"/>
                  </a:lnTo>
                  <a:lnTo>
                    <a:pt x="100" y="64"/>
                  </a:lnTo>
                  <a:lnTo>
                    <a:pt x="91" y="56"/>
                  </a:lnTo>
                  <a:lnTo>
                    <a:pt x="81" y="48"/>
                  </a:lnTo>
                  <a:lnTo>
                    <a:pt x="71" y="41"/>
                  </a:lnTo>
                  <a:lnTo>
                    <a:pt x="61" y="34"/>
                  </a:lnTo>
                  <a:lnTo>
                    <a:pt x="52" y="28"/>
                  </a:lnTo>
                  <a:lnTo>
                    <a:pt x="42" y="22"/>
                  </a:lnTo>
                  <a:lnTo>
                    <a:pt x="33" y="16"/>
                  </a:lnTo>
                  <a:lnTo>
                    <a:pt x="24" y="10"/>
                  </a:lnTo>
                  <a:lnTo>
                    <a:pt x="16" y="5"/>
                  </a:lnTo>
                  <a:lnTo>
                    <a:pt x="8" y="0"/>
                  </a:lnTo>
                  <a:lnTo>
                    <a:pt x="0" y="14"/>
                  </a:lnTo>
                  <a:lnTo>
                    <a:pt x="8" y="19"/>
                  </a:lnTo>
                  <a:lnTo>
                    <a:pt x="16" y="25"/>
                  </a:lnTo>
                  <a:lnTo>
                    <a:pt x="25" y="30"/>
                  </a:lnTo>
                  <a:lnTo>
                    <a:pt x="34" y="36"/>
                  </a:lnTo>
                  <a:lnTo>
                    <a:pt x="43" y="42"/>
                  </a:lnTo>
                  <a:lnTo>
                    <a:pt x="52" y="49"/>
                  </a:lnTo>
                  <a:lnTo>
                    <a:pt x="62" y="55"/>
                  </a:lnTo>
                  <a:lnTo>
                    <a:pt x="71" y="62"/>
                  </a:lnTo>
                  <a:lnTo>
                    <a:pt x="81" y="70"/>
                  </a:lnTo>
                  <a:lnTo>
                    <a:pt x="91" y="78"/>
                  </a:lnTo>
                  <a:lnTo>
                    <a:pt x="100" y="85"/>
                  </a:lnTo>
                  <a:lnTo>
                    <a:pt x="110" y="95"/>
                  </a:lnTo>
                  <a:lnTo>
                    <a:pt x="120" y="104"/>
                  </a:lnTo>
                  <a:lnTo>
                    <a:pt x="129" y="113"/>
                  </a:lnTo>
                  <a:lnTo>
                    <a:pt x="139" y="123"/>
                  </a:lnTo>
                  <a:lnTo>
                    <a:pt x="149" y="134"/>
                  </a:lnTo>
                  <a:lnTo>
                    <a:pt x="158" y="144"/>
                  </a:lnTo>
                  <a:lnTo>
                    <a:pt x="167" y="157"/>
                  </a:lnTo>
                  <a:lnTo>
                    <a:pt x="177" y="169"/>
                  </a:lnTo>
                  <a:lnTo>
                    <a:pt x="186" y="182"/>
                  </a:lnTo>
                  <a:lnTo>
                    <a:pt x="194" y="195"/>
                  </a:lnTo>
                  <a:lnTo>
                    <a:pt x="203" y="209"/>
                  </a:lnTo>
                  <a:lnTo>
                    <a:pt x="211" y="224"/>
                  </a:lnTo>
                  <a:lnTo>
                    <a:pt x="218" y="240"/>
                  </a:lnTo>
                  <a:lnTo>
                    <a:pt x="226" y="257"/>
                  </a:lnTo>
                  <a:lnTo>
                    <a:pt x="233" y="275"/>
                  </a:lnTo>
                  <a:lnTo>
                    <a:pt x="240" y="292"/>
                  </a:lnTo>
                  <a:lnTo>
                    <a:pt x="246" y="311"/>
                  </a:lnTo>
                  <a:lnTo>
                    <a:pt x="252" y="331"/>
                  </a:lnTo>
                  <a:lnTo>
                    <a:pt x="258" y="352"/>
                  </a:lnTo>
                  <a:lnTo>
                    <a:pt x="263" y="374"/>
                  </a:lnTo>
                  <a:lnTo>
                    <a:pt x="267" y="397"/>
                  </a:lnTo>
                  <a:lnTo>
                    <a:pt x="283" y="393"/>
                  </a:lnTo>
                </a:path>
              </a:pathLst>
            </a:custGeom>
            <a:solidFill>
              <a:srgbClr val="DDF2F2"/>
            </a:solidFill>
            <a:ln w="9525" cap="rnd">
              <a:noFill/>
              <a:round/>
              <a:headEnd/>
              <a:tailEnd/>
            </a:ln>
            <a:effectLst/>
          </p:spPr>
          <p:txBody>
            <a:bodyPr/>
            <a:lstStyle/>
            <a:p>
              <a:endParaRPr lang="en-US"/>
            </a:p>
          </p:txBody>
        </p:sp>
        <p:sp>
          <p:nvSpPr>
            <p:cNvPr id="19478" name="Freeform 22"/>
            <p:cNvSpPr>
              <a:spLocks/>
            </p:cNvSpPr>
            <p:nvPr/>
          </p:nvSpPr>
          <p:spPr bwMode="auto">
            <a:xfrm>
              <a:off x="1311" y="3006"/>
              <a:ext cx="17" cy="17"/>
            </a:xfrm>
            <a:custGeom>
              <a:avLst/>
              <a:gdLst/>
              <a:ahLst/>
              <a:cxnLst>
                <a:cxn ang="0">
                  <a:pos x="0" y="5"/>
                </a:cxn>
                <a:cxn ang="0">
                  <a:pos x="1" y="10"/>
                </a:cxn>
                <a:cxn ang="0">
                  <a:pos x="3" y="14"/>
                </a:cxn>
                <a:cxn ang="0">
                  <a:pos x="6" y="16"/>
                </a:cxn>
                <a:cxn ang="0">
                  <a:pos x="9" y="16"/>
                </a:cxn>
                <a:cxn ang="0">
                  <a:pos x="12" y="13"/>
                </a:cxn>
                <a:cxn ang="0">
                  <a:pos x="15" y="10"/>
                </a:cxn>
                <a:cxn ang="0">
                  <a:pos x="16" y="5"/>
                </a:cxn>
                <a:cxn ang="0">
                  <a:pos x="16" y="0"/>
                </a:cxn>
                <a:cxn ang="0">
                  <a:pos x="0" y="5"/>
                </a:cxn>
              </a:cxnLst>
              <a:rect l="0" t="0" r="r" b="b"/>
              <a:pathLst>
                <a:path w="17" h="17">
                  <a:moveTo>
                    <a:pt x="0" y="5"/>
                  </a:moveTo>
                  <a:lnTo>
                    <a:pt x="1" y="10"/>
                  </a:lnTo>
                  <a:lnTo>
                    <a:pt x="3" y="14"/>
                  </a:lnTo>
                  <a:lnTo>
                    <a:pt x="6" y="16"/>
                  </a:lnTo>
                  <a:lnTo>
                    <a:pt x="9" y="16"/>
                  </a:lnTo>
                  <a:lnTo>
                    <a:pt x="12" y="13"/>
                  </a:lnTo>
                  <a:lnTo>
                    <a:pt x="15" y="10"/>
                  </a:lnTo>
                  <a:lnTo>
                    <a:pt x="16" y="5"/>
                  </a:lnTo>
                  <a:lnTo>
                    <a:pt x="16" y="0"/>
                  </a:lnTo>
                  <a:lnTo>
                    <a:pt x="0" y="5"/>
                  </a:lnTo>
                </a:path>
              </a:pathLst>
            </a:custGeom>
            <a:solidFill>
              <a:srgbClr val="DDF2F2"/>
            </a:solidFill>
            <a:ln w="9525" cap="rnd">
              <a:noFill/>
              <a:round/>
              <a:headEnd/>
              <a:tailEnd/>
            </a:ln>
            <a:effectLst/>
          </p:spPr>
          <p:txBody>
            <a:bodyPr/>
            <a:lstStyle/>
            <a:p>
              <a:endParaRPr lang="en-US"/>
            </a:p>
          </p:txBody>
        </p:sp>
        <p:sp>
          <p:nvSpPr>
            <p:cNvPr id="19479" name="Freeform 23"/>
            <p:cNvSpPr>
              <a:spLocks/>
            </p:cNvSpPr>
            <p:nvPr/>
          </p:nvSpPr>
          <p:spPr bwMode="auto">
            <a:xfrm>
              <a:off x="497" y="2437"/>
              <a:ext cx="17" cy="17"/>
            </a:xfrm>
            <a:custGeom>
              <a:avLst/>
              <a:gdLst/>
              <a:ahLst/>
              <a:cxnLst>
                <a:cxn ang="0">
                  <a:pos x="16" y="9"/>
                </a:cxn>
                <a:cxn ang="0">
                  <a:pos x="14" y="4"/>
                </a:cxn>
                <a:cxn ang="0">
                  <a:pos x="12" y="1"/>
                </a:cxn>
                <a:cxn ang="0">
                  <a:pos x="9" y="0"/>
                </a:cxn>
                <a:cxn ang="0">
                  <a:pos x="6" y="0"/>
                </a:cxn>
                <a:cxn ang="0">
                  <a:pos x="3" y="1"/>
                </a:cxn>
                <a:cxn ang="0">
                  <a:pos x="1" y="4"/>
                </a:cxn>
                <a:cxn ang="0">
                  <a:pos x="0" y="9"/>
                </a:cxn>
                <a:cxn ang="0">
                  <a:pos x="0" y="16"/>
                </a:cxn>
                <a:cxn ang="0">
                  <a:pos x="16" y="9"/>
                </a:cxn>
              </a:cxnLst>
              <a:rect l="0" t="0" r="r" b="b"/>
              <a:pathLst>
                <a:path w="17" h="17">
                  <a:moveTo>
                    <a:pt x="16" y="9"/>
                  </a:moveTo>
                  <a:lnTo>
                    <a:pt x="14" y="4"/>
                  </a:lnTo>
                  <a:lnTo>
                    <a:pt x="12" y="1"/>
                  </a:lnTo>
                  <a:lnTo>
                    <a:pt x="9" y="0"/>
                  </a:lnTo>
                  <a:lnTo>
                    <a:pt x="6" y="0"/>
                  </a:lnTo>
                  <a:lnTo>
                    <a:pt x="3" y="1"/>
                  </a:lnTo>
                  <a:lnTo>
                    <a:pt x="1" y="4"/>
                  </a:lnTo>
                  <a:lnTo>
                    <a:pt x="0" y="9"/>
                  </a:lnTo>
                  <a:lnTo>
                    <a:pt x="0" y="16"/>
                  </a:lnTo>
                  <a:lnTo>
                    <a:pt x="16" y="9"/>
                  </a:lnTo>
                </a:path>
              </a:pathLst>
            </a:custGeom>
            <a:solidFill>
              <a:srgbClr val="DDF2F2"/>
            </a:solidFill>
            <a:ln w="9525" cap="rnd">
              <a:noFill/>
              <a:round/>
              <a:headEnd/>
              <a:tailEnd/>
            </a:ln>
            <a:effectLst/>
          </p:spPr>
          <p:txBody>
            <a:bodyPr/>
            <a:lstStyle/>
            <a:p>
              <a:endParaRPr lang="en-US"/>
            </a:p>
          </p:txBody>
        </p:sp>
        <p:sp>
          <p:nvSpPr>
            <p:cNvPr id="19480" name="Freeform 24"/>
            <p:cNvSpPr>
              <a:spLocks/>
            </p:cNvSpPr>
            <p:nvPr/>
          </p:nvSpPr>
          <p:spPr bwMode="auto">
            <a:xfrm>
              <a:off x="497" y="2443"/>
              <a:ext cx="68" cy="188"/>
            </a:xfrm>
            <a:custGeom>
              <a:avLst/>
              <a:gdLst/>
              <a:ahLst/>
              <a:cxnLst>
                <a:cxn ang="0">
                  <a:pos x="67" y="177"/>
                </a:cxn>
                <a:cxn ang="0">
                  <a:pos x="67" y="177"/>
                </a:cxn>
                <a:cxn ang="0">
                  <a:pos x="62" y="169"/>
                </a:cxn>
                <a:cxn ang="0">
                  <a:pos x="58" y="157"/>
                </a:cxn>
                <a:cxn ang="0">
                  <a:pos x="53" y="145"/>
                </a:cxn>
                <a:cxn ang="0">
                  <a:pos x="48" y="132"/>
                </a:cxn>
                <a:cxn ang="0">
                  <a:pos x="44" y="117"/>
                </a:cxn>
                <a:cxn ang="0">
                  <a:pos x="40" y="103"/>
                </a:cxn>
                <a:cxn ang="0">
                  <a:pos x="36" y="87"/>
                </a:cxn>
                <a:cxn ang="0">
                  <a:pos x="32" y="73"/>
                </a:cxn>
                <a:cxn ang="0">
                  <a:pos x="28" y="58"/>
                </a:cxn>
                <a:cxn ang="0">
                  <a:pos x="25" y="45"/>
                </a:cxn>
                <a:cxn ang="0">
                  <a:pos x="22" y="32"/>
                </a:cxn>
                <a:cxn ang="0">
                  <a:pos x="19" y="21"/>
                </a:cxn>
                <a:cxn ang="0">
                  <a:pos x="18" y="12"/>
                </a:cxn>
                <a:cxn ang="0">
                  <a:pos x="16" y="5"/>
                </a:cxn>
                <a:cxn ang="0">
                  <a:pos x="15" y="0"/>
                </a:cxn>
                <a:cxn ang="0">
                  <a:pos x="15" y="0"/>
                </a:cxn>
                <a:cxn ang="0">
                  <a:pos x="0" y="3"/>
                </a:cxn>
                <a:cxn ang="0">
                  <a:pos x="0" y="5"/>
                </a:cxn>
                <a:cxn ang="0">
                  <a:pos x="1" y="9"/>
                </a:cxn>
                <a:cxn ang="0">
                  <a:pos x="2" y="16"/>
                </a:cxn>
                <a:cxn ang="0">
                  <a:pos x="4" y="25"/>
                </a:cxn>
                <a:cxn ang="0">
                  <a:pos x="6" y="36"/>
                </a:cxn>
                <a:cxn ang="0">
                  <a:pos x="9" y="48"/>
                </a:cxn>
                <a:cxn ang="0">
                  <a:pos x="13" y="62"/>
                </a:cxn>
                <a:cxn ang="0">
                  <a:pos x="16" y="77"/>
                </a:cxn>
                <a:cxn ang="0">
                  <a:pos x="20" y="92"/>
                </a:cxn>
                <a:cxn ang="0">
                  <a:pos x="25" y="107"/>
                </a:cxn>
                <a:cxn ang="0">
                  <a:pos x="29" y="123"/>
                </a:cxn>
                <a:cxn ang="0">
                  <a:pos x="34" y="138"/>
                </a:cxn>
                <a:cxn ang="0">
                  <a:pos x="39" y="151"/>
                </a:cxn>
                <a:cxn ang="0">
                  <a:pos x="43" y="164"/>
                </a:cxn>
                <a:cxn ang="0">
                  <a:pos x="48" y="177"/>
                </a:cxn>
                <a:cxn ang="0">
                  <a:pos x="53" y="187"/>
                </a:cxn>
                <a:cxn ang="0">
                  <a:pos x="53" y="187"/>
                </a:cxn>
                <a:cxn ang="0">
                  <a:pos x="67" y="177"/>
                </a:cxn>
              </a:cxnLst>
              <a:rect l="0" t="0" r="r" b="b"/>
              <a:pathLst>
                <a:path w="68" h="188">
                  <a:moveTo>
                    <a:pt x="67" y="177"/>
                  </a:moveTo>
                  <a:lnTo>
                    <a:pt x="67" y="177"/>
                  </a:lnTo>
                  <a:lnTo>
                    <a:pt x="62" y="169"/>
                  </a:lnTo>
                  <a:lnTo>
                    <a:pt x="58" y="157"/>
                  </a:lnTo>
                  <a:lnTo>
                    <a:pt x="53" y="145"/>
                  </a:lnTo>
                  <a:lnTo>
                    <a:pt x="48" y="132"/>
                  </a:lnTo>
                  <a:lnTo>
                    <a:pt x="44" y="117"/>
                  </a:lnTo>
                  <a:lnTo>
                    <a:pt x="40" y="103"/>
                  </a:lnTo>
                  <a:lnTo>
                    <a:pt x="36" y="87"/>
                  </a:lnTo>
                  <a:lnTo>
                    <a:pt x="32" y="73"/>
                  </a:lnTo>
                  <a:lnTo>
                    <a:pt x="28" y="58"/>
                  </a:lnTo>
                  <a:lnTo>
                    <a:pt x="25" y="45"/>
                  </a:lnTo>
                  <a:lnTo>
                    <a:pt x="22" y="32"/>
                  </a:lnTo>
                  <a:lnTo>
                    <a:pt x="19" y="21"/>
                  </a:lnTo>
                  <a:lnTo>
                    <a:pt x="18" y="12"/>
                  </a:lnTo>
                  <a:lnTo>
                    <a:pt x="16" y="5"/>
                  </a:lnTo>
                  <a:lnTo>
                    <a:pt x="15" y="0"/>
                  </a:lnTo>
                  <a:lnTo>
                    <a:pt x="15" y="0"/>
                  </a:lnTo>
                  <a:lnTo>
                    <a:pt x="0" y="3"/>
                  </a:lnTo>
                  <a:lnTo>
                    <a:pt x="0" y="5"/>
                  </a:lnTo>
                  <a:lnTo>
                    <a:pt x="1" y="9"/>
                  </a:lnTo>
                  <a:lnTo>
                    <a:pt x="2" y="16"/>
                  </a:lnTo>
                  <a:lnTo>
                    <a:pt x="4" y="25"/>
                  </a:lnTo>
                  <a:lnTo>
                    <a:pt x="6" y="36"/>
                  </a:lnTo>
                  <a:lnTo>
                    <a:pt x="9" y="48"/>
                  </a:lnTo>
                  <a:lnTo>
                    <a:pt x="13" y="62"/>
                  </a:lnTo>
                  <a:lnTo>
                    <a:pt x="16" y="77"/>
                  </a:lnTo>
                  <a:lnTo>
                    <a:pt x="20" y="92"/>
                  </a:lnTo>
                  <a:lnTo>
                    <a:pt x="25" y="107"/>
                  </a:lnTo>
                  <a:lnTo>
                    <a:pt x="29" y="123"/>
                  </a:lnTo>
                  <a:lnTo>
                    <a:pt x="34" y="138"/>
                  </a:lnTo>
                  <a:lnTo>
                    <a:pt x="39" y="151"/>
                  </a:lnTo>
                  <a:lnTo>
                    <a:pt x="43" y="164"/>
                  </a:lnTo>
                  <a:lnTo>
                    <a:pt x="48" y="177"/>
                  </a:lnTo>
                  <a:lnTo>
                    <a:pt x="53" y="187"/>
                  </a:lnTo>
                  <a:lnTo>
                    <a:pt x="53" y="187"/>
                  </a:lnTo>
                  <a:lnTo>
                    <a:pt x="67" y="177"/>
                  </a:lnTo>
                </a:path>
              </a:pathLst>
            </a:custGeom>
            <a:solidFill>
              <a:srgbClr val="DDF2F2"/>
            </a:solidFill>
            <a:ln w="9525" cap="rnd">
              <a:noFill/>
              <a:round/>
              <a:headEnd/>
              <a:tailEnd/>
            </a:ln>
            <a:effectLst/>
          </p:spPr>
          <p:txBody>
            <a:bodyPr/>
            <a:lstStyle/>
            <a:p>
              <a:endParaRPr lang="en-US"/>
            </a:p>
          </p:txBody>
        </p:sp>
        <p:sp>
          <p:nvSpPr>
            <p:cNvPr id="19481" name="Freeform 25"/>
            <p:cNvSpPr>
              <a:spLocks/>
            </p:cNvSpPr>
            <p:nvPr/>
          </p:nvSpPr>
          <p:spPr bwMode="auto">
            <a:xfrm>
              <a:off x="552" y="2621"/>
              <a:ext cx="147" cy="111"/>
            </a:xfrm>
            <a:custGeom>
              <a:avLst/>
              <a:gdLst/>
              <a:ahLst/>
              <a:cxnLst>
                <a:cxn ang="0">
                  <a:pos x="146" y="93"/>
                </a:cxn>
                <a:cxn ang="0">
                  <a:pos x="146" y="93"/>
                </a:cxn>
                <a:cxn ang="0">
                  <a:pos x="132" y="90"/>
                </a:cxn>
                <a:cxn ang="0">
                  <a:pos x="120" y="87"/>
                </a:cxn>
                <a:cxn ang="0">
                  <a:pos x="109" y="83"/>
                </a:cxn>
                <a:cxn ang="0">
                  <a:pos x="98" y="78"/>
                </a:cxn>
                <a:cxn ang="0">
                  <a:pos x="88" y="74"/>
                </a:cxn>
                <a:cxn ang="0">
                  <a:pos x="79" y="69"/>
                </a:cxn>
                <a:cxn ang="0">
                  <a:pos x="70" y="63"/>
                </a:cxn>
                <a:cxn ang="0">
                  <a:pos x="62" y="58"/>
                </a:cxn>
                <a:cxn ang="0">
                  <a:pos x="54" y="51"/>
                </a:cxn>
                <a:cxn ang="0">
                  <a:pos x="47" y="45"/>
                </a:cxn>
                <a:cxn ang="0">
                  <a:pos x="40" y="37"/>
                </a:cxn>
                <a:cxn ang="0">
                  <a:pos x="35" y="30"/>
                </a:cxn>
                <a:cxn ang="0">
                  <a:pos x="28" y="22"/>
                </a:cxn>
                <a:cxn ang="0">
                  <a:pos x="23" y="15"/>
                </a:cxn>
                <a:cxn ang="0">
                  <a:pos x="18" y="8"/>
                </a:cxn>
                <a:cxn ang="0">
                  <a:pos x="13" y="0"/>
                </a:cxn>
                <a:cxn ang="0">
                  <a:pos x="0" y="9"/>
                </a:cxn>
                <a:cxn ang="0">
                  <a:pos x="4" y="17"/>
                </a:cxn>
                <a:cxn ang="0">
                  <a:pos x="10" y="25"/>
                </a:cxn>
                <a:cxn ang="0">
                  <a:pos x="16" y="34"/>
                </a:cxn>
                <a:cxn ang="0">
                  <a:pos x="22" y="42"/>
                </a:cxn>
                <a:cxn ang="0">
                  <a:pos x="29" y="50"/>
                </a:cxn>
                <a:cxn ang="0">
                  <a:pos x="36" y="58"/>
                </a:cxn>
                <a:cxn ang="0">
                  <a:pos x="44" y="64"/>
                </a:cxn>
                <a:cxn ang="0">
                  <a:pos x="53" y="71"/>
                </a:cxn>
                <a:cxn ang="0">
                  <a:pos x="62" y="77"/>
                </a:cxn>
                <a:cxn ang="0">
                  <a:pos x="71" y="84"/>
                </a:cxn>
                <a:cxn ang="0">
                  <a:pos x="82" y="90"/>
                </a:cxn>
                <a:cxn ang="0">
                  <a:pos x="92" y="94"/>
                </a:cxn>
                <a:cxn ang="0">
                  <a:pos x="103" y="99"/>
                </a:cxn>
                <a:cxn ang="0">
                  <a:pos x="116" y="103"/>
                </a:cxn>
                <a:cxn ang="0">
                  <a:pos x="129" y="106"/>
                </a:cxn>
                <a:cxn ang="0">
                  <a:pos x="143" y="110"/>
                </a:cxn>
                <a:cxn ang="0">
                  <a:pos x="143" y="110"/>
                </a:cxn>
                <a:cxn ang="0">
                  <a:pos x="146" y="93"/>
                </a:cxn>
              </a:cxnLst>
              <a:rect l="0" t="0" r="r" b="b"/>
              <a:pathLst>
                <a:path w="147" h="111">
                  <a:moveTo>
                    <a:pt x="146" y="93"/>
                  </a:moveTo>
                  <a:lnTo>
                    <a:pt x="146" y="93"/>
                  </a:lnTo>
                  <a:lnTo>
                    <a:pt x="132" y="90"/>
                  </a:lnTo>
                  <a:lnTo>
                    <a:pt x="120" y="87"/>
                  </a:lnTo>
                  <a:lnTo>
                    <a:pt x="109" y="83"/>
                  </a:lnTo>
                  <a:lnTo>
                    <a:pt x="98" y="78"/>
                  </a:lnTo>
                  <a:lnTo>
                    <a:pt x="88" y="74"/>
                  </a:lnTo>
                  <a:lnTo>
                    <a:pt x="79" y="69"/>
                  </a:lnTo>
                  <a:lnTo>
                    <a:pt x="70" y="63"/>
                  </a:lnTo>
                  <a:lnTo>
                    <a:pt x="62" y="58"/>
                  </a:lnTo>
                  <a:lnTo>
                    <a:pt x="54" y="51"/>
                  </a:lnTo>
                  <a:lnTo>
                    <a:pt x="47" y="45"/>
                  </a:lnTo>
                  <a:lnTo>
                    <a:pt x="40" y="37"/>
                  </a:lnTo>
                  <a:lnTo>
                    <a:pt x="35" y="30"/>
                  </a:lnTo>
                  <a:lnTo>
                    <a:pt x="28" y="22"/>
                  </a:lnTo>
                  <a:lnTo>
                    <a:pt x="23" y="15"/>
                  </a:lnTo>
                  <a:lnTo>
                    <a:pt x="18" y="8"/>
                  </a:lnTo>
                  <a:lnTo>
                    <a:pt x="13" y="0"/>
                  </a:lnTo>
                  <a:lnTo>
                    <a:pt x="0" y="9"/>
                  </a:lnTo>
                  <a:lnTo>
                    <a:pt x="4" y="17"/>
                  </a:lnTo>
                  <a:lnTo>
                    <a:pt x="10" y="25"/>
                  </a:lnTo>
                  <a:lnTo>
                    <a:pt x="16" y="34"/>
                  </a:lnTo>
                  <a:lnTo>
                    <a:pt x="22" y="42"/>
                  </a:lnTo>
                  <a:lnTo>
                    <a:pt x="29" y="50"/>
                  </a:lnTo>
                  <a:lnTo>
                    <a:pt x="36" y="58"/>
                  </a:lnTo>
                  <a:lnTo>
                    <a:pt x="44" y="64"/>
                  </a:lnTo>
                  <a:lnTo>
                    <a:pt x="53" y="71"/>
                  </a:lnTo>
                  <a:lnTo>
                    <a:pt x="62" y="77"/>
                  </a:lnTo>
                  <a:lnTo>
                    <a:pt x="71" y="84"/>
                  </a:lnTo>
                  <a:lnTo>
                    <a:pt x="82" y="90"/>
                  </a:lnTo>
                  <a:lnTo>
                    <a:pt x="92" y="94"/>
                  </a:lnTo>
                  <a:lnTo>
                    <a:pt x="103" y="99"/>
                  </a:lnTo>
                  <a:lnTo>
                    <a:pt x="116" y="103"/>
                  </a:lnTo>
                  <a:lnTo>
                    <a:pt x="129" y="106"/>
                  </a:lnTo>
                  <a:lnTo>
                    <a:pt x="143" y="110"/>
                  </a:lnTo>
                  <a:lnTo>
                    <a:pt x="143" y="110"/>
                  </a:lnTo>
                  <a:lnTo>
                    <a:pt x="146" y="93"/>
                  </a:lnTo>
                </a:path>
              </a:pathLst>
            </a:custGeom>
            <a:solidFill>
              <a:srgbClr val="DDF2F2"/>
            </a:solidFill>
            <a:ln w="9525" cap="rnd">
              <a:noFill/>
              <a:round/>
              <a:headEnd/>
              <a:tailEnd/>
            </a:ln>
            <a:effectLst/>
          </p:spPr>
          <p:txBody>
            <a:bodyPr/>
            <a:lstStyle/>
            <a:p>
              <a:endParaRPr lang="en-US"/>
            </a:p>
          </p:txBody>
        </p:sp>
        <p:sp>
          <p:nvSpPr>
            <p:cNvPr id="19482" name="Freeform 26"/>
            <p:cNvSpPr>
              <a:spLocks/>
            </p:cNvSpPr>
            <p:nvPr/>
          </p:nvSpPr>
          <p:spPr bwMode="auto">
            <a:xfrm>
              <a:off x="695" y="2715"/>
              <a:ext cx="364" cy="154"/>
            </a:xfrm>
            <a:custGeom>
              <a:avLst/>
              <a:gdLst/>
              <a:ahLst/>
              <a:cxnLst>
                <a:cxn ang="0">
                  <a:pos x="363" y="138"/>
                </a:cxn>
                <a:cxn ang="0">
                  <a:pos x="339" y="122"/>
                </a:cxn>
                <a:cxn ang="0">
                  <a:pos x="315" y="108"/>
                </a:cxn>
                <a:cxn ang="0">
                  <a:pos x="290" y="94"/>
                </a:cxn>
                <a:cxn ang="0">
                  <a:pos x="265" y="81"/>
                </a:cxn>
                <a:cxn ang="0">
                  <a:pos x="240" y="70"/>
                </a:cxn>
                <a:cxn ang="0">
                  <a:pos x="214" y="60"/>
                </a:cxn>
                <a:cxn ang="0">
                  <a:pos x="189" y="49"/>
                </a:cxn>
                <a:cxn ang="0">
                  <a:pos x="164" y="41"/>
                </a:cxn>
                <a:cxn ang="0">
                  <a:pos x="140" y="33"/>
                </a:cxn>
                <a:cxn ang="0">
                  <a:pos x="117" y="26"/>
                </a:cxn>
                <a:cxn ang="0">
                  <a:pos x="94" y="20"/>
                </a:cxn>
                <a:cxn ang="0">
                  <a:pos x="73" y="15"/>
                </a:cxn>
                <a:cxn ang="0">
                  <a:pos x="52" y="9"/>
                </a:cxn>
                <a:cxn ang="0">
                  <a:pos x="34" y="6"/>
                </a:cxn>
                <a:cxn ang="0">
                  <a:pos x="17" y="2"/>
                </a:cxn>
                <a:cxn ang="0">
                  <a:pos x="2" y="0"/>
                </a:cxn>
                <a:cxn ang="0">
                  <a:pos x="7" y="18"/>
                </a:cxn>
                <a:cxn ang="0">
                  <a:pos x="22" y="21"/>
                </a:cxn>
                <a:cxn ang="0">
                  <a:pos x="40" y="25"/>
                </a:cxn>
                <a:cxn ang="0">
                  <a:pos x="59" y="28"/>
                </a:cxn>
                <a:cxn ang="0">
                  <a:pos x="79" y="34"/>
                </a:cxn>
                <a:cxn ang="0">
                  <a:pos x="101" y="39"/>
                </a:cxn>
                <a:cxn ang="0">
                  <a:pos x="124" y="46"/>
                </a:cxn>
                <a:cxn ang="0">
                  <a:pos x="148" y="54"/>
                </a:cxn>
                <a:cxn ang="0">
                  <a:pos x="171" y="61"/>
                </a:cxn>
                <a:cxn ang="0">
                  <a:pos x="197" y="70"/>
                </a:cxn>
                <a:cxn ang="0">
                  <a:pos x="222" y="80"/>
                </a:cxn>
                <a:cxn ang="0">
                  <a:pos x="246" y="91"/>
                </a:cxn>
                <a:cxn ang="0">
                  <a:pos x="271" y="103"/>
                </a:cxn>
                <a:cxn ang="0">
                  <a:pos x="296" y="116"/>
                </a:cxn>
                <a:cxn ang="0">
                  <a:pos x="320" y="130"/>
                </a:cxn>
                <a:cxn ang="0">
                  <a:pos x="343" y="145"/>
                </a:cxn>
                <a:cxn ang="0">
                  <a:pos x="354" y="153"/>
                </a:cxn>
              </a:cxnLst>
              <a:rect l="0" t="0" r="r" b="b"/>
              <a:pathLst>
                <a:path w="364" h="154">
                  <a:moveTo>
                    <a:pt x="363" y="138"/>
                  </a:moveTo>
                  <a:lnTo>
                    <a:pt x="363" y="138"/>
                  </a:lnTo>
                  <a:lnTo>
                    <a:pt x="351" y="130"/>
                  </a:lnTo>
                  <a:lnTo>
                    <a:pt x="339" y="122"/>
                  </a:lnTo>
                  <a:lnTo>
                    <a:pt x="327" y="114"/>
                  </a:lnTo>
                  <a:lnTo>
                    <a:pt x="315" y="108"/>
                  </a:lnTo>
                  <a:lnTo>
                    <a:pt x="303" y="101"/>
                  </a:lnTo>
                  <a:lnTo>
                    <a:pt x="290" y="94"/>
                  </a:lnTo>
                  <a:lnTo>
                    <a:pt x="278" y="87"/>
                  </a:lnTo>
                  <a:lnTo>
                    <a:pt x="265" y="81"/>
                  </a:lnTo>
                  <a:lnTo>
                    <a:pt x="253" y="75"/>
                  </a:lnTo>
                  <a:lnTo>
                    <a:pt x="240" y="70"/>
                  </a:lnTo>
                  <a:lnTo>
                    <a:pt x="227" y="64"/>
                  </a:lnTo>
                  <a:lnTo>
                    <a:pt x="214" y="60"/>
                  </a:lnTo>
                  <a:lnTo>
                    <a:pt x="202" y="54"/>
                  </a:lnTo>
                  <a:lnTo>
                    <a:pt x="189" y="49"/>
                  </a:lnTo>
                  <a:lnTo>
                    <a:pt x="177" y="45"/>
                  </a:lnTo>
                  <a:lnTo>
                    <a:pt x="164" y="41"/>
                  </a:lnTo>
                  <a:lnTo>
                    <a:pt x="152" y="37"/>
                  </a:lnTo>
                  <a:lnTo>
                    <a:pt x="140" y="33"/>
                  </a:lnTo>
                  <a:lnTo>
                    <a:pt x="128" y="29"/>
                  </a:lnTo>
                  <a:lnTo>
                    <a:pt x="117" y="26"/>
                  </a:lnTo>
                  <a:lnTo>
                    <a:pt x="105" y="23"/>
                  </a:lnTo>
                  <a:lnTo>
                    <a:pt x="94" y="20"/>
                  </a:lnTo>
                  <a:lnTo>
                    <a:pt x="83" y="17"/>
                  </a:lnTo>
                  <a:lnTo>
                    <a:pt x="73" y="15"/>
                  </a:lnTo>
                  <a:lnTo>
                    <a:pt x="62" y="12"/>
                  </a:lnTo>
                  <a:lnTo>
                    <a:pt x="52" y="9"/>
                  </a:lnTo>
                  <a:lnTo>
                    <a:pt x="43" y="8"/>
                  </a:lnTo>
                  <a:lnTo>
                    <a:pt x="34" y="6"/>
                  </a:lnTo>
                  <a:lnTo>
                    <a:pt x="26" y="4"/>
                  </a:lnTo>
                  <a:lnTo>
                    <a:pt x="17" y="2"/>
                  </a:lnTo>
                  <a:lnTo>
                    <a:pt x="9" y="1"/>
                  </a:lnTo>
                  <a:lnTo>
                    <a:pt x="2" y="0"/>
                  </a:lnTo>
                  <a:lnTo>
                    <a:pt x="0" y="16"/>
                  </a:lnTo>
                  <a:lnTo>
                    <a:pt x="7" y="18"/>
                  </a:lnTo>
                  <a:lnTo>
                    <a:pt x="14" y="19"/>
                  </a:lnTo>
                  <a:lnTo>
                    <a:pt x="22" y="21"/>
                  </a:lnTo>
                  <a:lnTo>
                    <a:pt x="31" y="23"/>
                  </a:lnTo>
                  <a:lnTo>
                    <a:pt x="40" y="25"/>
                  </a:lnTo>
                  <a:lnTo>
                    <a:pt x="50" y="27"/>
                  </a:lnTo>
                  <a:lnTo>
                    <a:pt x="59" y="28"/>
                  </a:lnTo>
                  <a:lnTo>
                    <a:pt x="69" y="31"/>
                  </a:lnTo>
                  <a:lnTo>
                    <a:pt x="79" y="34"/>
                  </a:lnTo>
                  <a:lnTo>
                    <a:pt x="90" y="37"/>
                  </a:lnTo>
                  <a:lnTo>
                    <a:pt x="101" y="39"/>
                  </a:lnTo>
                  <a:lnTo>
                    <a:pt x="112" y="43"/>
                  </a:lnTo>
                  <a:lnTo>
                    <a:pt x="124" y="46"/>
                  </a:lnTo>
                  <a:lnTo>
                    <a:pt x="136" y="50"/>
                  </a:lnTo>
                  <a:lnTo>
                    <a:pt x="148" y="54"/>
                  </a:lnTo>
                  <a:lnTo>
                    <a:pt x="160" y="57"/>
                  </a:lnTo>
                  <a:lnTo>
                    <a:pt x="171" y="61"/>
                  </a:lnTo>
                  <a:lnTo>
                    <a:pt x="184" y="66"/>
                  </a:lnTo>
                  <a:lnTo>
                    <a:pt x="197" y="70"/>
                  </a:lnTo>
                  <a:lnTo>
                    <a:pt x="209" y="75"/>
                  </a:lnTo>
                  <a:lnTo>
                    <a:pt x="222" y="80"/>
                  </a:lnTo>
                  <a:lnTo>
                    <a:pt x="234" y="86"/>
                  </a:lnTo>
                  <a:lnTo>
                    <a:pt x="246" y="91"/>
                  </a:lnTo>
                  <a:lnTo>
                    <a:pt x="259" y="97"/>
                  </a:lnTo>
                  <a:lnTo>
                    <a:pt x="271" y="103"/>
                  </a:lnTo>
                  <a:lnTo>
                    <a:pt x="283" y="109"/>
                  </a:lnTo>
                  <a:lnTo>
                    <a:pt x="296" y="116"/>
                  </a:lnTo>
                  <a:lnTo>
                    <a:pt x="308" y="123"/>
                  </a:lnTo>
                  <a:lnTo>
                    <a:pt x="320" y="130"/>
                  </a:lnTo>
                  <a:lnTo>
                    <a:pt x="331" y="137"/>
                  </a:lnTo>
                  <a:lnTo>
                    <a:pt x="343" y="145"/>
                  </a:lnTo>
                  <a:lnTo>
                    <a:pt x="354" y="153"/>
                  </a:lnTo>
                  <a:lnTo>
                    <a:pt x="354" y="153"/>
                  </a:lnTo>
                  <a:lnTo>
                    <a:pt x="363" y="138"/>
                  </a:lnTo>
                </a:path>
              </a:pathLst>
            </a:custGeom>
            <a:solidFill>
              <a:srgbClr val="DDF2F2"/>
            </a:solidFill>
            <a:ln w="9525" cap="rnd">
              <a:noFill/>
              <a:round/>
              <a:headEnd/>
              <a:tailEnd/>
            </a:ln>
            <a:effectLst/>
          </p:spPr>
          <p:txBody>
            <a:bodyPr/>
            <a:lstStyle/>
            <a:p>
              <a:endParaRPr lang="en-US"/>
            </a:p>
          </p:txBody>
        </p:sp>
        <p:sp>
          <p:nvSpPr>
            <p:cNvPr id="19483" name="Freeform 27"/>
            <p:cNvSpPr>
              <a:spLocks/>
            </p:cNvSpPr>
            <p:nvPr/>
          </p:nvSpPr>
          <p:spPr bwMode="auto">
            <a:xfrm>
              <a:off x="1049" y="2854"/>
              <a:ext cx="311" cy="414"/>
            </a:xfrm>
            <a:custGeom>
              <a:avLst/>
              <a:gdLst/>
              <a:ahLst/>
              <a:cxnLst>
                <a:cxn ang="0">
                  <a:pos x="302" y="385"/>
                </a:cxn>
                <a:cxn ang="0">
                  <a:pos x="287" y="343"/>
                </a:cxn>
                <a:cxn ang="0">
                  <a:pos x="270" y="303"/>
                </a:cxn>
                <a:cxn ang="0">
                  <a:pos x="252" y="267"/>
                </a:cxn>
                <a:cxn ang="0">
                  <a:pos x="234" y="234"/>
                </a:cxn>
                <a:cxn ang="0">
                  <a:pos x="215" y="204"/>
                </a:cxn>
                <a:cxn ang="0">
                  <a:pos x="196" y="175"/>
                </a:cxn>
                <a:cxn ang="0">
                  <a:pos x="175" y="149"/>
                </a:cxn>
                <a:cxn ang="0">
                  <a:pos x="155" y="126"/>
                </a:cxn>
                <a:cxn ang="0">
                  <a:pos x="134" y="104"/>
                </a:cxn>
                <a:cxn ang="0">
                  <a:pos x="114" y="84"/>
                </a:cxn>
                <a:cxn ang="0">
                  <a:pos x="94" y="66"/>
                </a:cxn>
                <a:cxn ang="0">
                  <a:pos x="74" y="49"/>
                </a:cxn>
                <a:cxn ang="0">
                  <a:pos x="54" y="34"/>
                </a:cxn>
                <a:cxn ang="0">
                  <a:pos x="35" y="19"/>
                </a:cxn>
                <a:cxn ang="0">
                  <a:pos x="16" y="6"/>
                </a:cxn>
                <a:cxn ang="0">
                  <a:pos x="0" y="14"/>
                </a:cxn>
                <a:cxn ang="0">
                  <a:pos x="17" y="27"/>
                </a:cxn>
                <a:cxn ang="0">
                  <a:pos x="36" y="41"/>
                </a:cxn>
                <a:cxn ang="0">
                  <a:pos x="54" y="55"/>
                </a:cxn>
                <a:cxn ang="0">
                  <a:pos x="74" y="71"/>
                </a:cxn>
                <a:cxn ang="0">
                  <a:pos x="93" y="88"/>
                </a:cxn>
                <a:cxn ang="0">
                  <a:pos x="113" y="107"/>
                </a:cxn>
                <a:cxn ang="0">
                  <a:pos x="134" y="127"/>
                </a:cxn>
                <a:cxn ang="0">
                  <a:pos x="153" y="149"/>
                </a:cxn>
                <a:cxn ang="0">
                  <a:pos x="173" y="173"/>
                </a:cxn>
                <a:cxn ang="0">
                  <a:pos x="192" y="199"/>
                </a:cxn>
                <a:cxn ang="0">
                  <a:pos x="211" y="228"/>
                </a:cxn>
                <a:cxn ang="0">
                  <a:pos x="230" y="260"/>
                </a:cxn>
                <a:cxn ang="0">
                  <a:pos x="247" y="293"/>
                </a:cxn>
                <a:cxn ang="0">
                  <a:pos x="264" y="329"/>
                </a:cxn>
                <a:cxn ang="0">
                  <a:pos x="280" y="370"/>
                </a:cxn>
                <a:cxn ang="0">
                  <a:pos x="294" y="413"/>
                </a:cxn>
              </a:cxnLst>
              <a:rect l="0" t="0" r="r" b="b"/>
              <a:pathLst>
                <a:path w="311" h="414">
                  <a:moveTo>
                    <a:pt x="310" y="407"/>
                  </a:moveTo>
                  <a:lnTo>
                    <a:pt x="302" y="385"/>
                  </a:lnTo>
                  <a:lnTo>
                    <a:pt x="295" y="364"/>
                  </a:lnTo>
                  <a:lnTo>
                    <a:pt x="287" y="343"/>
                  </a:lnTo>
                  <a:lnTo>
                    <a:pt x="278" y="322"/>
                  </a:lnTo>
                  <a:lnTo>
                    <a:pt x="270" y="303"/>
                  </a:lnTo>
                  <a:lnTo>
                    <a:pt x="261" y="285"/>
                  </a:lnTo>
                  <a:lnTo>
                    <a:pt x="252" y="267"/>
                  </a:lnTo>
                  <a:lnTo>
                    <a:pt x="243" y="250"/>
                  </a:lnTo>
                  <a:lnTo>
                    <a:pt x="234" y="234"/>
                  </a:lnTo>
                  <a:lnTo>
                    <a:pt x="225" y="218"/>
                  </a:lnTo>
                  <a:lnTo>
                    <a:pt x="215" y="204"/>
                  </a:lnTo>
                  <a:lnTo>
                    <a:pt x="205" y="189"/>
                  </a:lnTo>
                  <a:lnTo>
                    <a:pt x="196" y="175"/>
                  </a:lnTo>
                  <a:lnTo>
                    <a:pt x="185" y="162"/>
                  </a:lnTo>
                  <a:lnTo>
                    <a:pt x="175" y="149"/>
                  </a:lnTo>
                  <a:lnTo>
                    <a:pt x="165" y="137"/>
                  </a:lnTo>
                  <a:lnTo>
                    <a:pt x="155" y="126"/>
                  </a:lnTo>
                  <a:lnTo>
                    <a:pt x="144" y="114"/>
                  </a:lnTo>
                  <a:lnTo>
                    <a:pt x="134" y="104"/>
                  </a:lnTo>
                  <a:lnTo>
                    <a:pt x="124" y="94"/>
                  </a:lnTo>
                  <a:lnTo>
                    <a:pt x="114" y="84"/>
                  </a:lnTo>
                  <a:lnTo>
                    <a:pt x="104" y="75"/>
                  </a:lnTo>
                  <a:lnTo>
                    <a:pt x="94" y="66"/>
                  </a:lnTo>
                  <a:lnTo>
                    <a:pt x="84" y="58"/>
                  </a:lnTo>
                  <a:lnTo>
                    <a:pt x="74" y="49"/>
                  </a:lnTo>
                  <a:lnTo>
                    <a:pt x="64" y="42"/>
                  </a:lnTo>
                  <a:lnTo>
                    <a:pt x="54" y="34"/>
                  </a:lnTo>
                  <a:lnTo>
                    <a:pt x="44" y="26"/>
                  </a:lnTo>
                  <a:lnTo>
                    <a:pt x="35" y="19"/>
                  </a:lnTo>
                  <a:lnTo>
                    <a:pt x="26" y="13"/>
                  </a:lnTo>
                  <a:lnTo>
                    <a:pt x="16" y="6"/>
                  </a:lnTo>
                  <a:lnTo>
                    <a:pt x="8" y="0"/>
                  </a:lnTo>
                  <a:lnTo>
                    <a:pt x="0" y="14"/>
                  </a:lnTo>
                  <a:lnTo>
                    <a:pt x="8" y="20"/>
                  </a:lnTo>
                  <a:lnTo>
                    <a:pt x="17" y="27"/>
                  </a:lnTo>
                  <a:lnTo>
                    <a:pt x="26" y="34"/>
                  </a:lnTo>
                  <a:lnTo>
                    <a:pt x="36" y="41"/>
                  </a:lnTo>
                  <a:lnTo>
                    <a:pt x="45" y="48"/>
                  </a:lnTo>
                  <a:lnTo>
                    <a:pt x="54" y="55"/>
                  </a:lnTo>
                  <a:lnTo>
                    <a:pt x="64" y="63"/>
                  </a:lnTo>
                  <a:lnTo>
                    <a:pt x="74" y="71"/>
                  </a:lnTo>
                  <a:lnTo>
                    <a:pt x="84" y="79"/>
                  </a:lnTo>
                  <a:lnTo>
                    <a:pt x="93" y="88"/>
                  </a:lnTo>
                  <a:lnTo>
                    <a:pt x="103" y="97"/>
                  </a:lnTo>
                  <a:lnTo>
                    <a:pt x="113" y="107"/>
                  </a:lnTo>
                  <a:lnTo>
                    <a:pt x="124" y="117"/>
                  </a:lnTo>
                  <a:lnTo>
                    <a:pt x="134" y="127"/>
                  </a:lnTo>
                  <a:lnTo>
                    <a:pt x="144" y="138"/>
                  </a:lnTo>
                  <a:lnTo>
                    <a:pt x="153" y="149"/>
                  </a:lnTo>
                  <a:lnTo>
                    <a:pt x="163" y="161"/>
                  </a:lnTo>
                  <a:lnTo>
                    <a:pt x="173" y="173"/>
                  </a:lnTo>
                  <a:lnTo>
                    <a:pt x="182" y="186"/>
                  </a:lnTo>
                  <a:lnTo>
                    <a:pt x="192" y="199"/>
                  </a:lnTo>
                  <a:lnTo>
                    <a:pt x="202" y="213"/>
                  </a:lnTo>
                  <a:lnTo>
                    <a:pt x="211" y="228"/>
                  </a:lnTo>
                  <a:lnTo>
                    <a:pt x="221" y="243"/>
                  </a:lnTo>
                  <a:lnTo>
                    <a:pt x="230" y="260"/>
                  </a:lnTo>
                  <a:lnTo>
                    <a:pt x="238" y="276"/>
                  </a:lnTo>
                  <a:lnTo>
                    <a:pt x="247" y="293"/>
                  </a:lnTo>
                  <a:lnTo>
                    <a:pt x="256" y="311"/>
                  </a:lnTo>
                  <a:lnTo>
                    <a:pt x="264" y="329"/>
                  </a:lnTo>
                  <a:lnTo>
                    <a:pt x="272" y="350"/>
                  </a:lnTo>
                  <a:lnTo>
                    <a:pt x="280" y="370"/>
                  </a:lnTo>
                  <a:lnTo>
                    <a:pt x="287" y="390"/>
                  </a:lnTo>
                  <a:lnTo>
                    <a:pt x="294" y="413"/>
                  </a:lnTo>
                  <a:lnTo>
                    <a:pt x="310" y="407"/>
                  </a:lnTo>
                </a:path>
              </a:pathLst>
            </a:custGeom>
            <a:solidFill>
              <a:srgbClr val="DDF2F2"/>
            </a:solidFill>
            <a:ln w="9525" cap="rnd">
              <a:noFill/>
              <a:round/>
              <a:headEnd/>
              <a:tailEnd/>
            </a:ln>
            <a:effectLst/>
          </p:spPr>
          <p:txBody>
            <a:bodyPr/>
            <a:lstStyle/>
            <a:p>
              <a:endParaRPr lang="en-US"/>
            </a:p>
          </p:txBody>
        </p:sp>
        <p:sp>
          <p:nvSpPr>
            <p:cNvPr id="19484" name="Freeform 28"/>
            <p:cNvSpPr>
              <a:spLocks/>
            </p:cNvSpPr>
            <p:nvPr/>
          </p:nvSpPr>
          <p:spPr bwMode="auto">
            <a:xfrm>
              <a:off x="1343" y="3262"/>
              <a:ext cx="17" cy="17"/>
            </a:xfrm>
            <a:custGeom>
              <a:avLst/>
              <a:gdLst/>
              <a:ahLst/>
              <a:cxnLst>
                <a:cxn ang="0">
                  <a:pos x="0" y="7"/>
                </a:cxn>
                <a:cxn ang="0">
                  <a:pos x="2" y="12"/>
                </a:cxn>
                <a:cxn ang="0">
                  <a:pos x="4" y="14"/>
                </a:cxn>
                <a:cxn ang="0">
                  <a:pos x="6" y="16"/>
                </a:cxn>
                <a:cxn ang="0">
                  <a:pos x="10" y="16"/>
                </a:cxn>
                <a:cxn ang="0">
                  <a:pos x="13" y="13"/>
                </a:cxn>
                <a:cxn ang="0">
                  <a:pos x="14" y="9"/>
                </a:cxn>
                <a:cxn ang="0">
                  <a:pos x="16" y="5"/>
                </a:cxn>
                <a:cxn ang="0">
                  <a:pos x="15" y="0"/>
                </a:cxn>
                <a:cxn ang="0">
                  <a:pos x="0" y="7"/>
                </a:cxn>
              </a:cxnLst>
              <a:rect l="0" t="0" r="r" b="b"/>
              <a:pathLst>
                <a:path w="17" h="17">
                  <a:moveTo>
                    <a:pt x="0" y="7"/>
                  </a:moveTo>
                  <a:lnTo>
                    <a:pt x="2" y="12"/>
                  </a:lnTo>
                  <a:lnTo>
                    <a:pt x="4" y="14"/>
                  </a:lnTo>
                  <a:lnTo>
                    <a:pt x="6" y="16"/>
                  </a:lnTo>
                  <a:lnTo>
                    <a:pt x="10" y="16"/>
                  </a:lnTo>
                  <a:lnTo>
                    <a:pt x="13" y="13"/>
                  </a:lnTo>
                  <a:lnTo>
                    <a:pt x="14" y="9"/>
                  </a:lnTo>
                  <a:lnTo>
                    <a:pt x="16" y="5"/>
                  </a:lnTo>
                  <a:lnTo>
                    <a:pt x="15" y="0"/>
                  </a:lnTo>
                  <a:lnTo>
                    <a:pt x="0" y="7"/>
                  </a:lnTo>
                </a:path>
              </a:pathLst>
            </a:custGeom>
            <a:solidFill>
              <a:srgbClr val="DDF2F2"/>
            </a:solidFill>
            <a:ln w="9525" cap="rnd">
              <a:noFill/>
              <a:round/>
              <a:headEnd/>
              <a:tailEnd/>
            </a:ln>
            <a:effectLst/>
          </p:spPr>
          <p:txBody>
            <a:bodyPr/>
            <a:lstStyle/>
            <a:p>
              <a:endParaRPr lang="en-US"/>
            </a:p>
          </p:txBody>
        </p:sp>
        <p:sp>
          <p:nvSpPr>
            <p:cNvPr id="19485" name="Freeform 29"/>
            <p:cNvSpPr>
              <a:spLocks/>
            </p:cNvSpPr>
            <p:nvPr/>
          </p:nvSpPr>
          <p:spPr bwMode="auto">
            <a:xfrm>
              <a:off x="491" y="2264"/>
              <a:ext cx="18" cy="17"/>
            </a:xfrm>
            <a:custGeom>
              <a:avLst/>
              <a:gdLst/>
              <a:ahLst/>
              <a:cxnLst>
                <a:cxn ang="0">
                  <a:pos x="17" y="14"/>
                </a:cxn>
                <a:cxn ang="0">
                  <a:pos x="16" y="8"/>
                </a:cxn>
                <a:cxn ang="0">
                  <a:pos x="14" y="2"/>
                </a:cxn>
                <a:cxn ang="0">
                  <a:pos x="11" y="0"/>
                </a:cxn>
                <a:cxn ang="0">
                  <a:pos x="8" y="0"/>
                </a:cxn>
                <a:cxn ang="0">
                  <a:pos x="5" y="1"/>
                </a:cxn>
                <a:cxn ang="0">
                  <a:pos x="2" y="4"/>
                </a:cxn>
                <a:cxn ang="0">
                  <a:pos x="0" y="9"/>
                </a:cxn>
                <a:cxn ang="0">
                  <a:pos x="0" y="16"/>
                </a:cxn>
                <a:cxn ang="0">
                  <a:pos x="17" y="14"/>
                </a:cxn>
              </a:cxnLst>
              <a:rect l="0" t="0" r="r" b="b"/>
              <a:pathLst>
                <a:path w="18" h="17">
                  <a:moveTo>
                    <a:pt x="17" y="14"/>
                  </a:moveTo>
                  <a:lnTo>
                    <a:pt x="16" y="8"/>
                  </a:lnTo>
                  <a:lnTo>
                    <a:pt x="14" y="2"/>
                  </a:lnTo>
                  <a:lnTo>
                    <a:pt x="11" y="0"/>
                  </a:lnTo>
                  <a:lnTo>
                    <a:pt x="8" y="0"/>
                  </a:lnTo>
                  <a:lnTo>
                    <a:pt x="5" y="1"/>
                  </a:lnTo>
                  <a:lnTo>
                    <a:pt x="2" y="4"/>
                  </a:lnTo>
                  <a:lnTo>
                    <a:pt x="0" y="9"/>
                  </a:lnTo>
                  <a:lnTo>
                    <a:pt x="0" y="16"/>
                  </a:lnTo>
                  <a:lnTo>
                    <a:pt x="17" y="14"/>
                  </a:lnTo>
                </a:path>
              </a:pathLst>
            </a:custGeom>
            <a:solidFill>
              <a:srgbClr val="D8EFEF"/>
            </a:solidFill>
            <a:ln w="9525" cap="rnd">
              <a:noFill/>
              <a:round/>
              <a:headEnd/>
              <a:tailEnd/>
            </a:ln>
            <a:effectLst/>
          </p:spPr>
          <p:txBody>
            <a:bodyPr/>
            <a:lstStyle/>
            <a:p>
              <a:endParaRPr lang="en-US"/>
            </a:p>
          </p:txBody>
        </p:sp>
        <p:sp>
          <p:nvSpPr>
            <p:cNvPr id="19486" name="Freeform 30"/>
            <p:cNvSpPr>
              <a:spLocks/>
            </p:cNvSpPr>
            <p:nvPr/>
          </p:nvSpPr>
          <p:spPr bwMode="auto">
            <a:xfrm>
              <a:off x="491" y="2272"/>
              <a:ext cx="130" cy="208"/>
            </a:xfrm>
            <a:custGeom>
              <a:avLst/>
              <a:gdLst/>
              <a:ahLst/>
              <a:cxnLst>
                <a:cxn ang="0">
                  <a:pos x="129" y="190"/>
                </a:cxn>
                <a:cxn ang="0">
                  <a:pos x="129" y="190"/>
                </a:cxn>
                <a:cxn ang="0">
                  <a:pos x="109" y="181"/>
                </a:cxn>
                <a:cxn ang="0">
                  <a:pos x="93" y="170"/>
                </a:cxn>
                <a:cxn ang="0">
                  <a:pos x="78" y="157"/>
                </a:cxn>
                <a:cxn ang="0">
                  <a:pos x="65" y="142"/>
                </a:cxn>
                <a:cxn ang="0">
                  <a:pos x="54" y="127"/>
                </a:cxn>
                <a:cxn ang="0">
                  <a:pos x="45" y="111"/>
                </a:cxn>
                <a:cxn ang="0">
                  <a:pos x="38" y="95"/>
                </a:cxn>
                <a:cxn ang="0">
                  <a:pos x="31" y="79"/>
                </a:cxn>
                <a:cxn ang="0">
                  <a:pos x="26" y="63"/>
                </a:cxn>
                <a:cxn ang="0">
                  <a:pos x="23" y="48"/>
                </a:cxn>
                <a:cxn ang="0">
                  <a:pos x="20" y="35"/>
                </a:cxn>
                <a:cxn ang="0">
                  <a:pos x="18" y="22"/>
                </a:cxn>
                <a:cxn ang="0">
                  <a:pos x="16" y="13"/>
                </a:cxn>
                <a:cxn ang="0">
                  <a:pos x="16" y="6"/>
                </a:cxn>
                <a:cxn ang="0">
                  <a:pos x="16" y="1"/>
                </a:cxn>
                <a:cxn ang="0">
                  <a:pos x="16" y="0"/>
                </a:cxn>
                <a:cxn ang="0">
                  <a:pos x="0" y="0"/>
                </a:cxn>
                <a:cxn ang="0">
                  <a:pos x="0" y="2"/>
                </a:cxn>
                <a:cxn ang="0">
                  <a:pos x="0" y="7"/>
                </a:cxn>
                <a:cxn ang="0">
                  <a:pos x="0" y="15"/>
                </a:cxn>
                <a:cxn ang="0">
                  <a:pos x="2" y="25"/>
                </a:cxn>
                <a:cxn ang="0">
                  <a:pos x="4" y="38"/>
                </a:cxn>
                <a:cxn ang="0">
                  <a:pos x="7" y="52"/>
                </a:cxn>
                <a:cxn ang="0">
                  <a:pos x="11" y="68"/>
                </a:cxn>
                <a:cxn ang="0">
                  <a:pos x="16" y="85"/>
                </a:cxn>
                <a:cxn ang="0">
                  <a:pos x="23" y="102"/>
                </a:cxn>
                <a:cxn ang="0">
                  <a:pos x="31" y="119"/>
                </a:cxn>
                <a:cxn ang="0">
                  <a:pos x="41" y="137"/>
                </a:cxn>
                <a:cxn ang="0">
                  <a:pos x="53" y="153"/>
                </a:cxn>
                <a:cxn ang="0">
                  <a:pos x="67" y="169"/>
                </a:cxn>
                <a:cxn ang="0">
                  <a:pos x="83" y="184"/>
                </a:cxn>
                <a:cxn ang="0">
                  <a:pos x="102" y="197"/>
                </a:cxn>
                <a:cxn ang="0">
                  <a:pos x="123" y="207"/>
                </a:cxn>
                <a:cxn ang="0">
                  <a:pos x="123" y="207"/>
                </a:cxn>
                <a:cxn ang="0">
                  <a:pos x="129" y="190"/>
                </a:cxn>
              </a:cxnLst>
              <a:rect l="0" t="0" r="r" b="b"/>
              <a:pathLst>
                <a:path w="130" h="208">
                  <a:moveTo>
                    <a:pt x="129" y="190"/>
                  </a:moveTo>
                  <a:lnTo>
                    <a:pt x="129" y="190"/>
                  </a:lnTo>
                  <a:lnTo>
                    <a:pt x="109" y="181"/>
                  </a:lnTo>
                  <a:lnTo>
                    <a:pt x="93" y="170"/>
                  </a:lnTo>
                  <a:lnTo>
                    <a:pt x="78" y="157"/>
                  </a:lnTo>
                  <a:lnTo>
                    <a:pt x="65" y="142"/>
                  </a:lnTo>
                  <a:lnTo>
                    <a:pt x="54" y="127"/>
                  </a:lnTo>
                  <a:lnTo>
                    <a:pt x="45" y="111"/>
                  </a:lnTo>
                  <a:lnTo>
                    <a:pt x="38" y="95"/>
                  </a:lnTo>
                  <a:lnTo>
                    <a:pt x="31" y="79"/>
                  </a:lnTo>
                  <a:lnTo>
                    <a:pt x="26" y="63"/>
                  </a:lnTo>
                  <a:lnTo>
                    <a:pt x="23" y="48"/>
                  </a:lnTo>
                  <a:lnTo>
                    <a:pt x="20" y="35"/>
                  </a:lnTo>
                  <a:lnTo>
                    <a:pt x="18" y="22"/>
                  </a:lnTo>
                  <a:lnTo>
                    <a:pt x="16" y="13"/>
                  </a:lnTo>
                  <a:lnTo>
                    <a:pt x="16" y="6"/>
                  </a:lnTo>
                  <a:lnTo>
                    <a:pt x="16" y="1"/>
                  </a:lnTo>
                  <a:lnTo>
                    <a:pt x="16" y="0"/>
                  </a:lnTo>
                  <a:lnTo>
                    <a:pt x="0" y="0"/>
                  </a:lnTo>
                  <a:lnTo>
                    <a:pt x="0" y="2"/>
                  </a:lnTo>
                  <a:lnTo>
                    <a:pt x="0" y="7"/>
                  </a:lnTo>
                  <a:lnTo>
                    <a:pt x="0" y="15"/>
                  </a:lnTo>
                  <a:lnTo>
                    <a:pt x="2" y="25"/>
                  </a:lnTo>
                  <a:lnTo>
                    <a:pt x="4" y="38"/>
                  </a:lnTo>
                  <a:lnTo>
                    <a:pt x="7" y="52"/>
                  </a:lnTo>
                  <a:lnTo>
                    <a:pt x="11" y="68"/>
                  </a:lnTo>
                  <a:lnTo>
                    <a:pt x="16" y="85"/>
                  </a:lnTo>
                  <a:lnTo>
                    <a:pt x="23" y="102"/>
                  </a:lnTo>
                  <a:lnTo>
                    <a:pt x="31" y="119"/>
                  </a:lnTo>
                  <a:lnTo>
                    <a:pt x="41" y="137"/>
                  </a:lnTo>
                  <a:lnTo>
                    <a:pt x="53" y="153"/>
                  </a:lnTo>
                  <a:lnTo>
                    <a:pt x="67" y="169"/>
                  </a:lnTo>
                  <a:lnTo>
                    <a:pt x="83" y="184"/>
                  </a:lnTo>
                  <a:lnTo>
                    <a:pt x="102" y="197"/>
                  </a:lnTo>
                  <a:lnTo>
                    <a:pt x="123" y="207"/>
                  </a:lnTo>
                  <a:lnTo>
                    <a:pt x="123" y="207"/>
                  </a:lnTo>
                  <a:lnTo>
                    <a:pt x="129" y="190"/>
                  </a:lnTo>
                </a:path>
              </a:pathLst>
            </a:custGeom>
            <a:solidFill>
              <a:srgbClr val="D8EFEF"/>
            </a:solidFill>
            <a:ln w="9525" cap="rnd">
              <a:noFill/>
              <a:round/>
              <a:headEnd/>
              <a:tailEnd/>
            </a:ln>
            <a:effectLst/>
          </p:spPr>
          <p:txBody>
            <a:bodyPr/>
            <a:lstStyle/>
            <a:p>
              <a:endParaRPr lang="en-US"/>
            </a:p>
          </p:txBody>
        </p:sp>
        <p:sp>
          <p:nvSpPr>
            <p:cNvPr id="19487" name="Freeform 31"/>
            <p:cNvSpPr>
              <a:spLocks/>
            </p:cNvSpPr>
            <p:nvPr/>
          </p:nvSpPr>
          <p:spPr bwMode="auto">
            <a:xfrm>
              <a:off x="614" y="2463"/>
              <a:ext cx="21" cy="23"/>
            </a:xfrm>
            <a:custGeom>
              <a:avLst/>
              <a:gdLst/>
              <a:ahLst/>
              <a:cxnLst>
                <a:cxn ang="0">
                  <a:pos x="20" y="5"/>
                </a:cxn>
                <a:cxn ang="0">
                  <a:pos x="20" y="5"/>
                </a:cxn>
                <a:cxn ang="0">
                  <a:pos x="17" y="4"/>
                </a:cxn>
                <a:cxn ang="0">
                  <a:pos x="16" y="3"/>
                </a:cxn>
                <a:cxn ang="0">
                  <a:pos x="15" y="3"/>
                </a:cxn>
                <a:cxn ang="0">
                  <a:pos x="12" y="3"/>
                </a:cxn>
                <a:cxn ang="0">
                  <a:pos x="11" y="2"/>
                </a:cxn>
                <a:cxn ang="0">
                  <a:pos x="9" y="1"/>
                </a:cxn>
                <a:cxn ang="0">
                  <a:pos x="7" y="0"/>
                </a:cxn>
                <a:cxn ang="0">
                  <a:pos x="5" y="0"/>
                </a:cxn>
                <a:cxn ang="0">
                  <a:pos x="0" y="16"/>
                </a:cxn>
                <a:cxn ang="0">
                  <a:pos x="2" y="17"/>
                </a:cxn>
                <a:cxn ang="0">
                  <a:pos x="4" y="18"/>
                </a:cxn>
                <a:cxn ang="0">
                  <a:pos x="5" y="18"/>
                </a:cxn>
                <a:cxn ang="0">
                  <a:pos x="7" y="19"/>
                </a:cxn>
                <a:cxn ang="0">
                  <a:pos x="9" y="20"/>
                </a:cxn>
                <a:cxn ang="0">
                  <a:pos x="12" y="21"/>
                </a:cxn>
                <a:cxn ang="0">
                  <a:pos x="14" y="21"/>
                </a:cxn>
                <a:cxn ang="0">
                  <a:pos x="16" y="22"/>
                </a:cxn>
                <a:cxn ang="0">
                  <a:pos x="15" y="22"/>
                </a:cxn>
                <a:cxn ang="0">
                  <a:pos x="20" y="5"/>
                </a:cxn>
              </a:cxnLst>
              <a:rect l="0" t="0" r="r" b="b"/>
              <a:pathLst>
                <a:path w="21" h="23">
                  <a:moveTo>
                    <a:pt x="20" y="5"/>
                  </a:moveTo>
                  <a:lnTo>
                    <a:pt x="20" y="5"/>
                  </a:lnTo>
                  <a:lnTo>
                    <a:pt x="17" y="4"/>
                  </a:lnTo>
                  <a:lnTo>
                    <a:pt x="16" y="3"/>
                  </a:lnTo>
                  <a:lnTo>
                    <a:pt x="15" y="3"/>
                  </a:lnTo>
                  <a:lnTo>
                    <a:pt x="12" y="3"/>
                  </a:lnTo>
                  <a:lnTo>
                    <a:pt x="11" y="2"/>
                  </a:lnTo>
                  <a:lnTo>
                    <a:pt x="9" y="1"/>
                  </a:lnTo>
                  <a:lnTo>
                    <a:pt x="7" y="0"/>
                  </a:lnTo>
                  <a:lnTo>
                    <a:pt x="5" y="0"/>
                  </a:lnTo>
                  <a:lnTo>
                    <a:pt x="0" y="16"/>
                  </a:lnTo>
                  <a:lnTo>
                    <a:pt x="2" y="17"/>
                  </a:lnTo>
                  <a:lnTo>
                    <a:pt x="4" y="18"/>
                  </a:lnTo>
                  <a:lnTo>
                    <a:pt x="5" y="18"/>
                  </a:lnTo>
                  <a:lnTo>
                    <a:pt x="7" y="19"/>
                  </a:lnTo>
                  <a:lnTo>
                    <a:pt x="9" y="20"/>
                  </a:lnTo>
                  <a:lnTo>
                    <a:pt x="12" y="21"/>
                  </a:lnTo>
                  <a:lnTo>
                    <a:pt x="14" y="21"/>
                  </a:lnTo>
                  <a:lnTo>
                    <a:pt x="16" y="22"/>
                  </a:lnTo>
                  <a:lnTo>
                    <a:pt x="15" y="22"/>
                  </a:lnTo>
                  <a:lnTo>
                    <a:pt x="20" y="5"/>
                  </a:lnTo>
                </a:path>
              </a:pathLst>
            </a:custGeom>
            <a:solidFill>
              <a:srgbClr val="D8EFEF"/>
            </a:solidFill>
            <a:ln w="9525" cap="rnd">
              <a:noFill/>
              <a:round/>
              <a:headEnd/>
              <a:tailEnd/>
            </a:ln>
            <a:effectLst/>
          </p:spPr>
          <p:txBody>
            <a:bodyPr/>
            <a:lstStyle/>
            <a:p>
              <a:endParaRPr lang="en-US"/>
            </a:p>
          </p:txBody>
        </p:sp>
        <p:sp>
          <p:nvSpPr>
            <p:cNvPr id="19488" name="Freeform 32"/>
            <p:cNvSpPr>
              <a:spLocks/>
            </p:cNvSpPr>
            <p:nvPr/>
          </p:nvSpPr>
          <p:spPr bwMode="auto">
            <a:xfrm>
              <a:off x="630" y="2469"/>
              <a:ext cx="422" cy="142"/>
            </a:xfrm>
            <a:custGeom>
              <a:avLst/>
              <a:gdLst/>
              <a:ahLst/>
              <a:cxnLst>
                <a:cxn ang="0">
                  <a:pos x="421" y="125"/>
                </a:cxn>
                <a:cxn ang="0">
                  <a:pos x="401" y="115"/>
                </a:cxn>
                <a:cxn ang="0">
                  <a:pos x="381" y="106"/>
                </a:cxn>
                <a:cxn ang="0">
                  <a:pos x="358" y="97"/>
                </a:cxn>
                <a:cxn ang="0">
                  <a:pos x="334" y="88"/>
                </a:cxn>
                <a:cxn ang="0">
                  <a:pos x="308" y="80"/>
                </a:cxn>
                <a:cxn ang="0">
                  <a:pos x="280" y="72"/>
                </a:cxn>
                <a:cxn ang="0">
                  <a:pos x="253" y="65"/>
                </a:cxn>
                <a:cxn ang="0">
                  <a:pos x="225" y="57"/>
                </a:cxn>
                <a:cxn ang="0">
                  <a:pos x="196" y="49"/>
                </a:cxn>
                <a:cxn ang="0">
                  <a:pos x="167" y="42"/>
                </a:cxn>
                <a:cxn ang="0">
                  <a:pos x="138" y="36"/>
                </a:cxn>
                <a:cxn ang="0">
                  <a:pos x="110" y="28"/>
                </a:cxn>
                <a:cxn ang="0">
                  <a:pos x="82" y="21"/>
                </a:cxn>
                <a:cxn ang="0">
                  <a:pos x="54" y="14"/>
                </a:cxn>
                <a:cxn ang="0">
                  <a:pos x="28" y="6"/>
                </a:cxn>
                <a:cxn ang="0">
                  <a:pos x="4" y="0"/>
                </a:cxn>
                <a:cxn ang="0">
                  <a:pos x="12" y="19"/>
                </a:cxn>
                <a:cxn ang="0">
                  <a:pos x="38" y="27"/>
                </a:cxn>
                <a:cxn ang="0">
                  <a:pos x="64" y="34"/>
                </a:cxn>
                <a:cxn ang="0">
                  <a:pos x="92" y="41"/>
                </a:cxn>
                <a:cxn ang="0">
                  <a:pos x="120" y="49"/>
                </a:cxn>
                <a:cxn ang="0">
                  <a:pos x="149" y="55"/>
                </a:cxn>
                <a:cxn ang="0">
                  <a:pos x="178" y="62"/>
                </a:cxn>
                <a:cxn ang="0">
                  <a:pos x="206" y="70"/>
                </a:cxn>
                <a:cxn ang="0">
                  <a:pos x="235" y="77"/>
                </a:cxn>
                <a:cxn ang="0">
                  <a:pos x="264" y="85"/>
                </a:cxn>
                <a:cxn ang="0">
                  <a:pos x="290" y="92"/>
                </a:cxn>
                <a:cxn ang="0">
                  <a:pos x="316" y="101"/>
                </a:cxn>
                <a:cxn ang="0">
                  <a:pos x="341" y="109"/>
                </a:cxn>
                <a:cxn ang="0">
                  <a:pos x="364" y="118"/>
                </a:cxn>
                <a:cxn ang="0">
                  <a:pos x="385" y="126"/>
                </a:cxn>
                <a:cxn ang="0">
                  <a:pos x="404" y="135"/>
                </a:cxn>
                <a:cxn ang="0">
                  <a:pos x="413" y="141"/>
                </a:cxn>
              </a:cxnLst>
              <a:rect l="0" t="0" r="r" b="b"/>
              <a:pathLst>
                <a:path w="422" h="142">
                  <a:moveTo>
                    <a:pt x="421" y="125"/>
                  </a:moveTo>
                  <a:lnTo>
                    <a:pt x="421" y="125"/>
                  </a:lnTo>
                  <a:lnTo>
                    <a:pt x="411" y="121"/>
                  </a:lnTo>
                  <a:lnTo>
                    <a:pt x="401" y="115"/>
                  </a:lnTo>
                  <a:lnTo>
                    <a:pt x="392" y="110"/>
                  </a:lnTo>
                  <a:lnTo>
                    <a:pt x="381" y="106"/>
                  </a:lnTo>
                  <a:lnTo>
                    <a:pt x="369" y="101"/>
                  </a:lnTo>
                  <a:lnTo>
                    <a:pt x="358" y="97"/>
                  </a:lnTo>
                  <a:lnTo>
                    <a:pt x="346" y="92"/>
                  </a:lnTo>
                  <a:lnTo>
                    <a:pt x="334" y="88"/>
                  </a:lnTo>
                  <a:lnTo>
                    <a:pt x="321" y="84"/>
                  </a:lnTo>
                  <a:lnTo>
                    <a:pt x="308" y="80"/>
                  </a:lnTo>
                  <a:lnTo>
                    <a:pt x="294" y="76"/>
                  </a:lnTo>
                  <a:lnTo>
                    <a:pt x="280" y="72"/>
                  </a:lnTo>
                  <a:lnTo>
                    <a:pt x="267" y="68"/>
                  </a:lnTo>
                  <a:lnTo>
                    <a:pt x="253" y="65"/>
                  </a:lnTo>
                  <a:lnTo>
                    <a:pt x="239" y="61"/>
                  </a:lnTo>
                  <a:lnTo>
                    <a:pt x="225" y="57"/>
                  </a:lnTo>
                  <a:lnTo>
                    <a:pt x="211" y="53"/>
                  </a:lnTo>
                  <a:lnTo>
                    <a:pt x="196" y="49"/>
                  </a:lnTo>
                  <a:lnTo>
                    <a:pt x="182" y="46"/>
                  </a:lnTo>
                  <a:lnTo>
                    <a:pt x="167" y="42"/>
                  </a:lnTo>
                  <a:lnTo>
                    <a:pt x="152" y="39"/>
                  </a:lnTo>
                  <a:lnTo>
                    <a:pt x="138" y="36"/>
                  </a:lnTo>
                  <a:lnTo>
                    <a:pt x="124" y="32"/>
                  </a:lnTo>
                  <a:lnTo>
                    <a:pt x="110" y="28"/>
                  </a:lnTo>
                  <a:lnTo>
                    <a:pt x="95" y="25"/>
                  </a:lnTo>
                  <a:lnTo>
                    <a:pt x="82" y="21"/>
                  </a:lnTo>
                  <a:lnTo>
                    <a:pt x="68" y="18"/>
                  </a:lnTo>
                  <a:lnTo>
                    <a:pt x="54" y="14"/>
                  </a:lnTo>
                  <a:lnTo>
                    <a:pt x="41" y="10"/>
                  </a:lnTo>
                  <a:lnTo>
                    <a:pt x="28" y="6"/>
                  </a:lnTo>
                  <a:lnTo>
                    <a:pt x="16" y="3"/>
                  </a:lnTo>
                  <a:lnTo>
                    <a:pt x="4" y="0"/>
                  </a:lnTo>
                  <a:lnTo>
                    <a:pt x="0" y="16"/>
                  </a:lnTo>
                  <a:lnTo>
                    <a:pt x="12" y="19"/>
                  </a:lnTo>
                  <a:lnTo>
                    <a:pt x="25" y="23"/>
                  </a:lnTo>
                  <a:lnTo>
                    <a:pt x="38" y="27"/>
                  </a:lnTo>
                  <a:lnTo>
                    <a:pt x="51" y="30"/>
                  </a:lnTo>
                  <a:lnTo>
                    <a:pt x="64" y="34"/>
                  </a:lnTo>
                  <a:lnTo>
                    <a:pt x="78" y="38"/>
                  </a:lnTo>
                  <a:lnTo>
                    <a:pt x="92" y="41"/>
                  </a:lnTo>
                  <a:lnTo>
                    <a:pt x="106" y="45"/>
                  </a:lnTo>
                  <a:lnTo>
                    <a:pt x="120" y="49"/>
                  </a:lnTo>
                  <a:lnTo>
                    <a:pt x="135" y="52"/>
                  </a:lnTo>
                  <a:lnTo>
                    <a:pt x="149" y="55"/>
                  </a:lnTo>
                  <a:lnTo>
                    <a:pt x="164" y="59"/>
                  </a:lnTo>
                  <a:lnTo>
                    <a:pt x="178" y="62"/>
                  </a:lnTo>
                  <a:lnTo>
                    <a:pt x="192" y="66"/>
                  </a:lnTo>
                  <a:lnTo>
                    <a:pt x="206" y="70"/>
                  </a:lnTo>
                  <a:lnTo>
                    <a:pt x="221" y="73"/>
                  </a:lnTo>
                  <a:lnTo>
                    <a:pt x="235" y="77"/>
                  </a:lnTo>
                  <a:lnTo>
                    <a:pt x="249" y="81"/>
                  </a:lnTo>
                  <a:lnTo>
                    <a:pt x="264" y="85"/>
                  </a:lnTo>
                  <a:lnTo>
                    <a:pt x="277" y="88"/>
                  </a:lnTo>
                  <a:lnTo>
                    <a:pt x="290" y="92"/>
                  </a:lnTo>
                  <a:lnTo>
                    <a:pt x="304" y="97"/>
                  </a:lnTo>
                  <a:lnTo>
                    <a:pt x="316" y="101"/>
                  </a:lnTo>
                  <a:lnTo>
                    <a:pt x="329" y="104"/>
                  </a:lnTo>
                  <a:lnTo>
                    <a:pt x="341" y="109"/>
                  </a:lnTo>
                  <a:lnTo>
                    <a:pt x="353" y="113"/>
                  </a:lnTo>
                  <a:lnTo>
                    <a:pt x="364" y="118"/>
                  </a:lnTo>
                  <a:lnTo>
                    <a:pt x="375" y="121"/>
                  </a:lnTo>
                  <a:lnTo>
                    <a:pt x="385" y="126"/>
                  </a:lnTo>
                  <a:lnTo>
                    <a:pt x="395" y="131"/>
                  </a:lnTo>
                  <a:lnTo>
                    <a:pt x="404" y="135"/>
                  </a:lnTo>
                  <a:lnTo>
                    <a:pt x="413" y="141"/>
                  </a:lnTo>
                  <a:lnTo>
                    <a:pt x="413" y="141"/>
                  </a:lnTo>
                  <a:lnTo>
                    <a:pt x="421" y="125"/>
                  </a:lnTo>
                </a:path>
              </a:pathLst>
            </a:custGeom>
            <a:solidFill>
              <a:srgbClr val="D8EFEF"/>
            </a:solidFill>
            <a:ln w="9525" cap="rnd">
              <a:noFill/>
              <a:round/>
              <a:headEnd/>
              <a:tailEnd/>
            </a:ln>
            <a:effectLst/>
          </p:spPr>
          <p:txBody>
            <a:bodyPr/>
            <a:lstStyle/>
            <a:p>
              <a:endParaRPr lang="en-US"/>
            </a:p>
          </p:txBody>
        </p:sp>
        <p:sp>
          <p:nvSpPr>
            <p:cNvPr id="19489" name="Freeform 33"/>
            <p:cNvSpPr>
              <a:spLocks/>
            </p:cNvSpPr>
            <p:nvPr/>
          </p:nvSpPr>
          <p:spPr bwMode="auto">
            <a:xfrm>
              <a:off x="1043" y="2595"/>
              <a:ext cx="30" cy="28"/>
            </a:xfrm>
            <a:custGeom>
              <a:avLst/>
              <a:gdLst/>
              <a:ahLst/>
              <a:cxnLst>
                <a:cxn ang="0">
                  <a:pos x="29" y="12"/>
                </a:cxn>
                <a:cxn ang="0">
                  <a:pos x="29" y="12"/>
                </a:cxn>
                <a:cxn ang="0">
                  <a:pos x="26" y="10"/>
                </a:cxn>
                <a:cxn ang="0">
                  <a:pos x="23" y="9"/>
                </a:cxn>
                <a:cxn ang="0">
                  <a:pos x="21" y="7"/>
                </a:cxn>
                <a:cxn ang="0">
                  <a:pos x="18" y="6"/>
                </a:cxn>
                <a:cxn ang="0">
                  <a:pos x="15" y="4"/>
                </a:cxn>
                <a:cxn ang="0">
                  <a:pos x="12" y="2"/>
                </a:cxn>
                <a:cxn ang="0">
                  <a:pos x="9" y="1"/>
                </a:cxn>
                <a:cxn ang="0">
                  <a:pos x="7" y="0"/>
                </a:cxn>
                <a:cxn ang="0">
                  <a:pos x="0" y="15"/>
                </a:cxn>
                <a:cxn ang="0">
                  <a:pos x="2" y="16"/>
                </a:cxn>
                <a:cxn ang="0">
                  <a:pos x="5" y="17"/>
                </a:cxn>
                <a:cxn ang="0">
                  <a:pos x="7" y="19"/>
                </a:cxn>
                <a:cxn ang="0">
                  <a:pos x="10" y="20"/>
                </a:cxn>
                <a:cxn ang="0">
                  <a:pos x="13" y="22"/>
                </a:cxn>
                <a:cxn ang="0">
                  <a:pos x="15" y="24"/>
                </a:cxn>
                <a:cxn ang="0">
                  <a:pos x="18" y="24"/>
                </a:cxn>
                <a:cxn ang="0">
                  <a:pos x="21" y="27"/>
                </a:cxn>
                <a:cxn ang="0">
                  <a:pos x="21" y="27"/>
                </a:cxn>
                <a:cxn ang="0">
                  <a:pos x="29" y="12"/>
                </a:cxn>
              </a:cxnLst>
              <a:rect l="0" t="0" r="r" b="b"/>
              <a:pathLst>
                <a:path w="30" h="28">
                  <a:moveTo>
                    <a:pt x="29" y="12"/>
                  </a:moveTo>
                  <a:lnTo>
                    <a:pt x="29" y="12"/>
                  </a:lnTo>
                  <a:lnTo>
                    <a:pt x="26" y="10"/>
                  </a:lnTo>
                  <a:lnTo>
                    <a:pt x="23" y="9"/>
                  </a:lnTo>
                  <a:lnTo>
                    <a:pt x="21" y="7"/>
                  </a:lnTo>
                  <a:lnTo>
                    <a:pt x="18" y="6"/>
                  </a:lnTo>
                  <a:lnTo>
                    <a:pt x="15" y="4"/>
                  </a:lnTo>
                  <a:lnTo>
                    <a:pt x="12" y="2"/>
                  </a:lnTo>
                  <a:lnTo>
                    <a:pt x="9" y="1"/>
                  </a:lnTo>
                  <a:lnTo>
                    <a:pt x="7" y="0"/>
                  </a:lnTo>
                  <a:lnTo>
                    <a:pt x="0" y="15"/>
                  </a:lnTo>
                  <a:lnTo>
                    <a:pt x="2" y="16"/>
                  </a:lnTo>
                  <a:lnTo>
                    <a:pt x="5" y="17"/>
                  </a:lnTo>
                  <a:lnTo>
                    <a:pt x="7" y="19"/>
                  </a:lnTo>
                  <a:lnTo>
                    <a:pt x="10" y="20"/>
                  </a:lnTo>
                  <a:lnTo>
                    <a:pt x="13" y="22"/>
                  </a:lnTo>
                  <a:lnTo>
                    <a:pt x="15" y="24"/>
                  </a:lnTo>
                  <a:lnTo>
                    <a:pt x="18" y="24"/>
                  </a:lnTo>
                  <a:lnTo>
                    <a:pt x="21" y="27"/>
                  </a:lnTo>
                  <a:lnTo>
                    <a:pt x="21" y="27"/>
                  </a:lnTo>
                  <a:lnTo>
                    <a:pt x="29" y="12"/>
                  </a:lnTo>
                </a:path>
              </a:pathLst>
            </a:custGeom>
            <a:solidFill>
              <a:srgbClr val="D8EFEF"/>
            </a:solidFill>
            <a:ln w="9525" cap="rnd">
              <a:noFill/>
              <a:round/>
              <a:headEnd/>
              <a:tailEnd/>
            </a:ln>
            <a:effectLst/>
          </p:spPr>
          <p:txBody>
            <a:bodyPr/>
            <a:lstStyle/>
            <a:p>
              <a:endParaRPr lang="en-US"/>
            </a:p>
          </p:txBody>
        </p:sp>
        <p:sp>
          <p:nvSpPr>
            <p:cNvPr id="19490" name="Freeform 34"/>
            <p:cNvSpPr>
              <a:spLocks/>
            </p:cNvSpPr>
            <p:nvPr/>
          </p:nvSpPr>
          <p:spPr bwMode="auto">
            <a:xfrm>
              <a:off x="1065" y="2606"/>
              <a:ext cx="261" cy="386"/>
            </a:xfrm>
            <a:custGeom>
              <a:avLst/>
              <a:gdLst/>
              <a:ahLst/>
              <a:cxnLst>
                <a:cxn ang="0">
                  <a:pos x="255" y="361"/>
                </a:cxn>
                <a:cxn ang="0">
                  <a:pos x="246" y="321"/>
                </a:cxn>
                <a:cxn ang="0">
                  <a:pos x="235" y="284"/>
                </a:cxn>
                <a:cxn ang="0">
                  <a:pos x="223" y="250"/>
                </a:cxn>
                <a:cxn ang="0">
                  <a:pos x="209" y="218"/>
                </a:cxn>
                <a:cxn ang="0">
                  <a:pos x="194" y="189"/>
                </a:cxn>
                <a:cxn ang="0">
                  <a:pos x="179" y="162"/>
                </a:cxn>
                <a:cxn ang="0">
                  <a:pos x="163" y="138"/>
                </a:cxn>
                <a:cxn ang="0">
                  <a:pos x="145" y="115"/>
                </a:cxn>
                <a:cxn ang="0">
                  <a:pos x="127" y="95"/>
                </a:cxn>
                <a:cxn ang="0">
                  <a:pos x="108" y="75"/>
                </a:cxn>
                <a:cxn ang="0">
                  <a:pos x="90" y="59"/>
                </a:cxn>
                <a:cxn ang="0">
                  <a:pos x="71" y="43"/>
                </a:cxn>
                <a:cxn ang="0">
                  <a:pos x="53" y="29"/>
                </a:cxn>
                <a:cxn ang="0">
                  <a:pos x="35" y="16"/>
                </a:cxn>
                <a:cxn ang="0">
                  <a:pos x="16" y="5"/>
                </a:cxn>
                <a:cxn ang="0">
                  <a:pos x="0" y="15"/>
                </a:cxn>
                <a:cxn ang="0">
                  <a:pos x="17" y="26"/>
                </a:cxn>
                <a:cxn ang="0">
                  <a:pos x="35" y="37"/>
                </a:cxn>
                <a:cxn ang="0">
                  <a:pos x="53" y="50"/>
                </a:cxn>
                <a:cxn ang="0">
                  <a:pos x="71" y="65"/>
                </a:cxn>
                <a:cxn ang="0">
                  <a:pos x="89" y="80"/>
                </a:cxn>
                <a:cxn ang="0">
                  <a:pos x="107" y="97"/>
                </a:cxn>
                <a:cxn ang="0">
                  <a:pos x="125" y="116"/>
                </a:cxn>
                <a:cxn ang="0">
                  <a:pos x="141" y="137"/>
                </a:cxn>
                <a:cxn ang="0">
                  <a:pos x="158" y="160"/>
                </a:cxn>
                <a:cxn ang="0">
                  <a:pos x="173" y="184"/>
                </a:cxn>
                <a:cxn ang="0">
                  <a:pos x="188" y="212"/>
                </a:cxn>
                <a:cxn ang="0">
                  <a:pos x="202" y="241"/>
                </a:cxn>
                <a:cxn ang="0">
                  <a:pos x="215" y="273"/>
                </a:cxn>
                <a:cxn ang="0">
                  <a:pos x="226" y="307"/>
                </a:cxn>
                <a:cxn ang="0">
                  <a:pos x="236" y="344"/>
                </a:cxn>
                <a:cxn ang="0">
                  <a:pos x="243" y="385"/>
                </a:cxn>
              </a:cxnLst>
              <a:rect l="0" t="0" r="r" b="b"/>
              <a:pathLst>
                <a:path w="261" h="386">
                  <a:moveTo>
                    <a:pt x="260" y="381"/>
                  </a:moveTo>
                  <a:lnTo>
                    <a:pt x="255" y="361"/>
                  </a:lnTo>
                  <a:lnTo>
                    <a:pt x="250" y="340"/>
                  </a:lnTo>
                  <a:lnTo>
                    <a:pt x="246" y="321"/>
                  </a:lnTo>
                  <a:lnTo>
                    <a:pt x="241" y="302"/>
                  </a:lnTo>
                  <a:lnTo>
                    <a:pt x="235" y="284"/>
                  </a:lnTo>
                  <a:lnTo>
                    <a:pt x="229" y="266"/>
                  </a:lnTo>
                  <a:lnTo>
                    <a:pt x="223" y="250"/>
                  </a:lnTo>
                  <a:lnTo>
                    <a:pt x="217" y="233"/>
                  </a:lnTo>
                  <a:lnTo>
                    <a:pt x="209" y="218"/>
                  </a:lnTo>
                  <a:lnTo>
                    <a:pt x="202" y="204"/>
                  </a:lnTo>
                  <a:lnTo>
                    <a:pt x="194" y="189"/>
                  </a:lnTo>
                  <a:lnTo>
                    <a:pt x="186" y="175"/>
                  </a:lnTo>
                  <a:lnTo>
                    <a:pt x="179" y="162"/>
                  </a:lnTo>
                  <a:lnTo>
                    <a:pt x="170" y="150"/>
                  </a:lnTo>
                  <a:lnTo>
                    <a:pt x="163" y="138"/>
                  </a:lnTo>
                  <a:lnTo>
                    <a:pt x="153" y="126"/>
                  </a:lnTo>
                  <a:lnTo>
                    <a:pt x="145" y="115"/>
                  </a:lnTo>
                  <a:lnTo>
                    <a:pt x="136" y="105"/>
                  </a:lnTo>
                  <a:lnTo>
                    <a:pt x="127" y="95"/>
                  </a:lnTo>
                  <a:lnTo>
                    <a:pt x="118" y="85"/>
                  </a:lnTo>
                  <a:lnTo>
                    <a:pt x="108" y="75"/>
                  </a:lnTo>
                  <a:lnTo>
                    <a:pt x="99" y="67"/>
                  </a:lnTo>
                  <a:lnTo>
                    <a:pt x="90" y="59"/>
                  </a:lnTo>
                  <a:lnTo>
                    <a:pt x="80" y="51"/>
                  </a:lnTo>
                  <a:lnTo>
                    <a:pt x="71" y="43"/>
                  </a:lnTo>
                  <a:lnTo>
                    <a:pt x="61" y="36"/>
                  </a:lnTo>
                  <a:lnTo>
                    <a:pt x="53" y="29"/>
                  </a:lnTo>
                  <a:lnTo>
                    <a:pt x="43" y="23"/>
                  </a:lnTo>
                  <a:lnTo>
                    <a:pt x="35" y="16"/>
                  </a:lnTo>
                  <a:lnTo>
                    <a:pt x="25" y="10"/>
                  </a:lnTo>
                  <a:lnTo>
                    <a:pt x="16" y="5"/>
                  </a:lnTo>
                  <a:lnTo>
                    <a:pt x="7" y="0"/>
                  </a:lnTo>
                  <a:lnTo>
                    <a:pt x="0" y="15"/>
                  </a:lnTo>
                  <a:lnTo>
                    <a:pt x="8" y="20"/>
                  </a:lnTo>
                  <a:lnTo>
                    <a:pt x="17" y="26"/>
                  </a:lnTo>
                  <a:lnTo>
                    <a:pt x="26" y="31"/>
                  </a:lnTo>
                  <a:lnTo>
                    <a:pt x="35" y="37"/>
                  </a:lnTo>
                  <a:lnTo>
                    <a:pt x="44" y="44"/>
                  </a:lnTo>
                  <a:lnTo>
                    <a:pt x="53" y="50"/>
                  </a:lnTo>
                  <a:lnTo>
                    <a:pt x="61" y="57"/>
                  </a:lnTo>
                  <a:lnTo>
                    <a:pt x="71" y="65"/>
                  </a:lnTo>
                  <a:lnTo>
                    <a:pt x="80" y="72"/>
                  </a:lnTo>
                  <a:lnTo>
                    <a:pt x="89" y="80"/>
                  </a:lnTo>
                  <a:lnTo>
                    <a:pt x="98" y="88"/>
                  </a:lnTo>
                  <a:lnTo>
                    <a:pt x="107" y="97"/>
                  </a:lnTo>
                  <a:lnTo>
                    <a:pt x="115" y="107"/>
                  </a:lnTo>
                  <a:lnTo>
                    <a:pt x="125" y="116"/>
                  </a:lnTo>
                  <a:lnTo>
                    <a:pt x="132" y="127"/>
                  </a:lnTo>
                  <a:lnTo>
                    <a:pt x="141" y="137"/>
                  </a:lnTo>
                  <a:lnTo>
                    <a:pt x="149" y="148"/>
                  </a:lnTo>
                  <a:lnTo>
                    <a:pt x="158" y="160"/>
                  </a:lnTo>
                  <a:lnTo>
                    <a:pt x="165" y="172"/>
                  </a:lnTo>
                  <a:lnTo>
                    <a:pt x="173" y="184"/>
                  </a:lnTo>
                  <a:lnTo>
                    <a:pt x="181" y="197"/>
                  </a:lnTo>
                  <a:lnTo>
                    <a:pt x="188" y="212"/>
                  </a:lnTo>
                  <a:lnTo>
                    <a:pt x="195" y="226"/>
                  </a:lnTo>
                  <a:lnTo>
                    <a:pt x="202" y="241"/>
                  </a:lnTo>
                  <a:lnTo>
                    <a:pt x="208" y="256"/>
                  </a:lnTo>
                  <a:lnTo>
                    <a:pt x="215" y="273"/>
                  </a:lnTo>
                  <a:lnTo>
                    <a:pt x="220" y="289"/>
                  </a:lnTo>
                  <a:lnTo>
                    <a:pt x="226" y="307"/>
                  </a:lnTo>
                  <a:lnTo>
                    <a:pt x="231" y="325"/>
                  </a:lnTo>
                  <a:lnTo>
                    <a:pt x="236" y="344"/>
                  </a:lnTo>
                  <a:lnTo>
                    <a:pt x="240" y="364"/>
                  </a:lnTo>
                  <a:lnTo>
                    <a:pt x="243" y="385"/>
                  </a:lnTo>
                  <a:lnTo>
                    <a:pt x="260" y="381"/>
                  </a:lnTo>
                </a:path>
              </a:pathLst>
            </a:custGeom>
            <a:solidFill>
              <a:srgbClr val="D8EFEF"/>
            </a:solidFill>
            <a:ln w="9525" cap="rnd">
              <a:noFill/>
              <a:round/>
              <a:headEnd/>
              <a:tailEnd/>
            </a:ln>
            <a:effectLst/>
          </p:spPr>
          <p:txBody>
            <a:bodyPr/>
            <a:lstStyle/>
            <a:p>
              <a:endParaRPr lang="en-US"/>
            </a:p>
          </p:txBody>
        </p:sp>
        <p:sp>
          <p:nvSpPr>
            <p:cNvPr id="19491" name="Freeform 35"/>
            <p:cNvSpPr>
              <a:spLocks/>
            </p:cNvSpPr>
            <p:nvPr/>
          </p:nvSpPr>
          <p:spPr bwMode="auto">
            <a:xfrm>
              <a:off x="1309" y="2987"/>
              <a:ext cx="17" cy="17"/>
            </a:xfrm>
            <a:custGeom>
              <a:avLst/>
              <a:gdLst/>
              <a:ahLst/>
              <a:cxnLst>
                <a:cxn ang="0">
                  <a:pos x="0" y="5"/>
                </a:cxn>
                <a:cxn ang="0">
                  <a:pos x="1" y="10"/>
                </a:cxn>
                <a:cxn ang="0">
                  <a:pos x="3" y="14"/>
                </a:cxn>
                <a:cxn ang="0">
                  <a:pos x="6" y="16"/>
                </a:cxn>
                <a:cxn ang="0">
                  <a:pos x="9" y="16"/>
                </a:cxn>
                <a:cxn ang="0">
                  <a:pos x="11" y="13"/>
                </a:cxn>
                <a:cxn ang="0">
                  <a:pos x="14" y="10"/>
                </a:cxn>
                <a:cxn ang="0">
                  <a:pos x="16" y="5"/>
                </a:cxn>
                <a:cxn ang="0">
                  <a:pos x="16" y="0"/>
                </a:cxn>
                <a:cxn ang="0">
                  <a:pos x="0" y="5"/>
                </a:cxn>
              </a:cxnLst>
              <a:rect l="0" t="0" r="r" b="b"/>
              <a:pathLst>
                <a:path w="17" h="17">
                  <a:moveTo>
                    <a:pt x="0" y="5"/>
                  </a:moveTo>
                  <a:lnTo>
                    <a:pt x="1" y="10"/>
                  </a:lnTo>
                  <a:lnTo>
                    <a:pt x="3" y="14"/>
                  </a:lnTo>
                  <a:lnTo>
                    <a:pt x="6" y="16"/>
                  </a:lnTo>
                  <a:lnTo>
                    <a:pt x="9" y="16"/>
                  </a:lnTo>
                  <a:lnTo>
                    <a:pt x="11" y="13"/>
                  </a:lnTo>
                  <a:lnTo>
                    <a:pt x="14" y="10"/>
                  </a:lnTo>
                  <a:lnTo>
                    <a:pt x="16" y="5"/>
                  </a:lnTo>
                  <a:lnTo>
                    <a:pt x="16" y="0"/>
                  </a:lnTo>
                  <a:lnTo>
                    <a:pt x="0" y="5"/>
                  </a:lnTo>
                </a:path>
              </a:pathLst>
            </a:custGeom>
            <a:solidFill>
              <a:srgbClr val="D8EFEF"/>
            </a:solidFill>
            <a:ln w="9525" cap="rnd">
              <a:noFill/>
              <a:round/>
              <a:headEnd/>
              <a:tailEnd/>
            </a:ln>
            <a:effectLst/>
          </p:spPr>
          <p:txBody>
            <a:bodyPr/>
            <a:lstStyle/>
            <a:p>
              <a:endParaRPr lang="en-US"/>
            </a:p>
          </p:txBody>
        </p:sp>
        <p:sp>
          <p:nvSpPr>
            <p:cNvPr id="19492" name="Freeform 36"/>
            <p:cNvSpPr>
              <a:spLocks/>
            </p:cNvSpPr>
            <p:nvPr/>
          </p:nvSpPr>
          <p:spPr bwMode="auto">
            <a:xfrm>
              <a:off x="492" y="2244"/>
              <a:ext cx="17" cy="17"/>
            </a:xfrm>
            <a:custGeom>
              <a:avLst/>
              <a:gdLst/>
              <a:ahLst/>
              <a:cxnLst>
                <a:cxn ang="0">
                  <a:pos x="16" y="14"/>
                </a:cxn>
                <a:cxn ang="0">
                  <a:pos x="15" y="8"/>
                </a:cxn>
                <a:cxn ang="0">
                  <a:pos x="13" y="4"/>
                </a:cxn>
                <a:cxn ang="0">
                  <a:pos x="10" y="1"/>
                </a:cxn>
                <a:cxn ang="0">
                  <a:pos x="7" y="0"/>
                </a:cxn>
                <a:cxn ang="0">
                  <a:pos x="4" y="1"/>
                </a:cxn>
                <a:cxn ang="0">
                  <a:pos x="2" y="4"/>
                </a:cxn>
                <a:cxn ang="0">
                  <a:pos x="0" y="9"/>
                </a:cxn>
                <a:cxn ang="0">
                  <a:pos x="0" y="16"/>
                </a:cxn>
                <a:cxn ang="0">
                  <a:pos x="16" y="14"/>
                </a:cxn>
              </a:cxnLst>
              <a:rect l="0" t="0" r="r" b="b"/>
              <a:pathLst>
                <a:path w="17" h="17">
                  <a:moveTo>
                    <a:pt x="16" y="14"/>
                  </a:moveTo>
                  <a:lnTo>
                    <a:pt x="15" y="8"/>
                  </a:lnTo>
                  <a:lnTo>
                    <a:pt x="13" y="4"/>
                  </a:lnTo>
                  <a:lnTo>
                    <a:pt x="10" y="1"/>
                  </a:lnTo>
                  <a:lnTo>
                    <a:pt x="7" y="0"/>
                  </a:lnTo>
                  <a:lnTo>
                    <a:pt x="4" y="1"/>
                  </a:lnTo>
                  <a:lnTo>
                    <a:pt x="2" y="4"/>
                  </a:lnTo>
                  <a:lnTo>
                    <a:pt x="0" y="9"/>
                  </a:lnTo>
                  <a:lnTo>
                    <a:pt x="0" y="16"/>
                  </a:lnTo>
                  <a:lnTo>
                    <a:pt x="16" y="14"/>
                  </a:lnTo>
                </a:path>
              </a:pathLst>
            </a:custGeom>
            <a:solidFill>
              <a:srgbClr val="CEEAEA"/>
            </a:solidFill>
            <a:ln w="9525" cap="rnd">
              <a:noFill/>
              <a:round/>
              <a:headEnd/>
              <a:tailEnd/>
            </a:ln>
            <a:effectLst/>
          </p:spPr>
          <p:txBody>
            <a:bodyPr/>
            <a:lstStyle/>
            <a:p>
              <a:endParaRPr lang="en-US"/>
            </a:p>
          </p:txBody>
        </p:sp>
        <p:sp>
          <p:nvSpPr>
            <p:cNvPr id="19493" name="Freeform 37"/>
            <p:cNvSpPr>
              <a:spLocks/>
            </p:cNvSpPr>
            <p:nvPr/>
          </p:nvSpPr>
          <p:spPr bwMode="auto">
            <a:xfrm>
              <a:off x="492" y="2253"/>
              <a:ext cx="129" cy="210"/>
            </a:xfrm>
            <a:custGeom>
              <a:avLst/>
              <a:gdLst/>
              <a:ahLst/>
              <a:cxnLst>
                <a:cxn ang="0">
                  <a:pos x="128" y="193"/>
                </a:cxn>
                <a:cxn ang="0">
                  <a:pos x="127" y="193"/>
                </a:cxn>
                <a:cxn ang="0">
                  <a:pos x="109" y="183"/>
                </a:cxn>
                <a:cxn ang="0">
                  <a:pos x="92" y="172"/>
                </a:cxn>
                <a:cxn ang="0">
                  <a:pos x="78" y="159"/>
                </a:cxn>
                <a:cxn ang="0">
                  <a:pos x="65" y="144"/>
                </a:cxn>
                <a:cxn ang="0">
                  <a:pos x="54" y="128"/>
                </a:cxn>
                <a:cxn ang="0">
                  <a:pos x="45" y="113"/>
                </a:cxn>
                <a:cxn ang="0">
                  <a:pos x="38" y="96"/>
                </a:cxn>
                <a:cxn ang="0">
                  <a:pos x="31" y="80"/>
                </a:cxn>
                <a:cxn ang="0">
                  <a:pos x="27" y="64"/>
                </a:cxn>
                <a:cxn ang="0">
                  <a:pos x="23" y="49"/>
                </a:cxn>
                <a:cxn ang="0">
                  <a:pos x="20" y="35"/>
                </a:cxn>
                <a:cxn ang="0">
                  <a:pos x="18" y="23"/>
                </a:cxn>
                <a:cxn ang="0">
                  <a:pos x="16" y="13"/>
                </a:cxn>
                <a:cxn ang="0">
                  <a:pos x="16" y="6"/>
                </a:cxn>
                <a:cxn ang="0">
                  <a:pos x="15" y="1"/>
                </a:cxn>
                <a:cxn ang="0">
                  <a:pos x="15" y="0"/>
                </a:cxn>
                <a:cxn ang="0">
                  <a:pos x="0" y="0"/>
                </a:cxn>
                <a:cxn ang="0">
                  <a:pos x="0" y="3"/>
                </a:cxn>
                <a:cxn ang="0">
                  <a:pos x="0" y="8"/>
                </a:cxn>
                <a:cxn ang="0">
                  <a:pos x="0" y="16"/>
                </a:cxn>
                <a:cxn ang="0">
                  <a:pos x="2" y="26"/>
                </a:cxn>
                <a:cxn ang="0">
                  <a:pos x="4" y="39"/>
                </a:cxn>
                <a:cxn ang="0">
                  <a:pos x="7" y="54"/>
                </a:cxn>
                <a:cxn ang="0">
                  <a:pos x="11" y="69"/>
                </a:cxn>
                <a:cxn ang="0">
                  <a:pos x="16" y="86"/>
                </a:cxn>
                <a:cxn ang="0">
                  <a:pos x="23" y="103"/>
                </a:cxn>
                <a:cxn ang="0">
                  <a:pos x="31" y="121"/>
                </a:cxn>
                <a:cxn ang="0">
                  <a:pos x="41" y="138"/>
                </a:cxn>
                <a:cxn ang="0">
                  <a:pos x="53" y="155"/>
                </a:cxn>
                <a:cxn ang="0">
                  <a:pos x="67" y="171"/>
                </a:cxn>
                <a:cxn ang="0">
                  <a:pos x="82" y="186"/>
                </a:cxn>
                <a:cxn ang="0">
                  <a:pos x="101" y="199"/>
                </a:cxn>
                <a:cxn ang="0">
                  <a:pos x="121" y="209"/>
                </a:cxn>
                <a:cxn ang="0">
                  <a:pos x="121" y="209"/>
                </a:cxn>
                <a:cxn ang="0">
                  <a:pos x="128" y="193"/>
                </a:cxn>
              </a:cxnLst>
              <a:rect l="0" t="0" r="r" b="b"/>
              <a:pathLst>
                <a:path w="129" h="210">
                  <a:moveTo>
                    <a:pt x="128" y="193"/>
                  </a:moveTo>
                  <a:lnTo>
                    <a:pt x="127" y="193"/>
                  </a:lnTo>
                  <a:lnTo>
                    <a:pt x="109" y="183"/>
                  </a:lnTo>
                  <a:lnTo>
                    <a:pt x="92" y="172"/>
                  </a:lnTo>
                  <a:lnTo>
                    <a:pt x="78" y="159"/>
                  </a:lnTo>
                  <a:lnTo>
                    <a:pt x="65" y="144"/>
                  </a:lnTo>
                  <a:lnTo>
                    <a:pt x="54" y="128"/>
                  </a:lnTo>
                  <a:lnTo>
                    <a:pt x="45" y="113"/>
                  </a:lnTo>
                  <a:lnTo>
                    <a:pt x="38" y="96"/>
                  </a:lnTo>
                  <a:lnTo>
                    <a:pt x="31" y="80"/>
                  </a:lnTo>
                  <a:lnTo>
                    <a:pt x="27" y="64"/>
                  </a:lnTo>
                  <a:lnTo>
                    <a:pt x="23" y="49"/>
                  </a:lnTo>
                  <a:lnTo>
                    <a:pt x="20" y="35"/>
                  </a:lnTo>
                  <a:lnTo>
                    <a:pt x="18" y="23"/>
                  </a:lnTo>
                  <a:lnTo>
                    <a:pt x="16" y="13"/>
                  </a:lnTo>
                  <a:lnTo>
                    <a:pt x="16" y="6"/>
                  </a:lnTo>
                  <a:lnTo>
                    <a:pt x="15" y="1"/>
                  </a:lnTo>
                  <a:lnTo>
                    <a:pt x="15" y="0"/>
                  </a:lnTo>
                  <a:lnTo>
                    <a:pt x="0" y="0"/>
                  </a:lnTo>
                  <a:lnTo>
                    <a:pt x="0" y="3"/>
                  </a:lnTo>
                  <a:lnTo>
                    <a:pt x="0" y="8"/>
                  </a:lnTo>
                  <a:lnTo>
                    <a:pt x="0" y="16"/>
                  </a:lnTo>
                  <a:lnTo>
                    <a:pt x="2" y="26"/>
                  </a:lnTo>
                  <a:lnTo>
                    <a:pt x="4" y="39"/>
                  </a:lnTo>
                  <a:lnTo>
                    <a:pt x="7" y="54"/>
                  </a:lnTo>
                  <a:lnTo>
                    <a:pt x="11" y="69"/>
                  </a:lnTo>
                  <a:lnTo>
                    <a:pt x="16" y="86"/>
                  </a:lnTo>
                  <a:lnTo>
                    <a:pt x="23" y="103"/>
                  </a:lnTo>
                  <a:lnTo>
                    <a:pt x="31" y="121"/>
                  </a:lnTo>
                  <a:lnTo>
                    <a:pt x="41" y="138"/>
                  </a:lnTo>
                  <a:lnTo>
                    <a:pt x="53" y="155"/>
                  </a:lnTo>
                  <a:lnTo>
                    <a:pt x="67" y="171"/>
                  </a:lnTo>
                  <a:lnTo>
                    <a:pt x="82" y="186"/>
                  </a:lnTo>
                  <a:lnTo>
                    <a:pt x="101" y="199"/>
                  </a:lnTo>
                  <a:lnTo>
                    <a:pt x="121" y="209"/>
                  </a:lnTo>
                  <a:lnTo>
                    <a:pt x="121" y="209"/>
                  </a:lnTo>
                  <a:lnTo>
                    <a:pt x="128" y="193"/>
                  </a:lnTo>
                </a:path>
              </a:pathLst>
            </a:custGeom>
            <a:solidFill>
              <a:srgbClr val="CEEAEA"/>
            </a:solidFill>
            <a:ln w="9525" cap="rnd">
              <a:noFill/>
              <a:round/>
              <a:headEnd/>
              <a:tailEnd/>
            </a:ln>
            <a:effectLst/>
          </p:spPr>
          <p:txBody>
            <a:bodyPr/>
            <a:lstStyle/>
            <a:p>
              <a:endParaRPr lang="en-US"/>
            </a:p>
          </p:txBody>
        </p:sp>
        <p:sp>
          <p:nvSpPr>
            <p:cNvPr id="19494" name="Freeform 38"/>
            <p:cNvSpPr>
              <a:spLocks/>
            </p:cNvSpPr>
            <p:nvPr/>
          </p:nvSpPr>
          <p:spPr bwMode="auto">
            <a:xfrm>
              <a:off x="614" y="2447"/>
              <a:ext cx="21" cy="23"/>
            </a:xfrm>
            <a:custGeom>
              <a:avLst/>
              <a:gdLst/>
              <a:ahLst/>
              <a:cxnLst>
                <a:cxn ang="0">
                  <a:pos x="20" y="4"/>
                </a:cxn>
                <a:cxn ang="0">
                  <a:pos x="20" y="4"/>
                </a:cxn>
                <a:cxn ang="0">
                  <a:pos x="17" y="3"/>
                </a:cxn>
                <a:cxn ang="0">
                  <a:pos x="16" y="3"/>
                </a:cxn>
                <a:cxn ang="0">
                  <a:pos x="14" y="3"/>
                </a:cxn>
                <a:cxn ang="0">
                  <a:pos x="12" y="2"/>
                </a:cxn>
                <a:cxn ang="0">
                  <a:pos x="10" y="1"/>
                </a:cxn>
                <a:cxn ang="0">
                  <a:pos x="9" y="0"/>
                </a:cxn>
                <a:cxn ang="0">
                  <a:pos x="7" y="0"/>
                </a:cxn>
                <a:cxn ang="0">
                  <a:pos x="6" y="0"/>
                </a:cxn>
                <a:cxn ang="0">
                  <a:pos x="0" y="15"/>
                </a:cxn>
                <a:cxn ang="0">
                  <a:pos x="2" y="16"/>
                </a:cxn>
                <a:cxn ang="0">
                  <a:pos x="3" y="17"/>
                </a:cxn>
                <a:cxn ang="0">
                  <a:pos x="5" y="18"/>
                </a:cxn>
                <a:cxn ang="0">
                  <a:pos x="7" y="18"/>
                </a:cxn>
                <a:cxn ang="0">
                  <a:pos x="9" y="19"/>
                </a:cxn>
                <a:cxn ang="0">
                  <a:pos x="10" y="20"/>
                </a:cxn>
                <a:cxn ang="0">
                  <a:pos x="12" y="21"/>
                </a:cxn>
                <a:cxn ang="0">
                  <a:pos x="15" y="22"/>
                </a:cxn>
                <a:cxn ang="0">
                  <a:pos x="15" y="22"/>
                </a:cxn>
                <a:cxn ang="0">
                  <a:pos x="20" y="4"/>
                </a:cxn>
              </a:cxnLst>
              <a:rect l="0" t="0" r="r" b="b"/>
              <a:pathLst>
                <a:path w="21" h="23">
                  <a:moveTo>
                    <a:pt x="20" y="4"/>
                  </a:moveTo>
                  <a:lnTo>
                    <a:pt x="20" y="4"/>
                  </a:lnTo>
                  <a:lnTo>
                    <a:pt x="17" y="3"/>
                  </a:lnTo>
                  <a:lnTo>
                    <a:pt x="16" y="3"/>
                  </a:lnTo>
                  <a:lnTo>
                    <a:pt x="14" y="3"/>
                  </a:lnTo>
                  <a:lnTo>
                    <a:pt x="12" y="2"/>
                  </a:lnTo>
                  <a:lnTo>
                    <a:pt x="10" y="1"/>
                  </a:lnTo>
                  <a:lnTo>
                    <a:pt x="9" y="0"/>
                  </a:lnTo>
                  <a:lnTo>
                    <a:pt x="7" y="0"/>
                  </a:lnTo>
                  <a:lnTo>
                    <a:pt x="6" y="0"/>
                  </a:lnTo>
                  <a:lnTo>
                    <a:pt x="0" y="15"/>
                  </a:lnTo>
                  <a:lnTo>
                    <a:pt x="2" y="16"/>
                  </a:lnTo>
                  <a:lnTo>
                    <a:pt x="3" y="17"/>
                  </a:lnTo>
                  <a:lnTo>
                    <a:pt x="5" y="18"/>
                  </a:lnTo>
                  <a:lnTo>
                    <a:pt x="7" y="18"/>
                  </a:lnTo>
                  <a:lnTo>
                    <a:pt x="9" y="19"/>
                  </a:lnTo>
                  <a:lnTo>
                    <a:pt x="10" y="20"/>
                  </a:lnTo>
                  <a:lnTo>
                    <a:pt x="12" y="21"/>
                  </a:lnTo>
                  <a:lnTo>
                    <a:pt x="15" y="22"/>
                  </a:lnTo>
                  <a:lnTo>
                    <a:pt x="15" y="22"/>
                  </a:lnTo>
                  <a:lnTo>
                    <a:pt x="20" y="4"/>
                  </a:lnTo>
                </a:path>
              </a:pathLst>
            </a:custGeom>
            <a:solidFill>
              <a:srgbClr val="CEEAEA"/>
            </a:solidFill>
            <a:ln w="9525" cap="rnd">
              <a:noFill/>
              <a:round/>
              <a:headEnd/>
              <a:tailEnd/>
            </a:ln>
            <a:effectLst/>
          </p:spPr>
          <p:txBody>
            <a:bodyPr/>
            <a:lstStyle/>
            <a:p>
              <a:endParaRPr lang="en-US"/>
            </a:p>
          </p:txBody>
        </p:sp>
        <p:sp>
          <p:nvSpPr>
            <p:cNvPr id="19495" name="Freeform 39"/>
            <p:cNvSpPr>
              <a:spLocks/>
            </p:cNvSpPr>
            <p:nvPr/>
          </p:nvSpPr>
          <p:spPr bwMode="auto">
            <a:xfrm>
              <a:off x="629" y="2452"/>
              <a:ext cx="423" cy="140"/>
            </a:xfrm>
            <a:custGeom>
              <a:avLst/>
              <a:gdLst/>
              <a:ahLst/>
              <a:cxnLst>
                <a:cxn ang="0">
                  <a:pos x="422" y="123"/>
                </a:cxn>
                <a:cxn ang="0">
                  <a:pos x="402" y="114"/>
                </a:cxn>
                <a:cxn ang="0">
                  <a:pos x="380" y="105"/>
                </a:cxn>
                <a:cxn ang="0">
                  <a:pos x="357" y="96"/>
                </a:cxn>
                <a:cxn ang="0">
                  <a:pos x="331" y="87"/>
                </a:cxn>
                <a:cxn ang="0">
                  <a:pos x="305" y="80"/>
                </a:cxn>
                <a:cxn ang="0">
                  <a:pos x="278" y="72"/>
                </a:cxn>
                <a:cxn ang="0">
                  <a:pos x="250" y="64"/>
                </a:cxn>
                <a:cxn ang="0">
                  <a:pos x="221" y="57"/>
                </a:cxn>
                <a:cxn ang="0">
                  <a:pos x="193" y="50"/>
                </a:cxn>
                <a:cxn ang="0">
                  <a:pos x="164" y="43"/>
                </a:cxn>
                <a:cxn ang="0">
                  <a:pos x="135" y="36"/>
                </a:cxn>
                <a:cxn ang="0">
                  <a:pos x="107" y="29"/>
                </a:cxn>
                <a:cxn ang="0">
                  <a:pos x="80" y="22"/>
                </a:cxn>
                <a:cxn ang="0">
                  <a:pos x="54" y="15"/>
                </a:cxn>
                <a:cxn ang="0">
                  <a:pos x="28" y="7"/>
                </a:cxn>
                <a:cxn ang="0">
                  <a:pos x="4" y="0"/>
                </a:cxn>
                <a:cxn ang="0">
                  <a:pos x="11" y="20"/>
                </a:cxn>
                <a:cxn ang="0">
                  <a:pos x="37" y="28"/>
                </a:cxn>
                <a:cxn ang="0">
                  <a:pos x="62" y="35"/>
                </a:cxn>
                <a:cxn ang="0">
                  <a:pos x="90" y="42"/>
                </a:cxn>
                <a:cxn ang="0">
                  <a:pos x="118" y="49"/>
                </a:cxn>
                <a:cxn ang="0">
                  <a:pos x="147" y="56"/>
                </a:cxn>
                <a:cxn ang="0">
                  <a:pos x="175" y="63"/>
                </a:cxn>
                <a:cxn ang="0">
                  <a:pos x="204" y="71"/>
                </a:cxn>
                <a:cxn ang="0">
                  <a:pos x="232" y="77"/>
                </a:cxn>
                <a:cxn ang="0">
                  <a:pos x="260" y="85"/>
                </a:cxn>
                <a:cxn ang="0">
                  <a:pos x="288" y="93"/>
                </a:cxn>
                <a:cxn ang="0">
                  <a:pos x="314" y="100"/>
                </a:cxn>
                <a:cxn ang="0">
                  <a:pos x="340" y="108"/>
                </a:cxn>
                <a:cxn ang="0">
                  <a:pos x="363" y="116"/>
                </a:cxn>
                <a:cxn ang="0">
                  <a:pos x="386" y="126"/>
                </a:cxn>
                <a:cxn ang="0">
                  <a:pos x="405" y="134"/>
                </a:cxn>
                <a:cxn ang="0">
                  <a:pos x="414" y="139"/>
                </a:cxn>
              </a:cxnLst>
              <a:rect l="0" t="0" r="r" b="b"/>
              <a:pathLst>
                <a:path w="423" h="140">
                  <a:moveTo>
                    <a:pt x="422" y="123"/>
                  </a:moveTo>
                  <a:lnTo>
                    <a:pt x="422" y="123"/>
                  </a:lnTo>
                  <a:lnTo>
                    <a:pt x="412" y="119"/>
                  </a:lnTo>
                  <a:lnTo>
                    <a:pt x="402" y="114"/>
                  </a:lnTo>
                  <a:lnTo>
                    <a:pt x="391" y="109"/>
                  </a:lnTo>
                  <a:lnTo>
                    <a:pt x="380" y="105"/>
                  </a:lnTo>
                  <a:lnTo>
                    <a:pt x="369" y="100"/>
                  </a:lnTo>
                  <a:lnTo>
                    <a:pt x="357" y="96"/>
                  </a:lnTo>
                  <a:lnTo>
                    <a:pt x="344" y="92"/>
                  </a:lnTo>
                  <a:lnTo>
                    <a:pt x="331" y="87"/>
                  </a:lnTo>
                  <a:lnTo>
                    <a:pt x="319" y="84"/>
                  </a:lnTo>
                  <a:lnTo>
                    <a:pt x="305" y="80"/>
                  </a:lnTo>
                  <a:lnTo>
                    <a:pt x="292" y="76"/>
                  </a:lnTo>
                  <a:lnTo>
                    <a:pt x="278" y="72"/>
                  </a:lnTo>
                  <a:lnTo>
                    <a:pt x="264" y="68"/>
                  </a:lnTo>
                  <a:lnTo>
                    <a:pt x="250" y="64"/>
                  </a:lnTo>
                  <a:lnTo>
                    <a:pt x="236" y="61"/>
                  </a:lnTo>
                  <a:lnTo>
                    <a:pt x="221" y="57"/>
                  </a:lnTo>
                  <a:lnTo>
                    <a:pt x="207" y="54"/>
                  </a:lnTo>
                  <a:lnTo>
                    <a:pt x="193" y="50"/>
                  </a:lnTo>
                  <a:lnTo>
                    <a:pt x="178" y="46"/>
                  </a:lnTo>
                  <a:lnTo>
                    <a:pt x="164" y="43"/>
                  </a:lnTo>
                  <a:lnTo>
                    <a:pt x="150" y="39"/>
                  </a:lnTo>
                  <a:lnTo>
                    <a:pt x="135" y="36"/>
                  </a:lnTo>
                  <a:lnTo>
                    <a:pt x="121" y="32"/>
                  </a:lnTo>
                  <a:lnTo>
                    <a:pt x="107" y="29"/>
                  </a:lnTo>
                  <a:lnTo>
                    <a:pt x="93" y="25"/>
                  </a:lnTo>
                  <a:lnTo>
                    <a:pt x="80" y="22"/>
                  </a:lnTo>
                  <a:lnTo>
                    <a:pt x="66" y="19"/>
                  </a:lnTo>
                  <a:lnTo>
                    <a:pt x="54" y="15"/>
                  </a:lnTo>
                  <a:lnTo>
                    <a:pt x="40" y="11"/>
                  </a:lnTo>
                  <a:lnTo>
                    <a:pt x="28" y="7"/>
                  </a:lnTo>
                  <a:lnTo>
                    <a:pt x="16" y="3"/>
                  </a:lnTo>
                  <a:lnTo>
                    <a:pt x="4" y="0"/>
                  </a:lnTo>
                  <a:lnTo>
                    <a:pt x="0" y="16"/>
                  </a:lnTo>
                  <a:lnTo>
                    <a:pt x="11" y="20"/>
                  </a:lnTo>
                  <a:lnTo>
                    <a:pt x="24" y="24"/>
                  </a:lnTo>
                  <a:lnTo>
                    <a:pt x="37" y="28"/>
                  </a:lnTo>
                  <a:lnTo>
                    <a:pt x="49" y="32"/>
                  </a:lnTo>
                  <a:lnTo>
                    <a:pt x="62" y="35"/>
                  </a:lnTo>
                  <a:lnTo>
                    <a:pt x="76" y="38"/>
                  </a:lnTo>
                  <a:lnTo>
                    <a:pt x="90" y="42"/>
                  </a:lnTo>
                  <a:lnTo>
                    <a:pt x="104" y="45"/>
                  </a:lnTo>
                  <a:lnTo>
                    <a:pt x="118" y="49"/>
                  </a:lnTo>
                  <a:lnTo>
                    <a:pt x="132" y="53"/>
                  </a:lnTo>
                  <a:lnTo>
                    <a:pt x="147" y="56"/>
                  </a:lnTo>
                  <a:lnTo>
                    <a:pt x="161" y="60"/>
                  </a:lnTo>
                  <a:lnTo>
                    <a:pt x="175" y="63"/>
                  </a:lnTo>
                  <a:lnTo>
                    <a:pt x="189" y="67"/>
                  </a:lnTo>
                  <a:lnTo>
                    <a:pt x="204" y="71"/>
                  </a:lnTo>
                  <a:lnTo>
                    <a:pt x="218" y="74"/>
                  </a:lnTo>
                  <a:lnTo>
                    <a:pt x="232" y="77"/>
                  </a:lnTo>
                  <a:lnTo>
                    <a:pt x="246" y="81"/>
                  </a:lnTo>
                  <a:lnTo>
                    <a:pt x="260" y="85"/>
                  </a:lnTo>
                  <a:lnTo>
                    <a:pt x="274" y="89"/>
                  </a:lnTo>
                  <a:lnTo>
                    <a:pt x="288" y="93"/>
                  </a:lnTo>
                  <a:lnTo>
                    <a:pt x="301" y="96"/>
                  </a:lnTo>
                  <a:lnTo>
                    <a:pt x="314" y="100"/>
                  </a:lnTo>
                  <a:lnTo>
                    <a:pt x="327" y="104"/>
                  </a:lnTo>
                  <a:lnTo>
                    <a:pt x="340" y="108"/>
                  </a:lnTo>
                  <a:lnTo>
                    <a:pt x="352" y="113"/>
                  </a:lnTo>
                  <a:lnTo>
                    <a:pt x="363" y="116"/>
                  </a:lnTo>
                  <a:lnTo>
                    <a:pt x="374" y="121"/>
                  </a:lnTo>
                  <a:lnTo>
                    <a:pt x="386" y="126"/>
                  </a:lnTo>
                  <a:lnTo>
                    <a:pt x="396" y="129"/>
                  </a:lnTo>
                  <a:lnTo>
                    <a:pt x="405" y="134"/>
                  </a:lnTo>
                  <a:lnTo>
                    <a:pt x="414" y="139"/>
                  </a:lnTo>
                  <a:lnTo>
                    <a:pt x="414" y="139"/>
                  </a:lnTo>
                  <a:lnTo>
                    <a:pt x="422" y="123"/>
                  </a:lnTo>
                </a:path>
              </a:pathLst>
            </a:custGeom>
            <a:solidFill>
              <a:srgbClr val="CEEAEA"/>
            </a:solidFill>
            <a:ln w="9525" cap="rnd">
              <a:noFill/>
              <a:round/>
              <a:headEnd/>
              <a:tailEnd/>
            </a:ln>
            <a:effectLst/>
          </p:spPr>
          <p:txBody>
            <a:bodyPr/>
            <a:lstStyle/>
            <a:p>
              <a:endParaRPr lang="en-US"/>
            </a:p>
          </p:txBody>
        </p:sp>
        <p:sp>
          <p:nvSpPr>
            <p:cNvPr id="19496" name="Freeform 40"/>
            <p:cNvSpPr>
              <a:spLocks/>
            </p:cNvSpPr>
            <p:nvPr/>
          </p:nvSpPr>
          <p:spPr bwMode="auto">
            <a:xfrm>
              <a:off x="1043" y="2576"/>
              <a:ext cx="30" cy="28"/>
            </a:xfrm>
            <a:custGeom>
              <a:avLst/>
              <a:gdLst/>
              <a:ahLst/>
              <a:cxnLst>
                <a:cxn ang="0">
                  <a:pos x="29" y="12"/>
                </a:cxn>
                <a:cxn ang="0">
                  <a:pos x="29" y="12"/>
                </a:cxn>
                <a:cxn ang="0">
                  <a:pos x="26" y="10"/>
                </a:cxn>
                <a:cxn ang="0">
                  <a:pos x="23" y="9"/>
                </a:cxn>
                <a:cxn ang="0">
                  <a:pos x="20" y="6"/>
                </a:cxn>
                <a:cxn ang="0">
                  <a:pos x="18" y="6"/>
                </a:cxn>
                <a:cxn ang="0">
                  <a:pos x="15" y="4"/>
                </a:cxn>
                <a:cxn ang="0">
                  <a:pos x="12" y="2"/>
                </a:cxn>
                <a:cxn ang="0">
                  <a:pos x="9" y="1"/>
                </a:cxn>
                <a:cxn ang="0">
                  <a:pos x="7" y="0"/>
                </a:cxn>
                <a:cxn ang="0">
                  <a:pos x="0" y="15"/>
                </a:cxn>
                <a:cxn ang="0">
                  <a:pos x="2" y="16"/>
                </a:cxn>
                <a:cxn ang="0">
                  <a:pos x="5" y="18"/>
                </a:cxn>
                <a:cxn ang="0">
                  <a:pos x="7" y="19"/>
                </a:cxn>
                <a:cxn ang="0">
                  <a:pos x="10" y="21"/>
                </a:cxn>
                <a:cxn ang="0">
                  <a:pos x="13" y="22"/>
                </a:cxn>
                <a:cxn ang="0">
                  <a:pos x="15" y="24"/>
                </a:cxn>
                <a:cxn ang="0">
                  <a:pos x="18" y="25"/>
                </a:cxn>
                <a:cxn ang="0">
                  <a:pos x="21" y="27"/>
                </a:cxn>
                <a:cxn ang="0">
                  <a:pos x="21" y="27"/>
                </a:cxn>
                <a:cxn ang="0">
                  <a:pos x="29" y="12"/>
                </a:cxn>
              </a:cxnLst>
              <a:rect l="0" t="0" r="r" b="b"/>
              <a:pathLst>
                <a:path w="30" h="28">
                  <a:moveTo>
                    <a:pt x="29" y="12"/>
                  </a:moveTo>
                  <a:lnTo>
                    <a:pt x="29" y="12"/>
                  </a:lnTo>
                  <a:lnTo>
                    <a:pt x="26" y="10"/>
                  </a:lnTo>
                  <a:lnTo>
                    <a:pt x="23" y="9"/>
                  </a:lnTo>
                  <a:lnTo>
                    <a:pt x="20" y="6"/>
                  </a:lnTo>
                  <a:lnTo>
                    <a:pt x="18" y="6"/>
                  </a:lnTo>
                  <a:lnTo>
                    <a:pt x="15" y="4"/>
                  </a:lnTo>
                  <a:lnTo>
                    <a:pt x="12" y="2"/>
                  </a:lnTo>
                  <a:lnTo>
                    <a:pt x="9" y="1"/>
                  </a:lnTo>
                  <a:lnTo>
                    <a:pt x="7" y="0"/>
                  </a:lnTo>
                  <a:lnTo>
                    <a:pt x="0" y="15"/>
                  </a:lnTo>
                  <a:lnTo>
                    <a:pt x="2" y="16"/>
                  </a:lnTo>
                  <a:lnTo>
                    <a:pt x="5" y="18"/>
                  </a:lnTo>
                  <a:lnTo>
                    <a:pt x="7" y="19"/>
                  </a:lnTo>
                  <a:lnTo>
                    <a:pt x="10" y="21"/>
                  </a:lnTo>
                  <a:lnTo>
                    <a:pt x="13" y="22"/>
                  </a:lnTo>
                  <a:lnTo>
                    <a:pt x="15" y="24"/>
                  </a:lnTo>
                  <a:lnTo>
                    <a:pt x="18" y="25"/>
                  </a:lnTo>
                  <a:lnTo>
                    <a:pt x="21" y="27"/>
                  </a:lnTo>
                  <a:lnTo>
                    <a:pt x="21" y="27"/>
                  </a:lnTo>
                  <a:lnTo>
                    <a:pt x="29" y="12"/>
                  </a:lnTo>
                </a:path>
              </a:pathLst>
            </a:custGeom>
            <a:solidFill>
              <a:srgbClr val="CEEAEA"/>
            </a:solidFill>
            <a:ln w="9525" cap="rnd">
              <a:noFill/>
              <a:round/>
              <a:headEnd/>
              <a:tailEnd/>
            </a:ln>
            <a:effectLst/>
          </p:spPr>
          <p:txBody>
            <a:bodyPr/>
            <a:lstStyle/>
            <a:p>
              <a:endParaRPr lang="en-US"/>
            </a:p>
          </p:txBody>
        </p:sp>
        <p:sp>
          <p:nvSpPr>
            <p:cNvPr id="19497" name="Freeform 41"/>
            <p:cNvSpPr>
              <a:spLocks/>
            </p:cNvSpPr>
            <p:nvPr/>
          </p:nvSpPr>
          <p:spPr bwMode="auto">
            <a:xfrm>
              <a:off x="1065" y="2588"/>
              <a:ext cx="260" cy="386"/>
            </a:xfrm>
            <a:custGeom>
              <a:avLst/>
              <a:gdLst/>
              <a:ahLst/>
              <a:cxnLst>
                <a:cxn ang="0">
                  <a:pos x="254" y="361"/>
                </a:cxn>
                <a:cxn ang="0">
                  <a:pos x="246" y="322"/>
                </a:cxn>
                <a:cxn ang="0">
                  <a:pos x="235" y="286"/>
                </a:cxn>
                <a:cxn ang="0">
                  <a:pos x="223" y="253"/>
                </a:cxn>
                <a:cxn ang="0">
                  <a:pos x="210" y="220"/>
                </a:cxn>
                <a:cxn ang="0">
                  <a:pos x="196" y="192"/>
                </a:cxn>
                <a:cxn ang="0">
                  <a:pos x="181" y="164"/>
                </a:cxn>
                <a:cxn ang="0">
                  <a:pos x="165" y="140"/>
                </a:cxn>
                <a:cxn ang="0">
                  <a:pos x="147" y="117"/>
                </a:cxn>
                <a:cxn ang="0">
                  <a:pos x="129" y="96"/>
                </a:cxn>
                <a:cxn ang="0">
                  <a:pos x="112" y="77"/>
                </a:cxn>
                <a:cxn ang="0">
                  <a:pos x="93" y="59"/>
                </a:cxn>
                <a:cxn ang="0">
                  <a:pos x="74" y="43"/>
                </a:cxn>
                <a:cxn ang="0">
                  <a:pos x="55" y="29"/>
                </a:cxn>
                <a:cxn ang="0">
                  <a:pos x="35" y="16"/>
                </a:cxn>
                <a:cxn ang="0">
                  <a:pos x="16" y="4"/>
                </a:cxn>
                <a:cxn ang="0">
                  <a:pos x="0" y="15"/>
                </a:cxn>
                <a:cxn ang="0">
                  <a:pos x="18" y="26"/>
                </a:cxn>
                <a:cxn ang="0">
                  <a:pos x="36" y="37"/>
                </a:cxn>
                <a:cxn ang="0">
                  <a:pos x="55" y="50"/>
                </a:cxn>
                <a:cxn ang="0">
                  <a:pos x="74" y="65"/>
                </a:cxn>
                <a:cxn ang="0">
                  <a:pos x="91" y="81"/>
                </a:cxn>
                <a:cxn ang="0">
                  <a:pos x="110" y="98"/>
                </a:cxn>
                <a:cxn ang="0">
                  <a:pos x="127" y="118"/>
                </a:cxn>
                <a:cxn ang="0">
                  <a:pos x="143" y="139"/>
                </a:cxn>
                <a:cxn ang="0">
                  <a:pos x="160" y="162"/>
                </a:cxn>
                <a:cxn ang="0">
                  <a:pos x="175" y="187"/>
                </a:cxn>
                <a:cxn ang="0">
                  <a:pos x="189" y="214"/>
                </a:cxn>
                <a:cxn ang="0">
                  <a:pos x="203" y="243"/>
                </a:cxn>
                <a:cxn ang="0">
                  <a:pos x="215" y="275"/>
                </a:cxn>
                <a:cxn ang="0">
                  <a:pos x="225" y="309"/>
                </a:cxn>
                <a:cxn ang="0">
                  <a:pos x="235" y="345"/>
                </a:cxn>
                <a:cxn ang="0">
                  <a:pos x="242" y="385"/>
                </a:cxn>
              </a:cxnLst>
              <a:rect l="0" t="0" r="r" b="b"/>
              <a:pathLst>
                <a:path w="260" h="386">
                  <a:moveTo>
                    <a:pt x="259" y="381"/>
                  </a:moveTo>
                  <a:lnTo>
                    <a:pt x="254" y="361"/>
                  </a:lnTo>
                  <a:lnTo>
                    <a:pt x="250" y="341"/>
                  </a:lnTo>
                  <a:lnTo>
                    <a:pt x="246" y="322"/>
                  </a:lnTo>
                  <a:lnTo>
                    <a:pt x="240" y="304"/>
                  </a:lnTo>
                  <a:lnTo>
                    <a:pt x="235" y="286"/>
                  </a:lnTo>
                  <a:lnTo>
                    <a:pt x="230" y="269"/>
                  </a:lnTo>
                  <a:lnTo>
                    <a:pt x="223" y="253"/>
                  </a:lnTo>
                  <a:lnTo>
                    <a:pt x="217" y="236"/>
                  </a:lnTo>
                  <a:lnTo>
                    <a:pt x="210" y="220"/>
                  </a:lnTo>
                  <a:lnTo>
                    <a:pt x="203" y="206"/>
                  </a:lnTo>
                  <a:lnTo>
                    <a:pt x="196" y="192"/>
                  </a:lnTo>
                  <a:lnTo>
                    <a:pt x="189" y="178"/>
                  </a:lnTo>
                  <a:lnTo>
                    <a:pt x="181" y="164"/>
                  </a:lnTo>
                  <a:lnTo>
                    <a:pt x="172" y="152"/>
                  </a:lnTo>
                  <a:lnTo>
                    <a:pt x="165" y="140"/>
                  </a:lnTo>
                  <a:lnTo>
                    <a:pt x="156" y="128"/>
                  </a:lnTo>
                  <a:lnTo>
                    <a:pt x="147" y="117"/>
                  </a:lnTo>
                  <a:lnTo>
                    <a:pt x="139" y="106"/>
                  </a:lnTo>
                  <a:lnTo>
                    <a:pt x="129" y="96"/>
                  </a:lnTo>
                  <a:lnTo>
                    <a:pt x="120" y="86"/>
                  </a:lnTo>
                  <a:lnTo>
                    <a:pt x="112" y="77"/>
                  </a:lnTo>
                  <a:lnTo>
                    <a:pt x="102" y="68"/>
                  </a:lnTo>
                  <a:lnTo>
                    <a:pt x="93" y="59"/>
                  </a:lnTo>
                  <a:lnTo>
                    <a:pt x="83" y="51"/>
                  </a:lnTo>
                  <a:lnTo>
                    <a:pt x="74" y="43"/>
                  </a:lnTo>
                  <a:lnTo>
                    <a:pt x="64" y="36"/>
                  </a:lnTo>
                  <a:lnTo>
                    <a:pt x="55" y="29"/>
                  </a:lnTo>
                  <a:lnTo>
                    <a:pt x="45" y="23"/>
                  </a:lnTo>
                  <a:lnTo>
                    <a:pt x="35" y="16"/>
                  </a:lnTo>
                  <a:lnTo>
                    <a:pt x="26" y="10"/>
                  </a:lnTo>
                  <a:lnTo>
                    <a:pt x="16" y="4"/>
                  </a:lnTo>
                  <a:lnTo>
                    <a:pt x="7" y="0"/>
                  </a:lnTo>
                  <a:lnTo>
                    <a:pt x="0" y="15"/>
                  </a:lnTo>
                  <a:lnTo>
                    <a:pt x="8" y="19"/>
                  </a:lnTo>
                  <a:lnTo>
                    <a:pt x="18" y="26"/>
                  </a:lnTo>
                  <a:lnTo>
                    <a:pt x="27" y="31"/>
                  </a:lnTo>
                  <a:lnTo>
                    <a:pt x="36" y="37"/>
                  </a:lnTo>
                  <a:lnTo>
                    <a:pt x="46" y="43"/>
                  </a:lnTo>
                  <a:lnTo>
                    <a:pt x="55" y="50"/>
                  </a:lnTo>
                  <a:lnTo>
                    <a:pt x="64" y="57"/>
                  </a:lnTo>
                  <a:lnTo>
                    <a:pt x="74" y="65"/>
                  </a:lnTo>
                  <a:lnTo>
                    <a:pt x="82" y="72"/>
                  </a:lnTo>
                  <a:lnTo>
                    <a:pt x="91" y="81"/>
                  </a:lnTo>
                  <a:lnTo>
                    <a:pt x="100" y="89"/>
                  </a:lnTo>
                  <a:lnTo>
                    <a:pt x="110" y="98"/>
                  </a:lnTo>
                  <a:lnTo>
                    <a:pt x="118" y="108"/>
                  </a:lnTo>
                  <a:lnTo>
                    <a:pt x="127" y="118"/>
                  </a:lnTo>
                  <a:lnTo>
                    <a:pt x="135" y="128"/>
                  </a:lnTo>
                  <a:lnTo>
                    <a:pt x="143" y="139"/>
                  </a:lnTo>
                  <a:lnTo>
                    <a:pt x="152" y="151"/>
                  </a:lnTo>
                  <a:lnTo>
                    <a:pt x="160" y="162"/>
                  </a:lnTo>
                  <a:lnTo>
                    <a:pt x="167" y="174"/>
                  </a:lnTo>
                  <a:lnTo>
                    <a:pt x="175" y="187"/>
                  </a:lnTo>
                  <a:lnTo>
                    <a:pt x="182" y="200"/>
                  </a:lnTo>
                  <a:lnTo>
                    <a:pt x="189" y="214"/>
                  </a:lnTo>
                  <a:lnTo>
                    <a:pt x="196" y="228"/>
                  </a:lnTo>
                  <a:lnTo>
                    <a:pt x="203" y="243"/>
                  </a:lnTo>
                  <a:lnTo>
                    <a:pt x="208" y="259"/>
                  </a:lnTo>
                  <a:lnTo>
                    <a:pt x="215" y="275"/>
                  </a:lnTo>
                  <a:lnTo>
                    <a:pt x="220" y="292"/>
                  </a:lnTo>
                  <a:lnTo>
                    <a:pt x="225" y="309"/>
                  </a:lnTo>
                  <a:lnTo>
                    <a:pt x="230" y="327"/>
                  </a:lnTo>
                  <a:lnTo>
                    <a:pt x="235" y="345"/>
                  </a:lnTo>
                  <a:lnTo>
                    <a:pt x="239" y="365"/>
                  </a:lnTo>
                  <a:lnTo>
                    <a:pt x="242" y="385"/>
                  </a:lnTo>
                  <a:lnTo>
                    <a:pt x="259" y="381"/>
                  </a:lnTo>
                </a:path>
              </a:pathLst>
            </a:custGeom>
            <a:solidFill>
              <a:srgbClr val="CEEAEA"/>
            </a:solidFill>
            <a:ln w="9525" cap="rnd">
              <a:noFill/>
              <a:round/>
              <a:headEnd/>
              <a:tailEnd/>
            </a:ln>
            <a:effectLst/>
          </p:spPr>
          <p:txBody>
            <a:bodyPr/>
            <a:lstStyle/>
            <a:p>
              <a:endParaRPr lang="en-US"/>
            </a:p>
          </p:txBody>
        </p:sp>
        <p:sp>
          <p:nvSpPr>
            <p:cNvPr id="19498" name="Freeform 42"/>
            <p:cNvSpPr>
              <a:spLocks/>
            </p:cNvSpPr>
            <p:nvPr/>
          </p:nvSpPr>
          <p:spPr bwMode="auto">
            <a:xfrm>
              <a:off x="1308" y="2969"/>
              <a:ext cx="17" cy="17"/>
            </a:xfrm>
            <a:custGeom>
              <a:avLst/>
              <a:gdLst/>
              <a:ahLst/>
              <a:cxnLst>
                <a:cxn ang="0">
                  <a:pos x="0" y="5"/>
                </a:cxn>
                <a:cxn ang="0">
                  <a:pos x="1" y="10"/>
                </a:cxn>
                <a:cxn ang="0">
                  <a:pos x="3" y="14"/>
                </a:cxn>
                <a:cxn ang="0">
                  <a:pos x="6" y="16"/>
                </a:cxn>
                <a:cxn ang="0">
                  <a:pos x="9" y="16"/>
                </a:cxn>
                <a:cxn ang="0">
                  <a:pos x="11" y="13"/>
                </a:cxn>
                <a:cxn ang="0">
                  <a:pos x="14" y="10"/>
                </a:cxn>
                <a:cxn ang="0">
                  <a:pos x="16" y="5"/>
                </a:cxn>
                <a:cxn ang="0">
                  <a:pos x="16" y="0"/>
                </a:cxn>
                <a:cxn ang="0">
                  <a:pos x="0" y="5"/>
                </a:cxn>
              </a:cxnLst>
              <a:rect l="0" t="0" r="r" b="b"/>
              <a:pathLst>
                <a:path w="17" h="17">
                  <a:moveTo>
                    <a:pt x="0" y="5"/>
                  </a:moveTo>
                  <a:lnTo>
                    <a:pt x="1" y="10"/>
                  </a:lnTo>
                  <a:lnTo>
                    <a:pt x="3" y="14"/>
                  </a:lnTo>
                  <a:lnTo>
                    <a:pt x="6" y="16"/>
                  </a:lnTo>
                  <a:lnTo>
                    <a:pt x="9" y="16"/>
                  </a:lnTo>
                  <a:lnTo>
                    <a:pt x="11" y="13"/>
                  </a:lnTo>
                  <a:lnTo>
                    <a:pt x="14" y="10"/>
                  </a:lnTo>
                  <a:lnTo>
                    <a:pt x="16" y="5"/>
                  </a:lnTo>
                  <a:lnTo>
                    <a:pt x="16" y="0"/>
                  </a:lnTo>
                  <a:lnTo>
                    <a:pt x="0" y="5"/>
                  </a:lnTo>
                </a:path>
              </a:pathLst>
            </a:custGeom>
            <a:solidFill>
              <a:srgbClr val="CEEAEA"/>
            </a:solidFill>
            <a:ln w="9525" cap="rnd">
              <a:noFill/>
              <a:round/>
              <a:headEnd/>
              <a:tailEnd/>
            </a:ln>
            <a:effectLst/>
          </p:spPr>
          <p:txBody>
            <a:bodyPr/>
            <a:lstStyle/>
            <a:p>
              <a:endParaRPr lang="en-US"/>
            </a:p>
          </p:txBody>
        </p:sp>
        <p:sp>
          <p:nvSpPr>
            <p:cNvPr id="19499" name="Freeform 43"/>
            <p:cNvSpPr>
              <a:spLocks/>
            </p:cNvSpPr>
            <p:nvPr/>
          </p:nvSpPr>
          <p:spPr bwMode="auto">
            <a:xfrm>
              <a:off x="492" y="2226"/>
              <a:ext cx="18" cy="17"/>
            </a:xfrm>
            <a:custGeom>
              <a:avLst/>
              <a:gdLst/>
              <a:ahLst/>
              <a:cxnLst>
                <a:cxn ang="0">
                  <a:pos x="17" y="14"/>
                </a:cxn>
                <a:cxn ang="0">
                  <a:pos x="16" y="8"/>
                </a:cxn>
                <a:cxn ang="0">
                  <a:pos x="14" y="4"/>
                </a:cxn>
                <a:cxn ang="0">
                  <a:pos x="11" y="0"/>
                </a:cxn>
                <a:cxn ang="0">
                  <a:pos x="8" y="0"/>
                </a:cxn>
                <a:cxn ang="0">
                  <a:pos x="5" y="1"/>
                </a:cxn>
                <a:cxn ang="0">
                  <a:pos x="2" y="4"/>
                </a:cxn>
                <a:cxn ang="0">
                  <a:pos x="0" y="9"/>
                </a:cxn>
                <a:cxn ang="0">
                  <a:pos x="0" y="16"/>
                </a:cxn>
                <a:cxn ang="0">
                  <a:pos x="17" y="14"/>
                </a:cxn>
              </a:cxnLst>
              <a:rect l="0" t="0" r="r" b="b"/>
              <a:pathLst>
                <a:path w="18" h="17">
                  <a:moveTo>
                    <a:pt x="17" y="14"/>
                  </a:moveTo>
                  <a:lnTo>
                    <a:pt x="16" y="8"/>
                  </a:lnTo>
                  <a:lnTo>
                    <a:pt x="14" y="4"/>
                  </a:lnTo>
                  <a:lnTo>
                    <a:pt x="11" y="0"/>
                  </a:lnTo>
                  <a:lnTo>
                    <a:pt x="8" y="0"/>
                  </a:lnTo>
                  <a:lnTo>
                    <a:pt x="5" y="1"/>
                  </a:lnTo>
                  <a:lnTo>
                    <a:pt x="2" y="4"/>
                  </a:lnTo>
                  <a:lnTo>
                    <a:pt x="0" y="9"/>
                  </a:lnTo>
                  <a:lnTo>
                    <a:pt x="0" y="16"/>
                  </a:lnTo>
                  <a:lnTo>
                    <a:pt x="17" y="14"/>
                  </a:lnTo>
                </a:path>
              </a:pathLst>
            </a:custGeom>
            <a:solidFill>
              <a:srgbClr val="C6E8E8"/>
            </a:solidFill>
            <a:ln w="9525" cap="rnd">
              <a:noFill/>
              <a:round/>
              <a:headEnd/>
              <a:tailEnd/>
            </a:ln>
            <a:effectLst/>
          </p:spPr>
          <p:txBody>
            <a:bodyPr/>
            <a:lstStyle/>
            <a:p>
              <a:endParaRPr lang="en-US"/>
            </a:p>
          </p:txBody>
        </p:sp>
        <p:sp>
          <p:nvSpPr>
            <p:cNvPr id="19500" name="Freeform 44"/>
            <p:cNvSpPr>
              <a:spLocks/>
            </p:cNvSpPr>
            <p:nvPr/>
          </p:nvSpPr>
          <p:spPr bwMode="auto">
            <a:xfrm>
              <a:off x="492" y="2234"/>
              <a:ext cx="128" cy="213"/>
            </a:xfrm>
            <a:custGeom>
              <a:avLst/>
              <a:gdLst/>
              <a:ahLst/>
              <a:cxnLst>
                <a:cxn ang="0">
                  <a:pos x="127" y="195"/>
                </a:cxn>
                <a:cxn ang="0">
                  <a:pos x="127" y="195"/>
                </a:cxn>
                <a:cxn ang="0">
                  <a:pos x="108" y="185"/>
                </a:cxn>
                <a:cxn ang="0">
                  <a:pos x="93" y="174"/>
                </a:cxn>
                <a:cxn ang="0">
                  <a:pos x="79" y="161"/>
                </a:cxn>
                <a:cxn ang="0">
                  <a:pos x="67" y="146"/>
                </a:cxn>
                <a:cxn ang="0">
                  <a:pos x="56" y="130"/>
                </a:cxn>
                <a:cxn ang="0">
                  <a:pos x="47" y="114"/>
                </a:cxn>
                <a:cxn ang="0">
                  <a:pos x="39" y="97"/>
                </a:cxn>
                <a:cxn ang="0">
                  <a:pos x="33" y="81"/>
                </a:cxn>
                <a:cxn ang="0">
                  <a:pos x="28" y="65"/>
                </a:cxn>
                <a:cxn ang="0">
                  <a:pos x="23" y="49"/>
                </a:cxn>
                <a:cxn ang="0">
                  <a:pos x="21" y="35"/>
                </a:cxn>
                <a:cxn ang="0">
                  <a:pos x="19" y="23"/>
                </a:cxn>
                <a:cxn ang="0">
                  <a:pos x="17" y="13"/>
                </a:cxn>
                <a:cxn ang="0">
                  <a:pos x="16" y="6"/>
                </a:cxn>
                <a:cxn ang="0">
                  <a:pos x="16" y="1"/>
                </a:cxn>
                <a:cxn ang="0">
                  <a:pos x="16" y="0"/>
                </a:cxn>
                <a:cxn ang="0">
                  <a:pos x="0" y="0"/>
                </a:cxn>
                <a:cxn ang="0">
                  <a:pos x="0" y="2"/>
                </a:cxn>
                <a:cxn ang="0">
                  <a:pos x="0" y="8"/>
                </a:cxn>
                <a:cxn ang="0">
                  <a:pos x="1" y="16"/>
                </a:cxn>
                <a:cxn ang="0">
                  <a:pos x="2" y="26"/>
                </a:cxn>
                <a:cxn ang="0">
                  <a:pos x="5" y="39"/>
                </a:cxn>
                <a:cxn ang="0">
                  <a:pos x="8" y="54"/>
                </a:cxn>
                <a:cxn ang="0">
                  <a:pos x="12" y="70"/>
                </a:cxn>
                <a:cxn ang="0">
                  <a:pos x="18" y="87"/>
                </a:cxn>
                <a:cxn ang="0">
                  <a:pos x="24" y="104"/>
                </a:cxn>
                <a:cxn ang="0">
                  <a:pos x="33" y="122"/>
                </a:cxn>
                <a:cxn ang="0">
                  <a:pos x="43" y="140"/>
                </a:cxn>
                <a:cxn ang="0">
                  <a:pos x="54" y="157"/>
                </a:cxn>
                <a:cxn ang="0">
                  <a:pos x="67" y="173"/>
                </a:cxn>
                <a:cxn ang="0">
                  <a:pos x="83" y="188"/>
                </a:cxn>
                <a:cxn ang="0">
                  <a:pos x="101" y="201"/>
                </a:cxn>
                <a:cxn ang="0">
                  <a:pos x="121" y="212"/>
                </a:cxn>
                <a:cxn ang="0">
                  <a:pos x="120" y="212"/>
                </a:cxn>
                <a:cxn ang="0">
                  <a:pos x="127" y="195"/>
                </a:cxn>
              </a:cxnLst>
              <a:rect l="0" t="0" r="r" b="b"/>
              <a:pathLst>
                <a:path w="128" h="213">
                  <a:moveTo>
                    <a:pt x="127" y="195"/>
                  </a:moveTo>
                  <a:lnTo>
                    <a:pt x="127" y="195"/>
                  </a:lnTo>
                  <a:lnTo>
                    <a:pt x="108" y="185"/>
                  </a:lnTo>
                  <a:lnTo>
                    <a:pt x="93" y="174"/>
                  </a:lnTo>
                  <a:lnTo>
                    <a:pt x="79" y="161"/>
                  </a:lnTo>
                  <a:lnTo>
                    <a:pt x="67" y="146"/>
                  </a:lnTo>
                  <a:lnTo>
                    <a:pt x="56" y="130"/>
                  </a:lnTo>
                  <a:lnTo>
                    <a:pt x="47" y="114"/>
                  </a:lnTo>
                  <a:lnTo>
                    <a:pt x="39" y="97"/>
                  </a:lnTo>
                  <a:lnTo>
                    <a:pt x="33" y="81"/>
                  </a:lnTo>
                  <a:lnTo>
                    <a:pt x="28" y="65"/>
                  </a:lnTo>
                  <a:lnTo>
                    <a:pt x="23" y="49"/>
                  </a:lnTo>
                  <a:lnTo>
                    <a:pt x="21" y="35"/>
                  </a:lnTo>
                  <a:lnTo>
                    <a:pt x="19" y="23"/>
                  </a:lnTo>
                  <a:lnTo>
                    <a:pt x="17" y="13"/>
                  </a:lnTo>
                  <a:lnTo>
                    <a:pt x="16" y="6"/>
                  </a:lnTo>
                  <a:lnTo>
                    <a:pt x="16" y="1"/>
                  </a:lnTo>
                  <a:lnTo>
                    <a:pt x="16" y="0"/>
                  </a:lnTo>
                  <a:lnTo>
                    <a:pt x="0" y="0"/>
                  </a:lnTo>
                  <a:lnTo>
                    <a:pt x="0" y="2"/>
                  </a:lnTo>
                  <a:lnTo>
                    <a:pt x="0" y="8"/>
                  </a:lnTo>
                  <a:lnTo>
                    <a:pt x="1" y="16"/>
                  </a:lnTo>
                  <a:lnTo>
                    <a:pt x="2" y="26"/>
                  </a:lnTo>
                  <a:lnTo>
                    <a:pt x="5" y="39"/>
                  </a:lnTo>
                  <a:lnTo>
                    <a:pt x="8" y="54"/>
                  </a:lnTo>
                  <a:lnTo>
                    <a:pt x="12" y="70"/>
                  </a:lnTo>
                  <a:lnTo>
                    <a:pt x="18" y="87"/>
                  </a:lnTo>
                  <a:lnTo>
                    <a:pt x="24" y="104"/>
                  </a:lnTo>
                  <a:lnTo>
                    <a:pt x="33" y="122"/>
                  </a:lnTo>
                  <a:lnTo>
                    <a:pt x="43" y="140"/>
                  </a:lnTo>
                  <a:lnTo>
                    <a:pt x="54" y="157"/>
                  </a:lnTo>
                  <a:lnTo>
                    <a:pt x="67" y="173"/>
                  </a:lnTo>
                  <a:lnTo>
                    <a:pt x="83" y="188"/>
                  </a:lnTo>
                  <a:lnTo>
                    <a:pt x="101" y="201"/>
                  </a:lnTo>
                  <a:lnTo>
                    <a:pt x="121" y="212"/>
                  </a:lnTo>
                  <a:lnTo>
                    <a:pt x="120" y="212"/>
                  </a:lnTo>
                  <a:lnTo>
                    <a:pt x="127" y="195"/>
                  </a:lnTo>
                </a:path>
              </a:pathLst>
            </a:custGeom>
            <a:solidFill>
              <a:srgbClr val="C6E8E8"/>
            </a:solidFill>
            <a:ln w="9525" cap="rnd">
              <a:noFill/>
              <a:round/>
              <a:headEnd/>
              <a:tailEnd/>
            </a:ln>
            <a:effectLst/>
          </p:spPr>
          <p:txBody>
            <a:bodyPr/>
            <a:lstStyle/>
            <a:p>
              <a:endParaRPr lang="en-US"/>
            </a:p>
          </p:txBody>
        </p:sp>
        <p:sp>
          <p:nvSpPr>
            <p:cNvPr id="19501" name="Freeform 45"/>
            <p:cNvSpPr>
              <a:spLocks/>
            </p:cNvSpPr>
            <p:nvPr/>
          </p:nvSpPr>
          <p:spPr bwMode="auto">
            <a:xfrm>
              <a:off x="613" y="2430"/>
              <a:ext cx="20" cy="23"/>
            </a:xfrm>
            <a:custGeom>
              <a:avLst/>
              <a:gdLst/>
              <a:ahLst/>
              <a:cxnLst>
                <a:cxn ang="0">
                  <a:pos x="19" y="5"/>
                </a:cxn>
                <a:cxn ang="0">
                  <a:pos x="19" y="5"/>
                </a:cxn>
                <a:cxn ang="0">
                  <a:pos x="17" y="4"/>
                </a:cxn>
                <a:cxn ang="0">
                  <a:pos x="15" y="3"/>
                </a:cxn>
                <a:cxn ang="0">
                  <a:pos x="14" y="3"/>
                </a:cxn>
                <a:cxn ang="0">
                  <a:pos x="12" y="2"/>
                </a:cxn>
                <a:cxn ang="0">
                  <a:pos x="10" y="2"/>
                </a:cxn>
                <a:cxn ang="0">
                  <a:pos x="8" y="1"/>
                </a:cxn>
                <a:cxn ang="0">
                  <a:pos x="7" y="0"/>
                </a:cxn>
                <a:cxn ang="0">
                  <a:pos x="6" y="0"/>
                </a:cxn>
                <a:cxn ang="0">
                  <a:pos x="0" y="16"/>
                </a:cxn>
                <a:cxn ang="0">
                  <a:pos x="2" y="17"/>
                </a:cxn>
                <a:cxn ang="0">
                  <a:pos x="4" y="17"/>
                </a:cxn>
                <a:cxn ang="0">
                  <a:pos x="5" y="18"/>
                </a:cxn>
                <a:cxn ang="0">
                  <a:pos x="7" y="18"/>
                </a:cxn>
                <a:cxn ang="0">
                  <a:pos x="8" y="19"/>
                </a:cxn>
                <a:cxn ang="0">
                  <a:pos x="10" y="20"/>
                </a:cxn>
                <a:cxn ang="0">
                  <a:pos x="12" y="21"/>
                </a:cxn>
                <a:cxn ang="0">
                  <a:pos x="14" y="22"/>
                </a:cxn>
                <a:cxn ang="0">
                  <a:pos x="14" y="22"/>
                </a:cxn>
                <a:cxn ang="0">
                  <a:pos x="19" y="5"/>
                </a:cxn>
              </a:cxnLst>
              <a:rect l="0" t="0" r="r" b="b"/>
              <a:pathLst>
                <a:path w="20" h="23">
                  <a:moveTo>
                    <a:pt x="19" y="5"/>
                  </a:moveTo>
                  <a:lnTo>
                    <a:pt x="19" y="5"/>
                  </a:lnTo>
                  <a:lnTo>
                    <a:pt x="17" y="4"/>
                  </a:lnTo>
                  <a:lnTo>
                    <a:pt x="15" y="3"/>
                  </a:lnTo>
                  <a:lnTo>
                    <a:pt x="14" y="3"/>
                  </a:lnTo>
                  <a:lnTo>
                    <a:pt x="12" y="2"/>
                  </a:lnTo>
                  <a:lnTo>
                    <a:pt x="10" y="2"/>
                  </a:lnTo>
                  <a:lnTo>
                    <a:pt x="8" y="1"/>
                  </a:lnTo>
                  <a:lnTo>
                    <a:pt x="7" y="0"/>
                  </a:lnTo>
                  <a:lnTo>
                    <a:pt x="6" y="0"/>
                  </a:lnTo>
                  <a:lnTo>
                    <a:pt x="0" y="16"/>
                  </a:lnTo>
                  <a:lnTo>
                    <a:pt x="2" y="17"/>
                  </a:lnTo>
                  <a:lnTo>
                    <a:pt x="4" y="17"/>
                  </a:lnTo>
                  <a:lnTo>
                    <a:pt x="5" y="18"/>
                  </a:lnTo>
                  <a:lnTo>
                    <a:pt x="7" y="18"/>
                  </a:lnTo>
                  <a:lnTo>
                    <a:pt x="8" y="19"/>
                  </a:lnTo>
                  <a:lnTo>
                    <a:pt x="10" y="20"/>
                  </a:lnTo>
                  <a:lnTo>
                    <a:pt x="12" y="21"/>
                  </a:lnTo>
                  <a:lnTo>
                    <a:pt x="14" y="22"/>
                  </a:lnTo>
                  <a:lnTo>
                    <a:pt x="14" y="22"/>
                  </a:lnTo>
                  <a:lnTo>
                    <a:pt x="19" y="5"/>
                  </a:lnTo>
                </a:path>
              </a:pathLst>
            </a:custGeom>
            <a:solidFill>
              <a:srgbClr val="C6E8E8"/>
            </a:solidFill>
            <a:ln w="9525" cap="rnd">
              <a:noFill/>
              <a:round/>
              <a:headEnd/>
              <a:tailEnd/>
            </a:ln>
            <a:effectLst/>
          </p:spPr>
          <p:txBody>
            <a:bodyPr/>
            <a:lstStyle/>
            <a:p>
              <a:endParaRPr lang="en-US"/>
            </a:p>
          </p:txBody>
        </p:sp>
        <p:sp>
          <p:nvSpPr>
            <p:cNvPr id="19502" name="Freeform 46"/>
            <p:cNvSpPr>
              <a:spLocks/>
            </p:cNvSpPr>
            <p:nvPr/>
          </p:nvSpPr>
          <p:spPr bwMode="auto">
            <a:xfrm>
              <a:off x="627" y="2436"/>
              <a:ext cx="424" cy="139"/>
            </a:xfrm>
            <a:custGeom>
              <a:avLst/>
              <a:gdLst/>
              <a:ahLst/>
              <a:cxnLst>
                <a:cxn ang="0">
                  <a:pos x="423" y="121"/>
                </a:cxn>
                <a:cxn ang="0">
                  <a:pos x="402" y="112"/>
                </a:cxn>
                <a:cxn ang="0">
                  <a:pos x="379" y="103"/>
                </a:cxn>
                <a:cxn ang="0">
                  <a:pos x="355" y="95"/>
                </a:cxn>
                <a:cxn ang="0">
                  <a:pos x="329" y="87"/>
                </a:cxn>
                <a:cxn ang="0">
                  <a:pos x="303" y="79"/>
                </a:cxn>
                <a:cxn ang="0">
                  <a:pos x="275" y="72"/>
                </a:cxn>
                <a:cxn ang="0">
                  <a:pos x="247" y="65"/>
                </a:cxn>
                <a:cxn ang="0">
                  <a:pos x="219" y="57"/>
                </a:cxn>
                <a:cxn ang="0">
                  <a:pos x="190" y="50"/>
                </a:cxn>
                <a:cxn ang="0">
                  <a:pos x="161" y="43"/>
                </a:cxn>
                <a:cxn ang="0">
                  <a:pos x="133" y="36"/>
                </a:cxn>
                <a:cxn ang="0">
                  <a:pos x="105" y="29"/>
                </a:cxn>
                <a:cxn ang="0">
                  <a:pos x="78" y="22"/>
                </a:cxn>
                <a:cxn ang="0">
                  <a:pos x="52" y="15"/>
                </a:cxn>
                <a:cxn ang="0">
                  <a:pos x="28" y="7"/>
                </a:cxn>
                <a:cxn ang="0">
                  <a:pos x="4" y="0"/>
                </a:cxn>
                <a:cxn ang="0">
                  <a:pos x="11" y="19"/>
                </a:cxn>
                <a:cxn ang="0">
                  <a:pos x="35" y="27"/>
                </a:cxn>
                <a:cxn ang="0">
                  <a:pos x="61" y="35"/>
                </a:cxn>
                <a:cxn ang="0">
                  <a:pos x="88" y="42"/>
                </a:cxn>
                <a:cxn ang="0">
                  <a:pos x="116" y="49"/>
                </a:cxn>
                <a:cxn ang="0">
                  <a:pos x="144" y="56"/>
                </a:cxn>
                <a:cxn ang="0">
                  <a:pos x="172" y="63"/>
                </a:cxn>
                <a:cxn ang="0">
                  <a:pos x="201" y="70"/>
                </a:cxn>
                <a:cxn ang="0">
                  <a:pos x="229" y="77"/>
                </a:cxn>
                <a:cxn ang="0">
                  <a:pos x="258" y="85"/>
                </a:cxn>
                <a:cxn ang="0">
                  <a:pos x="286" y="92"/>
                </a:cxn>
                <a:cxn ang="0">
                  <a:pos x="312" y="100"/>
                </a:cxn>
                <a:cxn ang="0">
                  <a:pos x="338" y="108"/>
                </a:cxn>
                <a:cxn ang="0">
                  <a:pos x="363" y="116"/>
                </a:cxn>
                <a:cxn ang="0">
                  <a:pos x="386" y="124"/>
                </a:cxn>
                <a:cxn ang="0">
                  <a:pos x="406" y="133"/>
                </a:cxn>
                <a:cxn ang="0">
                  <a:pos x="416" y="138"/>
                </a:cxn>
              </a:cxnLst>
              <a:rect l="0" t="0" r="r" b="b"/>
              <a:pathLst>
                <a:path w="424" h="139">
                  <a:moveTo>
                    <a:pt x="423" y="121"/>
                  </a:moveTo>
                  <a:lnTo>
                    <a:pt x="423" y="121"/>
                  </a:lnTo>
                  <a:lnTo>
                    <a:pt x="413" y="117"/>
                  </a:lnTo>
                  <a:lnTo>
                    <a:pt x="402" y="112"/>
                  </a:lnTo>
                  <a:lnTo>
                    <a:pt x="391" y="108"/>
                  </a:lnTo>
                  <a:lnTo>
                    <a:pt x="379" y="103"/>
                  </a:lnTo>
                  <a:lnTo>
                    <a:pt x="368" y="99"/>
                  </a:lnTo>
                  <a:lnTo>
                    <a:pt x="355" y="95"/>
                  </a:lnTo>
                  <a:lnTo>
                    <a:pt x="343" y="91"/>
                  </a:lnTo>
                  <a:lnTo>
                    <a:pt x="329" y="87"/>
                  </a:lnTo>
                  <a:lnTo>
                    <a:pt x="317" y="83"/>
                  </a:lnTo>
                  <a:lnTo>
                    <a:pt x="303" y="79"/>
                  </a:lnTo>
                  <a:lnTo>
                    <a:pt x="289" y="75"/>
                  </a:lnTo>
                  <a:lnTo>
                    <a:pt x="275" y="72"/>
                  </a:lnTo>
                  <a:lnTo>
                    <a:pt x="262" y="68"/>
                  </a:lnTo>
                  <a:lnTo>
                    <a:pt x="247" y="65"/>
                  </a:lnTo>
                  <a:lnTo>
                    <a:pt x="233" y="61"/>
                  </a:lnTo>
                  <a:lnTo>
                    <a:pt x="219" y="57"/>
                  </a:lnTo>
                  <a:lnTo>
                    <a:pt x="204" y="54"/>
                  </a:lnTo>
                  <a:lnTo>
                    <a:pt x="190" y="50"/>
                  </a:lnTo>
                  <a:lnTo>
                    <a:pt x="176" y="46"/>
                  </a:lnTo>
                  <a:lnTo>
                    <a:pt x="161" y="43"/>
                  </a:lnTo>
                  <a:lnTo>
                    <a:pt x="147" y="39"/>
                  </a:lnTo>
                  <a:lnTo>
                    <a:pt x="133" y="36"/>
                  </a:lnTo>
                  <a:lnTo>
                    <a:pt x="119" y="32"/>
                  </a:lnTo>
                  <a:lnTo>
                    <a:pt x="105" y="29"/>
                  </a:lnTo>
                  <a:lnTo>
                    <a:pt x="92" y="26"/>
                  </a:lnTo>
                  <a:lnTo>
                    <a:pt x="78" y="22"/>
                  </a:lnTo>
                  <a:lnTo>
                    <a:pt x="65" y="19"/>
                  </a:lnTo>
                  <a:lnTo>
                    <a:pt x="52" y="15"/>
                  </a:lnTo>
                  <a:lnTo>
                    <a:pt x="40" y="11"/>
                  </a:lnTo>
                  <a:lnTo>
                    <a:pt x="28" y="7"/>
                  </a:lnTo>
                  <a:lnTo>
                    <a:pt x="16" y="3"/>
                  </a:lnTo>
                  <a:lnTo>
                    <a:pt x="4" y="0"/>
                  </a:lnTo>
                  <a:lnTo>
                    <a:pt x="0" y="16"/>
                  </a:lnTo>
                  <a:lnTo>
                    <a:pt x="11" y="19"/>
                  </a:lnTo>
                  <a:lnTo>
                    <a:pt x="23" y="23"/>
                  </a:lnTo>
                  <a:lnTo>
                    <a:pt x="35" y="27"/>
                  </a:lnTo>
                  <a:lnTo>
                    <a:pt x="48" y="31"/>
                  </a:lnTo>
                  <a:lnTo>
                    <a:pt x="61" y="35"/>
                  </a:lnTo>
                  <a:lnTo>
                    <a:pt x="74" y="39"/>
                  </a:lnTo>
                  <a:lnTo>
                    <a:pt x="88" y="42"/>
                  </a:lnTo>
                  <a:lnTo>
                    <a:pt x="101" y="46"/>
                  </a:lnTo>
                  <a:lnTo>
                    <a:pt x="116" y="49"/>
                  </a:lnTo>
                  <a:lnTo>
                    <a:pt x="130" y="52"/>
                  </a:lnTo>
                  <a:lnTo>
                    <a:pt x="144" y="56"/>
                  </a:lnTo>
                  <a:lnTo>
                    <a:pt x="158" y="59"/>
                  </a:lnTo>
                  <a:lnTo>
                    <a:pt x="172" y="63"/>
                  </a:lnTo>
                  <a:lnTo>
                    <a:pt x="186" y="67"/>
                  </a:lnTo>
                  <a:lnTo>
                    <a:pt x="201" y="70"/>
                  </a:lnTo>
                  <a:lnTo>
                    <a:pt x="215" y="74"/>
                  </a:lnTo>
                  <a:lnTo>
                    <a:pt x="229" y="77"/>
                  </a:lnTo>
                  <a:lnTo>
                    <a:pt x="243" y="81"/>
                  </a:lnTo>
                  <a:lnTo>
                    <a:pt x="258" y="85"/>
                  </a:lnTo>
                  <a:lnTo>
                    <a:pt x="272" y="88"/>
                  </a:lnTo>
                  <a:lnTo>
                    <a:pt x="286" y="92"/>
                  </a:lnTo>
                  <a:lnTo>
                    <a:pt x="299" y="95"/>
                  </a:lnTo>
                  <a:lnTo>
                    <a:pt x="312" y="100"/>
                  </a:lnTo>
                  <a:lnTo>
                    <a:pt x="325" y="104"/>
                  </a:lnTo>
                  <a:lnTo>
                    <a:pt x="338" y="108"/>
                  </a:lnTo>
                  <a:lnTo>
                    <a:pt x="351" y="111"/>
                  </a:lnTo>
                  <a:lnTo>
                    <a:pt x="363" y="116"/>
                  </a:lnTo>
                  <a:lnTo>
                    <a:pt x="375" y="120"/>
                  </a:lnTo>
                  <a:lnTo>
                    <a:pt x="386" y="124"/>
                  </a:lnTo>
                  <a:lnTo>
                    <a:pt x="396" y="128"/>
                  </a:lnTo>
                  <a:lnTo>
                    <a:pt x="406" y="133"/>
                  </a:lnTo>
                  <a:lnTo>
                    <a:pt x="416" y="138"/>
                  </a:lnTo>
                  <a:lnTo>
                    <a:pt x="416" y="138"/>
                  </a:lnTo>
                  <a:lnTo>
                    <a:pt x="423" y="121"/>
                  </a:lnTo>
                </a:path>
              </a:pathLst>
            </a:custGeom>
            <a:solidFill>
              <a:srgbClr val="C6E8E8"/>
            </a:solidFill>
            <a:ln w="9525" cap="rnd">
              <a:noFill/>
              <a:round/>
              <a:headEnd/>
              <a:tailEnd/>
            </a:ln>
            <a:effectLst/>
          </p:spPr>
          <p:txBody>
            <a:bodyPr/>
            <a:lstStyle/>
            <a:p>
              <a:endParaRPr lang="en-US"/>
            </a:p>
          </p:txBody>
        </p:sp>
        <p:sp>
          <p:nvSpPr>
            <p:cNvPr id="19503" name="Freeform 47"/>
            <p:cNvSpPr>
              <a:spLocks/>
            </p:cNvSpPr>
            <p:nvPr/>
          </p:nvSpPr>
          <p:spPr bwMode="auto">
            <a:xfrm>
              <a:off x="1043" y="2558"/>
              <a:ext cx="30" cy="28"/>
            </a:xfrm>
            <a:custGeom>
              <a:avLst/>
              <a:gdLst/>
              <a:ahLst/>
              <a:cxnLst>
                <a:cxn ang="0">
                  <a:pos x="29" y="11"/>
                </a:cxn>
                <a:cxn ang="0">
                  <a:pos x="29" y="11"/>
                </a:cxn>
                <a:cxn ang="0">
                  <a:pos x="26" y="9"/>
                </a:cxn>
                <a:cxn ang="0">
                  <a:pos x="23" y="8"/>
                </a:cxn>
                <a:cxn ang="0">
                  <a:pos x="20" y="6"/>
                </a:cxn>
                <a:cxn ang="0">
                  <a:pos x="18" y="6"/>
                </a:cxn>
                <a:cxn ang="0">
                  <a:pos x="14" y="4"/>
                </a:cxn>
                <a:cxn ang="0">
                  <a:pos x="12" y="3"/>
                </a:cxn>
                <a:cxn ang="0">
                  <a:pos x="9" y="1"/>
                </a:cxn>
                <a:cxn ang="0">
                  <a:pos x="6" y="0"/>
                </a:cxn>
                <a:cxn ang="0">
                  <a:pos x="0" y="15"/>
                </a:cxn>
                <a:cxn ang="0">
                  <a:pos x="2" y="17"/>
                </a:cxn>
                <a:cxn ang="0">
                  <a:pos x="5" y="18"/>
                </a:cxn>
                <a:cxn ang="0">
                  <a:pos x="8" y="20"/>
                </a:cxn>
                <a:cxn ang="0">
                  <a:pos x="11" y="21"/>
                </a:cxn>
                <a:cxn ang="0">
                  <a:pos x="13" y="22"/>
                </a:cxn>
                <a:cxn ang="0">
                  <a:pos x="16" y="24"/>
                </a:cxn>
                <a:cxn ang="0">
                  <a:pos x="19" y="25"/>
                </a:cxn>
                <a:cxn ang="0">
                  <a:pos x="21" y="27"/>
                </a:cxn>
                <a:cxn ang="0">
                  <a:pos x="21" y="27"/>
                </a:cxn>
                <a:cxn ang="0">
                  <a:pos x="29" y="11"/>
                </a:cxn>
              </a:cxnLst>
              <a:rect l="0" t="0" r="r" b="b"/>
              <a:pathLst>
                <a:path w="30" h="28">
                  <a:moveTo>
                    <a:pt x="29" y="11"/>
                  </a:moveTo>
                  <a:lnTo>
                    <a:pt x="29" y="11"/>
                  </a:lnTo>
                  <a:lnTo>
                    <a:pt x="26" y="9"/>
                  </a:lnTo>
                  <a:lnTo>
                    <a:pt x="23" y="8"/>
                  </a:lnTo>
                  <a:lnTo>
                    <a:pt x="20" y="6"/>
                  </a:lnTo>
                  <a:lnTo>
                    <a:pt x="18" y="6"/>
                  </a:lnTo>
                  <a:lnTo>
                    <a:pt x="14" y="4"/>
                  </a:lnTo>
                  <a:lnTo>
                    <a:pt x="12" y="3"/>
                  </a:lnTo>
                  <a:lnTo>
                    <a:pt x="9" y="1"/>
                  </a:lnTo>
                  <a:lnTo>
                    <a:pt x="6" y="0"/>
                  </a:lnTo>
                  <a:lnTo>
                    <a:pt x="0" y="15"/>
                  </a:lnTo>
                  <a:lnTo>
                    <a:pt x="2" y="17"/>
                  </a:lnTo>
                  <a:lnTo>
                    <a:pt x="5" y="18"/>
                  </a:lnTo>
                  <a:lnTo>
                    <a:pt x="8" y="20"/>
                  </a:lnTo>
                  <a:lnTo>
                    <a:pt x="11" y="21"/>
                  </a:lnTo>
                  <a:lnTo>
                    <a:pt x="13" y="22"/>
                  </a:lnTo>
                  <a:lnTo>
                    <a:pt x="16" y="24"/>
                  </a:lnTo>
                  <a:lnTo>
                    <a:pt x="19" y="25"/>
                  </a:lnTo>
                  <a:lnTo>
                    <a:pt x="21" y="27"/>
                  </a:lnTo>
                  <a:lnTo>
                    <a:pt x="21" y="27"/>
                  </a:lnTo>
                  <a:lnTo>
                    <a:pt x="29" y="11"/>
                  </a:lnTo>
                </a:path>
              </a:pathLst>
            </a:custGeom>
            <a:solidFill>
              <a:srgbClr val="C6E8E8"/>
            </a:solidFill>
            <a:ln w="9525" cap="rnd">
              <a:noFill/>
              <a:round/>
              <a:headEnd/>
              <a:tailEnd/>
            </a:ln>
            <a:effectLst/>
          </p:spPr>
          <p:txBody>
            <a:bodyPr/>
            <a:lstStyle/>
            <a:p>
              <a:endParaRPr lang="en-US"/>
            </a:p>
          </p:txBody>
        </p:sp>
        <p:sp>
          <p:nvSpPr>
            <p:cNvPr id="19504" name="Freeform 48"/>
            <p:cNvSpPr>
              <a:spLocks/>
            </p:cNvSpPr>
            <p:nvPr/>
          </p:nvSpPr>
          <p:spPr bwMode="auto">
            <a:xfrm>
              <a:off x="1065" y="2569"/>
              <a:ext cx="258" cy="386"/>
            </a:xfrm>
            <a:custGeom>
              <a:avLst/>
              <a:gdLst/>
              <a:ahLst/>
              <a:cxnLst>
                <a:cxn ang="0">
                  <a:pos x="252" y="362"/>
                </a:cxn>
                <a:cxn ang="0">
                  <a:pos x="244" y="324"/>
                </a:cxn>
                <a:cxn ang="0">
                  <a:pos x="234" y="289"/>
                </a:cxn>
                <a:cxn ang="0">
                  <a:pos x="223" y="255"/>
                </a:cxn>
                <a:cxn ang="0">
                  <a:pos x="211" y="224"/>
                </a:cxn>
                <a:cxn ang="0">
                  <a:pos x="197" y="195"/>
                </a:cxn>
                <a:cxn ang="0">
                  <a:pos x="182" y="168"/>
                </a:cxn>
                <a:cxn ang="0">
                  <a:pos x="166" y="143"/>
                </a:cxn>
                <a:cxn ang="0">
                  <a:pos x="149" y="120"/>
                </a:cxn>
                <a:cxn ang="0">
                  <a:pos x="132" y="98"/>
                </a:cxn>
                <a:cxn ang="0">
                  <a:pos x="114" y="78"/>
                </a:cxn>
                <a:cxn ang="0">
                  <a:pos x="95" y="61"/>
                </a:cxn>
                <a:cxn ang="0">
                  <a:pos x="76" y="45"/>
                </a:cxn>
                <a:cxn ang="0">
                  <a:pos x="57" y="29"/>
                </a:cxn>
                <a:cxn ang="0">
                  <a:pos x="37" y="16"/>
                </a:cxn>
                <a:cxn ang="0">
                  <a:pos x="16" y="5"/>
                </a:cxn>
                <a:cxn ang="0">
                  <a:pos x="0" y="16"/>
                </a:cxn>
                <a:cxn ang="0">
                  <a:pos x="19" y="26"/>
                </a:cxn>
                <a:cxn ang="0">
                  <a:pos x="38" y="38"/>
                </a:cxn>
                <a:cxn ang="0">
                  <a:pos x="58" y="51"/>
                </a:cxn>
                <a:cxn ang="0">
                  <a:pos x="76" y="66"/>
                </a:cxn>
                <a:cxn ang="0">
                  <a:pos x="95" y="82"/>
                </a:cxn>
                <a:cxn ang="0">
                  <a:pos x="112" y="101"/>
                </a:cxn>
                <a:cxn ang="0">
                  <a:pos x="129" y="120"/>
                </a:cxn>
                <a:cxn ang="0">
                  <a:pos x="145" y="141"/>
                </a:cxn>
                <a:cxn ang="0">
                  <a:pos x="161" y="165"/>
                </a:cxn>
                <a:cxn ang="0">
                  <a:pos x="176" y="190"/>
                </a:cxn>
                <a:cxn ang="0">
                  <a:pos x="190" y="217"/>
                </a:cxn>
                <a:cxn ang="0">
                  <a:pos x="202" y="246"/>
                </a:cxn>
                <a:cxn ang="0">
                  <a:pos x="214" y="277"/>
                </a:cxn>
                <a:cxn ang="0">
                  <a:pos x="224" y="311"/>
                </a:cxn>
                <a:cxn ang="0">
                  <a:pos x="233" y="346"/>
                </a:cxn>
                <a:cxn ang="0">
                  <a:pos x="240" y="385"/>
                </a:cxn>
              </a:cxnLst>
              <a:rect l="0" t="0" r="r" b="b"/>
              <a:pathLst>
                <a:path w="258" h="386">
                  <a:moveTo>
                    <a:pt x="257" y="381"/>
                  </a:moveTo>
                  <a:lnTo>
                    <a:pt x="252" y="362"/>
                  </a:lnTo>
                  <a:lnTo>
                    <a:pt x="248" y="342"/>
                  </a:lnTo>
                  <a:lnTo>
                    <a:pt x="244" y="324"/>
                  </a:lnTo>
                  <a:lnTo>
                    <a:pt x="240" y="306"/>
                  </a:lnTo>
                  <a:lnTo>
                    <a:pt x="234" y="289"/>
                  </a:lnTo>
                  <a:lnTo>
                    <a:pt x="229" y="271"/>
                  </a:lnTo>
                  <a:lnTo>
                    <a:pt x="223" y="255"/>
                  </a:lnTo>
                  <a:lnTo>
                    <a:pt x="217" y="239"/>
                  </a:lnTo>
                  <a:lnTo>
                    <a:pt x="211" y="224"/>
                  </a:lnTo>
                  <a:lnTo>
                    <a:pt x="204" y="209"/>
                  </a:lnTo>
                  <a:lnTo>
                    <a:pt x="197" y="195"/>
                  </a:lnTo>
                  <a:lnTo>
                    <a:pt x="190" y="181"/>
                  </a:lnTo>
                  <a:lnTo>
                    <a:pt x="182" y="168"/>
                  </a:lnTo>
                  <a:lnTo>
                    <a:pt x="175" y="155"/>
                  </a:lnTo>
                  <a:lnTo>
                    <a:pt x="166" y="143"/>
                  </a:lnTo>
                  <a:lnTo>
                    <a:pt x="159" y="131"/>
                  </a:lnTo>
                  <a:lnTo>
                    <a:pt x="149" y="120"/>
                  </a:lnTo>
                  <a:lnTo>
                    <a:pt x="141" y="108"/>
                  </a:lnTo>
                  <a:lnTo>
                    <a:pt x="132" y="98"/>
                  </a:lnTo>
                  <a:lnTo>
                    <a:pt x="123" y="88"/>
                  </a:lnTo>
                  <a:lnTo>
                    <a:pt x="114" y="78"/>
                  </a:lnTo>
                  <a:lnTo>
                    <a:pt x="105" y="69"/>
                  </a:lnTo>
                  <a:lnTo>
                    <a:pt x="95" y="61"/>
                  </a:lnTo>
                  <a:lnTo>
                    <a:pt x="85" y="52"/>
                  </a:lnTo>
                  <a:lnTo>
                    <a:pt x="76" y="45"/>
                  </a:lnTo>
                  <a:lnTo>
                    <a:pt x="66" y="36"/>
                  </a:lnTo>
                  <a:lnTo>
                    <a:pt x="57" y="29"/>
                  </a:lnTo>
                  <a:lnTo>
                    <a:pt x="47" y="23"/>
                  </a:lnTo>
                  <a:lnTo>
                    <a:pt x="37" y="16"/>
                  </a:lnTo>
                  <a:lnTo>
                    <a:pt x="27" y="10"/>
                  </a:lnTo>
                  <a:lnTo>
                    <a:pt x="16" y="5"/>
                  </a:lnTo>
                  <a:lnTo>
                    <a:pt x="7" y="0"/>
                  </a:lnTo>
                  <a:lnTo>
                    <a:pt x="0" y="16"/>
                  </a:lnTo>
                  <a:lnTo>
                    <a:pt x="9" y="20"/>
                  </a:lnTo>
                  <a:lnTo>
                    <a:pt x="19" y="26"/>
                  </a:lnTo>
                  <a:lnTo>
                    <a:pt x="29" y="32"/>
                  </a:lnTo>
                  <a:lnTo>
                    <a:pt x="38" y="38"/>
                  </a:lnTo>
                  <a:lnTo>
                    <a:pt x="48" y="44"/>
                  </a:lnTo>
                  <a:lnTo>
                    <a:pt x="58" y="51"/>
                  </a:lnTo>
                  <a:lnTo>
                    <a:pt x="67" y="58"/>
                  </a:lnTo>
                  <a:lnTo>
                    <a:pt x="76" y="66"/>
                  </a:lnTo>
                  <a:lnTo>
                    <a:pt x="85" y="74"/>
                  </a:lnTo>
                  <a:lnTo>
                    <a:pt x="95" y="82"/>
                  </a:lnTo>
                  <a:lnTo>
                    <a:pt x="103" y="91"/>
                  </a:lnTo>
                  <a:lnTo>
                    <a:pt x="112" y="101"/>
                  </a:lnTo>
                  <a:lnTo>
                    <a:pt x="121" y="110"/>
                  </a:lnTo>
                  <a:lnTo>
                    <a:pt x="129" y="120"/>
                  </a:lnTo>
                  <a:lnTo>
                    <a:pt x="138" y="130"/>
                  </a:lnTo>
                  <a:lnTo>
                    <a:pt x="145" y="141"/>
                  </a:lnTo>
                  <a:lnTo>
                    <a:pt x="154" y="153"/>
                  </a:lnTo>
                  <a:lnTo>
                    <a:pt x="161" y="165"/>
                  </a:lnTo>
                  <a:lnTo>
                    <a:pt x="168" y="177"/>
                  </a:lnTo>
                  <a:lnTo>
                    <a:pt x="176" y="190"/>
                  </a:lnTo>
                  <a:lnTo>
                    <a:pt x="183" y="203"/>
                  </a:lnTo>
                  <a:lnTo>
                    <a:pt x="190" y="217"/>
                  </a:lnTo>
                  <a:lnTo>
                    <a:pt x="196" y="231"/>
                  </a:lnTo>
                  <a:lnTo>
                    <a:pt x="202" y="246"/>
                  </a:lnTo>
                  <a:lnTo>
                    <a:pt x="209" y="261"/>
                  </a:lnTo>
                  <a:lnTo>
                    <a:pt x="214" y="277"/>
                  </a:lnTo>
                  <a:lnTo>
                    <a:pt x="219" y="294"/>
                  </a:lnTo>
                  <a:lnTo>
                    <a:pt x="224" y="311"/>
                  </a:lnTo>
                  <a:lnTo>
                    <a:pt x="229" y="328"/>
                  </a:lnTo>
                  <a:lnTo>
                    <a:pt x="233" y="346"/>
                  </a:lnTo>
                  <a:lnTo>
                    <a:pt x="237" y="365"/>
                  </a:lnTo>
                  <a:lnTo>
                    <a:pt x="240" y="385"/>
                  </a:lnTo>
                  <a:lnTo>
                    <a:pt x="257" y="381"/>
                  </a:lnTo>
                </a:path>
              </a:pathLst>
            </a:custGeom>
            <a:solidFill>
              <a:srgbClr val="C6E8E8"/>
            </a:solidFill>
            <a:ln w="9525" cap="rnd">
              <a:noFill/>
              <a:round/>
              <a:headEnd/>
              <a:tailEnd/>
            </a:ln>
            <a:effectLst/>
          </p:spPr>
          <p:txBody>
            <a:bodyPr/>
            <a:lstStyle/>
            <a:p>
              <a:endParaRPr lang="en-US"/>
            </a:p>
          </p:txBody>
        </p:sp>
        <p:sp>
          <p:nvSpPr>
            <p:cNvPr id="19505" name="Freeform 49"/>
            <p:cNvSpPr>
              <a:spLocks/>
            </p:cNvSpPr>
            <p:nvPr/>
          </p:nvSpPr>
          <p:spPr bwMode="auto">
            <a:xfrm>
              <a:off x="1306" y="2951"/>
              <a:ext cx="17" cy="17"/>
            </a:xfrm>
            <a:custGeom>
              <a:avLst/>
              <a:gdLst/>
              <a:ahLst/>
              <a:cxnLst>
                <a:cxn ang="0">
                  <a:pos x="0" y="4"/>
                </a:cxn>
                <a:cxn ang="0">
                  <a:pos x="1" y="9"/>
                </a:cxn>
                <a:cxn ang="0">
                  <a:pos x="3" y="13"/>
                </a:cxn>
                <a:cxn ang="0">
                  <a:pos x="6" y="16"/>
                </a:cxn>
                <a:cxn ang="0">
                  <a:pos x="9" y="16"/>
                </a:cxn>
                <a:cxn ang="0">
                  <a:pos x="11" y="14"/>
                </a:cxn>
                <a:cxn ang="0">
                  <a:pos x="13" y="11"/>
                </a:cxn>
                <a:cxn ang="0">
                  <a:pos x="15" y="6"/>
                </a:cxn>
                <a:cxn ang="0">
                  <a:pos x="16" y="0"/>
                </a:cxn>
                <a:cxn ang="0">
                  <a:pos x="0" y="4"/>
                </a:cxn>
              </a:cxnLst>
              <a:rect l="0" t="0" r="r" b="b"/>
              <a:pathLst>
                <a:path w="17" h="17">
                  <a:moveTo>
                    <a:pt x="0" y="4"/>
                  </a:moveTo>
                  <a:lnTo>
                    <a:pt x="1" y="9"/>
                  </a:lnTo>
                  <a:lnTo>
                    <a:pt x="3" y="13"/>
                  </a:lnTo>
                  <a:lnTo>
                    <a:pt x="6" y="16"/>
                  </a:lnTo>
                  <a:lnTo>
                    <a:pt x="9" y="16"/>
                  </a:lnTo>
                  <a:lnTo>
                    <a:pt x="11" y="14"/>
                  </a:lnTo>
                  <a:lnTo>
                    <a:pt x="13" y="11"/>
                  </a:lnTo>
                  <a:lnTo>
                    <a:pt x="15" y="6"/>
                  </a:lnTo>
                  <a:lnTo>
                    <a:pt x="16" y="0"/>
                  </a:lnTo>
                  <a:lnTo>
                    <a:pt x="0" y="4"/>
                  </a:lnTo>
                </a:path>
              </a:pathLst>
            </a:custGeom>
            <a:solidFill>
              <a:srgbClr val="C6E8E8"/>
            </a:solidFill>
            <a:ln w="9525" cap="rnd">
              <a:noFill/>
              <a:round/>
              <a:headEnd/>
              <a:tailEnd/>
            </a:ln>
            <a:effectLst/>
          </p:spPr>
          <p:txBody>
            <a:bodyPr/>
            <a:lstStyle/>
            <a:p>
              <a:endParaRPr lang="en-US"/>
            </a:p>
          </p:txBody>
        </p:sp>
        <p:sp>
          <p:nvSpPr>
            <p:cNvPr id="19506" name="Freeform 50"/>
            <p:cNvSpPr>
              <a:spLocks/>
            </p:cNvSpPr>
            <p:nvPr/>
          </p:nvSpPr>
          <p:spPr bwMode="auto">
            <a:xfrm>
              <a:off x="492" y="2206"/>
              <a:ext cx="18" cy="17"/>
            </a:xfrm>
            <a:custGeom>
              <a:avLst/>
              <a:gdLst/>
              <a:ahLst/>
              <a:cxnLst>
                <a:cxn ang="0">
                  <a:pos x="17" y="13"/>
                </a:cxn>
                <a:cxn ang="0">
                  <a:pos x="15" y="6"/>
                </a:cxn>
                <a:cxn ang="0">
                  <a:pos x="14" y="2"/>
                </a:cxn>
                <a:cxn ang="0">
                  <a:pos x="11" y="0"/>
                </a:cxn>
                <a:cxn ang="0">
                  <a:pos x="8" y="0"/>
                </a:cxn>
                <a:cxn ang="0">
                  <a:pos x="4" y="1"/>
                </a:cxn>
                <a:cxn ang="0">
                  <a:pos x="2" y="5"/>
                </a:cxn>
                <a:cxn ang="0">
                  <a:pos x="0" y="9"/>
                </a:cxn>
                <a:cxn ang="0">
                  <a:pos x="0" y="16"/>
                </a:cxn>
                <a:cxn ang="0">
                  <a:pos x="17" y="13"/>
                </a:cxn>
              </a:cxnLst>
              <a:rect l="0" t="0" r="r" b="b"/>
              <a:pathLst>
                <a:path w="18" h="17">
                  <a:moveTo>
                    <a:pt x="17" y="13"/>
                  </a:moveTo>
                  <a:lnTo>
                    <a:pt x="15" y="6"/>
                  </a:lnTo>
                  <a:lnTo>
                    <a:pt x="14" y="2"/>
                  </a:lnTo>
                  <a:lnTo>
                    <a:pt x="11" y="0"/>
                  </a:lnTo>
                  <a:lnTo>
                    <a:pt x="8" y="0"/>
                  </a:lnTo>
                  <a:lnTo>
                    <a:pt x="4" y="1"/>
                  </a:lnTo>
                  <a:lnTo>
                    <a:pt x="2" y="5"/>
                  </a:lnTo>
                  <a:lnTo>
                    <a:pt x="0" y="9"/>
                  </a:lnTo>
                  <a:lnTo>
                    <a:pt x="0" y="16"/>
                  </a:lnTo>
                  <a:lnTo>
                    <a:pt x="17" y="13"/>
                  </a:lnTo>
                </a:path>
              </a:pathLst>
            </a:custGeom>
            <a:solidFill>
              <a:srgbClr val="C1E5E5"/>
            </a:solidFill>
            <a:ln w="9525" cap="rnd">
              <a:noFill/>
              <a:round/>
              <a:headEnd/>
              <a:tailEnd/>
            </a:ln>
            <a:effectLst/>
          </p:spPr>
          <p:txBody>
            <a:bodyPr/>
            <a:lstStyle/>
            <a:p>
              <a:endParaRPr lang="en-US"/>
            </a:p>
          </p:txBody>
        </p:sp>
        <p:sp>
          <p:nvSpPr>
            <p:cNvPr id="19507" name="Freeform 51"/>
            <p:cNvSpPr>
              <a:spLocks/>
            </p:cNvSpPr>
            <p:nvPr/>
          </p:nvSpPr>
          <p:spPr bwMode="auto">
            <a:xfrm>
              <a:off x="492" y="2215"/>
              <a:ext cx="127" cy="215"/>
            </a:xfrm>
            <a:custGeom>
              <a:avLst/>
              <a:gdLst/>
              <a:ahLst/>
              <a:cxnLst>
                <a:cxn ang="0">
                  <a:pos x="126" y="198"/>
                </a:cxn>
                <a:cxn ang="0">
                  <a:pos x="126" y="198"/>
                </a:cxn>
                <a:cxn ang="0">
                  <a:pos x="109" y="188"/>
                </a:cxn>
                <a:cxn ang="0">
                  <a:pos x="93" y="177"/>
                </a:cxn>
                <a:cxn ang="0">
                  <a:pos x="79" y="163"/>
                </a:cxn>
                <a:cxn ang="0">
                  <a:pos x="67" y="149"/>
                </a:cxn>
                <a:cxn ang="0">
                  <a:pos x="57" y="132"/>
                </a:cxn>
                <a:cxn ang="0">
                  <a:pos x="48" y="116"/>
                </a:cxn>
                <a:cxn ang="0">
                  <a:pos x="40" y="100"/>
                </a:cxn>
                <a:cxn ang="0">
                  <a:pos x="33" y="83"/>
                </a:cxn>
                <a:cxn ang="0">
                  <a:pos x="29" y="66"/>
                </a:cxn>
                <a:cxn ang="0">
                  <a:pos x="24" y="51"/>
                </a:cxn>
                <a:cxn ang="0">
                  <a:pos x="21" y="37"/>
                </a:cxn>
                <a:cxn ang="0">
                  <a:pos x="19" y="25"/>
                </a:cxn>
                <a:cxn ang="0">
                  <a:pos x="17" y="14"/>
                </a:cxn>
                <a:cxn ang="0">
                  <a:pos x="16" y="6"/>
                </a:cxn>
                <a:cxn ang="0">
                  <a:pos x="16" y="2"/>
                </a:cxn>
                <a:cxn ang="0">
                  <a:pos x="16" y="0"/>
                </a:cxn>
                <a:cxn ang="0">
                  <a:pos x="0" y="1"/>
                </a:cxn>
                <a:cxn ang="0">
                  <a:pos x="0" y="3"/>
                </a:cxn>
                <a:cxn ang="0">
                  <a:pos x="0" y="9"/>
                </a:cxn>
                <a:cxn ang="0">
                  <a:pos x="1" y="17"/>
                </a:cxn>
                <a:cxn ang="0">
                  <a:pos x="3" y="28"/>
                </a:cxn>
                <a:cxn ang="0">
                  <a:pos x="6" y="40"/>
                </a:cxn>
                <a:cxn ang="0">
                  <a:pos x="9" y="55"/>
                </a:cxn>
                <a:cxn ang="0">
                  <a:pos x="13" y="71"/>
                </a:cxn>
                <a:cxn ang="0">
                  <a:pos x="19" y="89"/>
                </a:cxn>
                <a:cxn ang="0">
                  <a:pos x="25" y="107"/>
                </a:cxn>
                <a:cxn ang="0">
                  <a:pos x="33" y="124"/>
                </a:cxn>
                <a:cxn ang="0">
                  <a:pos x="43" y="142"/>
                </a:cxn>
                <a:cxn ang="0">
                  <a:pos x="55" y="159"/>
                </a:cxn>
                <a:cxn ang="0">
                  <a:pos x="67" y="175"/>
                </a:cxn>
                <a:cxn ang="0">
                  <a:pos x="83" y="190"/>
                </a:cxn>
                <a:cxn ang="0">
                  <a:pos x="100" y="203"/>
                </a:cxn>
                <a:cxn ang="0">
                  <a:pos x="119" y="214"/>
                </a:cxn>
                <a:cxn ang="0">
                  <a:pos x="119" y="214"/>
                </a:cxn>
                <a:cxn ang="0">
                  <a:pos x="126" y="198"/>
                </a:cxn>
              </a:cxnLst>
              <a:rect l="0" t="0" r="r" b="b"/>
              <a:pathLst>
                <a:path w="127" h="215">
                  <a:moveTo>
                    <a:pt x="126" y="198"/>
                  </a:moveTo>
                  <a:lnTo>
                    <a:pt x="126" y="198"/>
                  </a:lnTo>
                  <a:lnTo>
                    <a:pt x="109" y="188"/>
                  </a:lnTo>
                  <a:lnTo>
                    <a:pt x="93" y="177"/>
                  </a:lnTo>
                  <a:lnTo>
                    <a:pt x="79" y="163"/>
                  </a:lnTo>
                  <a:lnTo>
                    <a:pt x="67" y="149"/>
                  </a:lnTo>
                  <a:lnTo>
                    <a:pt x="57" y="132"/>
                  </a:lnTo>
                  <a:lnTo>
                    <a:pt x="48" y="116"/>
                  </a:lnTo>
                  <a:lnTo>
                    <a:pt x="40" y="100"/>
                  </a:lnTo>
                  <a:lnTo>
                    <a:pt x="33" y="83"/>
                  </a:lnTo>
                  <a:lnTo>
                    <a:pt x="29" y="66"/>
                  </a:lnTo>
                  <a:lnTo>
                    <a:pt x="24" y="51"/>
                  </a:lnTo>
                  <a:lnTo>
                    <a:pt x="21" y="37"/>
                  </a:lnTo>
                  <a:lnTo>
                    <a:pt x="19" y="25"/>
                  </a:lnTo>
                  <a:lnTo>
                    <a:pt x="17" y="14"/>
                  </a:lnTo>
                  <a:lnTo>
                    <a:pt x="16" y="6"/>
                  </a:lnTo>
                  <a:lnTo>
                    <a:pt x="16" y="2"/>
                  </a:lnTo>
                  <a:lnTo>
                    <a:pt x="16" y="0"/>
                  </a:lnTo>
                  <a:lnTo>
                    <a:pt x="0" y="1"/>
                  </a:lnTo>
                  <a:lnTo>
                    <a:pt x="0" y="3"/>
                  </a:lnTo>
                  <a:lnTo>
                    <a:pt x="0" y="9"/>
                  </a:lnTo>
                  <a:lnTo>
                    <a:pt x="1" y="17"/>
                  </a:lnTo>
                  <a:lnTo>
                    <a:pt x="3" y="28"/>
                  </a:lnTo>
                  <a:lnTo>
                    <a:pt x="6" y="40"/>
                  </a:lnTo>
                  <a:lnTo>
                    <a:pt x="9" y="55"/>
                  </a:lnTo>
                  <a:lnTo>
                    <a:pt x="13" y="71"/>
                  </a:lnTo>
                  <a:lnTo>
                    <a:pt x="19" y="89"/>
                  </a:lnTo>
                  <a:lnTo>
                    <a:pt x="25" y="107"/>
                  </a:lnTo>
                  <a:lnTo>
                    <a:pt x="33" y="124"/>
                  </a:lnTo>
                  <a:lnTo>
                    <a:pt x="43" y="142"/>
                  </a:lnTo>
                  <a:lnTo>
                    <a:pt x="55" y="159"/>
                  </a:lnTo>
                  <a:lnTo>
                    <a:pt x="67" y="175"/>
                  </a:lnTo>
                  <a:lnTo>
                    <a:pt x="83" y="190"/>
                  </a:lnTo>
                  <a:lnTo>
                    <a:pt x="100" y="203"/>
                  </a:lnTo>
                  <a:lnTo>
                    <a:pt x="119" y="214"/>
                  </a:lnTo>
                  <a:lnTo>
                    <a:pt x="119" y="214"/>
                  </a:lnTo>
                  <a:lnTo>
                    <a:pt x="126" y="198"/>
                  </a:lnTo>
                </a:path>
              </a:pathLst>
            </a:custGeom>
            <a:solidFill>
              <a:srgbClr val="C1E5E5"/>
            </a:solidFill>
            <a:ln w="9525" cap="rnd">
              <a:noFill/>
              <a:round/>
              <a:headEnd/>
              <a:tailEnd/>
            </a:ln>
            <a:effectLst/>
          </p:spPr>
          <p:txBody>
            <a:bodyPr/>
            <a:lstStyle/>
            <a:p>
              <a:endParaRPr lang="en-US"/>
            </a:p>
          </p:txBody>
        </p:sp>
        <p:sp>
          <p:nvSpPr>
            <p:cNvPr id="19508" name="Freeform 52"/>
            <p:cNvSpPr>
              <a:spLocks/>
            </p:cNvSpPr>
            <p:nvPr/>
          </p:nvSpPr>
          <p:spPr bwMode="auto">
            <a:xfrm>
              <a:off x="611" y="2413"/>
              <a:ext cx="21" cy="24"/>
            </a:xfrm>
            <a:custGeom>
              <a:avLst/>
              <a:gdLst/>
              <a:ahLst/>
              <a:cxnLst>
                <a:cxn ang="0">
                  <a:pos x="20" y="5"/>
                </a:cxn>
                <a:cxn ang="0">
                  <a:pos x="20" y="5"/>
                </a:cxn>
                <a:cxn ang="0">
                  <a:pos x="18" y="4"/>
                </a:cxn>
                <a:cxn ang="0">
                  <a:pos x="16" y="4"/>
                </a:cxn>
                <a:cxn ang="0">
                  <a:pos x="15" y="3"/>
                </a:cxn>
                <a:cxn ang="0">
                  <a:pos x="12" y="3"/>
                </a:cxn>
                <a:cxn ang="0">
                  <a:pos x="12" y="2"/>
                </a:cxn>
                <a:cxn ang="0">
                  <a:pos x="10" y="0"/>
                </a:cxn>
                <a:cxn ang="0">
                  <a:pos x="7" y="0"/>
                </a:cxn>
                <a:cxn ang="0">
                  <a:pos x="6" y="0"/>
                </a:cxn>
                <a:cxn ang="0">
                  <a:pos x="0" y="15"/>
                </a:cxn>
                <a:cxn ang="0">
                  <a:pos x="2" y="16"/>
                </a:cxn>
                <a:cxn ang="0">
                  <a:pos x="3" y="17"/>
                </a:cxn>
                <a:cxn ang="0">
                  <a:pos x="5" y="18"/>
                </a:cxn>
                <a:cxn ang="0">
                  <a:pos x="7" y="19"/>
                </a:cxn>
                <a:cxn ang="0">
                  <a:pos x="9" y="19"/>
                </a:cxn>
                <a:cxn ang="0">
                  <a:pos x="11" y="20"/>
                </a:cxn>
                <a:cxn ang="0">
                  <a:pos x="12" y="22"/>
                </a:cxn>
                <a:cxn ang="0">
                  <a:pos x="15" y="23"/>
                </a:cxn>
                <a:cxn ang="0">
                  <a:pos x="15" y="23"/>
                </a:cxn>
                <a:cxn ang="0">
                  <a:pos x="20" y="5"/>
                </a:cxn>
              </a:cxnLst>
              <a:rect l="0" t="0" r="r" b="b"/>
              <a:pathLst>
                <a:path w="21" h="24">
                  <a:moveTo>
                    <a:pt x="20" y="5"/>
                  </a:moveTo>
                  <a:lnTo>
                    <a:pt x="20" y="5"/>
                  </a:lnTo>
                  <a:lnTo>
                    <a:pt x="18" y="4"/>
                  </a:lnTo>
                  <a:lnTo>
                    <a:pt x="16" y="4"/>
                  </a:lnTo>
                  <a:lnTo>
                    <a:pt x="15" y="3"/>
                  </a:lnTo>
                  <a:lnTo>
                    <a:pt x="12" y="3"/>
                  </a:lnTo>
                  <a:lnTo>
                    <a:pt x="12" y="2"/>
                  </a:lnTo>
                  <a:lnTo>
                    <a:pt x="10" y="0"/>
                  </a:lnTo>
                  <a:lnTo>
                    <a:pt x="7" y="0"/>
                  </a:lnTo>
                  <a:lnTo>
                    <a:pt x="6" y="0"/>
                  </a:lnTo>
                  <a:lnTo>
                    <a:pt x="0" y="15"/>
                  </a:lnTo>
                  <a:lnTo>
                    <a:pt x="2" y="16"/>
                  </a:lnTo>
                  <a:lnTo>
                    <a:pt x="3" y="17"/>
                  </a:lnTo>
                  <a:lnTo>
                    <a:pt x="5" y="18"/>
                  </a:lnTo>
                  <a:lnTo>
                    <a:pt x="7" y="19"/>
                  </a:lnTo>
                  <a:lnTo>
                    <a:pt x="9" y="19"/>
                  </a:lnTo>
                  <a:lnTo>
                    <a:pt x="11" y="20"/>
                  </a:lnTo>
                  <a:lnTo>
                    <a:pt x="12" y="22"/>
                  </a:lnTo>
                  <a:lnTo>
                    <a:pt x="15" y="23"/>
                  </a:lnTo>
                  <a:lnTo>
                    <a:pt x="15" y="23"/>
                  </a:lnTo>
                  <a:lnTo>
                    <a:pt x="20" y="5"/>
                  </a:lnTo>
                </a:path>
              </a:pathLst>
            </a:custGeom>
            <a:solidFill>
              <a:srgbClr val="C1E5E5"/>
            </a:solidFill>
            <a:ln w="9525" cap="rnd">
              <a:noFill/>
              <a:round/>
              <a:headEnd/>
              <a:tailEnd/>
            </a:ln>
            <a:effectLst/>
          </p:spPr>
          <p:txBody>
            <a:bodyPr/>
            <a:lstStyle/>
            <a:p>
              <a:endParaRPr lang="en-US"/>
            </a:p>
          </p:txBody>
        </p:sp>
        <p:sp>
          <p:nvSpPr>
            <p:cNvPr id="19509" name="Freeform 53"/>
            <p:cNvSpPr>
              <a:spLocks/>
            </p:cNvSpPr>
            <p:nvPr/>
          </p:nvSpPr>
          <p:spPr bwMode="auto">
            <a:xfrm>
              <a:off x="626" y="2419"/>
              <a:ext cx="424" cy="137"/>
            </a:xfrm>
            <a:custGeom>
              <a:avLst/>
              <a:gdLst/>
              <a:ahLst/>
              <a:cxnLst>
                <a:cxn ang="0">
                  <a:pos x="423" y="119"/>
                </a:cxn>
                <a:cxn ang="0">
                  <a:pos x="401" y="110"/>
                </a:cxn>
                <a:cxn ang="0">
                  <a:pos x="377" y="102"/>
                </a:cxn>
                <a:cxn ang="0">
                  <a:pos x="353" y="93"/>
                </a:cxn>
                <a:cxn ang="0">
                  <a:pos x="326" y="86"/>
                </a:cxn>
                <a:cxn ang="0">
                  <a:pos x="299" y="79"/>
                </a:cxn>
                <a:cxn ang="0">
                  <a:pos x="271" y="71"/>
                </a:cxn>
                <a:cxn ang="0">
                  <a:pos x="244" y="64"/>
                </a:cxn>
                <a:cxn ang="0">
                  <a:pos x="215" y="57"/>
                </a:cxn>
                <a:cxn ang="0">
                  <a:pos x="186" y="50"/>
                </a:cxn>
                <a:cxn ang="0">
                  <a:pos x="158" y="43"/>
                </a:cxn>
                <a:cxn ang="0">
                  <a:pos x="130" y="36"/>
                </a:cxn>
                <a:cxn ang="0">
                  <a:pos x="102" y="29"/>
                </a:cxn>
                <a:cxn ang="0">
                  <a:pos x="76" y="22"/>
                </a:cxn>
                <a:cxn ang="0">
                  <a:pos x="51" y="15"/>
                </a:cxn>
                <a:cxn ang="0">
                  <a:pos x="27" y="7"/>
                </a:cxn>
                <a:cxn ang="0">
                  <a:pos x="4" y="0"/>
                </a:cxn>
                <a:cxn ang="0">
                  <a:pos x="11" y="20"/>
                </a:cxn>
                <a:cxn ang="0">
                  <a:pos x="35" y="28"/>
                </a:cxn>
                <a:cxn ang="0">
                  <a:pos x="59" y="35"/>
                </a:cxn>
                <a:cxn ang="0">
                  <a:pos x="85" y="42"/>
                </a:cxn>
                <a:cxn ang="0">
                  <a:pos x="112" y="50"/>
                </a:cxn>
                <a:cxn ang="0">
                  <a:pos x="140" y="57"/>
                </a:cxn>
                <a:cxn ang="0">
                  <a:pos x="168" y="64"/>
                </a:cxn>
                <a:cxn ang="0">
                  <a:pos x="197" y="71"/>
                </a:cxn>
                <a:cxn ang="0">
                  <a:pos x="226" y="77"/>
                </a:cxn>
                <a:cxn ang="0">
                  <a:pos x="254" y="84"/>
                </a:cxn>
                <a:cxn ang="0">
                  <a:pos x="282" y="91"/>
                </a:cxn>
                <a:cxn ang="0">
                  <a:pos x="309" y="99"/>
                </a:cxn>
                <a:cxn ang="0">
                  <a:pos x="335" y="106"/>
                </a:cxn>
                <a:cxn ang="0">
                  <a:pos x="361" y="115"/>
                </a:cxn>
                <a:cxn ang="0">
                  <a:pos x="384" y="123"/>
                </a:cxn>
                <a:cxn ang="0">
                  <a:pos x="406" y="131"/>
                </a:cxn>
                <a:cxn ang="0">
                  <a:pos x="417" y="136"/>
                </a:cxn>
              </a:cxnLst>
              <a:rect l="0" t="0" r="r" b="b"/>
              <a:pathLst>
                <a:path w="424" h="137">
                  <a:moveTo>
                    <a:pt x="423" y="119"/>
                  </a:moveTo>
                  <a:lnTo>
                    <a:pt x="423" y="119"/>
                  </a:lnTo>
                  <a:lnTo>
                    <a:pt x="412" y="115"/>
                  </a:lnTo>
                  <a:lnTo>
                    <a:pt x="401" y="110"/>
                  </a:lnTo>
                  <a:lnTo>
                    <a:pt x="389" y="106"/>
                  </a:lnTo>
                  <a:lnTo>
                    <a:pt x="377" y="102"/>
                  </a:lnTo>
                  <a:lnTo>
                    <a:pt x="365" y="98"/>
                  </a:lnTo>
                  <a:lnTo>
                    <a:pt x="353" y="93"/>
                  </a:lnTo>
                  <a:lnTo>
                    <a:pt x="339" y="90"/>
                  </a:lnTo>
                  <a:lnTo>
                    <a:pt x="326" y="86"/>
                  </a:lnTo>
                  <a:lnTo>
                    <a:pt x="313" y="82"/>
                  </a:lnTo>
                  <a:lnTo>
                    <a:pt x="299" y="79"/>
                  </a:lnTo>
                  <a:lnTo>
                    <a:pt x="286" y="75"/>
                  </a:lnTo>
                  <a:lnTo>
                    <a:pt x="271" y="71"/>
                  </a:lnTo>
                  <a:lnTo>
                    <a:pt x="258" y="68"/>
                  </a:lnTo>
                  <a:lnTo>
                    <a:pt x="244" y="64"/>
                  </a:lnTo>
                  <a:lnTo>
                    <a:pt x="229" y="61"/>
                  </a:lnTo>
                  <a:lnTo>
                    <a:pt x="215" y="57"/>
                  </a:lnTo>
                  <a:lnTo>
                    <a:pt x="200" y="54"/>
                  </a:lnTo>
                  <a:lnTo>
                    <a:pt x="186" y="50"/>
                  </a:lnTo>
                  <a:lnTo>
                    <a:pt x="172" y="47"/>
                  </a:lnTo>
                  <a:lnTo>
                    <a:pt x="158" y="43"/>
                  </a:lnTo>
                  <a:lnTo>
                    <a:pt x="143" y="40"/>
                  </a:lnTo>
                  <a:lnTo>
                    <a:pt x="130" y="36"/>
                  </a:lnTo>
                  <a:lnTo>
                    <a:pt x="116" y="33"/>
                  </a:lnTo>
                  <a:lnTo>
                    <a:pt x="102" y="29"/>
                  </a:lnTo>
                  <a:lnTo>
                    <a:pt x="89" y="25"/>
                  </a:lnTo>
                  <a:lnTo>
                    <a:pt x="76" y="22"/>
                  </a:lnTo>
                  <a:lnTo>
                    <a:pt x="63" y="19"/>
                  </a:lnTo>
                  <a:lnTo>
                    <a:pt x="51" y="15"/>
                  </a:lnTo>
                  <a:lnTo>
                    <a:pt x="39" y="11"/>
                  </a:lnTo>
                  <a:lnTo>
                    <a:pt x="27" y="7"/>
                  </a:lnTo>
                  <a:lnTo>
                    <a:pt x="16" y="3"/>
                  </a:lnTo>
                  <a:lnTo>
                    <a:pt x="4" y="0"/>
                  </a:lnTo>
                  <a:lnTo>
                    <a:pt x="0" y="16"/>
                  </a:lnTo>
                  <a:lnTo>
                    <a:pt x="11" y="20"/>
                  </a:lnTo>
                  <a:lnTo>
                    <a:pt x="22" y="24"/>
                  </a:lnTo>
                  <a:lnTo>
                    <a:pt x="35" y="28"/>
                  </a:lnTo>
                  <a:lnTo>
                    <a:pt x="47" y="32"/>
                  </a:lnTo>
                  <a:lnTo>
                    <a:pt x="59" y="35"/>
                  </a:lnTo>
                  <a:lnTo>
                    <a:pt x="72" y="38"/>
                  </a:lnTo>
                  <a:lnTo>
                    <a:pt x="85" y="42"/>
                  </a:lnTo>
                  <a:lnTo>
                    <a:pt x="99" y="46"/>
                  </a:lnTo>
                  <a:lnTo>
                    <a:pt x="112" y="50"/>
                  </a:lnTo>
                  <a:lnTo>
                    <a:pt x="126" y="53"/>
                  </a:lnTo>
                  <a:lnTo>
                    <a:pt x="140" y="57"/>
                  </a:lnTo>
                  <a:lnTo>
                    <a:pt x="154" y="60"/>
                  </a:lnTo>
                  <a:lnTo>
                    <a:pt x="168" y="64"/>
                  </a:lnTo>
                  <a:lnTo>
                    <a:pt x="183" y="67"/>
                  </a:lnTo>
                  <a:lnTo>
                    <a:pt x="197" y="71"/>
                  </a:lnTo>
                  <a:lnTo>
                    <a:pt x="211" y="74"/>
                  </a:lnTo>
                  <a:lnTo>
                    <a:pt x="226" y="77"/>
                  </a:lnTo>
                  <a:lnTo>
                    <a:pt x="240" y="80"/>
                  </a:lnTo>
                  <a:lnTo>
                    <a:pt x="254" y="84"/>
                  </a:lnTo>
                  <a:lnTo>
                    <a:pt x="268" y="88"/>
                  </a:lnTo>
                  <a:lnTo>
                    <a:pt x="282" y="91"/>
                  </a:lnTo>
                  <a:lnTo>
                    <a:pt x="296" y="95"/>
                  </a:lnTo>
                  <a:lnTo>
                    <a:pt x="309" y="99"/>
                  </a:lnTo>
                  <a:lnTo>
                    <a:pt x="323" y="103"/>
                  </a:lnTo>
                  <a:lnTo>
                    <a:pt x="335" y="106"/>
                  </a:lnTo>
                  <a:lnTo>
                    <a:pt x="349" y="110"/>
                  </a:lnTo>
                  <a:lnTo>
                    <a:pt x="361" y="115"/>
                  </a:lnTo>
                  <a:lnTo>
                    <a:pt x="373" y="119"/>
                  </a:lnTo>
                  <a:lnTo>
                    <a:pt x="384" y="123"/>
                  </a:lnTo>
                  <a:lnTo>
                    <a:pt x="396" y="127"/>
                  </a:lnTo>
                  <a:lnTo>
                    <a:pt x="406" y="131"/>
                  </a:lnTo>
                  <a:lnTo>
                    <a:pt x="417" y="136"/>
                  </a:lnTo>
                  <a:lnTo>
                    <a:pt x="417" y="136"/>
                  </a:lnTo>
                  <a:lnTo>
                    <a:pt x="423" y="119"/>
                  </a:lnTo>
                </a:path>
              </a:pathLst>
            </a:custGeom>
            <a:solidFill>
              <a:srgbClr val="C1E5E5"/>
            </a:solidFill>
            <a:ln w="9525" cap="rnd">
              <a:noFill/>
              <a:round/>
              <a:headEnd/>
              <a:tailEnd/>
            </a:ln>
            <a:effectLst/>
          </p:spPr>
          <p:txBody>
            <a:bodyPr/>
            <a:lstStyle/>
            <a:p>
              <a:endParaRPr lang="en-US"/>
            </a:p>
          </p:txBody>
        </p:sp>
        <p:sp>
          <p:nvSpPr>
            <p:cNvPr id="19510" name="Freeform 54"/>
            <p:cNvSpPr>
              <a:spLocks/>
            </p:cNvSpPr>
            <p:nvPr/>
          </p:nvSpPr>
          <p:spPr bwMode="auto">
            <a:xfrm>
              <a:off x="1043" y="2539"/>
              <a:ext cx="30" cy="28"/>
            </a:xfrm>
            <a:custGeom>
              <a:avLst/>
              <a:gdLst/>
              <a:ahLst/>
              <a:cxnLst>
                <a:cxn ang="0">
                  <a:pos x="29" y="10"/>
                </a:cxn>
                <a:cxn ang="0">
                  <a:pos x="29" y="10"/>
                </a:cxn>
                <a:cxn ang="0">
                  <a:pos x="26" y="10"/>
                </a:cxn>
                <a:cxn ang="0">
                  <a:pos x="22" y="8"/>
                </a:cxn>
                <a:cxn ang="0">
                  <a:pos x="19" y="6"/>
                </a:cxn>
                <a:cxn ang="0">
                  <a:pos x="16" y="5"/>
                </a:cxn>
                <a:cxn ang="0">
                  <a:pos x="14" y="3"/>
                </a:cxn>
                <a:cxn ang="0">
                  <a:pos x="12" y="3"/>
                </a:cxn>
                <a:cxn ang="0">
                  <a:pos x="8" y="1"/>
                </a:cxn>
                <a:cxn ang="0">
                  <a:pos x="5" y="0"/>
                </a:cxn>
                <a:cxn ang="0">
                  <a:pos x="0" y="16"/>
                </a:cxn>
                <a:cxn ang="0">
                  <a:pos x="2" y="17"/>
                </a:cxn>
                <a:cxn ang="0">
                  <a:pos x="4" y="18"/>
                </a:cxn>
                <a:cxn ang="0">
                  <a:pos x="7" y="20"/>
                </a:cxn>
                <a:cxn ang="0">
                  <a:pos x="10" y="21"/>
                </a:cxn>
                <a:cxn ang="0">
                  <a:pos x="13" y="23"/>
                </a:cxn>
                <a:cxn ang="0">
                  <a:pos x="16" y="24"/>
                </a:cxn>
                <a:cxn ang="0">
                  <a:pos x="19" y="25"/>
                </a:cxn>
                <a:cxn ang="0">
                  <a:pos x="22" y="27"/>
                </a:cxn>
                <a:cxn ang="0">
                  <a:pos x="22" y="27"/>
                </a:cxn>
                <a:cxn ang="0">
                  <a:pos x="29" y="10"/>
                </a:cxn>
              </a:cxnLst>
              <a:rect l="0" t="0" r="r" b="b"/>
              <a:pathLst>
                <a:path w="30" h="28">
                  <a:moveTo>
                    <a:pt x="29" y="10"/>
                  </a:moveTo>
                  <a:lnTo>
                    <a:pt x="29" y="10"/>
                  </a:lnTo>
                  <a:lnTo>
                    <a:pt x="26" y="10"/>
                  </a:lnTo>
                  <a:lnTo>
                    <a:pt x="22" y="8"/>
                  </a:lnTo>
                  <a:lnTo>
                    <a:pt x="19" y="6"/>
                  </a:lnTo>
                  <a:lnTo>
                    <a:pt x="16" y="5"/>
                  </a:lnTo>
                  <a:lnTo>
                    <a:pt x="14" y="3"/>
                  </a:lnTo>
                  <a:lnTo>
                    <a:pt x="12" y="3"/>
                  </a:lnTo>
                  <a:lnTo>
                    <a:pt x="8" y="1"/>
                  </a:lnTo>
                  <a:lnTo>
                    <a:pt x="5" y="0"/>
                  </a:lnTo>
                  <a:lnTo>
                    <a:pt x="0" y="16"/>
                  </a:lnTo>
                  <a:lnTo>
                    <a:pt x="2" y="17"/>
                  </a:lnTo>
                  <a:lnTo>
                    <a:pt x="4" y="18"/>
                  </a:lnTo>
                  <a:lnTo>
                    <a:pt x="7" y="20"/>
                  </a:lnTo>
                  <a:lnTo>
                    <a:pt x="10" y="21"/>
                  </a:lnTo>
                  <a:lnTo>
                    <a:pt x="13" y="23"/>
                  </a:lnTo>
                  <a:lnTo>
                    <a:pt x="16" y="24"/>
                  </a:lnTo>
                  <a:lnTo>
                    <a:pt x="19" y="25"/>
                  </a:lnTo>
                  <a:lnTo>
                    <a:pt x="22" y="27"/>
                  </a:lnTo>
                  <a:lnTo>
                    <a:pt x="22" y="27"/>
                  </a:lnTo>
                  <a:lnTo>
                    <a:pt x="29" y="10"/>
                  </a:lnTo>
                </a:path>
              </a:pathLst>
            </a:custGeom>
            <a:solidFill>
              <a:srgbClr val="C1E5E5"/>
            </a:solidFill>
            <a:ln w="9525" cap="rnd">
              <a:noFill/>
              <a:round/>
              <a:headEnd/>
              <a:tailEnd/>
            </a:ln>
            <a:effectLst/>
          </p:spPr>
          <p:txBody>
            <a:bodyPr/>
            <a:lstStyle/>
            <a:p>
              <a:endParaRPr lang="en-US"/>
            </a:p>
          </p:txBody>
        </p:sp>
        <p:sp>
          <p:nvSpPr>
            <p:cNvPr id="19511" name="Freeform 55"/>
            <p:cNvSpPr>
              <a:spLocks/>
            </p:cNvSpPr>
            <p:nvPr/>
          </p:nvSpPr>
          <p:spPr bwMode="auto">
            <a:xfrm>
              <a:off x="1066" y="2550"/>
              <a:ext cx="255" cy="386"/>
            </a:xfrm>
            <a:custGeom>
              <a:avLst/>
              <a:gdLst/>
              <a:ahLst/>
              <a:cxnLst>
                <a:cxn ang="0">
                  <a:pos x="250" y="362"/>
                </a:cxn>
                <a:cxn ang="0">
                  <a:pos x="242" y="326"/>
                </a:cxn>
                <a:cxn ang="0">
                  <a:pos x="233" y="290"/>
                </a:cxn>
                <a:cxn ang="0">
                  <a:pos x="222" y="258"/>
                </a:cxn>
                <a:cxn ang="0">
                  <a:pos x="211" y="228"/>
                </a:cxn>
                <a:cxn ang="0">
                  <a:pos x="197" y="198"/>
                </a:cxn>
                <a:cxn ang="0">
                  <a:pos x="182" y="171"/>
                </a:cxn>
                <a:cxn ang="0">
                  <a:pos x="168" y="146"/>
                </a:cxn>
                <a:cxn ang="0">
                  <a:pos x="151" y="122"/>
                </a:cxn>
                <a:cxn ang="0">
                  <a:pos x="135" y="100"/>
                </a:cxn>
                <a:cxn ang="0">
                  <a:pos x="116" y="80"/>
                </a:cxn>
                <a:cxn ang="0">
                  <a:pos x="97" y="61"/>
                </a:cxn>
                <a:cxn ang="0">
                  <a:pos x="78" y="45"/>
                </a:cxn>
                <a:cxn ang="0">
                  <a:pos x="58" y="30"/>
                </a:cxn>
                <a:cxn ang="0">
                  <a:pos x="37" y="17"/>
                </a:cxn>
                <a:cxn ang="0">
                  <a:pos x="16" y="5"/>
                </a:cxn>
                <a:cxn ang="0">
                  <a:pos x="0" y="16"/>
                </a:cxn>
                <a:cxn ang="0">
                  <a:pos x="20" y="26"/>
                </a:cxn>
                <a:cxn ang="0">
                  <a:pos x="40" y="38"/>
                </a:cxn>
                <a:cxn ang="0">
                  <a:pos x="59" y="52"/>
                </a:cxn>
                <a:cxn ang="0">
                  <a:pos x="78" y="67"/>
                </a:cxn>
                <a:cxn ang="0">
                  <a:pos x="96" y="84"/>
                </a:cxn>
                <a:cxn ang="0">
                  <a:pos x="114" y="101"/>
                </a:cxn>
                <a:cxn ang="0">
                  <a:pos x="131" y="122"/>
                </a:cxn>
                <a:cxn ang="0">
                  <a:pos x="147" y="144"/>
                </a:cxn>
                <a:cxn ang="0">
                  <a:pos x="162" y="167"/>
                </a:cxn>
                <a:cxn ang="0">
                  <a:pos x="176" y="192"/>
                </a:cxn>
                <a:cxn ang="0">
                  <a:pos x="189" y="220"/>
                </a:cxn>
                <a:cxn ang="0">
                  <a:pos x="202" y="249"/>
                </a:cxn>
                <a:cxn ang="0">
                  <a:pos x="213" y="280"/>
                </a:cxn>
                <a:cxn ang="0">
                  <a:pos x="223" y="313"/>
                </a:cxn>
                <a:cxn ang="0">
                  <a:pos x="231" y="348"/>
                </a:cxn>
                <a:cxn ang="0">
                  <a:pos x="238" y="385"/>
                </a:cxn>
              </a:cxnLst>
              <a:rect l="0" t="0" r="r" b="b"/>
              <a:pathLst>
                <a:path w="255" h="386">
                  <a:moveTo>
                    <a:pt x="254" y="381"/>
                  </a:moveTo>
                  <a:lnTo>
                    <a:pt x="250" y="362"/>
                  </a:lnTo>
                  <a:lnTo>
                    <a:pt x="246" y="344"/>
                  </a:lnTo>
                  <a:lnTo>
                    <a:pt x="242" y="326"/>
                  </a:lnTo>
                  <a:lnTo>
                    <a:pt x="238" y="308"/>
                  </a:lnTo>
                  <a:lnTo>
                    <a:pt x="233" y="290"/>
                  </a:lnTo>
                  <a:lnTo>
                    <a:pt x="228" y="274"/>
                  </a:lnTo>
                  <a:lnTo>
                    <a:pt x="222" y="258"/>
                  </a:lnTo>
                  <a:lnTo>
                    <a:pt x="216" y="242"/>
                  </a:lnTo>
                  <a:lnTo>
                    <a:pt x="211" y="228"/>
                  </a:lnTo>
                  <a:lnTo>
                    <a:pt x="204" y="212"/>
                  </a:lnTo>
                  <a:lnTo>
                    <a:pt x="197" y="198"/>
                  </a:lnTo>
                  <a:lnTo>
                    <a:pt x="190" y="185"/>
                  </a:lnTo>
                  <a:lnTo>
                    <a:pt x="182" y="171"/>
                  </a:lnTo>
                  <a:lnTo>
                    <a:pt x="175" y="158"/>
                  </a:lnTo>
                  <a:lnTo>
                    <a:pt x="168" y="146"/>
                  </a:lnTo>
                  <a:lnTo>
                    <a:pt x="160" y="133"/>
                  </a:lnTo>
                  <a:lnTo>
                    <a:pt x="151" y="122"/>
                  </a:lnTo>
                  <a:lnTo>
                    <a:pt x="143" y="111"/>
                  </a:lnTo>
                  <a:lnTo>
                    <a:pt x="135" y="100"/>
                  </a:lnTo>
                  <a:lnTo>
                    <a:pt x="125" y="90"/>
                  </a:lnTo>
                  <a:lnTo>
                    <a:pt x="116" y="80"/>
                  </a:lnTo>
                  <a:lnTo>
                    <a:pt x="107" y="71"/>
                  </a:lnTo>
                  <a:lnTo>
                    <a:pt x="97" y="61"/>
                  </a:lnTo>
                  <a:lnTo>
                    <a:pt x="88" y="53"/>
                  </a:lnTo>
                  <a:lnTo>
                    <a:pt x="78" y="45"/>
                  </a:lnTo>
                  <a:lnTo>
                    <a:pt x="68" y="37"/>
                  </a:lnTo>
                  <a:lnTo>
                    <a:pt x="58" y="30"/>
                  </a:lnTo>
                  <a:lnTo>
                    <a:pt x="47" y="23"/>
                  </a:lnTo>
                  <a:lnTo>
                    <a:pt x="37" y="17"/>
                  </a:lnTo>
                  <a:lnTo>
                    <a:pt x="26" y="11"/>
                  </a:lnTo>
                  <a:lnTo>
                    <a:pt x="16" y="5"/>
                  </a:lnTo>
                  <a:lnTo>
                    <a:pt x="6" y="0"/>
                  </a:lnTo>
                  <a:lnTo>
                    <a:pt x="0" y="16"/>
                  </a:lnTo>
                  <a:lnTo>
                    <a:pt x="9" y="21"/>
                  </a:lnTo>
                  <a:lnTo>
                    <a:pt x="20" y="26"/>
                  </a:lnTo>
                  <a:lnTo>
                    <a:pt x="30" y="32"/>
                  </a:lnTo>
                  <a:lnTo>
                    <a:pt x="40" y="38"/>
                  </a:lnTo>
                  <a:lnTo>
                    <a:pt x="49" y="45"/>
                  </a:lnTo>
                  <a:lnTo>
                    <a:pt x="59" y="52"/>
                  </a:lnTo>
                  <a:lnTo>
                    <a:pt x="68" y="59"/>
                  </a:lnTo>
                  <a:lnTo>
                    <a:pt x="78" y="67"/>
                  </a:lnTo>
                  <a:lnTo>
                    <a:pt x="87" y="75"/>
                  </a:lnTo>
                  <a:lnTo>
                    <a:pt x="96" y="84"/>
                  </a:lnTo>
                  <a:lnTo>
                    <a:pt x="105" y="93"/>
                  </a:lnTo>
                  <a:lnTo>
                    <a:pt x="114" y="101"/>
                  </a:lnTo>
                  <a:lnTo>
                    <a:pt x="122" y="112"/>
                  </a:lnTo>
                  <a:lnTo>
                    <a:pt x="131" y="122"/>
                  </a:lnTo>
                  <a:lnTo>
                    <a:pt x="139" y="133"/>
                  </a:lnTo>
                  <a:lnTo>
                    <a:pt x="147" y="144"/>
                  </a:lnTo>
                  <a:lnTo>
                    <a:pt x="154" y="156"/>
                  </a:lnTo>
                  <a:lnTo>
                    <a:pt x="162" y="167"/>
                  </a:lnTo>
                  <a:lnTo>
                    <a:pt x="169" y="180"/>
                  </a:lnTo>
                  <a:lnTo>
                    <a:pt x="176" y="192"/>
                  </a:lnTo>
                  <a:lnTo>
                    <a:pt x="183" y="206"/>
                  </a:lnTo>
                  <a:lnTo>
                    <a:pt x="189" y="220"/>
                  </a:lnTo>
                  <a:lnTo>
                    <a:pt x="196" y="234"/>
                  </a:lnTo>
                  <a:lnTo>
                    <a:pt x="202" y="249"/>
                  </a:lnTo>
                  <a:lnTo>
                    <a:pt x="208" y="264"/>
                  </a:lnTo>
                  <a:lnTo>
                    <a:pt x="213" y="280"/>
                  </a:lnTo>
                  <a:lnTo>
                    <a:pt x="218" y="296"/>
                  </a:lnTo>
                  <a:lnTo>
                    <a:pt x="223" y="313"/>
                  </a:lnTo>
                  <a:lnTo>
                    <a:pt x="227" y="330"/>
                  </a:lnTo>
                  <a:lnTo>
                    <a:pt x="231" y="348"/>
                  </a:lnTo>
                  <a:lnTo>
                    <a:pt x="235" y="366"/>
                  </a:lnTo>
                  <a:lnTo>
                    <a:pt x="238" y="385"/>
                  </a:lnTo>
                  <a:lnTo>
                    <a:pt x="254" y="381"/>
                  </a:lnTo>
                </a:path>
              </a:pathLst>
            </a:custGeom>
            <a:solidFill>
              <a:srgbClr val="C1E5E5"/>
            </a:solidFill>
            <a:ln w="9525" cap="rnd">
              <a:noFill/>
              <a:round/>
              <a:headEnd/>
              <a:tailEnd/>
            </a:ln>
            <a:effectLst/>
          </p:spPr>
          <p:txBody>
            <a:bodyPr/>
            <a:lstStyle/>
            <a:p>
              <a:endParaRPr lang="en-US"/>
            </a:p>
          </p:txBody>
        </p:sp>
        <p:sp>
          <p:nvSpPr>
            <p:cNvPr id="19512" name="Freeform 56"/>
            <p:cNvSpPr>
              <a:spLocks/>
            </p:cNvSpPr>
            <p:nvPr/>
          </p:nvSpPr>
          <p:spPr bwMode="auto">
            <a:xfrm>
              <a:off x="1304" y="2932"/>
              <a:ext cx="17" cy="17"/>
            </a:xfrm>
            <a:custGeom>
              <a:avLst/>
              <a:gdLst/>
              <a:ahLst/>
              <a:cxnLst>
                <a:cxn ang="0">
                  <a:pos x="0" y="4"/>
                </a:cxn>
                <a:cxn ang="0">
                  <a:pos x="0" y="9"/>
                </a:cxn>
                <a:cxn ang="0">
                  <a:pos x="3" y="13"/>
                </a:cxn>
                <a:cxn ang="0">
                  <a:pos x="5" y="16"/>
                </a:cxn>
                <a:cxn ang="0">
                  <a:pos x="9" y="16"/>
                </a:cxn>
                <a:cxn ang="0">
                  <a:pos x="12" y="14"/>
                </a:cxn>
                <a:cxn ang="0">
                  <a:pos x="14" y="11"/>
                </a:cxn>
                <a:cxn ang="0">
                  <a:pos x="16" y="6"/>
                </a:cxn>
                <a:cxn ang="0">
                  <a:pos x="16" y="0"/>
                </a:cxn>
                <a:cxn ang="0">
                  <a:pos x="0" y="4"/>
                </a:cxn>
              </a:cxnLst>
              <a:rect l="0" t="0" r="r" b="b"/>
              <a:pathLst>
                <a:path w="17" h="17">
                  <a:moveTo>
                    <a:pt x="0" y="4"/>
                  </a:moveTo>
                  <a:lnTo>
                    <a:pt x="0" y="9"/>
                  </a:lnTo>
                  <a:lnTo>
                    <a:pt x="3" y="13"/>
                  </a:lnTo>
                  <a:lnTo>
                    <a:pt x="5" y="16"/>
                  </a:lnTo>
                  <a:lnTo>
                    <a:pt x="9" y="16"/>
                  </a:lnTo>
                  <a:lnTo>
                    <a:pt x="12" y="14"/>
                  </a:lnTo>
                  <a:lnTo>
                    <a:pt x="14" y="11"/>
                  </a:lnTo>
                  <a:lnTo>
                    <a:pt x="16" y="6"/>
                  </a:lnTo>
                  <a:lnTo>
                    <a:pt x="16" y="0"/>
                  </a:lnTo>
                  <a:lnTo>
                    <a:pt x="0" y="4"/>
                  </a:lnTo>
                </a:path>
              </a:pathLst>
            </a:custGeom>
            <a:solidFill>
              <a:srgbClr val="C1E5E5"/>
            </a:solidFill>
            <a:ln w="9525" cap="rnd">
              <a:noFill/>
              <a:round/>
              <a:headEnd/>
              <a:tailEnd/>
            </a:ln>
            <a:effectLst/>
          </p:spPr>
          <p:txBody>
            <a:bodyPr/>
            <a:lstStyle/>
            <a:p>
              <a:endParaRPr lang="en-US"/>
            </a:p>
          </p:txBody>
        </p:sp>
        <p:sp>
          <p:nvSpPr>
            <p:cNvPr id="19513" name="Freeform 57"/>
            <p:cNvSpPr>
              <a:spLocks/>
            </p:cNvSpPr>
            <p:nvPr/>
          </p:nvSpPr>
          <p:spPr bwMode="auto">
            <a:xfrm>
              <a:off x="492" y="2189"/>
              <a:ext cx="18" cy="17"/>
            </a:xfrm>
            <a:custGeom>
              <a:avLst/>
              <a:gdLst/>
              <a:ahLst/>
              <a:cxnLst>
                <a:cxn ang="0">
                  <a:pos x="17" y="13"/>
                </a:cxn>
                <a:cxn ang="0">
                  <a:pos x="16" y="6"/>
                </a:cxn>
                <a:cxn ang="0">
                  <a:pos x="14" y="2"/>
                </a:cxn>
                <a:cxn ang="0">
                  <a:pos x="11" y="0"/>
                </a:cxn>
                <a:cxn ang="0">
                  <a:pos x="8" y="0"/>
                </a:cxn>
                <a:cxn ang="0">
                  <a:pos x="5" y="1"/>
                </a:cxn>
                <a:cxn ang="0">
                  <a:pos x="2" y="4"/>
                </a:cxn>
                <a:cxn ang="0">
                  <a:pos x="0" y="9"/>
                </a:cxn>
                <a:cxn ang="0">
                  <a:pos x="0" y="16"/>
                </a:cxn>
                <a:cxn ang="0">
                  <a:pos x="17" y="13"/>
                </a:cxn>
              </a:cxnLst>
              <a:rect l="0" t="0" r="r" b="b"/>
              <a:pathLst>
                <a:path w="18" h="17">
                  <a:moveTo>
                    <a:pt x="17" y="13"/>
                  </a:moveTo>
                  <a:lnTo>
                    <a:pt x="16" y="6"/>
                  </a:lnTo>
                  <a:lnTo>
                    <a:pt x="14" y="2"/>
                  </a:lnTo>
                  <a:lnTo>
                    <a:pt x="11" y="0"/>
                  </a:lnTo>
                  <a:lnTo>
                    <a:pt x="8" y="0"/>
                  </a:lnTo>
                  <a:lnTo>
                    <a:pt x="5" y="1"/>
                  </a:lnTo>
                  <a:lnTo>
                    <a:pt x="2" y="4"/>
                  </a:lnTo>
                  <a:lnTo>
                    <a:pt x="0" y="9"/>
                  </a:lnTo>
                  <a:lnTo>
                    <a:pt x="0" y="16"/>
                  </a:lnTo>
                  <a:lnTo>
                    <a:pt x="17" y="13"/>
                  </a:lnTo>
                </a:path>
              </a:pathLst>
            </a:custGeom>
            <a:solidFill>
              <a:srgbClr val="BAE2E2"/>
            </a:solidFill>
            <a:ln w="9525" cap="rnd">
              <a:noFill/>
              <a:round/>
              <a:headEnd/>
              <a:tailEnd/>
            </a:ln>
            <a:effectLst/>
          </p:spPr>
          <p:txBody>
            <a:bodyPr/>
            <a:lstStyle/>
            <a:p>
              <a:endParaRPr lang="en-US"/>
            </a:p>
          </p:txBody>
        </p:sp>
        <p:sp>
          <p:nvSpPr>
            <p:cNvPr id="19514" name="Freeform 58"/>
            <p:cNvSpPr>
              <a:spLocks/>
            </p:cNvSpPr>
            <p:nvPr/>
          </p:nvSpPr>
          <p:spPr bwMode="auto">
            <a:xfrm>
              <a:off x="492" y="2196"/>
              <a:ext cx="126" cy="218"/>
            </a:xfrm>
            <a:custGeom>
              <a:avLst/>
              <a:gdLst/>
              <a:ahLst/>
              <a:cxnLst>
                <a:cxn ang="0">
                  <a:pos x="125" y="200"/>
                </a:cxn>
                <a:cxn ang="0">
                  <a:pos x="125" y="200"/>
                </a:cxn>
                <a:cxn ang="0">
                  <a:pos x="108" y="191"/>
                </a:cxn>
                <a:cxn ang="0">
                  <a:pos x="93" y="179"/>
                </a:cxn>
                <a:cxn ang="0">
                  <a:pos x="79" y="165"/>
                </a:cxn>
                <a:cxn ang="0">
                  <a:pos x="67" y="151"/>
                </a:cxn>
                <a:cxn ang="0">
                  <a:pos x="57" y="134"/>
                </a:cxn>
                <a:cxn ang="0">
                  <a:pos x="48" y="118"/>
                </a:cxn>
                <a:cxn ang="0">
                  <a:pos x="41" y="101"/>
                </a:cxn>
                <a:cxn ang="0">
                  <a:pos x="34" y="83"/>
                </a:cxn>
                <a:cxn ang="0">
                  <a:pos x="29" y="66"/>
                </a:cxn>
                <a:cxn ang="0">
                  <a:pos x="25" y="51"/>
                </a:cxn>
                <a:cxn ang="0">
                  <a:pos x="21" y="36"/>
                </a:cxn>
                <a:cxn ang="0">
                  <a:pos x="19" y="24"/>
                </a:cxn>
                <a:cxn ang="0">
                  <a:pos x="18" y="14"/>
                </a:cxn>
                <a:cxn ang="0">
                  <a:pos x="16" y="6"/>
                </a:cxn>
                <a:cxn ang="0">
                  <a:pos x="16" y="1"/>
                </a:cxn>
                <a:cxn ang="0">
                  <a:pos x="16" y="0"/>
                </a:cxn>
                <a:cxn ang="0">
                  <a:pos x="0" y="1"/>
                </a:cxn>
                <a:cxn ang="0">
                  <a:pos x="0" y="3"/>
                </a:cxn>
                <a:cxn ang="0">
                  <a:pos x="0" y="8"/>
                </a:cxn>
                <a:cxn ang="0">
                  <a:pos x="2" y="17"/>
                </a:cxn>
                <a:cxn ang="0">
                  <a:pos x="3" y="28"/>
                </a:cxn>
                <a:cxn ang="0">
                  <a:pos x="7" y="41"/>
                </a:cxn>
                <a:cxn ang="0">
                  <a:pos x="10" y="55"/>
                </a:cxn>
                <a:cxn ang="0">
                  <a:pos x="14" y="72"/>
                </a:cxn>
                <a:cxn ang="0">
                  <a:pos x="20" y="89"/>
                </a:cxn>
                <a:cxn ang="0">
                  <a:pos x="26" y="108"/>
                </a:cxn>
                <a:cxn ang="0">
                  <a:pos x="34" y="126"/>
                </a:cxn>
                <a:cxn ang="0">
                  <a:pos x="44" y="144"/>
                </a:cxn>
                <a:cxn ang="0">
                  <a:pos x="55" y="161"/>
                </a:cxn>
                <a:cxn ang="0">
                  <a:pos x="68" y="177"/>
                </a:cxn>
                <a:cxn ang="0">
                  <a:pos x="83" y="193"/>
                </a:cxn>
                <a:cxn ang="0">
                  <a:pos x="99" y="206"/>
                </a:cxn>
                <a:cxn ang="0">
                  <a:pos x="118" y="217"/>
                </a:cxn>
                <a:cxn ang="0">
                  <a:pos x="118" y="217"/>
                </a:cxn>
                <a:cxn ang="0">
                  <a:pos x="125" y="200"/>
                </a:cxn>
              </a:cxnLst>
              <a:rect l="0" t="0" r="r" b="b"/>
              <a:pathLst>
                <a:path w="126" h="218">
                  <a:moveTo>
                    <a:pt x="125" y="200"/>
                  </a:moveTo>
                  <a:lnTo>
                    <a:pt x="125" y="200"/>
                  </a:lnTo>
                  <a:lnTo>
                    <a:pt x="108" y="191"/>
                  </a:lnTo>
                  <a:lnTo>
                    <a:pt x="93" y="179"/>
                  </a:lnTo>
                  <a:lnTo>
                    <a:pt x="79" y="165"/>
                  </a:lnTo>
                  <a:lnTo>
                    <a:pt x="67" y="151"/>
                  </a:lnTo>
                  <a:lnTo>
                    <a:pt x="57" y="134"/>
                  </a:lnTo>
                  <a:lnTo>
                    <a:pt x="48" y="118"/>
                  </a:lnTo>
                  <a:lnTo>
                    <a:pt x="41" y="101"/>
                  </a:lnTo>
                  <a:lnTo>
                    <a:pt x="34" y="83"/>
                  </a:lnTo>
                  <a:lnTo>
                    <a:pt x="29" y="66"/>
                  </a:lnTo>
                  <a:lnTo>
                    <a:pt x="25" y="51"/>
                  </a:lnTo>
                  <a:lnTo>
                    <a:pt x="21" y="36"/>
                  </a:lnTo>
                  <a:lnTo>
                    <a:pt x="19" y="24"/>
                  </a:lnTo>
                  <a:lnTo>
                    <a:pt x="18" y="14"/>
                  </a:lnTo>
                  <a:lnTo>
                    <a:pt x="16" y="6"/>
                  </a:lnTo>
                  <a:lnTo>
                    <a:pt x="16" y="1"/>
                  </a:lnTo>
                  <a:lnTo>
                    <a:pt x="16" y="0"/>
                  </a:lnTo>
                  <a:lnTo>
                    <a:pt x="0" y="1"/>
                  </a:lnTo>
                  <a:lnTo>
                    <a:pt x="0" y="3"/>
                  </a:lnTo>
                  <a:lnTo>
                    <a:pt x="0" y="8"/>
                  </a:lnTo>
                  <a:lnTo>
                    <a:pt x="2" y="17"/>
                  </a:lnTo>
                  <a:lnTo>
                    <a:pt x="3" y="28"/>
                  </a:lnTo>
                  <a:lnTo>
                    <a:pt x="7" y="41"/>
                  </a:lnTo>
                  <a:lnTo>
                    <a:pt x="10" y="55"/>
                  </a:lnTo>
                  <a:lnTo>
                    <a:pt x="14" y="72"/>
                  </a:lnTo>
                  <a:lnTo>
                    <a:pt x="20" y="89"/>
                  </a:lnTo>
                  <a:lnTo>
                    <a:pt x="26" y="108"/>
                  </a:lnTo>
                  <a:lnTo>
                    <a:pt x="34" y="126"/>
                  </a:lnTo>
                  <a:lnTo>
                    <a:pt x="44" y="144"/>
                  </a:lnTo>
                  <a:lnTo>
                    <a:pt x="55" y="161"/>
                  </a:lnTo>
                  <a:lnTo>
                    <a:pt x="68" y="177"/>
                  </a:lnTo>
                  <a:lnTo>
                    <a:pt x="83" y="193"/>
                  </a:lnTo>
                  <a:lnTo>
                    <a:pt x="99" y="206"/>
                  </a:lnTo>
                  <a:lnTo>
                    <a:pt x="118" y="217"/>
                  </a:lnTo>
                  <a:lnTo>
                    <a:pt x="118" y="217"/>
                  </a:lnTo>
                  <a:lnTo>
                    <a:pt x="125" y="200"/>
                  </a:lnTo>
                </a:path>
              </a:pathLst>
            </a:custGeom>
            <a:solidFill>
              <a:srgbClr val="BAE2E2"/>
            </a:solidFill>
            <a:ln w="9525" cap="rnd">
              <a:noFill/>
              <a:round/>
              <a:headEnd/>
              <a:tailEnd/>
            </a:ln>
            <a:effectLst/>
          </p:spPr>
          <p:txBody>
            <a:bodyPr/>
            <a:lstStyle/>
            <a:p>
              <a:endParaRPr lang="en-US"/>
            </a:p>
          </p:txBody>
        </p:sp>
        <p:sp>
          <p:nvSpPr>
            <p:cNvPr id="19515" name="Freeform 59"/>
            <p:cNvSpPr>
              <a:spLocks/>
            </p:cNvSpPr>
            <p:nvPr/>
          </p:nvSpPr>
          <p:spPr bwMode="auto">
            <a:xfrm>
              <a:off x="610" y="2396"/>
              <a:ext cx="21" cy="24"/>
            </a:xfrm>
            <a:custGeom>
              <a:avLst/>
              <a:gdLst/>
              <a:ahLst/>
              <a:cxnLst>
                <a:cxn ang="0">
                  <a:pos x="20" y="6"/>
                </a:cxn>
                <a:cxn ang="0">
                  <a:pos x="20" y="6"/>
                </a:cxn>
                <a:cxn ang="0">
                  <a:pos x="18" y="5"/>
                </a:cxn>
                <a:cxn ang="0">
                  <a:pos x="17" y="4"/>
                </a:cxn>
                <a:cxn ang="0">
                  <a:pos x="14" y="3"/>
                </a:cxn>
                <a:cxn ang="0">
                  <a:pos x="12" y="3"/>
                </a:cxn>
                <a:cxn ang="0">
                  <a:pos x="12" y="3"/>
                </a:cxn>
                <a:cxn ang="0">
                  <a:pos x="10" y="1"/>
                </a:cxn>
                <a:cxn ang="0">
                  <a:pos x="7" y="0"/>
                </a:cxn>
                <a:cxn ang="0">
                  <a:pos x="6" y="0"/>
                </a:cxn>
                <a:cxn ang="0">
                  <a:pos x="0" y="16"/>
                </a:cxn>
                <a:cxn ang="0">
                  <a:pos x="2" y="17"/>
                </a:cxn>
                <a:cxn ang="0">
                  <a:pos x="3" y="18"/>
                </a:cxn>
                <a:cxn ang="0">
                  <a:pos x="5" y="18"/>
                </a:cxn>
                <a:cxn ang="0">
                  <a:pos x="7" y="19"/>
                </a:cxn>
                <a:cxn ang="0">
                  <a:pos x="9" y="20"/>
                </a:cxn>
                <a:cxn ang="0">
                  <a:pos x="10" y="21"/>
                </a:cxn>
                <a:cxn ang="0">
                  <a:pos x="12" y="22"/>
                </a:cxn>
                <a:cxn ang="0">
                  <a:pos x="14" y="23"/>
                </a:cxn>
                <a:cxn ang="0">
                  <a:pos x="14" y="23"/>
                </a:cxn>
                <a:cxn ang="0">
                  <a:pos x="20" y="6"/>
                </a:cxn>
              </a:cxnLst>
              <a:rect l="0" t="0" r="r" b="b"/>
              <a:pathLst>
                <a:path w="21" h="24">
                  <a:moveTo>
                    <a:pt x="20" y="6"/>
                  </a:moveTo>
                  <a:lnTo>
                    <a:pt x="20" y="6"/>
                  </a:lnTo>
                  <a:lnTo>
                    <a:pt x="18" y="5"/>
                  </a:lnTo>
                  <a:lnTo>
                    <a:pt x="17" y="4"/>
                  </a:lnTo>
                  <a:lnTo>
                    <a:pt x="14" y="3"/>
                  </a:lnTo>
                  <a:lnTo>
                    <a:pt x="12" y="3"/>
                  </a:lnTo>
                  <a:lnTo>
                    <a:pt x="12" y="3"/>
                  </a:lnTo>
                  <a:lnTo>
                    <a:pt x="10" y="1"/>
                  </a:lnTo>
                  <a:lnTo>
                    <a:pt x="7" y="0"/>
                  </a:lnTo>
                  <a:lnTo>
                    <a:pt x="6" y="0"/>
                  </a:lnTo>
                  <a:lnTo>
                    <a:pt x="0" y="16"/>
                  </a:lnTo>
                  <a:lnTo>
                    <a:pt x="2" y="17"/>
                  </a:lnTo>
                  <a:lnTo>
                    <a:pt x="3" y="18"/>
                  </a:lnTo>
                  <a:lnTo>
                    <a:pt x="5" y="18"/>
                  </a:lnTo>
                  <a:lnTo>
                    <a:pt x="7" y="19"/>
                  </a:lnTo>
                  <a:lnTo>
                    <a:pt x="9" y="20"/>
                  </a:lnTo>
                  <a:lnTo>
                    <a:pt x="10" y="21"/>
                  </a:lnTo>
                  <a:lnTo>
                    <a:pt x="12" y="22"/>
                  </a:lnTo>
                  <a:lnTo>
                    <a:pt x="14" y="23"/>
                  </a:lnTo>
                  <a:lnTo>
                    <a:pt x="14" y="23"/>
                  </a:lnTo>
                  <a:lnTo>
                    <a:pt x="20" y="6"/>
                  </a:lnTo>
                </a:path>
              </a:pathLst>
            </a:custGeom>
            <a:solidFill>
              <a:srgbClr val="BAE2E2"/>
            </a:solidFill>
            <a:ln w="9525" cap="rnd">
              <a:noFill/>
              <a:round/>
              <a:headEnd/>
              <a:tailEnd/>
            </a:ln>
            <a:effectLst/>
          </p:spPr>
          <p:txBody>
            <a:bodyPr/>
            <a:lstStyle/>
            <a:p>
              <a:endParaRPr lang="en-US"/>
            </a:p>
          </p:txBody>
        </p:sp>
        <p:sp>
          <p:nvSpPr>
            <p:cNvPr id="19516" name="Freeform 60"/>
            <p:cNvSpPr>
              <a:spLocks/>
            </p:cNvSpPr>
            <p:nvPr/>
          </p:nvSpPr>
          <p:spPr bwMode="auto">
            <a:xfrm>
              <a:off x="625" y="2403"/>
              <a:ext cx="425" cy="134"/>
            </a:xfrm>
            <a:custGeom>
              <a:avLst/>
              <a:gdLst/>
              <a:ahLst/>
              <a:cxnLst>
                <a:cxn ang="0">
                  <a:pos x="424" y="117"/>
                </a:cxn>
                <a:cxn ang="0">
                  <a:pos x="400" y="108"/>
                </a:cxn>
                <a:cxn ang="0">
                  <a:pos x="376" y="100"/>
                </a:cxn>
                <a:cxn ang="0">
                  <a:pos x="350" y="92"/>
                </a:cxn>
                <a:cxn ang="0">
                  <a:pos x="324" y="85"/>
                </a:cxn>
                <a:cxn ang="0">
                  <a:pos x="297" y="77"/>
                </a:cxn>
                <a:cxn ang="0">
                  <a:pos x="269" y="70"/>
                </a:cxn>
                <a:cxn ang="0">
                  <a:pos x="240" y="63"/>
                </a:cxn>
                <a:cxn ang="0">
                  <a:pos x="211" y="57"/>
                </a:cxn>
                <a:cxn ang="0">
                  <a:pos x="183" y="50"/>
                </a:cxn>
                <a:cxn ang="0">
                  <a:pos x="154" y="43"/>
                </a:cxn>
                <a:cxn ang="0">
                  <a:pos x="127" y="36"/>
                </a:cxn>
                <a:cxn ang="0">
                  <a:pos x="100" y="29"/>
                </a:cxn>
                <a:cxn ang="0">
                  <a:pos x="74" y="22"/>
                </a:cxn>
                <a:cxn ang="0">
                  <a:pos x="49" y="15"/>
                </a:cxn>
                <a:cxn ang="0">
                  <a:pos x="26" y="7"/>
                </a:cxn>
                <a:cxn ang="0">
                  <a:pos x="5" y="0"/>
                </a:cxn>
                <a:cxn ang="0">
                  <a:pos x="10" y="20"/>
                </a:cxn>
                <a:cxn ang="0">
                  <a:pos x="33" y="28"/>
                </a:cxn>
                <a:cxn ang="0">
                  <a:pos x="57" y="35"/>
                </a:cxn>
                <a:cxn ang="0">
                  <a:pos x="83" y="42"/>
                </a:cxn>
                <a:cxn ang="0">
                  <a:pos x="110" y="49"/>
                </a:cxn>
                <a:cxn ang="0">
                  <a:pos x="137" y="57"/>
                </a:cxn>
                <a:cxn ang="0">
                  <a:pos x="165" y="63"/>
                </a:cxn>
                <a:cxn ang="0">
                  <a:pos x="194" y="69"/>
                </a:cxn>
                <a:cxn ang="0">
                  <a:pos x="222" y="76"/>
                </a:cxn>
                <a:cxn ang="0">
                  <a:pos x="251" y="83"/>
                </a:cxn>
                <a:cxn ang="0">
                  <a:pos x="279" y="91"/>
                </a:cxn>
                <a:cxn ang="0">
                  <a:pos x="307" y="98"/>
                </a:cxn>
                <a:cxn ang="0">
                  <a:pos x="333" y="105"/>
                </a:cxn>
                <a:cxn ang="0">
                  <a:pos x="360" y="112"/>
                </a:cxn>
                <a:cxn ang="0">
                  <a:pos x="383" y="120"/>
                </a:cxn>
                <a:cxn ang="0">
                  <a:pos x="407" y="129"/>
                </a:cxn>
                <a:cxn ang="0">
                  <a:pos x="417" y="133"/>
                </a:cxn>
              </a:cxnLst>
              <a:rect l="0" t="0" r="r" b="b"/>
              <a:pathLst>
                <a:path w="425" h="134">
                  <a:moveTo>
                    <a:pt x="424" y="117"/>
                  </a:moveTo>
                  <a:lnTo>
                    <a:pt x="424" y="117"/>
                  </a:lnTo>
                  <a:lnTo>
                    <a:pt x="412" y="112"/>
                  </a:lnTo>
                  <a:lnTo>
                    <a:pt x="400" y="108"/>
                  </a:lnTo>
                  <a:lnTo>
                    <a:pt x="388" y="104"/>
                  </a:lnTo>
                  <a:lnTo>
                    <a:pt x="376" y="100"/>
                  </a:lnTo>
                  <a:lnTo>
                    <a:pt x="364" y="96"/>
                  </a:lnTo>
                  <a:lnTo>
                    <a:pt x="350" y="92"/>
                  </a:lnTo>
                  <a:lnTo>
                    <a:pt x="337" y="88"/>
                  </a:lnTo>
                  <a:lnTo>
                    <a:pt x="324" y="85"/>
                  </a:lnTo>
                  <a:lnTo>
                    <a:pt x="310" y="81"/>
                  </a:lnTo>
                  <a:lnTo>
                    <a:pt x="297" y="77"/>
                  </a:lnTo>
                  <a:lnTo>
                    <a:pt x="282" y="74"/>
                  </a:lnTo>
                  <a:lnTo>
                    <a:pt x="269" y="70"/>
                  </a:lnTo>
                  <a:lnTo>
                    <a:pt x="254" y="66"/>
                  </a:lnTo>
                  <a:lnTo>
                    <a:pt x="240" y="63"/>
                  </a:lnTo>
                  <a:lnTo>
                    <a:pt x="226" y="60"/>
                  </a:lnTo>
                  <a:lnTo>
                    <a:pt x="211" y="57"/>
                  </a:lnTo>
                  <a:lnTo>
                    <a:pt x="197" y="53"/>
                  </a:lnTo>
                  <a:lnTo>
                    <a:pt x="183" y="50"/>
                  </a:lnTo>
                  <a:lnTo>
                    <a:pt x="168" y="47"/>
                  </a:lnTo>
                  <a:lnTo>
                    <a:pt x="154" y="43"/>
                  </a:lnTo>
                  <a:lnTo>
                    <a:pt x="140" y="40"/>
                  </a:lnTo>
                  <a:lnTo>
                    <a:pt x="127" y="36"/>
                  </a:lnTo>
                  <a:lnTo>
                    <a:pt x="113" y="33"/>
                  </a:lnTo>
                  <a:lnTo>
                    <a:pt x="100" y="29"/>
                  </a:lnTo>
                  <a:lnTo>
                    <a:pt x="87" y="25"/>
                  </a:lnTo>
                  <a:lnTo>
                    <a:pt x="74" y="22"/>
                  </a:lnTo>
                  <a:lnTo>
                    <a:pt x="62" y="19"/>
                  </a:lnTo>
                  <a:lnTo>
                    <a:pt x="49" y="15"/>
                  </a:lnTo>
                  <a:lnTo>
                    <a:pt x="37" y="11"/>
                  </a:lnTo>
                  <a:lnTo>
                    <a:pt x="26" y="7"/>
                  </a:lnTo>
                  <a:lnTo>
                    <a:pt x="16" y="3"/>
                  </a:lnTo>
                  <a:lnTo>
                    <a:pt x="5" y="0"/>
                  </a:lnTo>
                  <a:lnTo>
                    <a:pt x="0" y="15"/>
                  </a:lnTo>
                  <a:lnTo>
                    <a:pt x="10" y="20"/>
                  </a:lnTo>
                  <a:lnTo>
                    <a:pt x="22" y="24"/>
                  </a:lnTo>
                  <a:lnTo>
                    <a:pt x="33" y="28"/>
                  </a:lnTo>
                  <a:lnTo>
                    <a:pt x="45" y="31"/>
                  </a:lnTo>
                  <a:lnTo>
                    <a:pt x="57" y="35"/>
                  </a:lnTo>
                  <a:lnTo>
                    <a:pt x="70" y="39"/>
                  </a:lnTo>
                  <a:lnTo>
                    <a:pt x="83" y="42"/>
                  </a:lnTo>
                  <a:lnTo>
                    <a:pt x="97" y="46"/>
                  </a:lnTo>
                  <a:lnTo>
                    <a:pt x="110" y="49"/>
                  </a:lnTo>
                  <a:lnTo>
                    <a:pt x="123" y="53"/>
                  </a:lnTo>
                  <a:lnTo>
                    <a:pt x="137" y="57"/>
                  </a:lnTo>
                  <a:lnTo>
                    <a:pt x="151" y="60"/>
                  </a:lnTo>
                  <a:lnTo>
                    <a:pt x="165" y="63"/>
                  </a:lnTo>
                  <a:lnTo>
                    <a:pt x="180" y="66"/>
                  </a:lnTo>
                  <a:lnTo>
                    <a:pt x="194" y="69"/>
                  </a:lnTo>
                  <a:lnTo>
                    <a:pt x="208" y="73"/>
                  </a:lnTo>
                  <a:lnTo>
                    <a:pt x="222" y="76"/>
                  </a:lnTo>
                  <a:lnTo>
                    <a:pt x="236" y="80"/>
                  </a:lnTo>
                  <a:lnTo>
                    <a:pt x="251" y="83"/>
                  </a:lnTo>
                  <a:lnTo>
                    <a:pt x="265" y="87"/>
                  </a:lnTo>
                  <a:lnTo>
                    <a:pt x="279" y="91"/>
                  </a:lnTo>
                  <a:lnTo>
                    <a:pt x="293" y="94"/>
                  </a:lnTo>
                  <a:lnTo>
                    <a:pt x="307" y="98"/>
                  </a:lnTo>
                  <a:lnTo>
                    <a:pt x="320" y="101"/>
                  </a:lnTo>
                  <a:lnTo>
                    <a:pt x="333" y="105"/>
                  </a:lnTo>
                  <a:lnTo>
                    <a:pt x="347" y="109"/>
                  </a:lnTo>
                  <a:lnTo>
                    <a:pt x="360" y="112"/>
                  </a:lnTo>
                  <a:lnTo>
                    <a:pt x="371" y="116"/>
                  </a:lnTo>
                  <a:lnTo>
                    <a:pt x="383" y="120"/>
                  </a:lnTo>
                  <a:lnTo>
                    <a:pt x="395" y="124"/>
                  </a:lnTo>
                  <a:lnTo>
                    <a:pt x="407" y="129"/>
                  </a:lnTo>
                  <a:lnTo>
                    <a:pt x="417" y="133"/>
                  </a:lnTo>
                  <a:lnTo>
                    <a:pt x="417" y="133"/>
                  </a:lnTo>
                  <a:lnTo>
                    <a:pt x="424" y="117"/>
                  </a:lnTo>
                </a:path>
              </a:pathLst>
            </a:custGeom>
            <a:solidFill>
              <a:srgbClr val="BAE2E2"/>
            </a:solidFill>
            <a:ln w="9525" cap="rnd">
              <a:noFill/>
              <a:round/>
              <a:headEnd/>
              <a:tailEnd/>
            </a:ln>
            <a:effectLst/>
          </p:spPr>
          <p:txBody>
            <a:bodyPr/>
            <a:lstStyle/>
            <a:p>
              <a:endParaRPr lang="en-US"/>
            </a:p>
          </p:txBody>
        </p:sp>
        <p:sp>
          <p:nvSpPr>
            <p:cNvPr id="19517" name="Freeform 61"/>
            <p:cNvSpPr>
              <a:spLocks/>
            </p:cNvSpPr>
            <p:nvPr/>
          </p:nvSpPr>
          <p:spPr bwMode="auto">
            <a:xfrm>
              <a:off x="1043" y="2520"/>
              <a:ext cx="30" cy="28"/>
            </a:xfrm>
            <a:custGeom>
              <a:avLst/>
              <a:gdLst/>
              <a:ahLst/>
              <a:cxnLst>
                <a:cxn ang="0">
                  <a:pos x="28" y="10"/>
                </a:cxn>
                <a:cxn ang="0">
                  <a:pos x="29" y="10"/>
                </a:cxn>
                <a:cxn ang="0">
                  <a:pos x="26" y="9"/>
                </a:cxn>
                <a:cxn ang="0">
                  <a:pos x="22" y="7"/>
                </a:cxn>
                <a:cxn ang="0">
                  <a:pos x="20" y="6"/>
                </a:cxn>
                <a:cxn ang="0">
                  <a:pos x="17" y="5"/>
                </a:cxn>
                <a:cxn ang="0">
                  <a:pos x="14" y="3"/>
                </a:cxn>
                <a:cxn ang="0">
                  <a:pos x="11" y="3"/>
                </a:cxn>
                <a:cxn ang="0">
                  <a:pos x="8" y="1"/>
                </a:cxn>
                <a:cxn ang="0">
                  <a:pos x="6" y="0"/>
                </a:cxn>
                <a:cxn ang="0">
                  <a:pos x="0" y="16"/>
                </a:cxn>
                <a:cxn ang="0">
                  <a:pos x="2" y="17"/>
                </a:cxn>
                <a:cxn ang="0">
                  <a:pos x="6" y="18"/>
                </a:cxn>
                <a:cxn ang="0">
                  <a:pos x="8" y="20"/>
                </a:cxn>
                <a:cxn ang="0">
                  <a:pos x="11" y="21"/>
                </a:cxn>
                <a:cxn ang="0">
                  <a:pos x="14" y="23"/>
                </a:cxn>
                <a:cxn ang="0">
                  <a:pos x="17" y="23"/>
                </a:cxn>
                <a:cxn ang="0">
                  <a:pos x="19" y="25"/>
                </a:cxn>
                <a:cxn ang="0">
                  <a:pos x="22" y="27"/>
                </a:cxn>
                <a:cxn ang="0">
                  <a:pos x="22" y="27"/>
                </a:cxn>
                <a:cxn ang="0">
                  <a:pos x="28" y="10"/>
                </a:cxn>
              </a:cxnLst>
              <a:rect l="0" t="0" r="r" b="b"/>
              <a:pathLst>
                <a:path w="30" h="28">
                  <a:moveTo>
                    <a:pt x="28" y="10"/>
                  </a:moveTo>
                  <a:lnTo>
                    <a:pt x="29" y="10"/>
                  </a:lnTo>
                  <a:lnTo>
                    <a:pt x="26" y="9"/>
                  </a:lnTo>
                  <a:lnTo>
                    <a:pt x="22" y="7"/>
                  </a:lnTo>
                  <a:lnTo>
                    <a:pt x="20" y="6"/>
                  </a:lnTo>
                  <a:lnTo>
                    <a:pt x="17" y="5"/>
                  </a:lnTo>
                  <a:lnTo>
                    <a:pt x="14" y="3"/>
                  </a:lnTo>
                  <a:lnTo>
                    <a:pt x="11" y="3"/>
                  </a:lnTo>
                  <a:lnTo>
                    <a:pt x="8" y="1"/>
                  </a:lnTo>
                  <a:lnTo>
                    <a:pt x="6" y="0"/>
                  </a:lnTo>
                  <a:lnTo>
                    <a:pt x="0" y="16"/>
                  </a:lnTo>
                  <a:lnTo>
                    <a:pt x="2" y="17"/>
                  </a:lnTo>
                  <a:lnTo>
                    <a:pt x="6" y="18"/>
                  </a:lnTo>
                  <a:lnTo>
                    <a:pt x="8" y="20"/>
                  </a:lnTo>
                  <a:lnTo>
                    <a:pt x="11" y="21"/>
                  </a:lnTo>
                  <a:lnTo>
                    <a:pt x="14" y="23"/>
                  </a:lnTo>
                  <a:lnTo>
                    <a:pt x="17" y="23"/>
                  </a:lnTo>
                  <a:lnTo>
                    <a:pt x="19" y="25"/>
                  </a:lnTo>
                  <a:lnTo>
                    <a:pt x="22" y="27"/>
                  </a:lnTo>
                  <a:lnTo>
                    <a:pt x="22" y="27"/>
                  </a:lnTo>
                  <a:lnTo>
                    <a:pt x="28" y="10"/>
                  </a:lnTo>
                </a:path>
              </a:pathLst>
            </a:custGeom>
            <a:solidFill>
              <a:srgbClr val="BAE2E2"/>
            </a:solidFill>
            <a:ln w="9525" cap="rnd">
              <a:noFill/>
              <a:round/>
              <a:headEnd/>
              <a:tailEnd/>
            </a:ln>
            <a:effectLst/>
          </p:spPr>
          <p:txBody>
            <a:bodyPr/>
            <a:lstStyle/>
            <a:p>
              <a:endParaRPr lang="en-US"/>
            </a:p>
          </p:txBody>
        </p:sp>
        <p:sp>
          <p:nvSpPr>
            <p:cNvPr id="19518" name="Freeform 62"/>
            <p:cNvSpPr>
              <a:spLocks/>
            </p:cNvSpPr>
            <p:nvPr/>
          </p:nvSpPr>
          <p:spPr bwMode="auto">
            <a:xfrm>
              <a:off x="1066" y="2531"/>
              <a:ext cx="254" cy="386"/>
            </a:xfrm>
            <a:custGeom>
              <a:avLst/>
              <a:gdLst/>
              <a:ahLst/>
              <a:cxnLst>
                <a:cxn ang="0">
                  <a:pos x="249" y="363"/>
                </a:cxn>
                <a:cxn ang="0">
                  <a:pos x="242" y="327"/>
                </a:cxn>
                <a:cxn ang="0">
                  <a:pos x="233" y="293"/>
                </a:cxn>
                <a:cxn ang="0">
                  <a:pos x="222" y="261"/>
                </a:cxn>
                <a:cxn ang="0">
                  <a:pos x="212" y="230"/>
                </a:cxn>
                <a:cxn ang="0">
                  <a:pos x="199" y="201"/>
                </a:cxn>
                <a:cxn ang="0">
                  <a:pos x="185" y="174"/>
                </a:cxn>
                <a:cxn ang="0">
                  <a:pos x="171" y="148"/>
                </a:cxn>
                <a:cxn ang="0">
                  <a:pos x="155" y="124"/>
                </a:cxn>
                <a:cxn ang="0">
                  <a:pos x="138" y="101"/>
                </a:cxn>
                <a:cxn ang="0">
                  <a:pos x="119" y="81"/>
                </a:cxn>
                <a:cxn ang="0">
                  <a:pos x="101" y="62"/>
                </a:cxn>
                <a:cxn ang="0">
                  <a:pos x="81" y="45"/>
                </a:cxn>
                <a:cxn ang="0">
                  <a:pos x="60" y="30"/>
                </a:cxn>
                <a:cxn ang="0">
                  <a:pos x="39" y="16"/>
                </a:cxn>
                <a:cxn ang="0">
                  <a:pos x="16" y="5"/>
                </a:cxn>
                <a:cxn ang="0">
                  <a:pos x="0" y="16"/>
                </a:cxn>
                <a:cxn ang="0">
                  <a:pos x="21" y="26"/>
                </a:cxn>
                <a:cxn ang="0">
                  <a:pos x="42" y="38"/>
                </a:cxn>
                <a:cxn ang="0">
                  <a:pos x="62" y="52"/>
                </a:cxn>
                <a:cxn ang="0">
                  <a:pos x="81" y="68"/>
                </a:cxn>
                <a:cxn ang="0">
                  <a:pos x="100" y="84"/>
                </a:cxn>
                <a:cxn ang="0">
                  <a:pos x="117" y="103"/>
                </a:cxn>
                <a:cxn ang="0">
                  <a:pos x="134" y="123"/>
                </a:cxn>
                <a:cxn ang="0">
                  <a:pos x="150" y="146"/>
                </a:cxn>
                <a:cxn ang="0">
                  <a:pos x="164" y="170"/>
                </a:cxn>
                <a:cxn ang="0">
                  <a:pos x="179" y="195"/>
                </a:cxn>
                <a:cxn ang="0">
                  <a:pos x="190" y="222"/>
                </a:cxn>
                <a:cxn ang="0">
                  <a:pos x="202" y="251"/>
                </a:cxn>
                <a:cxn ang="0">
                  <a:pos x="212" y="283"/>
                </a:cxn>
                <a:cxn ang="0">
                  <a:pos x="222" y="315"/>
                </a:cxn>
                <a:cxn ang="0">
                  <a:pos x="230" y="349"/>
                </a:cxn>
                <a:cxn ang="0">
                  <a:pos x="236" y="385"/>
                </a:cxn>
              </a:cxnLst>
              <a:rect l="0" t="0" r="r" b="b"/>
              <a:pathLst>
                <a:path w="254" h="386">
                  <a:moveTo>
                    <a:pt x="253" y="381"/>
                  </a:moveTo>
                  <a:lnTo>
                    <a:pt x="249" y="363"/>
                  </a:lnTo>
                  <a:lnTo>
                    <a:pt x="245" y="345"/>
                  </a:lnTo>
                  <a:lnTo>
                    <a:pt x="242" y="327"/>
                  </a:lnTo>
                  <a:lnTo>
                    <a:pt x="238" y="309"/>
                  </a:lnTo>
                  <a:lnTo>
                    <a:pt x="233" y="293"/>
                  </a:lnTo>
                  <a:lnTo>
                    <a:pt x="228" y="277"/>
                  </a:lnTo>
                  <a:lnTo>
                    <a:pt x="222" y="261"/>
                  </a:lnTo>
                  <a:lnTo>
                    <a:pt x="217" y="245"/>
                  </a:lnTo>
                  <a:lnTo>
                    <a:pt x="212" y="230"/>
                  </a:lnTo>
                  <a:lnTo>
                    <a:pt x="205" y="215"/>
                  </a:lnTo>
                  <a:lnTo>
                    <a:pt x="199" y="201"/>
                  </a:lnTo>
                  <a:lnTo>
                    <a:pt x="192" y="187"/>
                  </a:lnTo>
                  <a:lnTo>
                    <a:pt x="185" y="174"/>
                  </a:lnTo>
                  <a:lnTo>
                    <a:pt x="178" y="161"/>
                  </a:lnTo>
                  <a:lnTo>
                    <a:pt x="171" y="148"/>
                  </a:lnTo>
                  <a:lnTo>
                    <a:pt x="162" y="136"/>
                  </a:lnTo>
                  <a:lnTo>
                    <a:pt x="155" y="124"/>
                  </a:lnTo>
                  <a:lnTo>
                    <a:pt x="146" y="113"/>
                  </a:lnTo>
                  <a:lnTo>
                    <a:pt x="138" y="101"/>
                  </a:lnTo>
                  <a:lnTo>
                    <a:pt x="128" y="91"/>
                  </a:lnTo>
                  <a:lnTo>
                    <a:pt x="119" y="81"/>
                  </a:lnTo>
                  <a:lnTo>
                    <a:pt x="110" y="72"/>
                  </a:lnTo>
                  <a:lnTo>
                    <a:pt x="101" y="62"/>
                  </a:lnTo>
                  <a:lnTo>
                    <a:pt x="90" y="54"/>
                  </a:lnTo>
                  <a:lnTo>
                    <a:pt x="81" y="45"/>
                  </a:lnTo>
                  <a:lnTo>
                    <a:pt x="71" y="38"/>
                  </a:lnTo>
                  <a:lnTo>
                    <a:pt x="60" y="30"/>
                  </a:lnTo>
                  <a:lnTo>
                    <a:pt x="50" y="23"/>
                  </a:lnTo>
                  <a:lnTo>
                    <a:pt x="39" y="16"/>
                  </a:lnTo>
                  <a:lnTo>
                    <a:pt x="28" y="10"/>
                  </a:lnTo>
                  <a:lnTo>
                    <a:pt x="16" y="5"/>
                  </a:lnTo>
                  <a:lnTo>
                    <a:pt x="5" y="0"/>
                  </a:lnTo>
                  <a:lnTo>
                    <a:pt x="0" y="16"/>
                  </a:lnTo>
                  <a:lnTo>
                    <a:pt x="10" y="21"/>
                  </a:lnTo>
                  <a:lnTo>
                    <a:pt x="21" y="26"/>
                  </a:lnTo>
                  <a:lnTo>
                    <a:pt x="31" y="32"/>
                  </a:lnTo>
                  <a:lnTo>
                    <a:pt x="42" y="38"/>
                  </a:lnTo>
                  <a:lnTo>
                    <a:pt x="52" y="45"/>
                  </a:lnTo>
                  <a:lnTo>
                    <a:pt x="62" y="52"/>
                  </a:lnTo>
                  <a:lnTo>
                    <a:pt x="71" y="59"/>
                  </a:lnTo>
                  <a:lnTo>
                    <a:pt x="81" y="68"/>
                  </a:lnTo>
                  <a:lnTo>
                    <a:pt x="90" y="75"/>
                  </a:lnTo>
                  <a:lnTo>
                    <a:pt x="100" y="84"/>
                  </a:lnTo>
                  <a:lnTo>
                    <a:pt x="109" y="94"/>
                  </a:lnTo>
                  <a:lnTo>
                    <a:pt x="117" y="103"/>
                  </a:lnTo>
                  <a:lnTo>
                    <a:pt x="126" y="114"/>
                  </a:lnTo>
                  <a:lnTo>
                    <a:pt x="134" y="123"/>
                  </a:lnTo>
                  <a:lnTo>
                    <a:pt x="142" y="134"/>
                  </a:lnTo>
                  <a:lnTo>
                    <a:pt x="150" y="146"/>
                  </a:lnTo>
                  <a:lnTo>
                    <a:pt x="157" y="158"/>
                  </a:lnTo>
                  <a:lnTo>
                    <a:pt x="164" y="170"/>
                  </a:lnTo>
                  <a:lnTo>
                    <a:pt x="171" y="182"/>
                  </a:lnTo>
                  <a:lnTo>
                    <a:pt x="179" y="195"/>
                  </a:lnTo>
                  <a:lnTo>
                    <a:pt x="185" y="208"/>
                  </a:lnTo>
                  <a:lnTo>
                    <a:pt x="190" y="222"/>
                  </a:lnTo>
                  <a:lnTo>
                    <a:pt x="197" y="237"/>
                  </a:lnTo>
                  <a:lnTo>
                    <a:pt x="202" y="251"/>
                  </a:lnTo>
                  <a:lnTo>
                    <a:pt x="208" y="267"/>
                  </a:lnTo>
                  <a:lnTo>
                    <a:pt x="212" y="283"/>
                  </a:lnTo>
                  <a:lnTo>
                    <a:pt x="218" y="298"/>
                  </a:lnTo>
                  <a:lnTo>
                    <a:pt x="222" y="315"/>
                  </a:lnTo>
                  <a:lnTo>
                    <a:pt x="226" y="331"/>
                  </a:lnTo>
                  <a:lnTo>
                    <a:pt x="230" y="349"/>
                  </a:lnTo>
                  <a:lnTo>
                    <a:pt x="233" y="366"/>
                  </a:lnTo>
                  <a:lnTo>
                    <a:pt x="236" y="385"/>
                  </a:lnTo>
                  <a:lnTo>
                    <a:pt x="253" y="381"/>
                  </a:lnTo>
                </a:path>
              </a:pathLst>
            </a:custGeom>
            <a:solidFill>
              <a:srgbClr val="BAE2E2"/>
            </a:solidFill>
            <a:ln w="9525" cap="rnd">
              <a:noFill/>
              <a:round/>
              <a:headEnd/>
              <a:tailEnd/>
            </a:ln>
            <a:effectLst/>
          </p:spPr>
          <p:txBody>
            <a:bodyPr/>
            <a:lstStyle/>
            <a:p>
              <a:endParaRPr lang="en-US"/>
            </a:p>
          </p:txBody>
        </p:sp>
        <p:sp>
          <p:nvSpPr>
            <p:cNvPr id="19519" name="Freeform 63"/>
            <p:cNvSpPr>
              <a:spLocks/>
            </p:cNvSpPr>
            <p:nvPr/>
          </p:nvSpPr>
          <p:spPr bwMode="auto">
            <a:xfrm>
              <a:off x="1303" y="2914"/>
              <a:ext cx="17" cy="17"/>
            </a:xfrm>
            <a:custGeom>
              <a:avLst/>
              <a:gdLst/>
              <a:ahLst/>
              <a:cxnLst>
                <a:cxn ang="0">
                  <a:pos x="0" y="4"/>
                </a:cxn>
                <a:cxn ang="0">
                  <a:pos x="1" y="9"/>
                </a:cxn>
                <a:cxn ang="0">
                  <a:pos x="3" y="13"/>
                </a:cxn>
                <a:cxn ang="0">
                  <a:pos x="6" y="16"/>
                </a:cxn>
                <a:cxn ang="0">
                  <a:pos x="9" y="16"/>
                </a:cxn>
                <a:cxn ang="0">
                  <a:pos x="12" y="14"/>
                </a:cxn>
                <a:cxn ang="0">
                  <a:pos x="14" y="11"/>
                </a:cxn>
                <a:cxn ang="0">
                  <a:pos x="16" y="6"/>
                </a:cxn>
                <a:cxn ang="0">
                  <a:pos x="16" y="0"/>
                </a:cxn>
                <a:cxn ang="0">
                  <a:pos x="0" y="4"/>
                </a:cxn>
              </a:cxnLst>
              <a:rect l="0" t="0" r="r" b="b"/>
              <a:pathLst>
                <a:path w="17" h="17">
                  <a:moveTo>
                    <a:pt x="0" y="4"/>
                  </a:moveTo>
                  <a:lnTo>
                    <a:pt x="1" y="9"/>
                  </a:lnTo>
                  <a:lnTo>
                    <a:pt x="3" y="13"/>
                  </a:lnTo>
                  <a:lnTo>
                    <a:pt x="6" y="16"/>
                  </a:lnTo>
                  <a:lnTo>
                    <a:pt x="9" y="16"/>
                  </a:lnTo>
                  <a:lnTo>
                    <a:pt x="12" y="14"/>
                  </a:lnTo>
                  <a:lnTo>
                    <a:pt x="14" y="11"/>
                  </a:lnTo>
                  <a:lnTo>
                    <a:pt x="16" y="6"/>
                  </a:lnTo>
                  <a:lnTo>
                    <a:pt x="16" y="0"/>
                  </a:lnTo>
                  <a:lnTo>
                    <a:pt x="0" y="4"/>
                  </a:lnTo>
                </a:path>
              </a:pathLst>
            </a:custGeom>
            <a:solidFill>
              <a:srgbClr val="BAE2E2"/>
            </a:solidFill>
            <a:ln w="9525" cap="rnd">
              <a:noFill/>
              <a:round/>
              <a:headEnd/>
              <a:tailEnd/>
            </a:ln>
            <a:effectLst/>
          </p:spPr>
          <p:txBody>
            <a:bodyPr/>
            <a:lstStyle/>
            <a:p>
              <a:endParaRPr lang="en-US"/>
            </a:p>
          </p:txBody>
        </p:sp>
        <p:sp>
          <p:nvSpPr>
            <p:cNvPr id="19520" name="Freeform 64"/>
            <p:cNvSpPr>
              <a:spLocks/>
            </p:cNvSpPr>
            <p:nvPr/>
          </p:nvSpPr>
          <p:spPr bwMode="auto">
            <a:xfrm>
              <a:off x="493" y="2169"/>
              <a:ext cx="17" cy="17"/>
            </a:xfrm>
            <a:custGeom>
              <a:avLst/>
              <a:gdLst/>
              <a:ahLst/>
              <a:cxnLst>
                <a:cxn ang="0">
                  <a:pos x="16" y="12"/>
                </a:cxn>
                <a:cxn ang="0">
                  <a:pos x="14" y="6"/>
                </a:cxn>
                <a:cxn ang="0">
                  <a:pos x="12" y="2"/>
                </a:cxn>
                <a:cxn ang="0">
                  <a:pos x="9" y="1"/>
                </a:cxn>
                <a:cxn ang="0">
                  <a:pos x="6" y="0"/>
                </a:cxn>
                <a:cxn ang="0">
                  <a:pos x="4" y="1"/>
                </a:cxn>
                <a:cxn ang="0">
                  <a:pos x="2" y="4"/>
                </a:cxn>
                <a:cxn ang="0">
                  <a:pos x="0" y="9"/>
                </a:cxn>
                <a:cxn ang="0">
                  <a:pos x="0" y="16"/>
                </a:cxn>
                <a:cxn ang="0">
                  <a:pos x="16" y="12"/>
                </a:cxn>
              </a:cxnLst>
              <a:rect l="0" t="0" r="r" b="b"/>
              <a:pathLst>
                <a:path w="17" h="17">
                  <a:moveTo>
                    <a:pt x="16" y="12"/>
                  </a:moveTo>
                  <a:lnTo>
                    <a:pt x="14" y="6"/>
                  </a:lnTo>
                  <a:lnTo>
                    <a:pt x="12" y="2"/>
                  </a:lnTo>
                  <a:lnTo>
                    <a:pt x="9" y="1"/>
                  </a:lnTo>
                  <a:lnTo>
                    <a:pt x="6" y="0"/>
                  </a:lnTo>
                  <a:lnTo>
                    <a:pt x="4" y="1"/>
                  </a:lnTo>
                  <a:lnTo>
                    <a:pt x="2" y="4"/>
                  </a:lnTo>
                  <a:lnTo>
                    <a:pt x="0" y="9"/>
                  </a:lnTo>
                  <a:lnTo>
                    <a:pt x="0" y="16"/>
                  </a:lnTo>
                  <a:lnTo>
                    <a:pt x="16" y="12"/>
                  </a:lnTo>
                </a:path>
              </a:pathLst>
            </a:custGeom>
            <a:solidFill>
              <a:srgbClr val="B2DDDD"/>
            </a:solidFill>
            <a:ln w="9525" cap="rnd">
              <a:noFill/>
              <a:round/>
              <a:headEnd/>
              <a:tailEnd/>
            </a:ln>
            <a:effectLst/>
          </p:spPr>
          <p:txBody>
            <a:bodyPr/>
            <a:lstStyle/>
            <a:p>
              <a:endParaRPr lang="en-US"/>
            </a:p>
          </p:txBody>
        </p:sp>
        <p:sp>
          <p:nvSpPr>
            <p:cNvPr id="19521" name="Freeform 65"/>
            <p:cNvSpPr>
              <a:spLocks/>
            </p:cNvSpPr>
            <p:nvPr/>
          </p:nvSpPr>
          <p:spPr bwMode="auto">
            <a:xfrm>
              <a:off x="493" y="2177"/>
              <a:ext cx="125" cy="220"/>
            </a:xfrm>
            <a:custGeom>
              <a:avLst/>
              <a:gdLst/>
              <a:ahLst/>
              <a:cxnLst>
                <a:cxn ang="0">
                  <a:pos x="124" y="203"/>
                </a:cxn>
                <a:cxn ang="0">
                  <a:pos x="123" y="202"/>
                </a:cxn>
                <a:cxn ang="0">
                  <a:pos x="107" y="193"/>
                </a:cxn>
                <a:cxn ang="0">
                  <a:pos x="92" y="181"/>
                </a:cxn>
                <a:cxn ang="0">
                  <a:pos x="79" y="167"/>
                </a:cxn>
                <a:cxn ang="0">
                  <a:pos x="68" y="153"/>
                </a:cxn>
                <a:cxn ang="0">
                  <a:pos x="57" y="136"/>
                </a:cxn>
                <a:cxn ang="0">
                  <a:pos x="49" y="119"/>
                </a:cxn>
                <a:cxn ang="0">
                  <a:pos x="41" y="102"/>
                </a:cxn>
                <a:cxn ang="0">
                  <a:pos x="35" y="84"/>
                </a:cxn>
                <a:cxn ang="0">
                  <a:pos x="30" y="68"/>
                </a:cxn>
                <a:cxn ang="0">
                  <a:pos x="26" y="52"/>
                </a:cxn>
                <a:cxn ang="0">
                  <a:pos x="22" y="38"/>
                </a:cxn>
                <a:cxn ang="0">
                  <a:pos x="19" y="25"/>
                </a:cxn>
                <a:cxn ang="0">
                  <a:pos x="18" y="15"/>
                </a:cxn>
                <a:cxn ang="0">
                  <a:pos x="16" y="6"/>
                </a:cxn>
                <a:cxn ang="0">
                  <a:pos x="16" y="1"/>
                </a:cxn>
                <a:cxn ang="0">
                  <a:pos x="16" y="0"/>
                </a:cxn>
                <a:cxn ang="0">
                  <a:pos x="0" y="2"/>
                </a:cxn>
                <a:cxn ang="0">
                  <a:pos x="0" y="4"/>
                </a:cxn>
                <a:cxn ang="0">
                  <a:pos x="0" y="9"/>
                </a:cxn>
                <a:cxn ang="0">
                  <a:pos x="2" y="17"/>
                </a:cxn>
                <a:cxn ang="0">
                  <a:pos x="4" y="29"/>
                </a:cxn>
                <a:cxn ang="0">
                  <a:pos x="7" y="42"/>
                </a:cxn>
                <a:cxn ang="0">
                  <a:pos x="10" y="57"/>
                </a:cxn>
                <a:cxn ang="0">
                  <a:pos x="14" y="73"/>
                </a:cxn>
                <a:cxn ang="0">
                  <a:pos x="20" y="91"/>
                </a:cxn>
                <a:cxn ang="0">
                  <a:pos x="26" y="109"/>
                </a:cxn>
                <a:cxn ang="0">
                  <a:pos x="35" y="127"/>
                </a:cxn>
                <a:cxn ang="0">
                  <a:pos x="44" y="145"/>
                </a:cxn>
                <a:cxn ang="0">
                  <a:pos x="55" y="163"/>
                </a:cxn>
                <a:cxn ang="0">
                  <a:pos x="68" y="179"/>
                </a:cxn>
                <a:cxn ang="0">
                  <a:pos x="82" y="194"/>
                </a:cxn>
                <a:cxn ang="0">
                  <a:pos x="97" y="208"/>
                </a:cxn>
                <a:cxn ang="0">
                  <a:pos x="116" y="219"/>
                </a:cxn>
                <a:cxn ang="0">
                  <a:pos x="116" y="219"/>
                </a:cxn>
                <a:cxn ang="0">
                  <a:pos x="124" y="203"/>
                </a:cxn>
              </a:cxnLst>
              <a:rect l="0" t="0" r="r" b="b"/>
              <a:pathLst>
                <a:path w="125" h="220">
                  <a:moveTo>
                    <a:pt x="124" y="203"/>
                  </a:moveTo>
                  <a:lnTo>
                    <a:pt x="123" y="202"/>
                  </a:lnTo>
                  <a:lnTo>
                    <a:pt x="107" y="193"/>
                  </a:lnTo>
                  <a:lnTo>
                    <a:pt x="92" y="181"/>
                  </a:lnTo>
                  <a:lnTo>
                    <a:pt x="79" y="167"/>
                  </a:lnTo>
                  <a:lnTo>
                    <a:pt x="68" y="153"/>
                  </a:lnTo>
                  <a:lnTo>
                    <a:pt x="57" y="136"/>
                  </a:lnTo>
                  <a:lnTo>
                    <a:pt x="49" y="119"/>
                  </a:lnTo>
                  <a:lnTo>
                    <a:pt x="41" y="102"/>
                  </a:lnTo>
                  <a:lnTo>
                    <a:pt x="35" y="84"/>
                  </a:lnTo>
                  <a:lnTo>
                    <a:pt x="30" y="68"/>
                  </a:lnTo>
                  <a:lnTo>
                    <a:pt x="26" y="52"/>
                  </a:lnTo>
                  <a:lnTo>
                    <a:pt x="22" y="38"/>
                  </a:lnTo>
                  <a:lnTo>
                    <a:pt x="19" y="25"/>
                  </a:lnTo>
                  <a:lnTo>
                    <a:pt x="18" y="15"/>
                  </a:lnTo>
                  <a:lnTo>
                    <a:pt x="16" y="6"/>
                  </a:lnTo>
                  <a:lnTo>
                    <a:pt x="16" y="1"/>
                  </a:lnTo>
                  <a:lnTo>
                    <a:pt x="16" y="0"/>
                  </a:lnTo>
                  <a:lnTo>
                    <a:pt x="0" y="2"/>
                  </a:lnTo>
                  <a:lnTo>
                    <a:pt x="0" y="4"/>
                  </a:lnTo>
                  <a:lnTo>
                    <a:pt x="0" y="9"/>
                  </a:lnTo>
                  <a:lnTo>
                    <a:pt x="2" y="17"/>
                  </a:lnTo>
                  <a:lnTo>
                    <a:pt x="4" y="29"/>
                  </a:lnTo>
                  <a:lnTo>
                    <a:pt x="7" y="42"/>
                  </a:lnTo>
                  <a:lnTo>
                    <a:pt x="10" y="57"/>
                  </a:lnTo>
                  <a:lnTo>
                    <a:pt x="14" y="73"/>
                  </a:lnTo>
                  <a:lnTo>
                    <a:pt x="20" y="91"/>
                  </a:lnTo>
                  <a:lnTo>
                    <a:pt x="26" y="109"/>
                  </a:lnTo>
                  <a:lnTo>
                    <a:pt x="35" y="127"/>
                  </a:lnTo>
                  <a:lnTo>
                    <a:pt x="44" y="145"/>
                  </a:lnTo>
                  <a:lnTo>
                    <a:pt x="55" y="163"/>
                  </a:lnTo>
                  <a:lnTo>
                    <a:pt x="68" y="179"/>
                  </a:lnTo>
                  <a:lnTo>
                    <a:pt x="82" y="194"/>
                  </a:lnTo>
                  <a:lnTo>
                    <a:pt x="97" y="208"/>
                  </a:lnTo>
                  <a:lnTo>
                    <a:pt x="116" y="219"/>
                  </a:lnTo>
                  <a:lnTo>
                    <a:pt x="116" y="219"/>
                  </a:lnTo>
                  <a:lnTo>
                    <a:pt x="124" y="203"/>
                  </a:lnTo>
                </a:path>
              </a:pathLst>
            </a:custGeom>
            <a:solidFill>
              <a:srgbClr val="B2DDDD"/>
            </a:solidFill>
            <a:ln w="9525" cap="rnd">
              <a:noFill/>
              <a:round/>
              <a:headEnd/>
              <a:tailEnd/>
            </a:ln>
            <a:effectLst/>
          </p:spPr>
          <p:txBody>
            <a:bodyPr/>
            <a:lstStyle/>
            <a:p>
              <a:endParaRPr lang="en-US"/>
            </a:p>
          </p:txBody>
        </p:sp>
        <p:sp>
          <p:nvSpPr>
            <p:cNvPr id="19522" name="Freeform 66"/>
            <p:cNvSpPr>
              <a:spLocks/>
            </p:cNvSpPr>
            <p:nvPr/>
          </p:nvSpPr>
          <p:spPr bwMode="auto">
            <a:xfrm>
              <a:off x="609" y="2380"/>
              <a:ext cx="21" cy="24"/>
            </a:xfrm>
            <a:custGeom>
              <a:avLst/>
              <a:gdLst/>
              <a:ahLst/>
              <a:cxnLst>
                <a:cxn ang="0">
                  <a:pos x="20" y="5"/>
                </a:cxn>
                <a:cxn ang="0">
                  <a:pos x="20" y="5"/>
                </a:cxn>
                <a:cxn ang="0">
                  <a:pos x="17" y="4"/>
                </a:cxn>
                <a:cxn ang="0">
                  <a:pos x="16" y="4"/>
                </a:cxn>
                <a:cxn ang="0">
                  <a:pos x="15" y="3"/>
                </a:cxn>
                <a:cxn ang="0">
                  <a:pos x="13" y="3"/>
                </a:cxn>
                <a:cxn ang="0">
                  <a:pos x="12" y="2"/>
                </a:cxn>
                <a:cxn ang="0">
                  <a:pos x="10" y="0"/>
                </a:cxn>
                <a:cxn ang="0">
                  <a:pos x="8" y="0"/>
                </a:cxn>
                <a:cxn ang="0">
                  <a:pos x="7" y="0"/>
                </a:cxn>
                <a:cxn ang="0">
                  <a:pos x="0" y="15"/>
                </a:cxn>
                <a:cxn ang="0">
                  <a:pos x="1" y="16"/>
                </a:cxn>
                <a:cxn ang="0">
                  <a:pos x="4" y="17"/>
                </a:cxn>
                <a:cxn ang="0">
                  <a:pos x="5" y="18"/>
                </a:cxn>
                <a:cxn ang="0">
                  <a:pos x="7" y="19"/>
                </a:cxn>
                <a:cxn ang="0">
                  <a:pos x="9" y="19"/>
                </a:cxn>
                <a:cxn ang="0">
                  <a:pos x="10" y="20"/>
                </a:cxn>
                <a:cxn ang="0">
                  <a:pos x="12" y="21"/>
                </a:cxn>
                <a:cxn ang="0">
                  <a:pos x="15" y="23"/>
                </a:cxn>
                <a:cxn ang="0">
                  <a:pos x="14" y="22"/>
                </a:cxn>
                <a:cxn ang="0">
                  <a:pos x="20" y="5"/>
                </a:cxn>
              </a:cxnLst>
              <a:rect l="0" t="0" r="r" b="b"/>
              <a:pathLst>
                <a:path w="21" h="24">
                  <a:moveTo>
                    <a:pt x="20" y="5"/>
                  </a:moveTo>
                  <a:lnTo>
                    <a:pt x="20" y="5"/>
                  </a:lnTo>
                  <a:lnTo>
                    <a:pt x="17" y="4"/>
                  </a:lnTo>
                  <a:lnTo>
                    <a:pt x="16" y="4"/>
                  </a:lnTo>
                  <a:lnTo>
                    <a:pt x="15" y="3"/>
                  </a:lnTo>
                  <a:lnTo>
                    <a:pt x="13" y="3"/>
                  </a:lnTo>
                  <a:lnTo>
                    <a:pt x="12" y="2"/>
                  </a:lnTo>
                  <a:lnTo>
                    <a:pt x="10" y="0"/>
                  </a:lnTo>
                  <a:lnTo>
                    <a:pt x="8" y="0"/>
                  </a:lnTo>
                  <a:lnTo>
                    <a:pt x="7" y="0"/>
                  </a:lnTo>
                  <a:lnTo>
                    <a:pt x="0" y="15"/>
                  </a:lnTo>
                  <a:lnTo>
                    <a:pt x="1" y="16"/>
                  </a:lnTo>
                  <a:lnTo>
                    <a:pt x="4" y="17"/>
                  </a:lnTo>
                  <a:lnTo>
                    <a:pt x="5" y="18"/>
                  </a:lnTo>
                  <a:lnTo>
                    <a:pt x="7" y="19"/>
                  </a:lnTo>
                  <a:lnTo>
                    <a:pt x="9" y="19"/>
                  </a:lnTo>
                  <a:lnTo>
                    <a:pt x="10" y="20"/>
                  </a:lnTo>
                  <a:lnTo>
                    <a:pt x="12" y="21"/>
                  </a:lnTo>
                  <a:lnTo>
                    <a:pt x="15" y="23"/>
                  </a:lnTo>
                  <a:lnTo>
                    <a:pt x="14" y="22"/>
                  </a:lnTo>
                  <a:lnTo>
                    <a:pt x="20" y="5"/>
                  </a:lnTo>
                </a:path>
              </a:pathLst>
            </a:custGeom>
            <a:solidFill>
              <a:srgbClr val="B2DDDD"/>
            </a:solidFill>
            <a:ln w="9525" cap="rnd">
              <a:noFill/>
              <a:round/>
              <a:headEnd/>
              <a:tailEnd/>
            </a:ln>
            <a:effectLst/>
          </p:spPr>
          <p:txBody>
            <a:bodyPr/>
            <a:lstStyle/>
            <a:p>
              <a:endParaRPr lang="en-US"/>
            </a:p>
          </p:txBody>
        </p:sp>
        <p:sp>
          <p:nvSpPr>
            <p:cNvPr id="19523" name="Freeform 67"/>
            <p:cNvSpPr>
              <a:spLocks/>
            </p:cNvSpPr>
            <p:nvPr/>
          </p:nvSpPr>
          <p:spPr bwMode="auto">
            <a:xfrm>
              <a:off x="623" y="2386"/>
              <a:ext cx="426" cy="135"/>
            </a:xfrm>
            <a:custGeom>
              <a:avLst/>
              <a:gdLst/>
              <a:ahLst/>
              <a:cxnLst>
                <a:cxn ang="0">
                  <a:pos x="425" y="117"/>
                </a:cxn>
                <a:cxn ang="0">
                  <a:pos x="401" y="109"/>
                </a:cxn>
                <a:cxn ang="0">
                  <a:pos x="375" y="100"/>
                </a:cxn>
                <a:cxn ang="0">
                  <a:pos x="349" y="93"/>
                </a:cxn>
                <a:cxn ang="0">
                  <a:pos x="322" y="86"/>
                </a:cxn>
                <a:cxn ang="0">
                  <a:pos x="294" y="79"/>
                </a:cxn>
                <a:cxn ang="0">
                  <a:pos x="265" y="72"/>
                </a:cxn>
                <a:cxn ang="0">
                  <a:pos x="237" y="65"/>
                </a:cxn>
                <a:cxn ang="0">
                  <a:pos x="208" y="58"/>
                </a:cxn>
                <a:cxn ang="0">
                  <a:pos x="180" y="51"/>
                </a:cxn>
                <a:cxn ang="0">
                  <a:pos x="152" y="44"/>
                </a:cxn>
                <a:cxn ang="0">
                  <a:pos x="125" y="37"/>
                </a:cxn>
                <a:cxn ang="0">
                  <a:pos x="98" y="30"/>
                </a:cxn>
                <a:cxn ang="0">
                  <a:pos x="73" y="23"/>
                </a:cxn>
                <a:cxn ang="0">
                  <a:pos x="48" y="16"/>
                </a:cxn>
                <a:cxn ang="0">
                  <a:pos x="26" y="8"/>
                </a:cxn>
                <a:cxn ang="0">
                  <a:pos x="5" y="0"/>
                </a:cxn>
                <a:cxn ang="0">
                  <a:pos x="10" y="20"/>
                </a:cxn>
                <a:cxn ang="0">
                  <a:pos x="33" y="28"/>
                </a:cxn>
                <a:cxn ang="0">
                  <a:pos x="56" y="36"/>
                </a:cxn>
                <a:cxn ang="0">
                  <a:pos x="81" y="43"/>
                </a:cxn>
                <a:cxn ang="0">
                  <a:pos x="107" y="50"/>
                </a:cxn>
                <a:cxn ang="0">
                  <a:pos x="135" y="57"/>
                </a:cxn>
                <a:cxn ang="0">
                  <a:pos x="162" y="65"/>
                </a:cxn>
                <a:cxn ang="0">
                  <a:pos x="191" y="71"/>
                </a:cxn>
                <a:cxn ang="0">
                  <a:pos x="220" y="78"/>
                </a:cxn>
                <a:cxn ang="0">
                  <a:pos x="248" y="85"/>
                </a:cxn>
                <a:cxn ang="0">
                  <a:pos x="277" y="92"/>
                </a:cxn>
                <a:cxn ang="0">
                  <a:pos x="304" y="99"/>
                </a:cxn>
                <a:cxn ang="0">
                  <a:pos x="332" y="106"/>
                </a:cxn>
                <a:cxn ang="0">
                  <a:pos x="358" y="113"/>
                </a:cxn>
                <a:cxn ang="0">
                  <a:pos x="384" y="121"/>
                </a:cxn>
                <a:cxn ang="0">
                  <a:pos x="408" y="130"/>
                </a:cxn>
                <a:cxn ang="0">
                  <a:pos x="419" y="134"/>
                </a:cxn>
              </a:cxnLst>
              <a:rect l="0" t="0" r="r" b="b"/>
              <a:pathLst>
                <a:path w="426" h="135">
                  <a:moveTo>
                    <a:pt x="425" y="117"/>
                  </a:moveTo>
                  <a:lnTo>
                    <a:pt x="425" y="117"/>
                  </a:lnTo>
                  <a:lnTo>
                    <a:pt x="413" y="113"/>
                  </a:lnTo>
                  <a:lnTo>
                    <a:pt x="401" y="109"/>
                  </a:lnTo>
                  <a:lnTo>
                    <a:pt x="388" y="104"/>
                  </a:lnTo>
                  <a:lnTo>
                    <a:pt x="375" y="100"/>
                  </a:lnTo>
                  <a:lnTo>
                    <a:pt x="363" y="97"/>
                  </a:lnTo>
                  <a:lnTo>
                    <a:pt x="349" y="93"/>
                  </a:lnTo>
                  <a:lnTo>
                    <a:pt x="336" y="89"/>
                  </a:lnTo>
                  <a:lnTo>
                    <a:pt x="322" y="86"/>
                  </a:lnTo>
                  <a:lnTo>
                    <a:pt x="308" y="82"/>
                  </a:lnTo>
                  <a:lnTo>
                    <a:pt x="294" y="79"/>
                  </a:lnTo>
                  <a:lnTo>
                    <a:pt x="280" y="75"/>
                  </a:lnTo>
                  <a:lnTo>
                    <a:pt x="265" y="72"/>
                  </a:lnTo>
                  <a:lnTo>
                    <a:pt x="251" y="68"/>
                  </a:lnTo>
                  <a:lnTo>
                    <a:pt x="237" y="65"/>
                  </a:lnTo>
                  <a:lnTo>
                    <a:pt x="223" y="61"/>
                  </a:lnTo>
                  <a:lnTo>
                    <a:pt x="208" y="58"/>
                  </a:lnTo>
                  <a:lnTo>
                    <a:pt x="194" y="54"/>
                  </a:lnTo>
                  <a:lnTo>
                    <a:pt x="180" y="51"/>
                  </a:lnTo>
                  <a:lnTo>
                    <a:pt x="166" y="48"/>
                  </a:lnTo>
                  <a:lnTo>
                    <a:pt x="152" y="44"/>
                  </a:lnTo>
                  <a:lnTo>
                    <a:pt x="138" y="41"/>
                  </a:lnTo>
                  <a:lnTo>
                    <a:pt x="125" y="37"/>
                  </a:lnTo>
                  <a:lnTo>
                    <a:pt x="111" y="34"/>
                  </a:lnTo>
                  <a:lnTo>
                    <a:pt x="98" y="30"/>
                  </a:lnTo>
                  <a:lnTo>
                    <a:pt x="85" y="27"/>
                  </a:lnTo>
                  <a:lnTo>
                    <a:pt x="73" y="23"/>
                  </a:lnTo>
                  <a:lnTo>
                    <a:pt x="60" y="20"/>
                  </a:lnTo>
                  <a:lnTo>
                    <a:pt x="48" y="16"/>
                  </a:lnTo>
                  <a:lnTo>
                    <a:pt x="37" y="12"/>
                  </a:lnTo>
                  <a:lnTo>
                    <a:pt x="26" y="8"/>
                  </a:lnTo>
                  <a:lnTo>
                    <a:pt x="15" y="4"/>
                  </a:lnTo>
                  <a:lnTo>
                    <a:pt x="5" y="0"/>
                  </a:lnTo>
                  <a:lnTo>
                    <a:pt x="0" y="16"/>
                  </a:lnTo>
                  <a:lnTo>
                    <a:pt x="10" y="20"/>
                  </a:lnTo>
                  <a:lnTo>
                    <a:pt x="21" y="24"/>
                  </a:lnTo>
                  <a:lnTo>
                    <a:pt x="33" y="28"/>
                  </a:lnTo>
                  <a:lnTo>
                    <a:pt x="44" y="32"/>
                  </a:lnTo>
                  <a:lnTo>
                    <a:pt x="56" y="36"/>
                  </a:lnTo>
                  <a:lnTo>
                    <a:pt x="68" y="40"/>
                  </a:lnTo>
                  <a:lnTo>
                    <a:pt x="81" y="43"/>
                  </a:lnTo>
                  <a:lnTo>
                    <a:pt x="94" y="47"/>
                  </a:lnTo>
                  <a:lnTo>
                    <a:pt x="107" y="50"/>
                  </a:lnTo>
                  <a:lnTo>
                    <a:pt x="121" y="54"/>
                  </a:lnTo>
                  <a:lnTo>
                    <a:pt x="135" y="57"/>
                  </a:lnTo>
                  <a:lnTo>
                    <a:pt x="148" y="61"/>
                  </a:lnTo>
                  <a:lnTo>
                    <a:pt x="162" y="65"/>
                  </a:lnTo>
                  <a:lnTo>
                    <a:pt x="177" y="68"/>
                  </a:lnTo>
                  <a:lnTo>
                    <a:pt x="191" y="71"/>
                  </a:lnTo>
                  <a:lnTo>
                    <a:pt x="205" y="75"/>
                  </a:lnTo>
                  <a:lnTo>
                    <a:pt x="220" y="78"/>
                  </a:lnTo>
                  <a:lnTo>
                    <a:pt x="234" y="81"/>
                  </a:lnTo>
                  <a:lnTo>
                    <a:pt x="248" y="85"/>
                  </a:lnTo>
                  <a:lnTo>
                    <a:pt x="263" y="88"/>
                  </a:lnTo>
                  <a:lnTo>
                    <a:pt x="277" y="92"/>
                  </a:lnTo>
                  <a:lnTo>
                    <a:pt x="291" y="95"/>
                  </a:lnTo>
                  <a:lnTo>
                    <a:pt x="304" y="99"/>
                  </a:lnTo>
                  <a:lnTo>
                    <a:pt x="318" y="102"/>
                  </a:lnTo>
                  <a:lnTo>
                    <a:pt x="332" y="106"/>
                  </a:lnTo>
                  <a:lnTo>
                    <a:pt x="345" y="110"/>
                  </a:lnTo>
                  <a:lnTo>
                    <a:pt x="358" y="113"/>
                  </a:lnTo>
                  <a:lnTo>
                    <a:pt x="371" y="117"/>
                  </a:lnTo>
                  <a:lnTo>
                    <a:pt x="384" y="121"/>
                  </a:lnTo>
                  <a:lnTo>
                    <a:pt x="396" y="125"/>
                  </a:lnTo>
                  <a:lnTo>
                    <a:pt x="408" y="130"/>
                  </a:lnTo>
                  <a:lnTo>
                    <a:pt x="419" y="134"/>
                  </a:lnTo>
                  <a:lnTo>
                    <a:pt x="419" y="134"/>
                  </a:lnTo>
                  <a:lnTo>
                    <a:pt x="425" y="117"/>
                  </a:lnTo>
                </a:path>
              </a:pathLst>
            </a:custGeom>
            <a:solidFill>
              <a:srgbClr val="B2DDDD"/>
            </a:solidFill>
            <a:ln w="9525" cap="rnd">
              <a:noFill/>
              <a:round/>
              <a:headEnd/>
              <a:tailEnd/>
            </a:ln>
            <a:effectLst/>
          </p:spPr>
          <p:txBody>
            <a:bodyPr/>
            <a:lstStyle/>
            <a:p>
              <a:endParaRPr lang="en-US"/>
            </a:p>
          </p:txBody>
        </p:sp>
        <p:sp>
          <p:nvSpPr>
            <p:cNvPr id="19524" name="Freeform 68"/>
            <p:cNvSpPr>
              <a:spLocks/>
            </p:cNvSpPr>
            <p:nvPr/>
          </p:nvSpPr>
          <p:spPr bwMode="auto">
            <a:xfrm>
              <a:off x="1043" y="2503"/>
              <a:ext cx="30" cy="27"/>
            </a:xfrm>
            <a:custGeom>
              <a:avLst/>
              <a:gdLst/>
              <a:ahLst/>
              <a:cxnLst>
                <a:cxn ang="0">
                  <a:pos x="29" y="10"/>
                </a:cxn>
                <a:cxn ang="0">
                  <a:pos x="29" y="10"/>
                </a:cxn>
                <a:cxn ang="0">
                  <a:pos x="26" y="8"/>
                </a:cxn>
                <a:cxn ang="0">
                  <a:pos x="22" y="7"/>
                </a:cxn>
                <a:cxn ang="0">
                  <a:pos x="20" y="6"/>
                </a:cxn>
                <a:cxn ang="0">
                  <a:pos x="17" y="4"/>
                </a:cxn>
                <a:cxn ang="0">
                  <a:pos x="14" y="3"/>
                </a:cxn>
                <a:cxn ang="0">
                  <a:pos x="11" y="2"/>
                </a:cxn>
                <a:cxn ang="0">
                  <a:pos x="8" y="0"/>
                </a:cxn>
                <a:cxn ang="0">
                  <a:pos x="5" y="0"/>
                </a:cxn>
                <a:cxn ang="0">
                  <a:pos x="0" y="16"/>
                </a:cxn>
                <a:cxn ang="0">
                  <a:pos x="2" y="17"/>
                </a:cxn>
                <a:cxn ang="0">
                  <a:pos x="6" y="18"/>
                </a:cxn>
                <a:cxn ang="0">
                  <a:pos x="8" y="19"/>
                </a:cxn>
                <a:cxn ang="0">
                  <a:pos x="11" y="21"/>
                </a:cxn>
                <a:cxn ang="0">
                  <a:pos x="14" y="22"/>
                </a:cxn>
                <a:cxn ang="0">
                  <a:pos x="17" y="23"/>
                </a:cxn>
                <a:cxn ang="0">
                  <a:pos x="20" y="25"/>
                </a:cxn>
                <a:cxn ang="0">
                  <a:pos x="22" y="26"/>
                </a:cxn>
                <a:cxn ang="0">
                  <a:pos x="22" y="26"/>
                </a:cxn>
                <a:cxn ang="0">
                  <a:pos x="29" y="10"/>
                </a:cxn>
              </a:cxnLst>
              <a:rect l="0" t="0" r="r" b="b"/>
              <a:pathLst>
                <a:path w="30" h="27">
                  <a:moveTo>
                    <a:pt x="29" y="10"/>
                  </a:moveTo>
                  <a:lnTo>
                    <a:pt x="29" y="10"/>
                  </a:lnTo>
                  <a:lnTo>
                    <a:pt x="26" y="8"/>
                  </a:lnTo>
                  <a:lnTo>
                    <a:pt x="22" y="7"/>
                  </a:lnTo>
                  <a:lnTo>
                    <a:pt x="20" y="6"/>
                  </a:lnTo>
                  <a:lnTo>
                    <a:pt x="17" y="4"/>
                  </a:lnTo>
                  <a:lnTo>
                    <a:pt x="14" y="3"/>
                  </a:lnTo>
                  <a:lnTo>
                    <a:pt x="11" y="2"/>
                  </a:lnTo>
                  <a:lnTo>
                    <a:pt x="8" y="0"/>
                  </a:lnTo>
                  <a:lnTo>
                    <a:pt x="5" y="0"/>
                  </a:lnTo>
                  <a:lnTo>
                    <a:pt x="0" y="16"/>
                  </a:lnTo>
                  <a:lnTo>
                    <a:pt x="2" y="17"/>
                  </a:lnTo>
                  <a:lnTo>
                    <a:pt x="6" y="18"/>
                  </a:lnTo>
                  <a:lnTo>
                    <a:pt x="8" y="19"/>
                  </a:lnTo>
                  <a:lnTo>
                    <a:pt x="11" y="21"/>
                  </a:lnTo>
                  <a:lnTo>
                    <a:pt x="14" y="22"/>
                  </a:lnTo>
                  <a:lnTo>
                    <a:pt x="17" y="23"/>
                  </a:lnTo>
                  <a:lnTo>
                    <a:pt x="20" y="25"/>
                  </a:lnTo>
                  <a:lnTo>
                    <a:pt x="22" y="26"/>
                  </a:lnTo>
                  <a:lnTo>
                    <a:pt x="22" y="26"/>
                  </a:lnTo>
                  <a:lnTo>
                    <a:pt x="29" y="10"/>
                  </a:lnTo>
                </a:path>
              </a:pathLst>
            </a:custGeom>
            <a:solidFill>
              <a:srgbClr val="B2DDDD"/>
            </a:solidFill>
            <a:ln w="9525" cap="rnd">
              <a:noFill/>
              <a:round/>
              <a:headEnd/>
              <a:tailEnd/>
            </a:ln>
            <a:effectLst/>
          </p:spPr>
          <p:txBody>
            <a:bodyPr/>
            <a:lstStyle/>
            <a:p>
              <a:endParaRPr lang="en-US"/>
            </a:p>
          </p:txBody>
        </p:sp>
        <p:sp>
          <p:nvSpPr>
            <p:cNvPr id="19525" name="Freeform 69"/>
            <p:cNvSpPr>
              <a:spLocks/>
            </p:cNvSpPr>
            <p:nvPr/>
          </p:nvSpPr>
          <p:spPr bwMode="auto">
            <a:xfrm>
              <a:off x="1066" y="2513"/>
              <a:ext cx="252" cy="387"/>
            </a:xfrm>
            <a:custGeom>
              <a:avLst/>
              <a:gdLst/>
              <a:ahLst/>
              <a:cxnLst>
                <a:cxn ang="0">
                  <a:pos x="248" y="365"/>
                </a:cxn>
                <a:cxn ang="0">
                  <a:pos x="240" y="329"/>
                </a:cxn>
                <a:cxn ang="0">
                  <a:pos x="232" y="296"/>
                </a:cxn>
                <a:cxn ang="0">
                  <a:pos x="222" y="264"/>
                </a:cxn>
                <a:cxn ang="0">
                  <a:pos x="212" y="233"/>
                </a:cxn>
                <a:cxn ang="0">
                  <a:pos x="200" y="204"/>
                </a:cxn>
                <a:cxn ang="0">
                  <a:pos x="187" y="177"/>
                </a:cxn>
                <a:cxn ang="0">
                  <a:pos x="172" y="151"/>
                </a:cxn>
                <a:cxn ang="0">
                  <a:pos x="157" y="126"/>
                </a:cxn>
                <a:cxn ang="0">
                  <a:pos x="140" y="104"/>
                </a:cxn>
                <a:cxn ang="0">
                  <a:pos x="123" y="83"/>
                </a:cxn>
                <a:cxn ang="0">
                  <a:pos x="104" y="63"/>
                </a:cxn>
                <a:cxn ang="0">
                  <a:pos x="84" y="46"/>
                </a:cxn>
                <a:cxn ang="0">
                  <a:pos x="63" y="30"/>
                </a:cxn>
                <a:cxn ang="0">
                  <a:pos x="40" y="16"/>
                </a:cxn>
                <a:cxn ang="0">
                  <a:pos x="17" y="4"/>
                </a:cxn>
                <a:cxn ang="0">
                  <a:pos x="0" y="15"/>
                </a:cxn>
                <a:cxn ang="0">
                  <a:pos x="23" y="26"/>
                </a:cxn>
                <a:cxn ang="0">
                  <a:pos x="44" y="38"/>
                </a:cxn>
                <a:cxn ang="0">
                  <a:pos x="64" y="52"/>
                </a:cxn>
                <a:cxn ang="0">
                  <a:pos x="84" y="68"/>
                </a:cxn>
                <a:cxn ang="0">
                  <a:pos x="102" y="85"/>
                </a:cxn>
                <a:cxn ang="0">
                  <a:pos x="120" y="105"/>
                </a:cxn>
                <a:cxn ang="0">
                  <a:pos x="136" y="126"/>
                </a:cxn>
                <a:cxn ang="0">
                  <a:pos x="151" y="148"/>
                </a:cxn>
                <a:cxn ang="0">
                  <a:pos x="166" y="172"/>
                </a:cxn>
                <a:cxn ang="0">
                  <a:pos x="179" y="198"/>
                </a:cxn>
                <a:cxn ang="0">
                  <a:pos x="191" y="226"/>
                </a:cxn>
                <a:cxn ang="0">
                  <a:pos x="203" y="255"/>
                </a:cxn>
                <a:cxn ang="0">
                  <a:pos x="212" y="285"/>
                </a:cxn>
                <a:cxn ang="0">
                  <a:pos x="221" y="317"/>
                </a:cxn>
                <a:cxn ang="0">
                  <a:pos x="229" y="350"/>
                </a:cxn>
                <a:cxn ang="0">
                  <a:pos x="234" y="386"/>
                </a:cxn>
              </a:cxnLst>
              <a:rect l="0" t="0" r="r" b="b"/>
              <a:pathLst>
                <a:path w="252" h="387">
                  <a:moveTo>
                    <a:pt x="251" y="382"/>
                  </a:moveTo>
                  <a:lnTo>
                    <a:pt x="248" y="365"/>
                  </a:lnTo>
                  <a:lnTo>
                    <a:pt x="243" y="347"/>
                  </a:lnTo>
                  <a:lnTo>
                    <a:pt x="240" y="329"/>
                  </a:lnTo>
                  <a:lnTo>
                    <a:pt x="236" y="313"/>
                  </a:lnTo>
                  <a:lnTo>
                    <a:pt x="232" y="296"/>
                  </a:lnTo>
                  <a:lnTo>
                    <a:pt x="227" y="280"/>
                  </a:lnTo>
                  <a:lnTo>
                    <a:pt x="222" y="264"/>
                  </a:lnTo>
                  <a:lnTo>
                    <a:pt x="217" y="248"/>
                  </a:lnTo>
                  <a:lnTo>
                    <a:pt x="212" y="233"/>
                  </a:lnTo>
                  <a:lnTo>
                    <a:pt x="206" y="218"/>
                  </a:lnTo>
                  <a:lnTo>
                    <a:pt x="200" y="204"/>
                  </a:lnTo>
                  <a:lnTo>
                    <a:pt x="194" y="191"/>
                  </a:lnTo>
                  <a:lnTo>
                    <a:pt x="187" y="177"/>
                  </a:lnTo>
                  <a:lnTo>
                    <a:pt x="179" y="164"/>
                  </a:lnTo>
                  <a:lnTo>
                    <a:pt x="172" y="151"/>
                  </a:lnTo>
                  <a:lnTo>
                    <a:pt x="165" y="138"/>
                  </a:lnTo>
                  <a:lnTo>
                    <a:pt x="157" y="126"/>
                  </a:lnTo>
                  <a:lnTo>
                    <a:pt x="149" y="115"/>
                  </a:lnTo>
                  <a:lnTo>
                    <a:pt x="140" y="104"/>
                  </a:lnTo>
                  <a:lnTo>
                    <a:pt x="131" y="93"/>
                  </a:lnTo>
                  <a:lnTo>
                    <a:pt x="123" y="83"/>
                  </a:lnTo>
                  <a:lnTo>
                    <a:pt x="113" y="72"/>
                  </a:lnTo>
                  <a:lnTo>
                    <a:pt x="104" y="63"/>
                  </a:lnTo>
                  <a:lnTo>
                    <a:pt x="94" y="54"/>
                  </a:lnTo>
                  <a:lnTo>
                    <a:pt x="84" y="46"/>
                  </a:lnTo>
                  <a:lnTo>
                    <a:pt x="73" y="38"/>
                  </a:lnTo>
                  <a:lnTo>
                    <a:pt x="63" y="30"/>
                  </a:lnTo>
                  <a:lnTo>
                    <a:pt x="52" y="23"/>
                  </a:lnTo>
                  <a:lnTo>
                    <a:pt x="40" y="16"/>
                  </a:lnTo>
                  <a:lnTo>
                    <a:pt x="29" y="10"/>
                  </a:lnTo>
                  <a:lnTo>
                    <a:pt x="17" y="4"/>
                  </a:lnTo>
                  <a:lnTo>
                    <a:pt x="6" y="0"/>
                  </a:lnTo>
                  <a:lnTo>
                    <a:pt x="0" y="15"/>
                  </a:lnTo>
                  <a:lnTo>
                    <a:pt x="11" y="20"/>
                  </a:lnTo>
                  <a:lnTo>
                    <a:pt x="23" y="26"/>
                  </a:lnTo>
                  <a:lnTo>
                    <a:pt x="33" y="32"/>
                  </a:lnTo>
                  <a:lnTo>
                    <a:pt x="44" y="38"/>
                  </a:lnTo>
                  <a:lnTo>
                    <a:pt x="54" y="45"/>
                  </a:lnTo>
                  <a:lnTo>
                    <a:pt x="64" y="52"/>
                  </a:lnTo>
                  <a:lnTo>
                    <a:pt x="74" y="59"/>
                  </a:lnTo>
                  <a:lnTo>
                    <a:pt x="84" y="68"/>
                  </a:lnTo>
                  <a:lnTo>
                    <a:pt x="93" y="76"/>
                  </a:lnTo>
                  <a:lnTo>
                    <a:pt x="102" y="85"/>
                  </a:lnTo>
                  <a:lnTo>
                    <a:pt x="111" y="95"/>
                  </a:lnTo>
                  <a:lnTo>
                    <a:pt x="120" y="105"/>
                  </a:lnTo>
                  <a:lnTo>
                    <a:pt x="128" y="115"/>
                  </a:lnTo>
                  <a:lnTo>
                    <a:pt x="136" y="126"/>
                  </a:lnTo>
                  <a:lnTo>
                    <a:pt x="144" y="137"/>
                  </a:lnTo>
                  <a:lnTo>
                    <a:pt x="151" y="148"/>
                  </a:lnTo>
                  <a:lnTo>
                    <a:pt x="159" y="160"/>
                  </a:lnTo>
                  <a:lnTo>
                    <a:pt x="166" y="172"/>
                  </a:lnTo>
                  <a:lnTo>
                    <a:pt x="172" y="185"/>
                  </a:lnTo>
                  <a:lnTo>
                    <a:pt x="179" y="198"/>
                  </a:lnTo>
                  <a:lnTo>
                    <a:pt x="185" y="212"/>
                  </a:lnTo>
                  <a:lnTo>
                    <a:pt x="191" y="226"/>
                  </a:lnTo>
                  <a:lnTo>
                    <a:pt x="197" y="240"/>
                  </a:lnTo>
                  <a:lnTo>
                    <a:pt x="203" y="255"/>
                  </a:lnTo>
                  <a:lnTo>
                    <a:pt x="208" y="270"/>
                  </a:lnTo>
                  <a:lnTo>
                    <a:pt x="212" y="285"/>
                  </a:lnTo>
                  <a:lnTo>
                    <a:pt x="217" y="301"/>
                  </a:lnTo>
                  <a:lnTo>
                    <a:pt x="221" y="317"/>
                  </a:lnTo>
                  <a:lnTo>
                    <a:pt x="225" y="333"/>
                  </a:lnTo>
                  <a:lnTo>
                    <a:pt x="229" y="350"/>
                  </a:lnTo>
                  <a:lnTo>
                    <a:pt x="232" y="368"/>
                  </a:lnTo>
                  <a:lnTo>
                    <a:pt x="234" y="386"/>
                  </a:lnTo>
                  <a:lnTo>
                    <a:pt x="251" y="382"/>
                  </a:lnTo>
                </a:path>
              </a:pathLst>
            </a:custGeom>
            <a:solidFill>
              <a:srgbClr val="B2DDDD"/>
            </a:solidFill>
            <a:ln w="9525" cap="rnd">
              <a:noFill/>
              <a:round/>
              <a:headEnd/>
              <a:tailEnd/>
            </a:ln>
            <a:effectLst/>
          </p:spPr>
          <p:txBody>
            <a:bodyPr/>
            <a:lstStyle/>
            <a:p>
              <a:endParaRPr lang="en-US"/>
            </a:p>
          </p:txBody>
        </p:sp>
        <p:sp>
          <p:nvSpPr>
            <p:cNvPr id="19526" name="Freeform 70"/>
            <p:cNvSpPr>
              <a:spLocks/>
            </p:cNvSpPr>
            <p:nvPr/>
          </p:nvSpPr>
          <p:spPr bwMode="auto">
            <a:xfrm>
              <a:off x="1301" y="2895"/>
              <a:ext cx="17" cy="17"/>
            </a:xfrm>
            <a:custGeom>
              <a:avLst/>
              <a:gdLst/>
              <a:ahLst/>
              <a:cxnLst>
                <a:cxn ang="0">
                  <a:pos x="0" y="4"/>
                </a:cxn>
                <a:cxn ang="0">
                  <a:pos x="1" y="9"/>
                </a:cxn>
                <a:cxn ang="0">
                  <a:pos x="3" y="13"/>
                </a:cxn>
                <a:cxn ang="0">
                  <a:pos x="6" y="16"/>
                </a:cxn>
                <a:cxn ang="0">
                  <a:pos x="9" y="16"/>
                </a:cxn>
                <a:cxn ang="0">
                  <a:pos x="11" y="14"/>
                </a:cxn>
                <a:cxn ang="0">
                  <a:pos x="14" y="11"/>
                </a:cxn>
                <a:cxn ang="0">
                  <a:pos x="15" y="6"/>
                </a:cxn>
                <a:cxn ang="0">
                  <a:pos x="16" y="0"/>
                </a:cxn>
                <a:cxn ang="0">
                  <a:pos x="0" y="4"/>
                </a:cxn>
              </a:cxnLst>
              <a:rect l="0" t="0" r="r" b="b"/>
              <a:pathLst>
                <a:path w="17" h="17">
                  <a:moveTo>
                    <a:pt x="0" y="4"/>
                  </a:moveTo>
                  <a:lnTo>
                    <a:pt x="1" y="9"/>
                  </a:lnTo>
                  <a:lnTo>
                    <a:pt x="3" y="13"/>
                  </a:lnTo>
                  <a:lnTo>
                    <a:pt x="6" y="16"/>
                  </a:lnTo>
                  <a:lnTo>
                    <a:pt x="9" y="16"/>
                  </a:lnTo>
                  <a:lnTo>
                    <a:pt x="11" y="14"/>
                  </a:lnTo>
                  <a:lnTo>
                    <a:pt x="14" y="11"/>
                  </a:lnTo>
                  <a:lnTo>
                    <a:pt x="15" y="6"/>
                  </a:lnTo>
                  <a:lnTo>
                    <a:pt x="16" y="0"/>
                  </a:lnTo>
                  <a:lnTo>
                    <a:pt x="0" y="4"/>
                  </a:lnTo>
                </a:path>
              </a:pathLst>
            </a:custGeom>
            <a:solidFill>
              <a:srgbClr val="B2DDDD"/>
            </a:solidFill>
            <a:ln w="9525" cap="rnd">
              <a:noFill/>
              <a:round/>
              <a:headEnd/>
              <a:tailEnd/>
            </a:ln>
            <a:effectLst/>
          </p:spPr>
          <p:txBody>
            <a:bodyPr/>
            <a:lstStyle/>
            <a:p>
              <a:endParaRPr lang="en-US"/>
            </a:p>
          </p:txBody>
        </p:sp>
        <p:sp>
          <p:nvSpPr>
            <p:cNvPr id="19527" name="Freeform 71"/>
            <p:cNvSpPr>
              <a:spLocks/>
            </p:cNvSpPr>
            <p:nvPr/>
          </p:nvSpPr>
          <p:spPr bwMode="auto">
            <a:xfrm>
              <a:off x="493" y="2151"/>
              <a:ext cx="17" cy="17"/>
            </a:xfrm>
            <a:custGeom>
              <a:avLst/>
              <a:gdLst/>
              <a:ahLst/>
              <a:cxnLst>
                <a:cxn ang="0">
                  <a:pos x="16" y="13"/>
                </a:cxn>
                <a:cxn ang="0">
                  <a:pos x="14" y="6"/>
                </a:cxn>
                <a:cxn ang="0">
                  <a:pos x="12" y="1"/>
                </a:cxn>
                <a:cxn ang="0">
                  <a:pos x="9" y="0"/>
                </a:cxn>
                <a:cxn ang="0">
                  <a:pos x="6" y="0"/>
                </a:cxn>
                <a:cxn ang="0">
                  <a:pos x="4" y="1"/>
                </a:cxn>
                <a:cxn ang="0">
                  <a:pos x="2" y="4"/>
                </a:cxn>
                <a:cxn ang="0">
                  <a:pos x="0" y="9"/>
                </a:cxn>
                <a:cxn ang="0">
                  <a:pos x="0" y="16"/>
                </a:cxn>
                <a:cxn ang="0">
                  <a:pos x="16" y="13"/>
                </a:cxn>
              </a:cxnLst>
              <a:rect l="0" t="0" r="r" b="b"/>
              <a:pathLst>
                <a:path w="17" h="17">
                  <a:moveTo>
                    <a:pt x="16" y="13"/>
                  </a:moveTo>
                  <a:lnTo>
                    <a:pt x="14" y="6"/>
                  </a:lnTo>
                  <a:lnTo>
                    <a:pt x="12" y="1"/>
                  </a:lnTo>
                  <a:lnTo>
                    <a:pt x="9" y="0"/>
                  </a:lnTo>
                  <a:lnTo>
                    <a:pt x="6" y="0"/>
                  </a:lnTo>
                  <a:lnTo>
                    <a:pt x="4" y="1"/>
                  </a:lnTo>
                  <a:lnTo>
                    <a:pt x="2" y="4"/>
                  </a:lnTo>
                  <a:lnTo>
                    <a:pt x="0" y="9"/>
                  </a:lnTo>
                  <a:lnTo>
                    <a:pt x="0" y="16"/>
                  </a:lnTo>
                  <a:lnTo>
                    <a:pt x="16" y="13"/>
                  </a:lnTo>
                </a:path>
              </a:pathLst>
            </a:custGeom>
            <a:solidFill>
              <a:srgbClr val="AADBDB"/>
            </a:solidFill>
            <a:ln w="9525" cap="rnd">
              <a:noFill/>
              <a:round/>
              <a:headEnd/>
              <a:tailEnd/>
            </a:ln>
            <a:effectLst/>
          </p:spPr>
          <p:txBody>
            <a:bodyPr/>
            <a:lstStyle/>
            <a:p>
              <a:endParaRPr lang="en-US"/>
            </a:p>
          </p:txBody>
        </p:sp>
        <p:sp>
          <p:nvSpPr>
            <p:cNvPr id="19528" name="Freeform 72"/>
            <p:cNvSpPr>
              <a:spLocks/>
            </p:cNvSpPr>
            <p:nvPr/>
          </p:nvSpPr>
          <p:spPr bwMode="auto">
            <a:xfrm>
              <a:off x="493" y="2158"/>
              <a:ext cx="123" cy="222"/>
            </a:xfrm>
            <a:custGeom>
              <a:avLst/>
              <a:gdLst/>
              <a:ahLst/>
              <a:cxnLst>
                <a:cxn ang="0">
                  <a:pos x="122" y="205"/>
                </a:cxn>
                <a:cxn ang="0">
                  <a:pos x="121" y="205"/>
                </a:cxn>
                <a:cxn ang="0">
                  <a:pos x="105" y="195"/>
                </a:cxn>
                <a:cxn ang="0">
                  <a:pos x="92" y="183"/>
                </a:cxn>
                <a:cxn ang="0">
                  <a:pos x="79" y="169"/>
                </a:cxn>
                <a:cxn ang="0">
                  <a:pos x="68" y="154"/>
                </a:cxn>
                <a:cxn ang="0">
                  <a:pos x="58" y="138"/>
                </a:cxn>
                <a:cxn ang="0">
                  <a:pos x="49" y="121"/>
                </a:cxn>
                <a:cxn ang="0">
                  <a:pos x="42" y="102"/>
                </a:cxn>
                <a:cxn ang="0">
                  <a:pos x="35" y="85"/>
                </a:cxn>
                <a:cxn ang="0">
                  <a:pos x="30" y="69"/>
                </a:cxn>
                <a:cxn ang="0">
                  <a:pos x="25" y="52"/>
                </a:cxn>
                <a:cxn ang="0">
                  <a:pos x="22" y="38"/>
                </a:cxn>
                <a:cxn ang="0">
                  <a:pos x="19" y="25"/>
                </a:cxn>
                <a:cxn ang="0">
                  <a:pos x="18" y="14"/>
                </a:cxn>
                <a:cxn ang="0">
                  <a:pos x="16" y="6"/>
                </a:cxn>
                <a:cxn ang="0">
                  <a:pos x="16" y="0"/>
                </a:cxn>
                <a:cxn ang="0">
                  <a:pos x="16" y="0"/>
                </a:cxn>
                <a:cxn ang="0">
                  <a:pos x="0" y="1"/>
                </a:cxn>
                <a:cxn ang="0">
                  <a:pos x="0" y="3"/>
                </a:cxn>
                <a:cxn ang="0">
                  <a:pos x="0" y="9"/>
                </a:cxn>
                <a:cxn ang="0">
                  <a:pos x="2" y="17"/>
                </a:cxn>
                <a:cxn ang="0">
                  <a:pos x="4" y="29"/>
                </a:cxn>
                <a:cxn ang="0">
                  <a:pos x="7" y="42"/>
                </a:cxn>
                <a:cxn ang="0">
                  <a:pos x="10" y="57"/>
                </a:cxn>
                <a:cxn ang="0">
                  <a:pos x="15" y="74"/>
                </a:cxn>
                <a:cxn ang="0">
                  <a:pos x="21" y="92"/>
                </a:cxn>
                <a:cxn ang="0">
                  <a:pos x="27" y="110"/>
                </a:cxn>
                <a:cxn ang="0">
                  <a:pos x="35" y="128"/>
                </a:cxn>
                <a:cxn ang="0">
                  <a:pos x="44" y="146"/>
                </a:cxn>
                <a:cxn ang="0">
                  <a:pos x="55" y="164"/>
                </a:cxn>
                <a:cxn ang="0">
                  <a:pos x="67" y="181"/>
                </a:cxn>
                <a:cxn ang="0">
                  <a:pos x="81" y="197"/>
                </a:cxn>
                <a:cxn ang="0">
                  <a:pos x="96" y="210"/>
                </a:cxn>
                <a:cxn ang="0">
                  <a:pos x="114" y="221"/>
                </a:cxn>
                <a:cxn ang="0">
                  <a:pos x="114" y="221"/>
                </a:cxn>
                <a:cxn ang="0">
                  <a:pos x="122" y="205"/>
                </a:cxn>
              </a:cxnLst>
              <a:rect l="0" t="0" r="r" b="b"/>
              <a:pathLst>
                <a:path w="123" h="222">
                  <a:moveTo>
                    <a:pt x="122" y="205"/>
                  </a:moveTo>
                  <a:lnTo>
                    <a:pt x="121" y="205"/>
                  </a:lnTo>
                  <a:lnTo>
                    <a:pt x="105" y="195"/>
                  </a:lnTo>
                  <a:lnTo>
                    <a:pt x="92" y="183"/>
                  </a:lnTo>
                  <a:lnTo>
                    <a:pt x="79" y="169"/>
                  </a:lnTo>
                  <a:lnTo>
                    <a:pt x="68" y="154"/>
                  </a:lnTo>
                  <a:lnTo>
                    <a:pt x="58" y="138"/>
                  </a:lnTo>
                  <a:lnTo>
                    <a:pt x="49" y="121"/>
                  </a:lnTo>
                  <a:lnTo>
                    <a:pt x="42" y="102"/>
                  </a:lnTo>
                  <a:lnTo>
                    <a:pt x="35" y="85"/>
                  </a:lnTo>
                  <a:lnTo>
                    <a:pt x="30" y="69"/>
                  </a:lnTo>
                  <a:lnTo>
                    <a:pt x="25" y="52"/>
                  </a:lnTo>
                  <a:lnTo>
                    <a:pt x="22" y="38"/>
                  </a:lnTo>
                  <a:lnTo>
                    <a:pt x="19" y="25"/>
                  </a:lnTo>
                  <a:lnTo>
                    <a:pt x="18" y="14"/>
                  </a:lnTo>
                  <a:lnTo>
                    <a:pt x="16" y="6"/>
                  </a:lnTo>
                  <a:lnTo>
                    <a:pt x="16" y="0"/>
                  </a:lnTo>
                  <a:lnTo>
                    <a:pt x="16" y="0"/>
                  </a:lnTo>
                  <a:lnTo>
                    <a:pt x="0" y="1"/>
                  </a:lnTo>
                  <a:lnTo>
                    <a:pt x="0" y="3"/>
                  </a:lnTo>
                  <a:lnTo>
                    <a:pt x="0" y="9"/>
                  </a:lnTo>
                  <a:lnTo>
                    <a:pt x="2" y="17"/>
                  </a:lnTo>
                  <a:lnTo>
                    <a:pt x="4" y="29"/>
                  </a:lnTo>
                  <a:lnTo>
                    <a:pt x="7" y="42"/>
                  </a:lnTo>
                  <a:lnTo>
                    <a:pt x="10" y="57"/>
                  </a:lnTo>
                  <a:lnTo>
                    <a:pt x="15" y="74"/>
                  </a:lnTo>
                  <a:lnTo>
                    <a:pt x="21" y="92"/>
                  </a:lnTo>
                  <a:lnTo>
                    <a:pt x="27" y="110"/>
                  </a:lnTo>
                  <a:lnTo>
                    <a:pt x="35" y="128"/>
                  </a:lnTo>
                  <a:lnTo>
                    <a:pt x="44" y="146"/>
                  </a:lnTo>
                  <a:lnTo>
                    <a:pt x="55" y="164"/>
                  </a:lnTo>
                  <a:lnTo>
                    <a:pt x="67" y="181"/>
                  </a:lnTo>
                  <a:lnTo>
                    <a:pt x="81" y="197"/>
                  </a:lnTo>
                  <a:lnTo>
                    <a:pt x="96" y="210"/>
                  </a:lnTo>
                  <a:lnTo>
                    <a:pt x="114" y="221"/>
                  </a:lnTo>
                  <a:lnTo>
                    <a:pt x="114" y="221"/>
                  </a:lnTo>
                  <a:lnTo>
                    <a:pt x="122" y="205"/>
                  </a:lnTo>
                </a:path>
              </a:pathLst>
            </a:custGeom>
            <a:solidFill>
              <a:srgbClr val="AADBDB"/>
            </a:solidFill>
            <a:ln w="9525" cap="rnd">
              <a:noFill/>
              <a:round/>
              <a:headEnd/>
              <a:tailEnd/>
            </a:ln>
            <a:effectLst/>
          </p:spPr>
          <p:txBody>
            <a:bodyPr/>
            <a:lstStyle/>
            <a:p>
              <a:endParaRPr lang="en-US"/>
            </a:p>
          </p:txBody>
        </p:sp>
        <p:sp>
          <p:nvSpPr>
            <p:cNvPr id="19529" name="Freeform 73"/>
            <p:cNvSpPr>
              <a:spLocks/>
            </p:cNvSpPr>
            <p:nvPr/>
          </p:nvSpPr>
          <p:spPr bwMode="auto">
            <a:xfrm>
              <a:off x="607" y="2363"/>
              <a:ext cx="21" cy="24"/>
            </a:xfrm>
            <a:custGeom>
              <a:avLst/>
              <a:gdLst/>
              <a:ahLst/>
              <a:cxnLst>
                <a:cxn ang="0">
                  <a:pos x="20" y="6"/>
                </a:cxn>
                <a:cxn ang="0">
                  <a:pos x="20" y="6"/>
                </a:cxn>
                <a:cxn ang="0">
                  <a:pos x="19" y="6"/>
                </a:cxn>
                <a:cxn ang="0">
                  <a:pos x="17" y="4"/>
                </a:cxn>
                <a:cxn ang="0">
                  <a:pos x="14" y="3"/>
                </a:cxn>
                <a:cxn ang="0">
                  <a:pos x="12" y="3"/>
                </a:cxn>
                <a:cxn ang="0">
                  <a:pos x="12" y="3"/>
                </a:cxn>
                <a:cxn ang="0">
                  <a:pos x="10" y="1"/>
                </a:cxn>
                <a:cxn ang="0">
                  <a:pos x="9" y="0"/>
                </a:cxn>
                <a:cxn ang="0">
                  <a:pos x="7" y="0"/>
                </a:cxn>
                <a:cxn ang="0">
                  <a:pos x="0" y="15"/>
                </a:cxn>
                <a:cxn ang="0">
                  <a:pos x="2" y="16"/>
                </a:cxn>
                <a:cxn ang="0">
                  <a:pos x="3" y="17"/>
                </a:cxn>
                <a:cxn ang="0">
                  <a:pos x="5" y="18"/>
                </a:cxn>
                <a:cxn ang="0">
                  <a:pos x="7" y="19"/>
                </a:cxn>
                <a:cxn ang="0">
                  <a:pos x="9" y="20"/>
                </a:cxn>
                <a:cxn ang="0">
                  <a:pos x="10" y="21"/>
                </a:cxn>
                <a:cxn ang="0">
                  <a:pos x="12" y="22"/>
                </a:cxn>
                <a:cxn ang="0">
                  <a:pos x="13" y="23"/>
                </a:cxn>
                <a:cxn ang="0">
                  <a:pos x="14" y="23"/>
                </a:cxn>
                <a:cxn ang="0">
                  <a:pos x="20" y="6"/>
                </a:cxn>
              </a:cxnLst>
              <a:rect l="0" t="0" r="r" b="b"/>
              <a:pathLst>
                <a:path w="21" h="24">
                  <a:moveTo>
                    <a:pt x="20" y="6"/>
                  </a:moveTo>
                  <a:lnTo>
                    <a:pt x="20" y="6"/>
                  </a:lnTo>
                  <a:lnTo>
                    <a:pt x="19" y="6"/>
                  </a:lnTo>
                  <a:lnTo>
                    <a:pt x="17" y="4"/>
                  </a:lnTo>
                  <a:lnTo>
                    <a:pt x="14" y="3"/>
                  </a:lnTo>
                  <a:lnTo>
                    <a:pt x="12" y="3"/>
                  </a:lnTo>
                  <a:lnTo>
                    <a:pt x="12" y="3"/>
                  </a:lnTo>
                  <a:lnTo>
                    <a:pt x="10" y="1"/>
                  </a:lnTo>
                  <a:lnTo>
                    <a:pt x="9" y="0"/>
                  </a:lnTo>
                  <a:lnTo>
                    <a:pt x="7" y="0"/>
                  </a:lnTo>
                  <a:lnTo>
                    <a:pt x="0" y="15"/>
                  </a:lnTo>
                  <a:lnTo>
                    <a:pt x="2" y="16"/>
                  </a:lnTo>
                  <a:lnTo>
                    <a:pt x="3" y="17"/>
                  </a:lnTo>
                  <a:lnTo>
                    <a:pt x="5" y="18"/>
                  </a:lnTo>
                  <a:lnTo>
                    <a:pt x="7" y="19"/>
                  </a:lnTo>
                  <a:lnTo>
                    <a:pt x="9" y="20"/>
                  </a:lnTo>
                  <a:lnTo>
                    <a:pt x="10" y="21"/>
                  </a:lnTo>
                  <a:lnTo>
                    <a:pt x="12" y="22"/>
                  </a:lnTo>
                  <a:lnTo>
                    <a:pt x="13" y="23"/>
                  </a:lnTo>
                  <a:lnTo>
                    <a:pt x="14" y="23"/>
                  </a:lnTo>
                  <a:lnTo>
                    <a:pt x="20" y="6"/>
                  </a:lnTo>
                </a:path>
              </a:pathLst>
            </a:custGeom>
            <a:solidFill>
              <a:srgbClr val="AADBDB"/>
            </a:solidFill>
            <a:ln w="9525" cap="rnd">
              <a:noFill/>
              <a:round/>
              <a:headEnd/>
              <a:tailEnd/>
            </a:ln>
            <a:effectLst/>
          </p:spPr>
          <p:txBody>
            <a:bodyPr/>
            <a:lstStyle/>
            <a:p>
              <a:endParaRPr lang="en-US"/>
            </a:p>
          </p:txBody>
        </p:sp>
        <p:sp>
          <p:nvSpPr>
            <p:cNvPr id="19530" name="Freeform 74"/>
            <p:cNvSpPr>
              <a:spLocks/>
            </p:cNvSpPr>
            <p:nvPr/>
          </p:nvSpPr>
          <p:spPr bwMode="auto">
            <a:xfrm>
              <a:off x="622" y="2370"/>
              <a:ext cx="426" cy="133"/>
            </a:xfrm>
            <a:custGeom>
              <a:avLst/>
              <a:gdLst/>
              <a:ahLst/>
              <a:cxnLst>
                <a:cxn ang="0">
                  <a:pos x="425" y="115"/>
                </a:cxn>
                <a:cxn ang="0">
                  <a:pos x="399" y="106"/>
                </a:cxn>
                <a:cxn ang="0">
                  <a:pos x="374" y="99"/>
                </a:cxn>
                <a:cxn ang="0">
                  <a:pos x="347" y="92"/>
                </a:cxn>
                <a:cxn ang="0">
                  <a:pos x="319" y="85"/>
                </a:cxn>
                <a:cxn ang="0">
                  <a:pos x="291" y="77"/>
                </a:cxn>
                <a:cxn ang="0">
                  <a:pos x="262" y="71"/>
                </a:cxn>
                <a:cxn ang="0">
                  <a:pos x="233" y="64"/>
                </a:cxn>
                <a:cxn ang="0">
                  <a:pos x="205" y="57"/>
                </a:cxn>
                <a:cxn ang="0">
                  <a:pos x="177" y="51"/>
                </a:cxn>
                <a:cxn ang="0">
                  <a:pos x="148" y="44"/>
                </a:cxn>
                <a:cxn ang="0">
                  <a:pos x="121" y="37"/>
                </a:cxn>
                <a:cxn ang="0">
                  <a:pos x="95" y="30"/>
                </a:cxn>
                <a:cxn ang="0">
                  <a:pos x="70" y="23"/>
                </a:cxn>
                <a:cxn ang="0">
                  <a:pos x="47" y="16"/>
                </a:cxn>
                <a:cxn ang="0">
                  <a:pos x="25" y="8"/>
                </a:cxn>
                <a:cxn ang="0">
                  <a:pos x="5" y="0"/>
                </a:cxn>
                <a:cxn ang="0">
                  <a:pos x="9" y="19"/>
                </a:cxn>
                <a:cxn ang="0">
                  <a:pos x="30" y="29"/>
                </a:cxn>
                <a:cxn ang="0">
                  <a:pos x="54" y="36"/>
                </a:cxn>
                <a:cxn ang="0">
                  <a:pos x="79" y="43"/>
                </a:cxn>
                <a:cxn ang="0">
                  <a:pos x="104" y="51"/>
                </a:cxn>
                <a:cxn ang="0">
                  <a:pos x="132" y="58"/>
                </a:cxn>
                <a:cxn ang="0">
                  <a:pos x="159" y="64"/>
                </a:cxn>
                <a:cxn ang="0">
                  <a:pos x="187" y="71"/>
                </a:cxn>
                <a:cxn ang="0">
                  <a:pos x="216" y="77"/>
                </a:cxn>
                <a:cxn ang="0">
                  <a:pos x="245" y="84"/>
                </a:cxn>
                <a:cxn ang="0">
                  <a:pos x="273" y="91"/>
                </a:cxn>
                <a:cxn ang="0">
                  <a:pos x="302" y="98"/>
                </a:cxn>
                <a:cxn ang="0">
                  <a:pos x="329" y="105"/>
                </a:cxn>
                <a:cxn ang="0">
                  <a:pos x="356" y="112"/>
                </a:cxn>
                <a:cxn ang="0">
                  <a:pos x="382" y="119"/>
                </a:cxn>
                <a:cxn ang="0">
                  <a:pos x="408" y="127"/>
                </a:cxn>
                <a:cxn ang="0">
                  <a:pos x="419" y="132"/>
                </a:cxn>
              </a:cxnLst>
              <a:rect l="0" t="0" r="r" b="b"/>
              <a:pathLst>
                <a:path w="426" h="133">
                  <a:moveTo>
                    <a:pt x="425" y="115"/>
                  </a:moveTo>
                  <a:lnTo>
                    <a:pt x="425" y="115"/>
                  </a:lnTo>
                  <a:lnTo>
                    <a:pt x="412" y="110"/>
                  </a:lnTo>
                  <a:lnTo>
                    <a:pt x="399" y="106"/>
                  </a:lnTo>
                  <a:lnTo>
                    <a:pt x="387" y="102"/>
                  </a:lnTo>
                  <a:lnTo>
                    <a:pt x="374" y="99"/>
                  </a:lnTo>
                  <a:lnTo>
                    <a:pt x="361" y="95"/>
                  </a:lnTo>
                  <a:lnTo>
                    <a:pt x="347" y="92"/>
                  </a:lnTo>
                  <a:lnTo>
                    <a:pt x="333" y="88"/>
                  </a:lnTo>
                  <a:lnTo>
                    <a:pt x="319" y="85"/>
                  </a:lnTo>
                  <a:lnTo>
                    <a:pt x="305" y="81"/>
                  </a:lnTo>
                  <a:lnTo>
                    <a:pt x="291" y="77"/>
                  </a:lnTo>
                  <a:lnTo>
                    <a:pt x="276" y="74"/>
                  </a:lnTo>
                  <a:lnTo>
                    <a:pt x="262" y="71"/>
                  </a:lnTo>
                  <a:lnTo>
                    <a:pt x="247" y="67"/>
                  </a:lnTo>
                  <a:lnTo>
                    <a:pt x="233" y="64"/>
                  </a:lnTo>
                  <a:lnTo>
                    <a:pt x="219" y="61"/>
                  </a:lnTo>
                  <a:lnTo>
                    <a:pt x="205" y="57"/>
                  </a:lnTo>
                  <a:lnTo>
                    <a:pt x="191" y="54"/>
                  </a:lnTo>
                  <a:lnTo>
                    <a:pt x="177" y="51"/>
                  </a:lnTo>
                  <a:lnTo>
                    <a:pt x="162" y="48"/>
                  </a:lnTo>
                  <a:lnTo>
                    <a:pt x="148" y="44"/>
                  </a:lnTo>
                  <a:lnTo>
                    <a:pt x="134" y="41"/>
                  </a:lnTo>
                  <a:lnTo>
                    <a:pt x="121" y="37"/>
                  </a:lnTo>
                  <a:lnTo>
                    <a:pt x="108" y="34"/>
                  </a:lnTo>
                  <a:lnTo>
                    <a:pt x="95" y="30"/>
                  </a:lnTo>
                  <a:lnTo>
                    <a:pt x="82" y="26"/>
                  </a:lnTo>
                  <a:lnTo>
                    <a:pt x="70" y="23"/>
                  </a:lnTo>
                  <a:lnTo>
                    <a:pt x="59" y="19"/>
                  </a:lnTo>
                  <a:lnTo>
                    <a:pt x="47" y="16"/>
                  </a:lnTo>
                  <a:lnTo>
                    <a:pt x="35" y="12"/>
                  </a:lnTo>
                  <a:lnTo>
                    <a:pt x="25" y="8"/>
                  </a:lnTo>
                  <a:lnTo>
                    <a:pt x="15" y="4"/>
                  </a:lnTo>
                  <a:lnTo>
                    <a:pt x="5" y="0"/>
                  </a:lnTo>
                  <a:lnTo>
                    <a:pt x="0" y="16"/>
                  </a:lnTo>
                  <a:lnTo>
                    <a:pt x="9" y="19"/>
                  </a:lnTo>
                  <a:lnTo>
                    <a:pt x="20" y="24"/>
                  </a:lnTo>
                  <a:lnTo>
                    <a:pt x="30" y="29"/>
                  </a:lnTo>
                  <a:lnTo>
                    <a:pt x="42" y="33"/>
                  </a:lnTo>
                  <a:lnTo>
                    <a:pt x="54" y="36"/>
                  </a:lnTo>
                  <a:lnTo>
                    <a:pt x="66" y="40"/>
                  </a:lnTo>
                  <a:lnTo>
                    <a:pt x="79" y="43"/>
                  </a:lnTo>
                  <a:lnTo>
                    <a:pt x="92" y="47"/>
                  </a:lnTo>
                  <a:lnTo>
                    <a:pt x="104" y="51"/>
                  </a:lnTo>
                  <a:lnTo>
                    <a:pt x="118" y="54"/>
                  </a:lnTo>
                  <a:lnTo>
                    <a:pt x="132" y="58"/>
                  </a:lnTo>
                  <a:lnTo>
                    <a:pt x="145" y="61"/>
                  </a:lnTo>
                  <a:lnTo>
                    <a:pt x="159" y="64"/>
                  </a:lnTo>
                  <a:lnTo>
                    <a:pt x="173" y="68"/>
                  </a:lnTo>
                  <a:lnTo>
                    <a:pt x="187" y="71"/>
                  </a:lnTo>
                  <a:lnTo>
                    <a:pt x="201" y="74"/>
                  </a:lnTo>
                  <a:lnTo>
                    <a:pt x="216" y="77"/>
                  </a:lnTo>
                  <a:lnTo>
                    <a:pt x="230" y="81"/>
                  </a:lnTo>
                  <a:lnTo>
                    <a:pt x="245" y="84"/>
                  </a:lnTo>
                  <a:lnTo>
                    <a:pt x="259" y="88"/>
                  </a:lnTo>
                  <a:lnTo>
                    <a:pt x="273" y="91"/>
                  </a:lnTo>
                  <a:lnTo>
                    <a:pt x="288" y="94"/>
                  </a:lnTo>
                  <a:lnTo>
                    <a:pt x="302" y="98"/>
                  </a:lnTo>
                  <a:lnTo>
                    <a:pt x="316" y="101"/>
                  </a:lnTo>
                  <a:lnTo>
                    <a:pt x="329" y="105"/>
                  </a:lnTo>
                  <a:lnTo>
                    <a:pt x="343" y="108"/>
                  </a:lnTo>
                  <a:lnTo>
                    <a:pt x="356" y="112"/>
                  </a:lnTo>
                  <a:lnTo>
                    <a:pt x="370" y="115"/>
                  </a:lnTo>
                  <a:lnTo>
                    <a:pt x="382" y="119"/>
                  </a:lnTo>
                  <a:lnTo>
                    <a:pt x="395" y="123"/>
                  </a:lnTo>
                  <a:lnTo>
                    <a:pt x="408" y="127"/>
                  </a:lnTo>
                  <a:lnTo>
                    <a:pt x="419" y="132"/>
                  </a:lnTo>
                  <a:lnTo>
                    <a:pt x="419" y="132"/>
                  </a:lnTo>
                  <a:lnTo>
                    <a:pt x="425" y="115"/>
                  </a:lnTo>
                </a:path>
              </a:pathLst>
            </a:custGeom>
            <a:solidFill>
              <a:srgbClr val="AADBDB"/>
            </a:solidFill>
            <a:ln w="9525" cap="rnd">
              <a:noFill/>
              <a:round/>
              <a:headEnd/>
              <a:tailEnd/>
            </a:ln>
            <a:effectLst/>
          </p:spPr>
          <p:txBody>
            <a:bodyPr/>
            <a:lstStyle/>
            <a:p>
              <a:endParaRPr lang="en-US"/>
            </a:p>
          </p:txBody>
        </p:sp>
        <p:sp>
          <p:nvSpPr>
            <p:cNvPr id="19531" name="Freeform 75"/>
            <p:cNvSpPr>
              <a:spLocks/>
            </p:cNvSpPr>
            <p:nvPr/>
          </p:nvSpPr>
          <p:spPr bwMode="auto">
            <a:xfrm>
              <a:off x="1042" y="2485"/>
              <a:ext cx="30" cy="26"/>
            </a:xfrm>
            <a:custGeom>
              <a:avLst/>
              <a:gdLst/>
              <a:ahLst/>
              <a:cxnLst>
                <a:cxn ang="0">
                  <a:pos x="29" y="9"/>
                </a:cxn>
                <a:cxn ang="0">
                  <a:pos x="29" y="9"/>
                </a:cxn>
                <a:cxn ang="0">
                  <a:pos x="26" y="8"/>
                </a:cxn>
                <a:cxn ang="0">
                  <a:pos x="23" y="6"/>
                </a:cxn>
                <a:cxn ang="0">
                  <a:pos x="20" y="5"/>
                </a:cxn>
                <a:cxn ang="0">
                  <a:pos x="17" y="4"/>
                </a:cxn>
                <a:cxn ang="0">
                  <a:pos x="14" y="3"/>
                </a:cxn>
                <a:cxn ang="0">
                  <a:pos x="11" y="2"/>
                </a:cxn>
                <a:cxn ang="0">
                  <a:pos x="8" y="1"/>
                </a:cxn>
                <a:cxn ang="0">
                  <a:pos x="5" y="0"/>
                </a:cxn>
                <a:cxn ang="0">
                  <a:pos x="0" y="16"/>
                </a:cxn>
                <a:cxn ang="0">
                  <a:pos x="3" y="16"/>
                </a:cxn>
                <a:cxn ang="0">
                  <a:pos x="6" y="18"/>
                </a:cxn>
                <a:cxn ang="0">
                  <a:pos x="9" y="19"/>
                </a:cxn>
                <a:cxn ang="0">
                  <a:pos x="12" y="20"/>
                </a:cxn>
                <a:cxn ang="0">
                  <a:pos x="15" y="21"/>
                </a:cxn>
                <a:cxn ang="0">
                  <a:pos x="17" y="22"/>
                </a:cxn>
                <a:cxn ang="0">
                  <a:pos x="20" y="24"/>
                </a:cxn>
                <a:cxn ang="0">
                  <a:pos x="24" y="25"/>
                </a:cxn>
                <a:cxn ang="0">
                  <a:pos x="24" y="25"/>
                </a:cxn>
                <a:cxn ang="0">
                  <a:pos x="29" y="9"/>
                </a:cxn>
              </a:cxnLst>
              <a:rect l="0" t="0" r="r" b="b"/>
              <a:pathLst>
                <a:path w="30" h="26">
                  <a:moveTo>
                    <a:pt x="29" y="9"/>
                  </a:moveTo>
                  <a:lnTo>
                    <a:pt x="29" y="9"/>
                  </a:lnTo>
                  <a:lnTo>
                    <a:pt x="26" y="8"/>
                  </a:lnTo>
                  <a:lnTo>
                    <a:pt x="23" y="6"/>
                  </a:lnTo>
                  <a:lnTo>
                    <a:pt x="20" y="5"/>
                  </a:lnTo>
                  <a:lnTo>
                    <a:pt x="17" y="4"/>
                  </a:lnTo>
                  <a:lnTo>
                    <a:pt x="14" y="3"/>
                  </a:lnTo>
                  <a:lnTo>
                    <a:pt x="11" y="2"/>
                  </a:lnTo>
                  <a:lnTo>
                    <a:pt x="8" y="1"/>
                  </a:lnTo>
                  <a:lnTo>
                    <a:pt x="5" y="0"/>
                  </a:lnTo>
                  <a:lnTo>
                    <a:pt x="0" y="16"/>
                  </a:lnTo>
                  <a:lnTo>
                    <a:pt x="3" y="16"/>
                  </a:lnTo>
                  <a:lnTo>
                    <a:pt x="6" y="18"/>
                  </a:lnTo>
                  <a:lnTo>
                    <a:pt x="9" y="19"/>
                  </a:lnTo>
                  <a:lnTo>
                    <a:pt x="12" y="20"/>
                  </a:lnTo>
                  <a:lnTo>
                    <a:pt x="15" y="21"/>
                  </a:lnTo>
                  <a:lnTo>
                    <a:pt x="17" y="22"/>
                  </a:lnTo>
                  <a:lnTo>
                    <a:pt x="20" y="24"/>
                  </a:lnTo>
                  <a:lnTo>
                    <a:pt x="24" y="25"/>
                  </a:lnTo>
                  <a:lnTo>
                    <a:pt x="24" y="25"/>
                  </a:lnTo>
                  <a:lnTo>
                    <a:pt x="29" y="9"/>
                  </a:lnTo>
                </a:path>
              </a:pathLst>
            </a:custGeom>
            <a:solidFill>
              <a:srgbClr val="AADBDB"/>
            </a:solidFill>
            <a:ln w="9525" cap="rnd">
              <a:noFill/>
              <a:round/>
              <a:headEnd/>
              <a:tailEnd/>
            </a:ln>
            <a:effectLst/>
          </p:spPr>
          <p:txBody>
            <a:bodyPr/>
            <a:lstStyle/>
            <a:p>
              <a:endParaRPr lang="en-US"/>
            </a:p>
          </p:txBody>
        </p:sp>
        <p:sp>
          <p:nvSpPr>
            <p:cNvPr id="19532" name="Freeform 76"/>
            <p:cNvSpPr>
              <a:spLocks/>
            </p:cNvSpPr>
            <p:nvPr/>
          </p:nvSpPr>
          <p:spPr bwMode="auto">
            <a:xfrm>
              <a:off x="1066" y="2494"/>
              <a:ext cx="251" cy="386"/>
            </a:xfrm>
            <a:custGeom>
              <a:avLst/>
              <a:gdLst/>
              <a:ahLst/>
              <a:cxnLst>
                <a:cxn ang="0">
                  <a:pos x="246" y="365"/>
                </a:cxn>
                <a:cxn ang="0">
                  <a:pos x="240" y="331"/>
                </a:cxn>
                <a:cxn ang="0">
                  <a:pos x="232" y="298"/>
                </a:cxn>
                <a:cxn ang="0">
                  <a:pos x="223" y="267"/>
                </a:cxn>
                <a:cxn ang="0">
                  <a:pos x="212" y="237"/>
                </a:cxn>
                <a:cxn ang="0">
                  <a:pos x="201" y="208"/>
                </a:cxn>
                <a:cxn ang="0">
                  <a:pos x="188" y="179"/>
                </a:cxn>
                <a:cxn ang="0">
                  <a:pos x="175" y="153"/>
                </a:cxn>
                <a:cxn ang="0">
                  <a:pos x="159" y="129"/>
                </a:cxn>
                <a:cxn ang="0">
                  <a:pos x="143" y="106"/>
                </a:cxn>
                <a:cxn ang="0">
                  <a:pos x="125" y="84"/>
                </a:cxn>
                <a:cxn ang="0">
                  <a:pos x="106" y="65"/>
                </a:cxn>
                <a:cxn ang="0">
                  <a:pos x="86" y="47"/>
                </a:cxn>
                <a:cxn ang="0">
                  <a:pos x="64" y="31"/>
                </a:cxn>
                <a:cxn ang="0">
                  <a:pos x="41" y="16"/>
                </a:cxn>
                <a:cxn ang="0">
                  <a:pos x="17" y="5"/>
                </a:cxn>
                <a:cxn ang="0">
                  <a:pos x="0" y="16"/>
                </a:cxn>
                <a:cxn ang="0">
                  <a:pos x="23" y="26"/>
                </a:cxn>
                <a:cxn ang="0">
                  <a:pos x="45" y="39"/>
                </a:cxn>
                <a:cxn ang="0">
                  <a:pos x="67" y="53"/>
                </a:cxn>
                <a:cxn ang="0">
                  <a:pos x="86" y="68"/>
                </a:cxn>
                <a:cxn ang="0">
                  <a:pos x="105" y="87"/>
                </a:cxn>
                <a:cxn ang="0">
                  <a:pos x="122" y="106"/>
                </a:cxn>
                <a:cxn ang="0">
                  <a:pos x="139" y="127"/>
                </a:cxn>
                <a:cxn ang="0">
                  <a:pos x="153" y="150"/>
                </a:cxn>
                <a:cxn ang="0">
                  <a:pos x="168" y="175"/>
                </a:cxn>
                <a:cxn ang="0">
                  <a:pos x="181" y="201"/>
                </a:cxn>
                <a:cxn ang="0">
                  <a:pos x="192" y="228"/>
                </a:cxn>
                <a:cxn ang="0">
                  <a:pos x="203" y="257"/>
                </a:cxn>
                <a:cxn ang="0">
                  <a:pos x="212" y="287"/>
                </a:cxn>
                <a:cxn ang="0">
                  <a:pos x="221" y="319"/>
                </a:cxn>
                <a:cxn ang="0">
                  <a:pos x="228" y="351"/>
                </a:cxn>
                <a:cxn ang="0">
                  <a:pos x="233" y="385"/>
                </a:cxn>
              </a:cxnLst>
              <a:rect l="0" t="0" r="r" b="b"/>
              <a:pathLst>
                <a:path w="251" h="386">
                  <a:moveTo>
                    <a:pt x="250" y="382"/>
                  </a:moveTo>
                  <a:lnTo>
                    <a:pt x="246" y="365"/>
                  </a:lnTo>
                  <a:lnTo>
                    <a:pt x="242" y="348"/>
                  </a:lnTo>
                  <a:lnTo>
                    <a:pt x="240" y="331"/>
                  </a:lnTo>
                  <a:lnTo>
                    <a:pt x="236" y="314"/>
                  </a:lnTo>
                  <a:lnTo>
                    <a:pt x="232" y="298"/>
                  </a:lnTo>
                  <a:lnTo>
                    <a:pt x="228" y="282"/>
                  </a:lnTo>
                  <a:lnTo>
                    <a:pt x="223" y="267"/>
                  </a:lnTo>
                  <a:lnTo>
                    <a:pt x="218" y="251"/>
                  </a:lnTo>
                  <a:lnTo>
                    <a:pt x="212" y="237"/>
                  </a:lnTo>
                  <a:lnTo>
                    <a:pt x="207" y="221"/>
                  </a:lnTo>
                  <a:lnTo>
                    <a:pt x="201" y="208"/>
                  </a:lnTo>
                  <a:lnTo>
                    <a:pt x="195" y="193"/>
                  </a:lnTo>
                  <a:lnTo>
                    <a:pt x="188" y="179"/>
                  </a:lnTo>
                  <a:lnTo>
                    <a:pt x="182" y="166"/>
                  </a:lnTo>
                  <a:lnTo>
                    <a:pt x="175" y="153"/>
                  </a:lnTo>
                  <a:lnTo>
                    <a:pt x="167" y="141"/>
                  </a:lnTo>
                  <a:lnTo>
                    <a:pt x="159" y="129"/>
                  </a:lnTo>
                  <a:lnTo>
                    <a:pt x="151" y="117"/>
                  </a:lnTo>
                  <a:lnTo>
                    <a:pt x="143" y="106"/>
                  </a:lnTo>
                  <a:lnTo>
                    <a:pt x="134" y="94"/>
                  </a:lnTo>
                  <a:lnTo>
                    <a:pt x="125" y="84"/>
                  </a:lnTo>
                  <a:lnTo>
                    <a:pt x="115" y="74"/>
                  </a:lnTo>
                  <a:lnTo>
                    <a:pt x="106" y="65"/>
                  </a:lnTo>
                  <a:lnTo>
                    <a:pt x="96" y="55"/>
                  </a:lnTo>
                  <a:lnTo>
                    <a:pt x="86" y="47"/>
                  </a:lnTo>
                  <a:lnTo>
                    <a:pt x="75" y="39"/>
                  </a:lnTo>
                  <a:lnTo>
                    <a:pt x="64" y="31"/>
                  </a:lnTo>
                  <a:lnTo>
                    <a:pt x="53" y="23"/>
                  </a:lnTo>
                  <a:lnTo>
                    <a:pt x="41" y="16"/>
                  </a:lnTo>
                  <a:lnTo>
                    <a:pt x="29" y="10"/>
                  </a:lnTo>
                  <a:lnTo>
                    <a:pt x="17" y="5"/>
                  </a:lnTo>
                  <a:lnTo>
                    <a:pt x="4" y="0"/>
                  </a:lnTo>
                  <a:lnTo>
                    <a:pt x="0" y="16"/>
                  </a:lnTo>
                  <a:lnTo>
                    <a:pt x="12" y="21"/>
                  </a:lnTo>
                  <a:lnTo>
                    <a:pt x="23" y="26"/>
                  </a:lnTo>
                  <a:lnTo>
                    <a:pt x="34" y="32"/>
                  </a:lnTo>
                  <a:lnTo>
                    <a:pt x="45" y="39"/>
                  </a:lnTo>
                  <a:lnTo>
                    <a:pt x="56" y="45"/>
                  </a:lnTo>
                  <a:lnTo>
                    <a:pt x="67" y="53"/>
                  </a:lnTo>
                  <a:lnTo>
                    <a:pt x="76" y="61"/>
                  </a:lnTo>
                  <a:lnTo>
                    <a:pt x="86" y="68"/>
                  </a:lnTo>
                  <a:lnTo>
                    <a:pt x="96" y="78"/>
                  </a:lnTo>
                  <a:lnTo>
                    <a:pt x="105" y="87"/>
                  </a:lnTo>
                  <a:lnTo>
                    <a:pt x="114" y="96"/>
                  </a:lnTo>
                  <a:lnTo>
                    <a:pt x="122" y="106"/>
                  </a:lnTo>
                  <a:lnTo>
                    <a:pt x="131" y="117"/>
                  </a:lnTo>
                  <a:lnTo>
                    <a:pt x="139" y="127"/>
                  </a:lnTo>
                  <a:lnTo>
                    <a:pt x="146" y="139"/>
                  </a:lnTo>
                  <a:lnTo>
                    <a:pt x="153" y="150"/>
                  </a:lnTo>
                  <a:lnTo>
                    <a:pt x="161" y="163"/>
                  </a:lnTo>
                  <a:lnTo>
                    <a:pt x="168" y="175"/>
                  </a:lnTo>
                  <a:lnTo>
                    <a:pt x="175" y="188"/>
                  </a:lnTo>
                  <a:lnTo>
                    <a:pt x="181" y="201"/>
                  </a:lnTo>
                  <a:lnTo>
                    <a:pt x="187" y="215"/>
                  </a:lnTo>
                  <a:lnTo>
                    <a:pt x="192" y="228"/>
                  </a:lnTo>
                  <a:lnTo>
                    <a:pt x="198" y="243"/>
                  </a:lnTo>
                  <a:lnTo>
                    <a:pt x="203" y="257"/>
                  </a:lnTo>
                  <a:lnTo>
                    <a:pt x="208" y="272"/>
                  </a:lnTo>
                  <a:lnTo>
                    <a:pt x="212" y="287"/>
                  </a:lnTo>
                  <a:lnTo>
                    <a:pt x="216" y="303"/>
                  </a:lnTo>
                  <a:lnTo>
                    <a:pt x="221" y="319"/>
                  </a:lnTo>
                  <a:lnTo>
                    <a:pt x="224" y="335"/>
                  </a:lnTo>
                  <a:lnTo>
                    <a:pt x="228" y="351"/>
                  </a:lnTo>
                  <a:lnTo>
                    <a:pt x="230" y="368"/>
                  </a:lnTo>
                  <a:lnTo>
                    <a:pt x="233" y="385"/>
                  </a:lnTo>
                  <a:lnTo>
                    <a:pt x="250" y="382"/>
                  </a:lnTo>
                </a:path>
              </a:pathLst>
            </a:custGeom>
            <a:solidFill>
              <a:srgbClr val="AADBDB"/>
            </a:solidFill>
            <a:ln w="9525" cap="rnd">
              <a:noFill/>
              <a:round/>
              <a:headEnd/>
              <a:tailEnd/>
            </a:ln>
            <a:effectLst/>
          </p:spPr>
          <p:txBody>
            <a:bodyPr/>
            <a:lstStyle/>
            <a:p>
              <a:endParaRPr lang="en-US"/>
            </a:p>
          </p:txBody>
        </p:sp>
        <p:sp>
          <p:nvSpPr>
            <p:cNvPr id="19533" name="Freeform 77"/>
            <p:cNvSpPr>
              <a:spLocks/>
            </p:cNvSpPr>
            <p:nvPr/>
          </p:nvSpPr>
          <p:spPr bwMode="auto">
            <a:xfrm>
              <a:off x="1300" y="2877"/>
              <a:ext cx="17" cy="17"/>
            </a:xfrm>
            <a:custGeom>
              <a:avLst/>
              <a:gdLst/>
              <a:ahLst/>
              <a:cxnLst>
                <a:cxn ang="0">
                  <a:pos x="0" y="3"/>
                </a:cxn>
                <a:cxn ang="0">
                  <a:pos x="1" y="9"/>
                </a:cxn>
                <a:cxn ang="0">
                  <a:pos x="3" y="13"/>
                </a:cxn>
                <a:cxn ang="0">
                  <a:pos x="5" y="16"/>
                </a:cxn>
                <a:cxn ang="0">
                  <a:pos x="9" y="16"/>
                </a:cxn>
                <a:cxn ang="0">
                  <a:pos x="11" y="13"/>
                </a:cxn>
                <a:cxn ang="0">
                  <a:pos x="13" y="11"/>
                </a:cxn>
                <a:cxn ang="0">
                  <a:pos x="15" y="6"/>
                </a:cxn>
                <a:cxn ang="0">
                  <a:pos x="16" y="0"/>
                </a:cxn>
                <a:cxn ang="0">
                  <a:pos x="0" y="3"/>
                </a:cxn>
              </a:cxnLst>
              <a:rect l="0" t="0" r="r" b="b"/>
              <a:pathLst>
                <a:path w="17" h="17">
                  <a:moveTo>
                    <a:pt x="0" y="3"/>
                  </a:moveTo>
                  <a:lnTo>
                    <a:pt x="1" y="9"/>
                  </a:lnTo>
                  <a:lnTo>
                    <a:pt x="3" y="13"/>
                  </a:lnTo>
                  <a:lnTo>
                    <a:pt x="5" y="16"/>
                  </a:lnTo>
                  <a:lnTo>
                    <a:pt x="9" y="16"/>
                  </a:lnTo>
                  <a:lnTo>
                    <a:pt x="11" y="13"/>
                  </a:lnTo>
                  <a:lnTo>
                    <a:pt x="13" y="11"/>
                  </a:lnTo>
                  <a:lnTo>
                    <a:pt x="15" y="6"/>
                  </a:lnTo>
                  <a:lnTo>
                    <a:pt x="16" y="0"/>
                  </a:lnTo>
                  <a:lnTo>
                    <a:pt x="0" y="3"/>
                  </a:lnTo>
                </a:path>
              </a:pathLst>
            </a:custGeom>
            <a:solidFill>
              <a:srgbClr val="AADBDB"/>
            </a:solidFill>
            <a:ln w="9525" cap="rnd">
              <a:noFill/>
              <a:round/>
              <a:headEnd/>
              <a:tailEnd/>
            </a:ln>
            <a:effectLst/>
          </p:spPr>
          <p:txBody>
            <a:bodyPr/>
            <a:lstStyle/>
            <a:p>
              <a:endParaRPr lang="en-US"/>
            </a:p>
          </p:txBody>
        </p:sp>
        <p:sp>
          <p:nvSpPr>
            <p:cNvPr id="19534" name="Freeform 78"/>
            <p:cNvSpPr>
              <a:spLocks/>
            </p:cNvSpPr>
            <p:nvPr/>
          </p:nvSpPr>
          <p:spPr bwMode="auto">
            <a:xfrm>
              <a:off x="493" y="2132"/>
              <a:ext cx="17" cy="17"/>
            </a:xfrm>
            <a:custGeom>
              <a:avLst/>
              <a:gdLst/>
              <a:ahLst/>
              <a:cxnLst>
                <a:cxn ang="0">
                  <a:pos x="16" y="12"/>
                </a:cxn>
                <a:cxn ang="0">
                  <a:pos x="15" y="6"/>
                </a:cxn>
                <a:cxn ang="0">
                  <a:pos x="12" y="2"/>
                </a:cxn>
                <a:cxn ang="0">
                  <a:pos x="9" y="1"/>
                </a:cxn>
                <a:cxn ang="0">
                  <a:pos x="6" y="0"/>
                </a:cxn>
                <a:cxn ang="0">
                  <a:pos x="4" y="2"/>
                </a:cxn>
                <a:cxn ang="0">
                  <a:pos x="2" y="4"/>
                </a:cxn>
                <a:cxn ang="0">
                  <a:pos x="0" y="9"/>
                </a:cxn>
                <a:cxn ang="0">
                  <a:pos x="0" y="16"/>
                </a:cxn>
                <a:cxn ang="0">
                  <a:pos x="16" y="12"/>
                </a:cxn>
              </a:cxnLst>
              <a:rect l="0" t="0" r="r" b="b"/>
              <a:pathLst>
                <a:path w="17" h="17">
                  <a:moveTo>
                    <a:pt x="16" y="12"/>
                  </a:moveTo>
                  <a:lnTo>
                    <a:pt x="15" y="6"/>
                  </a:lnTo>
                  <a:lnTo>
                    <a:pt x="12" y="2"/>
                  </a:lnTo>
                  <a:lnTo>
                    <a:pt x="9" y="1"/>
                  </a:lnTo>
                  <a:lnTo>
                    <a:pt x="6" y="0"/>
                  </a:lnTo>
                  <a:lnTo>
                    <a:pt x="4" y="2"/>
                  </a:lnTo>
                  <a:lnTo>
                    <a:pt x="2" y="4"/>
                  </a:lnTo>
                  <a:lnTo>
                    <a:pt x="0" y="9"/>
                  </a:lnTo>
                  <a:lnTo>
                    <a:pt x="0" y="16"/>
                  </a:lnTo>
                  <a:lnTo>
                    <a:pt x="16" y="12"/>
                  </a:lnTo>
                </a:path>
              </a:pathLst>
            </a:custGeom>
            <a:solidFill>
              <a:srgbClr val="A5D8D8"/>
            </a:solidFill>
            <a:ln w="9525" cap="rnd">
              <a:noFill/>
              <a:round/>
              <a:headEnd/>
              <a:tailEnd/>
            </a:ln>
            <a:effectLst/>
          </p:spPr>
          <p:txBody>
            <a:bodyPr/>
            <a:lstStyle/>
            <a:p>
              <a:endParaRPr lang="en-US"/>
            </a:p>
          </p:txBody>
        </p:sp>
        <p:sp>
          <p:nvSpPr>
            <p:cNvPr id="19535" name="Freeform 79"/>
            <p:cNvSpPr>
              <a:spLocks/>
            </p:cNvSpPr>
            <p:nvPr/>
          </p:nvSpPr>
          <p:spPr bwMode="auto">
            <a:xfrm>
              <a:off x="493" y="2140"/>
              <a:ext cx="122" cy="223"/>
            </a:xfrm>
            <a:custGeom>
              <a:avLst/>
              <a:gdLst/>
              <a:ahLst/>
              <a:cxnLst>
                <a:cxn ang="0">
                  <a:pos x="121" y="206"/>
                </a:cxn>
                <a:cxn ang="0">
                  <a:pos x="121" y="206"/>
                </a:cxn>
                <a:cxn ang="0">
                  <a:pos x="106" y="197"/>
                </a:cxn>
                <a:cxn ang="0">
                  <a:pos x="92" y="185"/>
                </a:cxn>
                <a:cxn ang="0">
                  <a:pos x="80" y="171"/>
                </a:cxn>
                <a:cxn ang="0">
                  <a:pos x="69" y="155"/>
                </a:cxn>
                <a:cxn ang="0">
                  <a:pos x="59" y="138"/>
                </a:cxn>
                <a:cxn ang="0">
                  <a:pos x="50" y="121"/>
                </a:cxn>
                <a:cxn ang="0">
                  <a:pos x="43" y="103"/>
                </a:cxn>
                <a:cxn ang="0">
                  <a:pos x="36" y="86"/>
                </a:cxn>
                <a:cxn ang="0">
                  <a:pos x="31" y="69"/>
                </a:cxn>
                <a:cxn ang="0">
                  <a:pos x="26" y="53"/>
                </a:cxn>
                <a:cxn ang="0">
                  <a:pos x="23" y="38"/>
                </a:cxn>
                <a:cxn ang="0">
                  <a:pos x="20" y="25"/>
                </a:cxn>
                <a:cxn ang="0">
                  <a:pos x="18" y="15"/>
                </a:cxn>
                <a:cxn ang="0">
                  <a:pos x="16" y="6"/>
                </a:cxn>
                <a:cxn ang="0">
                  <a:pos x="16" y="1"/>
                </a:cxn>
                <a:cxn ang="0">
                  <a:pos x="16" y="0"/>
                </a:cxn>
                <a:cxn ang="0">
                  <a:pos x="0" y="2"/>
                </a:cxn>
                <a:cxn ang="0">
                  <a:pos x="0" y="4"/>
                </a:cxn>
                <a:cxn ang="0">
                  <a:pos x="1" y="9"/>
                </a:cxn>
                <a:cxn ang="0">
                  <a:pos x="2" y="18"/>
                </a:cxn>
                <a:cxn ang="0">
                  <a:pos x="5" y="29"/>
                </a:cxn>
                <a:cxn ang="0">
                  <a:pos x="8" y="42"/>
                </a:cxn>
                <a:cxn ang="0">
                  <a:pos x="11" y="57"/>
                </a:cxn>
                <a:cxn ang="0">
                  <a:pos x="16" y="74"/>
                </a:cxn>
                <a:cxn ang="0">
                  <a:pos x="22" y="92"/>
                </a:cxn>
                <a:cxn ang="0">
                  <a:pos x="28" y="110"/>
                </a:cxn>
                <a:cxn ang="0">
                  <a:pos x="36" y="128"/>
                </a:cxn>
                <a:cxn ang="0">
                  <a:pos x="46" y="148"/>
                </a:cxn>
                <a:cxn ang="0">
                  <a:pos x="56" y="165"/>
                </a:cxn>
                <a:cxn ang="0">
                  <a:pos x="68" y="182"/>
                </a:cxn>
                <a:cxn ang="0">
                  <a:pos x="81" y="197"/>
                </a:cxn>
                <a:cxn ang="0">
                  <a:pos x="97" y="211"/>
                </a:cxn>
                <a:cxn ang="0">
                  <a:pos x="113" y="222"/>
                </a:cxn>
                <a:cxn ang="0">
                  <a:pos x="113" y="222"/>
                </a:cxn>
                <a:cxn ang="0">
                  <a:pos x="121" y="206"/>
                </a:cxn>
              </a:cxnLst>
              <a:rect l="0" t="0" r="r" b="b"/>
              <a:pathLst>
                <a:path w="122" h="223">
                  <a:moveTo>
                    <a:pt x="121" y="206"/>
                  </a:moveTo>
                  <a:lnTo>
                    <a:pt x="121" y="206"/>
                  </a:lnTo>
                  <a:lnTo>
                    <a:pt x="106" y="197"/>
                  </a:lnTo>
                  <a:lnTo>
                    <a:pt x="92" y="185"/>
                  </a:lnTo>
                  <a:lnTo>
                    <a:pt x="80" y="171"/>
                  </a:lnTo>
                  <a:lnTo>
                    <a:pt x="69" y="155"/>
                  </a:lnTo>
                  <a:lnTo>
                    <a:pt x="59" y="138"/>
                  </a:lnTo>
                  <a:lnTo>
                    <a:pt x="50" y="121"/>
                  </a:lnTo>
                  <a:lnTo>
                    <a:pt x="43" y="103"/>
                  </a:lnTo>
                  <a:lnTo>
                    <a:pt x="36" y="86"/>
                  </a:lnTo>
                  <a:lnTo>
                    <a:pt x="31" y="69"/>
                  </a:lnTo>
                  <a:lnTo>
                    <a:pt x="26" y="53"/>
                  </a:lnTo>
                  <a:lnTo>
                    <a:pt x="23" y="38"/>
                  </a:lnTo>
                  <a:lnTo>
                    <a:pt x="20" y="25"/>
                  </a:lnTo>
                  <a:lnTo>
                    <a:pt x="18" y="15"/>
                  </a:lnTo>
                  <a:lnTo>
                    <a:pt x="16" y="6"/>
                  </a:lnTo>
                  <a:lnTo>
                    <a:pt x="16" y="1"/>
                  </a:lnTo>
                  <a:lnTo>
                    <a:pt x="16" y="0"/>
                  </a:lnTo>
                  <a:lnTo>
                    <a:pt x="0" y="2"/>
                  </a:lnTo>
                  <a:lnTo>
                    <a:pt x="0" y="4"/>
                  </a:lnTo>
                  <a:lnTo>
                    <a:pt x="1" y="9"/>
                  </a:lnTo>
                  <a:lnTo>
                    <a:pt x="2" y="18"/>
                  </a:lnTo>
                  <a:lnTo>
                    <a:pt x="5" y="29"/>
                  </a:lnTo>
                  <a:lnTo>
                    <a:pt x="8" y="42"/>
                  </a:lnTo>
                  <a:lnTo>
                    <a:pt x="11" y="57"/>
                  </a:lnTo>
                  <a:lnTo>
                    <a:pt x="16" y="74"/>
                  </a:lnTo>
                  <a:lnTo>
                    <a:pt x="22" y="92"/>
                  </a:lnTo>
                  <a:lnTo>
                    <a:pt x="28" y="110"/>
                  </a:lnTo>
                  <a:lnTo>
                    <a:pt x="36" y="128"/>
                  </a:lnTo>
                  <a:lnTo>
                    <a:pt x="46" y="148"/>
                  </a:lnTo>
                  <a:lnTo>
                    <a:pt x="56" y="165"/>
                  </a:lnTo>
                  <a:lnTo>
                    <a:pt x="68" y="182"/>
                  </a:lnTo>
                  <a:lnTo>
                    <a:pt x="81" y="197"/>
                  </a:lnTo>
                  <a:lnTo>
                    <a:pt x="97" y="211"/>
                  </a:lnTo>
                  <a:lnTo>
                    <a:pt x="113" y="222"/>
                  </a:lnTo>
                  <a:lnTo>
                    <a:pt x="113" y="222"/>
                  </a:lnTo>
                  <a:lnTo>
                    <a:pt x="121" y="206"/>
                  </a:lnTo>
                </a:path>
              </a:pathLst>
            </a:custGeom>
            <a:solidFill>
              <a:srgbClr val="A5D8D8"/>
            </a:solidFill>
            <a:ln w="9525" cap="rnd">
              <a:noFill/>
              <a:round/>
              <a:headEnd/>
              <a:tailEnd/>
            </a:ln>
            <a:effectLst/>
          </p:spPr>
          <p:txBody>
            <a:bodyPr/>
            <a:lstStyle/>
            <a:p>
              <a:endParaRPr lang="en-US"/>
            </a:p>
          </p:txBody>
        </p:sp>
        <p:sp>
          <p:nvSpPr>
            <p:cNvPr id="19536" name="Freeform 80"/>
            <p:cNvSpPr>
              <a:spLocks/>
            </p:cNvSpPr>
            <p:nvPr/>
          </p:nvSpPr>
          <p:spPr bwMode="auto">
            <a:xfrm>
              <a:off x="607" y="2346"/>
              <a:ext cx="466" cy="147"/>
            </a:xfrm>
            <a:custGeom>
              <a:avLst/>
              <a:gdLst/>
              <a:ahLst/>
              <a:cxnLst>
                <a:cxn ang="0">
                  <a:pos x="465" y="129"/>
                </a:cxn>
                <a:cxn ang="0">
                  <a:pos x="437" y="119"/>
                </a:cxn>
                <a:cxn ang="0">
                  <a:pos x="408" y="111"/>
                </a:cxn>
                <a:cxn ang="0">
                  <a:pos x="378" y="102"/>
                </a:cxn>
                <a:cxn ang="0">
                  <a:pos x="347" y="95"/>
                </a:cxn>
                <a:cxn ang="0">
                  <a:pos x="315" y="87"/>
                </a:cxn>
                <a:cxn ang="0">
                  <a:pos x="283" y="80"/>
                </a:cxn>
                <a:cxn ang="0">
                  <a:pos x="251" y="73"/>
                </a:cxn>
                <a:cxn ang="0">
                  <a:pos x="219" y="65"/>
                </a:cxn>
                <a:cxn ang="0">
                  <a:pos x="187" y="58"/>
                </a:cxn>
                <a:cxn ang="0">
                  <a:pos x="156" y="50"/>
                </a:cxn>
                <a:cxn ang="0">
                  <a:pos x="127" y="44"/>
                </a:cxn>
                <a:cxn ang="0">
                  <a:pos x="99" y="35"/>
                </a:cxn>
                <a:cxn ang="0">
                  <a:pos x="72" y="27"/>
                </a:cxn>
                <a:cxn ang="0">
                  <a:pos x="48" y="18"/>
                </a:cxn>
                <a:cxn ang="0">
                  <a:pos x="26" y="10"/>
                </a:cxn>
                <a:cxn ang="0">
                  <a:pos x="7" y="0"/>
                </a:cxn>
                <a:cxn ang="0">
                  <a:pos x="9" y="20"/>
                </a:cxn>
                <a:cxn ang="0">
                  <a:pos x="31" y="30"/>
                </a:cxn>
                <a:cxn ang="0">
                  <a:pos x="55" y="40"/>
                </a:cxn>
                <a:cxn ang="0">
                  <a:pos x="81" y="48"/>
                </a:cxn>
                <a:cxn ang="0">
                  <a:pos x="109" y="56"/>
                </a:cxn>
                <a:cxn ang="0">
                  <a:pos x="138" y="64"/>
                </a:cxn>
                <a:cxn ang="0">
                  <a:pos x="168" y="71"/>
                </a:cxn>
                <a:cxn ang="0">
                  <a:pos x="200" y="78"/>
                </a:cxn>
                <a:cxn ang="0">
                  <a:pos x="232" y="86"/>
                </a:cxn>
                <a:cxn ang="0">
                  <a:pos x="264" y="93"/>
                </a:cxn>
                <a:cxn ang="0">
                  <a:pos x="296" y="101"/>
                </a:cxn>
                <a:cxn ang="0">
                  <a:pos x="328" y="108"/>
                </a:cxn>
                <a:cxn ang="0">
                  <a:pos x="360" y="115"/>
                </a:cxn>
                <a:cxn ang="0">
                  <a:pos x="390" y="123"/>
                </a:cxn>
                <a:cxn ang="0">
                  <a:pos x="419" y="132"/>
                </a:cxn>
                <a:cxn ang="0">
                  <a:pos x="446" y="141"/>
                </a:cxn>
                <a:cxn ang="0">
                  <a:pos x="459" y="146"/>
                </a:cxn>
              </a:cxnLst>
              <a:rect l="0" t="0" r="r" b="b"/>
              <a:pathLst>
                <a:path w="466" h="147">
                  <a:moveTo>
                    <a:pt x="465" y="129"/>
                  </a:moveTo>
                  <a:lnTo>
                    <a:pt x="465" y="129"/>
                  </a:lnTo>
                  <a:lnTo>
                    <a:pt x="451" y="124"/>
                  </a:lnTo>
                  <a:lnTo>
                    <a:pt x="437" y="119"/>
                  </a:lnTo>
                  <a:lnTo>
                    <a:pt x="423" y="115"/>
                  </a:lnTo>
                  <a:lnTo>
                    <a:pt x="408" y="111"/>
                  </a:lnTo>
                  <a:lnTo>
                    <a:pt x="393" y="107"/>
                  </a:lnTo>
                  <a:lnTo>
                    <a:pt x="378" y="102"/>
                  </a:lnTo>
                  <a:lnTo>
                    <a:pt x="362" y="98"/>
                  </a:lnTo>
                  <a:lnTo>
                    <a:pt x="347" y="95"/>
                  </a:lnTo>
                  <a:lnTo>
                    <a:pt x="332" y="91"/>
                  </a:lnTo>
                  <a:lnTo>
                    <a:pt x="315" y="87"/>
                  </a:lnTo>
                  <a:lnTo>
                    <a:pt x="300" y="84"/>
                  </a:lnTo>
                  <a:lnTo>
                    <a:pt x="283" y="80"/>
                  </a:lnTo>
                  <a:lnTo>
                    <a:pt x="267" y="76"/>
                  </a:lnTo>
                  <a:lnTo>
                    <a:pt x="251" y="73"/>
                  </a:lnTo>
                  <a:lnTo>
                    <a:pt x="235" y="69"/>
                  </a:lnTo>
                  <a:lnTo>
                    <a:pt x="219" y="65"/>
                  </a:lnTo>
                  <a:lnTo>
                    <a:pt x="203" y="62"/>
                  </a:lnTo>
                  <a:lnTo>
                    <a:pt x="187" y="58"/>
                  </a:lnTo>
                  <a:lnTo>
                    <a:pt x="172" y="54"/>
                  </a:lnTo>
                  <a:lnTo>
                    <a:pt x="156" y="50"/>
                  </a:lnTo>
                  <a:lnTo>
                    <a:pt x="142" y="47"/>
                  </a:lnTo>
                  <a:lnTo>
                    <a:pt x="127" y="44"/>
                  </a:lnTo>
                  <a:lnTo>
                    <a:pt x="113" y="39"/>
                  </a:lnTo>
                  <a:lnTo>
                    <a:pt x="99" y="35"/>
                  </a:lnTo>
                  <a:lnTo>
                    <a:pt x="85" y="31"/>
                  </a:lnTo>
                  <a:lnTo>
                    <a:pt x="72" y="27"/>
                  </a:lnTo>
                  <a:lnTo>
                    <a:pt x="60" y="23"/>
                  </a:lnTo>
                  <a:lnTo>
                    <a:pt x="48" y="18"/>
                  </a:lnTo>
                  <a:lnTo>
                    <a:pt x="37" y="14"/>
                  </a:lnTo>
                  <a:lnTo>
                    <a:pt x="26" y="10"/>
                  </a:lnTo>
                  <a:lnTo>
                    <a:pt x="16" y="5"/>
                  </a:lnTo>
                  <a:lnTo>
                    <a:pt x="7" y="0"/>
                  </a:lnTo>
                  <a:lnTo>
                    <a:pt x="0" y="15"/>
                  </a:lnTo>
                  <a:lnTo>
                    <a:pt x="9" y="20"/>
                  </a:lnTo>
                  <a:lnTo>
                    <a:pt x="20" y="26"/>
                  </a:lnTo>
                  <a:lnTo>
                    <a:pt x="31" y="30"/>
                  </a:lnTo>
                  <a:lnTo>
                    <a:pt x="43" y="35"/>
                  </a:lnTo>
                  <a:lnTo>
                    <a:pt x="55" y="40"/>
                  </a:lnTo>
                  <a:lnTo>
                    <a:pt x="68" y="44"/>
                  </a:lnTo>
                  <a:lnTo>
                    <a:pt x="81" y="48"/>
                  </a:lnTo>
                  <a:lnTo>
                    <a:pt x="94" y="52"/>
                  </a:lnTo>
                  <a:lnTo>
                    <a:pt x="109" y="56"/>
                  </a:lnTo>
                  <a:lnTo>
                    <a:pt x="123" y="61"/>
                  </a:lnTo>
                  <a:lnTo>
                    <a:pt x="138" y="64"/>
                  </a:lnTo>
                  <a:lnTo>
                    <a:pt x="154" y="67"/>
                  </a:lnTo>
                  <a:lnTo>
                    <a:pt x="168" y="71"/>
                  </a:lnTo>
                  <a:lnTo>
                    <a:pt x="185" y="75"/>
                  </a:lnTo>
                  <a:lnTo>
                    <a:pt x="200" y="78"/>
                  </a:lnTo>
                  <a:lnTo>
                    <a:pt x="215" y="82"/>
                  </a:lnTo>
                  <a:lnTo>
                    <a:pt x="232" y="86"/>
                  </a:lnTo>
                  <a:lnTo>
                    <a:pt x="248" y="90"/>
                  </a:lnTo>
                  <a:lnTo>
                    <a:pt x="264" y="93"/>
                  </a:lnTo>
                  <a:lnTo>
                    <a:pt x="280" y="97"/>
                  </a:lnTo>
                  <a:lnTo>
                    <a:pt x="296" y="101"/>
                  </a:lnTo>
                  <a:lnTo>
                    <a:pt x="313" y="104"/>
                  </a:lnTo>
                  <a:lnTo>
                    <a:pt x="328" y="108"/>
                  </a:lnTo>
                  <a:lnTo>
                    <a:pt x="344" y="112"/>
                  </a:lnTo>
                  <a:lnTo>
                    <a:pt x="360" y="115"/>
                  </a:lnTo>
                  <a:lnTo>
                    <a:pt x="374" y="119"/>
                  </a:lnTo>
                  <a:lnTo>
                    <a:pt x="390" y="123"/>
                  </a:lnTo>
                  <a:lnTo>
                    <a:pt x="404" y="128"/>
                  </a:lnTo>
                  <a:lnTo>
                    <a:pt x="419" y="132"/>
                  </a:lnTo>
                  <a:lnTo>
                    <a:pt x="433" y="136"/>
                  </a:lnTo>
                  <a:lnTo>
                    <a:pt x="446" y="141"/>
                  </a:lnTo>
                  <a:lnTo>
                    <a:pt x="459" y="146"/>
                  </a:lnTo>
                  <a:lnTo>
                    <a:pt x="459" y="146"/>
                  </a:lnTo>
                  <a:lnTo>
                    <a:pt x="465" y="129"/>
                  </a:lnTo>
                </a:path>
              </a:pathLst>
            </a:custGeom>
            <a:solidFill>
              <a:srgbClr val="A5D8D8"/>
            </a:solidFill>
            <a:ln w="9525" cap="rnd">
              <a:noFill/>
              <a:round/>
              <a:headEnd/>
              <a:tailEnd/>
            </a:ln>
            <a:effectLst/>
          </p:spPr>
          <p:txBody>
            <a:bodyPr/>
            <a:lstStyle/>
            <a:p>
              <a:endParaRPr lang="en-US"/>
            </a:p>
          </p:txBody>
        </p:sp>
        <p:sp>
          <p:nvSpPr>
            <p:cNvPr id="19537" name="Freeform 81"/>
            <p:cNvSpPr>
              <a:spLocks/>
            </p:cNvSpPr>
            <p:nvPr/>
          </p:nvSpPr>
          <p:spPr bwMode="auto">
            <a:xfrm>
              <a:off x="1066" y="2475"/>
              <a:ext cx="249" cy="387"/>
            </a:xfrm>
            <a:custGeom>
              <a:avLst/>
              <a:gdLst/>
              <a:ahLst/>
              <a:cxnLst>
                <a:cxn ang="0">
                  <a:pos x="245" y="366"/>
                </a:cxn>
                <a:cxn ang="0">
                  <a:pos x="239" y="333"/>
                </a:cxn>
                <a:cxn ang="0">
                  <a:pos x="231" y="301"/>
                </a:cxn>
                <a:cxn ang="0">
                  <a:pos x="223" y="271"/>
                </a:cxn>
                <a:cxn ang="0">
                  <a:pos x="213" y="240"/>
                </a:cxn>
                <a:cxn ang="0">
                  <a:pos x="202" y="211"/>
                </a:cxn>
                <a:cxn ang="0">
                  <a:pos x="190" y="183"/>
                </a:cxn>
                <a:cxn ang="0">
                  <a:pos x="177" y="157"/>
                </a:cxn>
                <a:cxn ang="0">
                  <a:pos x="162" y="132"/>
                </a:cxn>
                <a:cxn ang="0">
                  <a:pos x="146" y="108"/>
                </a:cxn>
                <a:cxn ang="0">
                  <a:pos x="128" y="86"/>
                </a:cxn>
                <a:cxn ang="0">
                  <a:pos x="109" y="66"/>
                </a:cxn>
                <a:cxn ang="0">
                  <a:pos x="89" y="48"/>
                </a:cxn>
                <a:cxn ang="0">
                  <a:pos x="67" y="32"/>
                </a:cxn>
                <a:cxn ang="0">
                  <a:pos x="43" y="17"/>
                </a:cxn>
                <a:cxn ang="0">
                  <a:pos x="18" y="5"/>
                </a:cxn>
                <a:cxn ang="0">
                  <a:pos x="0" y="16"/>
                </a:cxn>
                <a:cxn ang="0">
                  <a:pos x="24" y="26"/>
                </a:cxn>
                <a:cxn ang="0">
                  <a:pos x="48" y="39"/>
                </a:cxn>
                <a:cxn ang="0">
                  <a:pos x="69" y="54"/>
                </a:cxn>
                <a:cxn ang="0">
                  <a:pos x="89" y="70"/>
                </a:cxn>
                <a:cxn ang="0">
                  <a:pos x="108" y="88"/>
                </a:cxn>
                <a:cxn ang="0">
                  <a:pos x="125" y="108"/>
                </a:cxn>
                <a:cxn ang="0">
                  <a:pos x="141" y="130"/>
                </a:cxn>
                <a:cxn ang="0">
                  <a:pos x="156" y="153"/>
                </a:cxn>
                <a:cxn ang="0">
                  <a:pos x="170" y="178"/>
                </a:cxn>
                <a:cxn ang="0">
                  <a:pos x="182" y="205"/>
                </a:cxn>
                <a:cxn ang="0">
                  <a:pos x="193" y="232"/>
                </a:cxn>
                <a:cxn ang="0">
                  <a:pos x="203" y="261"/>
                </a:cxn>
                <a:cxn ang="0">
                  <a:pos x="212" y="291"/>
                </a:cxn>
                <a:cxn ang="0">
                  <a:pos x="220" y="321"/>
                </a:cxn>
                <a:cxn ang="0">
                  <a:pos x="226" y="353"/>
                </a:cxn>
                <a:cxn ang="0">
                  <a:pos x="232" y="386"/>
                </a:cxn>
              </a:cxnLst>
              <a:rect l="0" t="0" r="r" b="b"/>
              <a:pathLst>
                <a:path w="249" h="387">
                  <a:moveTo>
                    <a:pt x="248" y="383"/>
                  </a:moveTo>
                  <a:lnTo>
                    <a:pt x="245" y="366"/>
                  </a:lnTo>
                  <a:lnTo>
                    <a:pt x="242" y="350"/>
                  </a:lnTo>
                  <a:lnTo>
                    <a:pt x="239" y="333"/>
                  </a:lnTo>
                  <a:lnTo>
                    <a:pt x="235" y="317"/>
                  </a:lnTo>
                  <a:lnTo>
                    <a:pt x="231" y="301"/>
                  </a:lnTo>
                  <a:lnTo>
                    <a:pt x="227" y="285"/>
                  </a:lnTo>
                  <a:lnTo>
                    <a:pt x="223" y="271"/>
                  </a:lnTo>
                  <a:lnTo>
                    <a:pt x="219" y="255"/>
                  </a:lnTo>
                  <a:lnTo>
                    <a:pt x="213" y="240"/>
                  </a:lnTo>
                  <a:lnTo>
                    <a:pt x="208" y="225"/>
                  </a:lnTo>
                  <a:lnTo>
                    <a:pt x="202" y="211"/>
                  </a:lnTo>
                  <a:lnTo>
                    <a:pt x="196" y="197"/>
                  </a:lnTo>
                  <a:lnTo>
                    <a:pt x="190" y="183"/>
                  </a:lnTo>
                  <a:lnTo>
                    <a:pt x="184" y="170"/>
                  </a:lnTo>
                  <a:lnTo>
                    <a:pt x="177" y="157"/>
                  </a:lnTo>
                  <a:lnTo>
                    <a:pt x="170" y="144"/>
                  </a:lnTo>
                  <a:lnTo>
                    <a:pt x="162" y="132"/>
                  </a:lnTo>
                  <a:lnTo>
                    <a:pt x="154" y="120"/>
                  </a:lnTo>
                  <a:lnTo>
                    <a:pt x="146" y="108"/>
                  </a:lnTo>
                  <a:lnTo>
                    <a:pt x="137" y="97"/>
                  </a:lnTo>
                  <a:lnTo>
                    <a:pt x="128" y="86"/>
                  </a:lnTo>
                  <a:lnTo>
                    <a:pt x="119" y="76"/>
                  </a:lnTo>
                  <a:lnTo>
                    <a:pt x="109" y="66"/>
                  </a:lnTo>
                  <a:lnTo>
                    <a:pt x="99" y="57"/>
                  </a:lnTo>
                  <a:lnTo>
                    <a:pt x="89" y="48"/>
                  </a:lnTo>
                  <a:lnTo>
                    <a:pt x="78" y="39"/>
                  </a:lnTo>
                  <a:lnTo>
                    <a:pt x="67" y="32"/>
                  </a:lnTo>
                  <a:lnTo>
                    <a:pt x="55" y="24"/>
                  </a:lnTo>
                  <a:lnTo>
                    <a:pt x="43" y="17"/>
                  </a:lnTo>
                  <a:lnTo>
                    <a:pt x="31" y="11"/>
                  </a:lnTo>
                  <a:lnTo>
                    <a:pt x="18" y="5"/>
                  </a:lnTo>
                  <a:lnTo>
                    <a:pt x="5" y="0"/>
                  </a:lnTo>
                  <a:lnTo>
                    <a:pt x="0" y="16"/>
                  </a:lnTo>
                  <a:lnTo>
                    <a:pt x="12" y="21"/>
                  </a:lnTo>
                  <a:lnTo>
                    <a:pt x="24" y="26"/>
                  </a:lnTo>
                  <a:lnTo>
                    <a:pt x="36" y="32"/>
                  </a:lnTo>
                  <a:lnTo>
                    <a:pt x="48" y="39"/>
                  </a:lnTo>
                  <a:lnTo>
                    <a:pt x="58" y="46"/>
                  </a:lnTo>
                  <a:lnTo>
                    <a:pt x="69" y="54"/>
                  </a:lnTo>
                  <a:lnTo>
                    <a:pt x="79" y="62"/>
                  </a:lnTo>
                  <a:lnTo>
                    <a:pt x="89" y="70"/>
                  </a:lnTo>
                  <a:lnTo>
                    <a:pt x="98" y="79"/>
                  </a:lnTo>
                  <a:lnTo>
                    <a:pt x="108" y="88"/>
                  </a:lnTo>
                  <a:lnTo>
                    <a:pt x="117" y="98"/>
                  </a:lnTo>
                  <a:lnTo>
                    <a:pt x="125" y="108"/>
                  </a:lnTo>
                  <a:lnTo>
                    <a:pt x="133" y="119"/>
                  </a:lnTo>
                  <a:lnTo>
                    <a:pt x="141" y="130"/>
                  </a:lnTo>
                  <a:lnTo>
                    <a:pt x="149" y="141"/>
                  </a:lnTo>
                  <a:lnTo>
                    <a:pt x="156" y="153"/>
                  </a:lnTo>
                  <a:lnTo>
                    <a:pt x="163" y="166"/>
                  </a:lnTo>
                  <a:lnTo>
                    <a:pt x="170" y="178"/>
                  </a:lnTo>
                  <a:lnTo>
                    <a:pt x="176" y="191"/>
                  </a:lnTo>
                  <a:lnTo>
                    <a:pt x="182" y="205"/>
                  </a:lnTo>
                  <a:lnTo>
                    <a:pt x="188" y="218"/>
                  </a:lnTo>
                  <a:lnTo>
                    <a:pt x="193" y="232"/>
                  </a:lnTo>
                  <a:lnTo>
                    <a:pt x="199" y="246"/>
                  </a:lnTo>
                  <a:lnTo>
                    <a:pt x="203" y="261"/>
                  </a:lnTo>
                  <a:lnTo>
                    <a:pt x="208" y="275"/>
                  </a:lnTo>
                  <a:lnTo>
                    <a:pt x="212" y="291"/>
                  </a:lnTo>
                  <a:lnTo>
                    <a:pt x="216" y="306"/>
                  </a:lnTo>
                  <a:lnTo>
                    <a:pt x="220" y="321"/>
                  </a:lnTo>
                  <a:lnTo>
                    <a:pt x="223" y="336"/>
                  </a:lnTo>
                  <a:lnTo>
                    <a:pt x="226" y="353"/>
                  </a:lnTo>
                  <a:lnTo>
                    <a:pt x="229" y="369"/>
                  </a:lnTo>
                  <a:lnTo>
                    <a:pt x="232" y="386"/>
                  </a:lnTo>
                  <a:lnTo>
                    <a:pt x="248" y="383"/>
                  </a:lnTo>
                </a:path>
              </a:pathLst>
            </a:custGeom>
            <a:solidFill>
              <a:srgbClr val="A5D8D8"/>
            </a:solidFill>
            <a:ln w="9525" cap="rnd">
              <a:noFill/>
              <a:round/>
              <a:headEnd/>
              <a:tailEnd/>
            </a:ln>
            <a:effectLst/>
          </p:spPr>
          <p:txBody>
            <a:bodyPr/>
            <a:lstStyle/>
            <a:p>
              <a:endParaRPr lang="en-US"/>
            </a:p>
          </p:txBody>
        </p:sp>
        <p:sp>
          <p:nvSpPr>
            <p:cNvPr id="19538" name="Freeform 82"/>
            <p:cNvSpPr>
              <a:spLocks/>
            </p:cNvSpPr>
            <p:nvPr/>
          </p:nvSpPr>
          <p:spPr bwMode="auto">
            <a:xfrm>
              <a:off x="1298" y="2859"/>
              <a:ext cx="17" cy="17"/>
            </a:xfrm>
            <a:custGeom>
              <a:avLst/>
              <a:gdLst/>
              <a:ahLst/>
              <a:cxnLst>
                <a:cxn ang="0">
                  <a:pos x="0" y="3"/>
                </a:cxn>
                <a:cxn ang="0">
                  <a:pos x="0" y="9"/>
                </a:cxn>
                <a:cxn ang="0">
                  <a:pos x="3" y="13"/>
                </a:cxn>
                <a:cxn ang="0">
                  <a:pos x="5" y="16"/>
                </a:cxn>
                <a:cxn ang="0">
                  <a:pos x="9" y="16"/>
                </a:cxn>
                <a:cxn ang="0">
                  <a:pos x="12" y="13"/>
                </a:cxn>
                <a:cxn ang="0">
                  <a:pos x="14" y="11"/>
                </a:cxn>
                <a:cxn ang="0">
                  <a:pos x="16" y="6"/>
                </a:cxn>
                <a:cxn ang="0">
                  <a:pos x="16" y="0"/>
                </a:cxn>
                <a:cxn ang="0">
                  <a:pos x="0" y="3"/>
                </a:cxn>
              </a:cxnLst>
              <a:rect l="0" t="0" r="r" b="b"/>
              <a:pathLst>
                <a:path w="17" h="17">
                  <a:moveTo>
                    <a:pt x="0" y="3"/>
                  </a:moveTo>
                  <a:lnTo>
                    <a:pt x="0" y="9"/>
                  </a:lnTo>
                  <a:lnTo>
                    <a:pt x="3" y="13"/>
                  </a:lnTo>
                  <a:lnTo>
                    <a:pt x="5" y="16"/>
                  </a:lnTo>
                  <a:lnTo>
                    <a:pt x="9" y="16"/>
                  </a:lnTo>
                  <a:lnTo>
                    <a:pt x="12" y="13"/>
                  </a:lnTo>
                  <a:lnTo>
                    <a:pt x="14" y="11"/>
                  </a:lnTo>
                  <a:lnTo>
                    <a:pt x="16" y="6"/>
                  </a:lnTo>
                  <a:lnTo>
                    <a:pt x="16" y="0"/>
                  </a:lnTo>
                  <a:lnTo>
                    <a:pt x="0" y="3"/>
                  </a:lnTo>
                </a:path>
              </a:pathLst>
            </a:custGeom>
            <a:solidFill>
              <a:srgbClr val="A5D8D8"/>
            </a:solidFill>
            <a:ln w="9525" cap="rnd">
              <a:noFill/>
              <a:round/>
              <a:headEnd/>
              <a:tailEnd/>
            </a:ln>
            <a:effectLst/>
          </p:spPr>
          <p:txBody>
            <a:bodyPr/>
            <a:lstStyle/>
            <a:p>
              <a:endParaRPr lang="en-US"/>
            </a:p>
          </p:txBody>
        </p:sp>
        <p:sp>
          <p:nvSpPr>
            <p:cNvPr id="19539" name="Freeform 83"/>
            <p:cNvSpPr>
              <a:spLocks/>
            </p:cNvSpPr>
            <p:nvPr/>
          </p:nvSpPr>
          <p:spPr bwMode="auto">
            <a:xfrm>
              <a:off x="497" y="2446"/>
              <a:ext cx="17" cy="17"/>
            </a:xfrm>
            <a:custGeom>
              <a:avLst/>
              <a:gdLst/>
              <a:ahLst/>
              <a:cxnLst>
                <a:cxn ang="0">
                  <a:pos x="16" y="11"/>
                </a:cxn>
                <a:cxn ang="0">
                  <a:pos x="14" y="4"/>
                </a:cxn>
                <a:cxn ang="0">
                  <a:pos x="12" y="2"/>
                </a:cxn>
                <a:cxn ang="0">
                  <a:pos x="9" y="0"/>
                </a:cxn>
                <a:cxn ang="0">
                  <a:pos x="6" y="0"/>
                </a:cxn>
                <a:cxn ang="0">
                  <a:pos x="3" y="2"/>
                </a:cxn>
                <a:cxn ang="0">
                  <a:pos x="1" y="4"/>
                </a:cxn>
                <a:cxn ang="0">
                  <a:pos x="0" y="9"/>
                </a:cxn>
                <a:cxn ang="0">
                  <a:pos x="0" y="16"/>
                </a:cxn>
                <a:cxn ang="0">
                  <a:pos x="16" y="11"/>
                </a:cxn>
              </a:cxnLst>
              <a:rect l="0" t="0" r="r" b="b"/>
              <a:pathLst>
                <a:path w="17" h="17">
                  <a:moveTo>
                    <a:pt x="16" y="11"/>
                  </a:moveTo>
                  <a:lnTo>
                    <a:pt x="14" y="4"/>
                  </a:lnTo>
                  <a:lnTo>
                    <a:pt x="12" y="2"/>
                  </a:lnTo>
                  <a:lnTo>
                    <a:pt x="9" y="0"/>
                  </a:lnTo>
                  <a:lnTo>
                    <a:pt x="6" y="0"/>
                  </a:lnTo>
                  <a:lnTo>
                    <a:pt x="3" y="2"/>
                  </a:lnTo>
                  <a:lnTo>
                    <a:pt x="1" y="4"/>
                  </a:lnTo>
                  <a:lnTo>
                    <a:pt x="0" y="9"/>
                  </a:lnTo>
                  <a:lnTo>
                    <a:pt x="0" y="16"/>
                  </a:lnTo>
                  <a:lnTo>
                    <a:pt x="16" y="11"/>
                  </a:lnTo>
                </a:path>
              </a:pathLst>
            </a:custGeom>
            <a:solidFill>
              <a:srgbClr val="D8EFEF"/>
            </a:solidFill>
            <a:ln w="9525" cap="rnd">
              <a:noFill/>
              <a:round/>
              <a:headEnd/>
              <a:tailEnd/>
            </a:ln>
            <a:effectLst/>
          </p:spPr>
          <p:txBody>
            <a:bodyPr/>
            <a:lstStyle/>
            <a:p>
              <a:endParaRPr lang="en-US"/>
            </a:p>
          </p:txBody>
        </p:sp>
        <p:sp>
          <p:nvSpPr>
            <p:cNvPr id="19540" name="Freeform 84"/>
            <p:cNvSpPr>
              <a:spLocks/>
            </p:cNvSpPr>
            <p:nvPr/>
          </p:nvSpPr>
          <p:spPr bwMode="auto">
            <a:xfrm>
              <a:off x="497" y="2453"/>
              <a:ext cx="67" cy="189"/>
            </a:xfrm>
            <a:custGeom>
              <a:avLst/>
              <a:gdLst/>
              <a:ahLst/>
              <a:cxnLst>
                <a:cxn ang="0">
                  <a:pos x="66" y="179"/>
                </a:cxn>
                <a:cxn ang="0">
                  <a:pos x="66" y="179"/>
                </a:cxn>
                <a:cxn ang="0">
                  <a:pos x="61" y="169"/>
                </a:cxn>
                <a:cxn ang="0">
                  <a:pos x="56" y="158"/>
                </a:cxn>
                <a:cxn ang="0">
                  <a:pos x="51" y="145"/>
                </a:cxn>
                <a:cxn ang="0">
                  <a:pos x="47" y="131"/>
                </a:cxn>
                <a:cxn ang="0">
                  <a:pos x="42" y="116"/>
                </a:cxn>
                <a:cxn ang="0">
                  <a:pos x="39" y="101"/>
                </a:cxn>
                <a:cxn ang="0">
                  <a:pos x="35" y="86"/>
                </a:cxn>
                <a:cxn ang="0">
                  <a:pos x="30" y="71"/>
                </a:cxn>
                <a:cxn ang="0">
                  <a:pos x="27" y="57"/>
                </a:cxn>
                <a:cxn ang="0">
                  <a:pos x="24" y="44"/>
                </a:cxn>
                <a:cxn ang="0">
                  <a:pos x="21" y="32"/>
                </a:cxn>
                <a:cxn ang="0">
                  <a:pos x="19" y="21"/>
                </a:cxn>
                <a:cxn ang="0">
                  <a:pos x="17" y="12"/>
                </a:cxn>
                <a:cxn ang="0">
                  <a:pos x="16" y="5"/>
                </a:cxn>
                <a:cxn ang="0">
                  <a:pos x="15" y="0"/>
                </a:cxn>
                <a:cxn ang="0">
                  <a:pos x="15" y="0"/>
                </a:cxn>
                <a:cxn ang="0">
                  <a:pos x="0" y="3"/>
                </a:cxn>
                <a:cxn ang="0">
                  <a:pos x="0" y="5"/>
                </a:cxn>
                <a:cxn ang="0">
                  <a:pos x="1" y="9"/>
                </a:cxn>
                <a:cxn ang="0">
                  <a:pos x="2" y="16"/>
                </a:cxn>
                <a:cxn ang="0">
                  <a:pos x="4" y="24"/>
                </a:cxn>
                <a:cxn ang="0">
                  <a:pos x="6" y="35"/>
                </a:cxn>
                <a:cxn ang="0">
                  <a:pos x="9" y="48"/>
                </a:cxn>
                <a:cxn ang="0">
                  <a:pos x="12" y="61"/>
                </a:cxn>
                <a:cxn ang="0">
                  <a:pos x="16" y="76"/>
                </a:cxn>
                <a:cxn ang="0">
                  <a:pos x="19" y="91"/>
                </a:cxn>
                <a:cxn ang="0">
                  <a:pos x="23" y="106"/>
                </a:cxn>
                <a:cxn ang="0">
                  <a:pos x="28" y="122"/>
                </a:cxn>
                <a:cxn ang="0">
                  <a:pos x="32" y="136"/>
                </a:cxn>
                <a:cxn ang="0">
                  <a:pos x="37" y="151"/>
                </a:cxn>
                <a:cxn ang="0">
                  <a:pos x="42" y="165"/>
                </a:cxn>
                <a:cxn ang="0">
                  <a:pos x="47" y="177"/>
                </a:cxn>
                <a:cxn ang="0">
                  <a:pos x="52" y="188"/>
                </a:cxn>
                <a:cxn ang="0">
                  <a:pos x="52" y="188"/>
                </a:cxn>
                <a:cxn ang="0">
                  <a:pos x="66" y="179"/>
                </a:cxn>
              </a:cxnLst>
              <a:rect l="0" t="0" r="r" b="b"/>
              <a:pathLst>
                <a:path w="67" h="189">
                  <a:moveTo>
                    <a:pt x="66" y="179"/>
                  </a:moveTo>
                  <a:lnTo>
                    <a:pt x="66" y="179"/>
                  </a:lnTo>
                  <a:lnTo>
                    <a:pt x="61" y="169"/>
                  </a:lnTo>
                  <a:lnTo>
                    <a:pt x="56" y="158"/>
                  </a:lnTo>
                  <a:lnTo>
                    <a:pt x="51" y="145"/>
                  </a:lnTo>
                  <a:lnTo>
                    <a:pt x="47" y="131"/>
                  </a:lnTo>
                  <a:lnTo>
                    <a:pt x="42" y="116"/>
                  </a:lnTo>
                  <a:lnTo>
                    <a:pt x="39" y="101"/>
                  </a:lnTo>
                  <a:lnTo>
                    <a:pt x="35" y="86"/>
                  </a:lnTo>
                  <a:lnTo>
                    <a:pt x="30" y="71"/>
                  </a:lnTo>
                  <a:lnTo>
                    <a:pt x="27" y="57"/>
                  </a:lnTo>
                  <a:lnTo>
                    <a:pt x="24" y="44"/>
                  </a:lnTo>
                  <a:lnTo>
                    <a:pt x="21" y="32"/>
                  </a:lnTo>
                  <a:lnTo>
                    <a:pt x="19" y="21"/>
                  </a:lnTo>
                  <a:lnTo>
                    <a:pt x="17" y="12"/>
                  </a:lnTo>
                  <a:lnTo>
                    <a:pt x="16" y="5"/>
                  </a:lnTo>
                  <a:lnTo>
                    <a:pt x="15" y="0"/>
                  </a:lnTo>
                  <a:lnTo>
                    <a:pt x="15" y="0"/>
                  </a:lnTo>
                  <a:lnTo>
                    <a:pt x="0" y="3"/>
                  </a:lnTo>
                  <a:lnTo>
                    <a:pt x="0" y="5"/>
                  </a:lnTo>
                  <a:lnTo>
                    <a:pt x="1" y="9"/>
                  </a:lnTo>
                  <a:lnTo>
                    <a:pt x="2" y="16"/>
                  </a:lnTo>
                  <a:lnTo>
                    <a:pt x="4" y="24"/>
                  </a:lnTo>
                  <a:lnTo>
                    <a:pt x="6" y="35"/>
                  </a:lnTo>
                  <a:lnTo>
                    <a:pt x="9" y="48"/>
                  </a:lnTo>
                  <a:lnTo>
                    <a:pt x="12" y="61"/>
                  </a:lnTo>
                  <a:lnTo>
                    <a:pt x="16" y="76"/>
                  </a:lnTo>
                  <a:lnTo>
                    <a:pt x="19" y="91"/>
                  </a:lnTo>
                  <a:lnTo>
                    <a:pt x="23" y="106"/>
                  </a:lnTo>
                  <a:lnTo>
                    <a:pt x="28" y="122"/>
                  </a:lnTo>
                  <a:lnTo>
                    <a:pt x="32" y="136"/>
                  </a:lnTo>
                  <a:lnTo>
                    <a:pt x="37" y="151"/>
                  </a:lnTo>
                  <a:lnTo>
                    <a:pt x="42" y="165"/>
                  </a:lnTo>
                  <a:lnTo>
                    <a:pt x="47" y="177"/>
                  </a:lnTo>
                  <a:lnTo>
                    <a:pt x="52" y="188"/>
                  </a:lnTo>
                  <a:lnTo>
                    <a:pt x="52" y="188"/>
                  </a:lnTo>
                  <a:lnTo>
                    <a:pt x="66" y="179"/>
                  </a:lnTo>
                </a:path>
              </a:pathLst>
            </a:custGeom>
            <a:solidFill>
              <a:srgbClr val="D8EFEF"/>
            </a:solidFill>
            <a:ln w="9525" cap="rnd">
              <a:noFill/>
              <a:round/>
              <a:headEnd/>
              <a:tailEnd/>
            </a:ln>
            <a:effectLst/>
          </p:spPr>
          <p:txBody>
            <a:bodyPr/>
            <a:lstStyle/>
            <a:p>
              <a:endParaRPr lang="en-US"/>
            </a:p>
          </p:txBody>
        </p:sp>
        <p:sp>
          <p:nvSpPr>
            <p:cNvPr id="19541" name="Freeform 85"/>
            <p:cNvSpPr>
              <a:spLocks/>
            </p:cNvSpPr>
            <p:nvPr/>
          </p:nvSpPr>
          <p:spPr bwMode="auto">
            <a:xfrm>
              <a:off x="549" y="2633"/>
              <a:ext cx="90" cy="92"/>
            </a:xfrm>
            <a:custGeom>
              <a:avLst/>
              <a:gdLst/>
              <a:ahLst/>
              <a:cxnLst>
                <a:cxn ang="0">
                  <a:pos x="89" y="74"/>
                </a:cxn>
                <a:cxn ang="0">
                  <a:pos x="89" y="75"/>
                </a:cxn>
                <a:cxn ang="0">
                  <a:pos x="82" y="71"/>
                </a:cxn>
                <a:cxn ang="0">
                  <a:pos x="76" y="68"/>
                </a:cxn>
                <a:cxn ang="0">
                  <a:pos x="70" y="64"/>
                </a:cxn>
                <a:cxn ang="0">
                  <a:pos x="64" y="59"/>
                </a:cxn>
                <a:cxn ang="0">
                  <a:pos x="59" y="55"/>
                </a:cxn>
                <a:cxn ang="0">
                  <a:pos x="54" y="51"/>
                </a:cxn>
                <a:cxn ang="0">
                  <a:pos x="49" y="46"/>
                </a:cxn>
                <a:cxn ang="0">
                  <a:pos x="44" y="42"/>
                </a:cxn>
                <a:cxn ang="0">
                  <a:pos x="39" y="36"/>
                </a:cxn>
                <a:cxn ang="0">
                  <a:pos x="35" y="32"/>
                </a:cxn>
                <a:cxn ang="0">
                  <a:pos x="31" y="26"/>
                </a:cxn>
                <a:cxn ang="0">
                  <a:pos x="27" y="22"/>
                </a:cxn>
                <a:cxn ang="0">
                  <a:pos x="24" y="16"/>
                </a:cxn>
                <a:cxn ang="0">
                  <a:pos x="19" y="10"/>
                </a:cxn>
                <a:cxn ang="0">
                  <a:pos x="17" y="5"/>
                </a:cxn>
                <a:cxn ang="0">
                  <a:pos x="13" y="0"/>
                </a:cxn>
                <a:cxn ang="0">
                  <a:pos x="0" y="8"/>
                </a:cxn>
                <a:cxn ang="0">
                  <a:pos x="3" y="14"/>
                </a:cxn>
                <a:cxn ang="0">
                  <a:pos x="7" y="20"/>
                </a:cxn>
                <a:cxn ang="0">
                  <a:pos x="10" y="26"/>
                </a:cxn>
                <a:cxn ang="0">
                  <a:pos x="14" y="32"/>
                </a:cxn>
                <a:cxn ang="0">
                  <a:pos x="19" y="37"/>
                </a:cxn>
                <a:cxn ang="0">
                  <a:pos x="23" y="43"/>
                </a:cxn>
                <a:cxn ang="0">
                  <a:pos x="28" y="48"/>
                </a:cxn>
                <a:cxn ang="0">
                  <a:pos x="33" y="54"/>
                </a:cxn>
                <a:cxn ang="0">
                  <a:pos x="38" y="59"/>
                </a:cxn>
                <a:cxn ang="0">
                  <a:pos x="44" y="64"/>
                </a:cxn>
                <a:cxn ang="0">
                  <a:pos x="49" y="69"/>
                </a:cxn>
                <a:cxn ang="0">
                  <a:pos x="54" y="73"/>
                </a:cxn>
                <a:cxn ang="0">
                  <a:pos x="61" y="78"/>
                </a:cxn>
                <a:cxn ang="0">
                  <a:pos x="68" y="83"/>
                </a:cxn>
                <a:cxn ang="0">
                  <a:pos x="75" y="87"/>
                </a:cxn>
                <a:cxn ang="0">
                  <a:pos x="82" y="91"/>
                </a:cxn>
                <a:cxn ang="0">
                  <a:pos x="82" y="91"/>
                </a:cxn>
                <a:cxn ang="0">
                  <a:pos x="89" y="74"/>
                </a:cxn>
              </a:cxnLst>
              <a:rect l="0" t="0" r="r" b="b"/>
              <a:pathLst>
                <a:path w="90" h="92">
                  <a:moveTo>
                    <a:pt x="89" y="74"/>
                  </a:moveTo>
                  <a:lnTo>
                    <a:pt x="89" y="75"/>
                  </a:lnTo>
                  <a:lnTo>
                    <a:pt x="82" y="71"/>
                  </a:lnTo>
                  <a:lnTo>
                    <a:pt x="76" y="68"/>
                  </a:lnTo>
                  <a:lnTo>
                    <a:pt x="70" y="64"/>
                  </a:lnTo>
                  <a:lnTo>
                    <a:pt x="64" y="59"/>
                  </a:lnTo>
                  <a:lnTo>
                    <a:pt x="59" y="55"/>
                  </a:lnTo>
                  <a:lnTo>
                    <a:pt x="54" y="51"/>
                  </a:lnTo>
                  <a:lnTo>
                    <a:pt x="49" y="46"/>
                  </a:lnTo>
                  <a:lnTo>
                    <a:pt x="44" y="42"/>
                  </a:lnTo>
                  <a:lnTo>
                    <a:pt x="39" y="36"/>
                  </a:lnTo>
                  <a:lnTo>
                    <a:pt x="35" y="32"/>
                  </a:lnTo>
                  <a:lnTo>
                    <a:pt x="31" y="26"/>
                  </a:lnTo>
                  <a:lnTo>
                    <a:pt x="27" y="22"/>
                  </a:lnTo>
                  <a:lnTo>
                    <a:pt x="24" y="16"/>
                  </a:lnTo>
                  <a:lnTo>
                    <a:pt x="19" y="10"/>
                  </a:lnTo>
                  <a:lnTo>
                    <a:pt x="17" y="5"/>
                  </a:lnTo>
                  <a:lnTo>
                    <a:pt x="13" y="0"/>
                  </a:lnTo>
                  <a:lnTo>
                    <a:pt x="0" y="8"/>
                  </a:lnTo>
                  <a:lnTo>
                    <a:pt x="3" y="14"/>
                  </a:lnTo>
                  <a:lnTo>
                    <a:pt x="7" y="20"/>
                  </a:lnTo>
                  <a:lnTo>
                    <a:pt x="10" y="26"/>
                  </a:lnTo>
                  <a:lnTo>
                    <a:pt x="14" y="32"/>
                  </a:lnTo>
                  <a:lnTo>
                    <a:pt x="19" y="37"/>
                  </a:lnTo>
                  <a:lnTo>
                    <a:pt x="23" y="43"/>
                  </a:lnTo>
                  <a:lnTo>
                    <a:pt x="28" y="48"/>
                  </a:lnTo>
                  <a:lnTo>
                    <a:pt x="33" y="54"/>
                  </a:lnTo>
                  <a:lnTo>
                    <a:pt x="38" y="59"/>
                  </a:lnTo>
                  <a:lnTo>
                    <a:pt x="44" y="64"/>
                  </a:lnTo>
                  <a:lnTo>
                    <a:pt x="49" y="69"/>
                  </a:lnTo>
                  <a:lnTo>
                    <a:pt x="54" y="73"/>
                  </a:lnTo>
                  <a:lnTo>
                    <a:pt x="61" y="78"/>
                  </a:lnTo>
                  <a:lnTo>
                    <a:pt x="68" y="83"/>
                  </a:lnTo>
                  <a:lnTo>
                    <a:pt x="75" y="87"/>
                  </a:lnTo>
                  <a:lnTo>
                    <a:pt x="82" y="91"/>
                  </a:lnTo>
                  <a:lnTo>
                    <a:pt x="82" y="91"/>
                  </a:lnTo>
                  <a:lnTo>
                    <a:pt x="89" y="74"/>
                  </a:lnTo>
                </a:path>
              </a:pathLst>
            </a:custGeom>
            <a:solidFill>
              <a:srgbClr val="D8EFEF"/>
            </a:solidFill>
            <a:ln w="9525" cap="rnd">
              <a:noFill/>
              <a:round/>
              <a:headEnd/>
              <a:tailEnd/>
            </a:ln>
            <a:effectLst/>
          </p:spPr>
          <p:txBody>
            <a:bodyPr/>
            <a:lstStyle/>
            <a:p>
              <a:endParaRPr lang="en-US"/>
            </a:p>
          </p:txBody>
        </p:sp>
        <p:sp>
          <p:nvSpPr>
            <p:cNvPr id="19542" name="Freeform 86"/>
            <p:cNvSpPr>
              <a:spLocks/>
            </p:cNvSpPr>
            <p:nvPr/>
          </p:nvSpPr>
          <p:spPr bwMode="auto">
            <a:xfrm>
              <a:off x="631" y="2708"/>
              <a:ext cx="65" cy="38"/>
            </a:xfrm>
            <a:custGeom>
              <a:avLst/>
              <a:gdLst/>
              <a:ahLst/>
              <a:cxnLst>
                <a:cxn ang="0">
                  <a:pos x="64" y="20"/>
                </a:cxn>
                <a:cxn ang="0">
                  <a:pos x="64" y="19"/>
                </a:cxn>
                <a:cxn ang="0">
                  <a:pos x="60" y="19"/>
                </a:cxn>
                <a:cxn ang="0">
                  <a:pos x="56" y="18"/>
                </a:cxn>
                <a:cxn ang="0">
                  <a:pos x="52" y="17"/>
                </a:cxn>
                <a:cxn ang="0">
                  <a:pos x="47" y="16"/>
                </a:cxn>
                <a:cxn ang="0">
                  <a:pos x="44" y="15"/>
                </a:cxn>
                <a:cxn ang="0">
                  <a:pos x="40" y="13"/>
                </a:cxn>
                <a:cxn ang="0">
                  <a:pos x="36" y="12"/>
                </a:cxn>
                <a:cxn ang="0">
                  <a:pos x="33" y="11"/>
                </a:cxn>
                <a:cxn ang="0">
                  <a:pos x="29" y="9"/>
                </a:cxn>
                <a:cxn ang="0">
                  <a:pos x="26" y="9"/>
                </a:cxn>
                <a:cxn ang="0">
                  <a:pos x="22" y="7"/>
                </a:cxn>
                <a:cxn ang="0">
                  <a:pos x="18" y="6"/>
                </a:cxn>
                <a:cxn ang="0">
                  <a:pos x="16" y="5"/>
                </a:cxn>
                <a:cxn ang="0">
                  <a:pos x="13" y="3"/>
                </a:cxn>
                <a:cxn ang="0">
                  <a:pos x="9" y="2"/>
                </a:cxn>
                <a:cxn ang="0">
                  <a:pos x="6" y="0"/>
                </a:cxn>
                <a:cxn ang="0">
                  <a:pos x="0" y="15"/>
                </a:cxn>
                <a:cxn ang="0">
                  <a:pos x="3" y="17"/>
                </a:cxn>
                <a:cxn ang="0">
                  <a:pos x="6" y="18"/>
                </a:cxn>
                <a:cxn ang="0">
                  <a:pos x="9" y="20"/>
                </a:cxn>
                <a:cxn ang="0">
                  <a:pos x="14" y="21"/>
                </a:cxn>
                <a:cxn ang="0">
                  <a:pos x="17" y="23"/>
                </a:cxn>
                <a:cxn ang="0">
                  <a:pos x="21" y="24"/>
                </a:cxn>
                <a:cxn ang="0">
                  <a:pos x="24" y="26"/>
                </a:cxn>
                <a:cxn ang="0">
                  <a:pos x="28" y="27"/>
                </a:cxn>
                <a:cxn ang="0">
                  <a:pos x="32" y="29"/>
                </a:cxn>
                <a:cxn ang="0">
                  <a:pos x="35" y="30"/>
                </a:cxn>
                <a:cxn ang="0">
                  <a:pos x="40" y="31"/>
                </a:cxn>
                <a:cxn ang="0">
                  <a:pos x="44" y="32"/>
                </a:cxn>
                <a:cxn ang="0">
                  <a:pos x="48" y="33"/>
                </a:cxn>
                <a:cxn ang="0">
                  <a:pos x="52" y="34"/>
                </a:cxn>
                <a:cxn ang="0">
                  <a:pos x="56" y="35"/>
                </a:cxn>
                <a:cxn ang="0">
                  <a:pos x="61" y="37"/>
                </a:cxn>
                <a:cxn ang="0">
                  <a:pos x="61" y="37"/>
                </a:cxn>
                <a:cxn ang="0">
                  <a:pos x="64" y="20"/>
                </a:cxn>
              </a:cxnLst>
              <a:rect l="0" t="0" r="r" b="b"/>
              <a:pathLst>
                <a:path w="65" h="38">
                  <a:moveTo>
                    <a:pt x="64" y="20"/>
                  </a:moveTo>
                  <a:lnTo>
                    <a:pt x="64" y="19"/>
                  </a:lnTo>
                  <a:lnTo>
                    <a:pt x="60" y="19"/>
                  </a:lnTo>
                  <a:lnTo>
                    <a:pt x="56" y="18"/>
                  </a:lnTo>
                  <a:lnTo>
                    <a:pt x="52" y="17"/>
                  </a:lnTo>
                  <a:lnTo>
                    <a:pt x="47" y="16"/>
                  </a:lnTo>
                  <a:lnTo>
                    <a:pt x="44" y="15"/>
                  </a:lnTo>
                  <a:lnTo>
                    <a:pt x="40" y="13"/>
                  </a:lnTo>
                  <a:lnTo>
                    <a:pt x="36" y="12"/>
                  </a:lnTo>
                  <a:lnTo>
                    <a:pt x="33" y="11"/>
                  </a:lnTo>
                  <a:lnTo>
                    <a:pt x="29" y="9"/>
                  </a:lnTo>
                  <a:lnTo>
                    <a:pt x="26" y="9"/>
                  </a:lnTo>
                  <a:lnTo>
                    <a:pt x="22" y="7"/>
                  </a:lnTo>
                  <a:lnTo>
                    <a:pt x="18" y="6"/>
                  </a:lnTo>
                  <a:lnTo>
                    <a:pt x="16" y="5"/>
                  </a:lnTo>
                  <a:lnTo>
                    <a:pt x="13" y="3"/>
                  </a:lnTo>
                  <a:lnTo>
                    <a:pt x="9" y="2"/>
                  </a:lnTo>
                  <a:lnTo>
                    <a:pt x="6" y="0"/>
                  </a:lnTo>
                  <a:lnTo>
                    <a:pt x="0" y="15"/>
                  </a:lnTo>
                  <a:lnTo>
                    <a:pt x="3" y="17"/>
                  </a:lnTo>
                  <a:lnTo>
                    <a:pt x="6" y="18"/>
                  </a:lnTo>
                  <a:lnTo>
                    <a:pt x="9" y="20"/>
                  </a:lnTo>
                  <a:lnTo>
                    <a:pt x="14" y="21"/>
                  </a:lnTo>
                  <a:lnTo>
                    <a:pt x="17" y="23"/>
                  </a:lnTo>
                  <a:lnTo>
                    <a:pt x="21" y="24"/>
                  </a:lnTo>
                  <a:lnTo>
                    <a:pt x="24" y="26"/>
                  </a:lnTo>
                  <a:lnTo>
                    <a:pt x="28" y="27"/>
                  </a:lnTo>
                  <a:lnTo>
                    <a:pt x="32" y="29"/>
                  </a:lnTo>
                  <a:lnTo>
                    <a:pt x="35" y="30"/>
                  </a:lnTo>
                  <a:lnTo>
                    <a:pt x="40" y="31"/>
                  </a:lnTo>
                  <a:lnTo>
                    <a:pt x="44" y="32"/>
                  </a:lnTo>
                  <a:lnTo>
                    <a:pt x="48" y="33"/>
                  </a:lnTo>
                  <a:lnTo>
                    <a:pt x="52" y="34"/>
                  </a:lnTo>
                  <a:lnTo>
                    <a:pt x="56" y="35"/>
                  </a:lnTo>
                  <a:lnTo>
                    <a:pt x="61" y="37"/>
                  </a:lnTo>
                  <a:lnTo>
                    <a:pt x="61" y="37"/>
                  </a:lnTo>
                  <a:lnTo>
                    <a:pt x="64" y="20"/>
                  </a:lnTo>
                </a:path>
              </a:pathLst>
            </a:custGeom>
            <a:solidFill>
              <a:srgbClr val="D8EFEF"/>
            </a:solidFill>
            <a:ln w="9525" cap="rnd">
              <a:noFill/>
              <a:round/>
              <a:headEnd/>
              <a:tailEnd/>
            </a:ln>
            <a:effectLst/>
          </p:spPr>
          <p:txBody>
            <a:bodyPr/>
            <a:lstStyle/>
            <a:p>
              <a:endParaRPr lang="en-US"/>
            </a:p>
          </p:txBody>
        </p:sp>
        <p:sp>
          <p:nvSpPr>
            <p:cNvPr id="19543" name="Freeform 87"/>
            <p:cNvSpPr>
              <a:spLocks/>
            </p:cNvSpPr>
            <p:nvPr/>
          </p:nvSpPr>
          <p:spPr bwMode="auto">
            <a:xfrm>
              <a:off x="692" y="2728"/>
              <a:ext cx="366" cy="156"/>
            </a:xfrm>
            <a:custGeom>
              <a:avLst/>
              <a:gdLst/>
              <a:ahLst/>
              <a:cxnLst>
                <a:cxn ang="0">
                  <a:pos x="365" y="140"/>
                </a:cxn>
                <a:cxn ang="0">
                  <a:pos x="341" y="125"/>
                </a:cxn>
                <a:cxn ang="0">
                  <a:pos x="317" y="110"/>
                </a:cxn>
                <a:cxn ang="0">
                  <a:pos x="293" y="97"/>
                </a:cxn>
                <a:cxn ang="0">
                  <a:pos x="268" y="84"/>
                </a:cxn>
                <a:cxn ang="0">
                  <a:pos x="243" y="73"/>
                </a:cxn>
                <a:cxn ang="0">
                  <a:pos x="217" y="63"/>
                </a:cxn>
                <a:cxn ang="0">
                  <a:pos x="192" y="53"/>
                </a:cxn>
                <a:cxn ang="0">
                  <a:pos x="167" y="45"/>
                </a:cxn>
                <a:cxn ang="0">
                  <a:pos x="143" y="36"/>
                </a:cxn>
                <a:cxn ang="0">
                  <a:pos x="120" y="29"/>
                </a:cxn>
                <a:cxn ang="0">
                  <a:pos x="97" y="22"/>
                </a:cxn>
                <a:cxn ang="0">
                  <a:pos x="75" y="17"/>
                </a:cxn>
                <a:cxn ang="0">
                  <a:pos x="54" y="12"/>
                </a:cxn>
                <a:cxn ang="0">
                  <a:pos x="35" y="7"/>
                </a:cxn>
                <a:cxn ang="0">
                  <a:pos x="19" y="3"/>
                </a:cxn>
                <a:cxn ang="0">
                  <a:pos x="2" y="0"/>
                </a:cxn>
                <a:cxn ang="0">
                  <a:pos x="7" y="18"/>
                </a:cxn>
                <a:cxn ang="0">
                  <a:pos x="23" y="22"/>
                </a:cxn>
                <a:cxn ang="0">
                  <a:pos x="42" y="25"/>
                </a:cxn>
                <a:cxn ang="0">
                  <a:pos x="61" y="31"/>
                </a:cxn>
                <a:cxn ang="0">
                  <a:pos x="82" y="36"/>
                </a:cxn>
                <a:cxn ang="0">
                  <a:pos x="104" y="42"/>
                </a:cxn>
                <a:cxn ang="0">
                  <a:pos x="127" y="49"/>
                </a:cxn>
                <a:cxn ang="0">
                  <a:pos x="151" y="57"/>
                </a:cxn>
                <a:cxn ang="0">
                  <a:pos x="175" y="65"/>
                </a:cxn>
                <a:cxn ang="0">
                  <a:pos x="200" y="74"/>
                </a:cxn>
                <a:cxn ang="0">
                  <a:pos x="224" y="83"/>
                </a:cxn>
                <a:cxn ang="0">
                  <a:pos x="249" y="94"/>
                </a:cxn>
                <a:cxn ang="0">
                  <a:pos x="274" y="106"/>
                </a:cxn>
                <a:cxn ang="0">
                  <a:pos x="298" y="119"/>
                </a:cxn>
                <a:cxn ang="0">
                  <a:pos x="322" y="132"/>
                </a:cxn>
                <a:cxn ang="0">
                  <a:pos x="345" y="147"/>
                </a:cxn>
                <a:cxn ang="0">
                  <a:pos x="356" y="155"/>
                </a:cxn>
              </a:cxnLst>
              <a:rect l="0" t="0" r="r" b="b"/>
              <a:pathLst>
                <a:path w="366" h="156">
                  <a:moveTo>
                    <a:pt x="364" y="140"/>
                  </a:moveTo>
                  <a:lnTo>
                    <a:pt x="365" y="140"/>
                  </a:lnTo>
                  <a:lnTo>
                    <a:pt x="353" y="132"/>
                  </a:lnTo>
                  <a:lnTo>
                    <a:pt x="341" y="125"/>
                  </a:lnTo>
                  <a:lnTo>
                    <a:pt x="329" y="117"/>
                  </a:lnTo>
                  <a:lnTo>
                    <a:pt x="317" y="110"/>
                  </a:lnTo>
                  <a:lnTo>
                    <a:pt x="305" y="103"/>
                  </a:lnTo>
                  <a:lnTo>
                    <a:pt x="293" y="97"/>
                  </a:lnTo>
                  <a:lnTo>
                    <a:pt x="280" y="90"/>
                  </a:lnTo>
                  <a:lnTo>
                    <a:pt x="268" y="84"/>
                  </a:lnTo>
                  <a:lnTo>
                    <a:pt x="255" y="79"/>
                  </a:lnTo>
                  <a:lnTo>
                    <a:pt x="243" y="73"/>
                  </a:lnTo>
                  <a:lnTo>
                    <a:pt x="230" y="68"/>
                  </a:lnTo>
                  <a:lnTo>
                    <a:pt x="217" y="63"/>
                  </a:lnTo>
                  <a:lnTo>
                    <a:pt x="205" y="58"/>
                  </a:lnTo>
                  <a:lnTo>
                    <a:pt x="192" y="53"/>
                  </a:lnTo>
                  <a:lnTo>
                    <a:pt x="180" y="48"/>
                  </a:lnTo>
                  <a:lnTo>
                    <a:pt x="167" y="45"/>
                  </a:lnTo>
                  <a:lnTo>
                    <a:pt x="155" y="40"/>
                  </a:lnTo>
                  <a:lnTo>
                    <a:pt x="143" y="36"/>
                  </a:lnTo>
                  <a:lnTo>
                    <a:pt x="131" y="32"/>
                  </a:lnTo>
                  <a:lnTo>
                    <a:pt x="120" y="29"/>
                  </a:lnTo>
                  <a:lnTo>
                    <a:pt x="108" y="25"/>
                  </a:lnTo>
                  <a:lnTo>
                    <a:pt x="97" y="22"/>
                  </a:lnTo>
                  <a:lnTo>
                    <a:pt x="86" y="20"/>
                  </a:lnTo>
                  <a:lnTo>
                    <a:pt x="75" y="17"/>
                  </a:lnTo>
                  <a:lnTo>
                    <a:pt x="65" y="14"/>
                  </a:lnTo>
                  <a:lnTo>
                    <a:pt x="54" y="12"/>
                  </a:lnTo>
                  <a:lnTo>
                    <a:pt x="45" y="9"/>
                  </a:lnTo>
                  <a:lnTo>
                    <a:pt x="35" y="7"/>
                  </a:lnTo>
                  <a:lnTo>
                    <a:pt x="26" y="5"/>
                  </a:lnTo>
                  <a:lnTo>
                    <a:pt x="19" y="3"/>
                  </a:lnTo>
                  <a:lnTo>
                    <a:pt x="10" y="1"/>
                  </a:lnTo>
                  <a:lnTo>
                    <a:pt x="2" y="0"/>
                  </a:lnTo>
                  <a:lnTo>
                    <a:pt x="0" y="16"/>
                  </a:lnTo>
                  <a:lnTo>
                    <a:pt x="7" y="18"/>
                  </a:lnTo>
                  <a:lnTo>
                    <a:pt x="15" y="19"/>
                  </a:lnTo>
                  <a:lnTo>
                    <a:pt x="23" y="22"/>
                  </a:lnTo>
                  <a:lnTo>
                    <a:pt x="33" y="24"/>
                  </a:lnTo>
                  <a:lnTo>
                    <a:pt x="42" y="25"/>
                  </a:lnTo>
                  <a:lnTo>
                    <a:pt x="51" y="29"/>
                  </a:lnTo>
                  <a:lnTo>
                    <a:pt x="61" y="31"/>
                  </a:lnTo>
                  <a:lnTo>
                    <a:pt x="71" y="33"/>
                  </a:lnTo>
                  <a:lnTo>
                    <a:pt x="82" y="36"/>
                  </a:lnTo>
                  <a:lnTo>
                    <a:pt x="93" y="39"/>
                  </a:lnTo>
                  <a:lnTo>
                    <a:pt x="104" y="42"/>
                  </a:lnTo>
                  <a:lnTo>
                    <a:pt x="115" y="46"/>
                  </a:lnTo>
                  <a:lnTo>
                    <a:pt x="127" y="49"/>
                  </a:lnTo>
                  <a:lnTo>
                    <a:pt x="138" y="53"/>
                  </a:lnTo>
                  <a:lnTo>
                    <a:pt x="151" y="57"/>
                  </a:lnTo>
                  <a:lnTo>
                    <a:pt x="163" y="61"/>
                  </a:lnTo>
                  <a:lnTo>
                    <a:pt x="175" y="65"/>
                  </a:lnTo>
                  <a:lnTo>
                    <a:pt x="187" y="70"/>
                  </a:lnTo>
                  <a:lnTo>
                    <a:pt x="200" y="74"/>
                  </a:lnTo>
                  <a:lnTo>
                    <a:pt x="212" y="79"/>
                  </a:lnTo>
                  <a:lnTo>
                    <a:pt x="224" y="83"/>
                  </a:lnTo>
                  <a:lnTo>
                    <a:pt x="237" y="89"/>
                  </a:lnTo>
                  <a:lnTo>
                    <a:pt x="249" y="94"/>
                  </a:lnTo>
                  <a:lnTo>
                    <a:pt x="262" y="100"/>
                  </a:lnTo>
                  <a:lnTo>
                    <a:pt x="274" y="106"/>
                  </a:lnTo>
                  <a:lnTo>
                    <a:pt x="286" y="112"/>
                  </a:lnTo>
                  <a:lnTo>
                    <a:pt x="298" y="119"/>
                  </a:lnTo>
                  <a:lnTo>
                    <a:pt x="310" y="125"/>
                  </a:lnTo>
                  <a:lnTo>
                    <a:pt x="322" y="132"/>
                  </a:lnTo>
                  <a:lnTo>
                    <a:pt x="333" y="139"/>
                  </a:lnTo>
                  <a:lnTo>
                    <a:pt x="345" y="147"/>
                  </a:lnTo>
                  <a:lnTo>
                    <a:pt x="355" y="155"/>
                  </a:lnTo>
                  <a:lnTo>
                    <a:pt x="356" y="155"/>
                  </a:lnTo>
                  <a:lnTo>
                    <a:pt x="364" y="140"/>
                  </a:lnTo>
                </a:path>
              </a:pathLst>
            </a:custGeom>
            <a:solidFill>
              <a:srgbClr val="D8EFEF"/>
            </a:solidFill>
            <a:ln w="9525" cap="rnd">
              <a:noFill/>
              <a:round/>
              <a:headEnd/>
              <a:tailEnd/>
            </a:ln>
            <a:effectLst/>
          </p:spPr>
          <p:txBody>
            <a:bodyPr/>
            <a:lstStyle/>
            <a:p>
              <a:endParaRPr lang="en-US"/>
            </a:p>
          </p:txBody>
        </p:sp>
        <p:sp>
          <p:nvSpPr>
            <p:cNvPr id="19544" name="Freeform 88"/>
            <p:cNvSpPr>
              <a:spLocks/>
            </p:cNvSpPr>
            <p:nvPr/>
          </p:nvSpPr>
          <p:spPr bwMode="auto">
            <a:xfrm>
              <a:off x="1048" y="2869"/>
              <a:ext cx="52" cy="47"/>
            </a:xfrm>
            <a:custGeom>
              <a:avLst/>
              <a:gdLst/>
              <a:ahLst/>
              <a:cxnLst>
                <a:cxn ang="0">
                  <a:pos x="51" y="31"/>
                </a:cxn>
                <a:cxn ang="0">
                  <a:pos x="51" y="31"/>
                </a:cxn>
                <a:cxn ang="0">
                  <a:pos x="45" y="27"/>
                </a:cxn>
                <a:cxn ang="0">
                  <a:pos x="40" y="23"/>
                </a:cxn>
                <a:cxn ang="0">
                  <a:pos x="34" y="19"/>
                </a:cxn>
                <a:cxn ang="0">
                  <a:pos x="29" y="15"/>
                </a:cxn>
                <a:cxn ang="0">
                  <a:pos x="24" y="11"/>
                </a:cxn>
                <a:cxn ang="0">
                  <a:pos x="19" y="7"/>
                </a:cxn>
                <a:cxn ang="0">
                  <a:pos x="13" y="3"/>
                </a:cxn>
                <a:cxn ang="0">
                  <a:pos x="7" y="0"/>
                </a:cxn>
                <a:cxn ang="0">
                  <a:pos x="0" y="14"/>
                </a:cxn>
                <a:cxn ang="0">
                  <a:pos x="4" y="18"/>
                </a:cxn>
                <a:cxn ang="0">
                  <a:pos x="9" y="22"/>
                </a:cxn>
                <a:cxn ang="0">
                  <a:pos x="14" y="26"/>
                </a:cxn>
                <a:cxn ang="0">
                  <a:pos x="20" y="30"/>
                </a:cxn>
                <a:cxn ang="0">
                  <a:pos x="25" y="34"/>
                </a:cxn>
                <a:cxn ang="0">
                  <a:pos x="31" y="38"/>
                </a:cxn>
                <a:cxn ang="0">
                  <a:pos x="36" y="41"/>
                </a:cxn>
                <a:cxn ang="0">
                  <a:pos x="41" y="46"/>
                </a:cxn>
                <a:cxn ang="0">
                  <a:pos x="41" y="46"/>
                </a:cxn>
                <a:cxn ang="0">
                  <a:pos x="51" y="31"/>
                </a:cxn>
              </a:cxnLst>
              <a:rect l="0" t="0" r="r" b="b"/>
              <a:pathLst>
                <a:path w="52" h="47">
                  <a:moveTo>
                    <a:pt x="51" y="31"/>
                  </a:moveTo>
                  <a:lnTo>
                    <a:pt x="51" y="31"/>
                  </a:lnTo>
                  <a:lnTo>
                    <a:pt x="45" y="27"/>
                  </a:lnTo>
                  <a:lnTo>
                    <a:pt x="40" y="23"/>
                  </a:lnTo>
                  <a:lnTo>
                    <a:pt x="34" y="19"/>
                  </a:lnTo>
                  <a:lnTo>
                    <a:pt x="29" y="15"/>
                  </a:lnTo>
                  <a:lnTo>
                    <a:pt x="24" y="11"/>
                  </a:lnTo>
                  <a:lnTo>
                    <a:pt x="19" y="7"/>
                  </a:lnTo>
                  <a:lnTo>
                    <a:pt x="13" y="3"/>
                  </a:lnTo>
                  <a:lnTo>
                    <a:pt x="7" y="0"/>
                  </a:lnTo>
                  <a:lnTo>
                    <a:pt x="0" y="14"/>
                  </a:lnTo>
                  <a:lnTo>
                    <a:pt x="4" y="18"/>
                  </a:lnTo>
                  <a:lnTo>
                    <a:pt x="9" y="22"/>
                  </a:lnTo>
                  <a:lnTo>
                    <a:pt x="14" y="26"/>
                  </a:lnTo>
                  <a:lnTo>
                    <a:pt x="20" y="30"/>
                  </a:lnTo>
                  <a:lnTo>
                    <a:pt x="25" y="34"/>
                  </a:lnTo>
                  <a:lnTo>
                    <a:pt x="31" y="38"/>
                  </a:lnTo>
                  <a:lnTo>
                    <a:pt x="36" y="41"/>
                  </a:lnTo>
                  <a:lnTo>
                    <a:pt x="41" y="46"/>
                  </a:lnTo>
                  <a:lnTo>
                    <a:pt x="41" y="46"/>
                  </a:lnTo>
                  <a:lnTo>
                    <a:pt x="51" y="31"/>
                  </a:lnTo>
                </a:path>
              </a:pathLst>
            </a:custGeom>
            <a:solidFill>
              <a:srgbClr val="D8EFEF"/>
            </a:solidFill>
            <a:ln w="9525" cap="rnd">
              <a:noFill/>
              <a:round/>
              <a:headEnd/>
              <a:tailEnd/>
            </a:ln>
            <a:effectLst/>
          </p:spPr>
          <p:txBody>
            <a:bodyPr/>
            <a:lstStyle/>
            <a:p>
              <a:endParaRPr lang="en-US"/>
            </a:p>
          </p:txBody>
        </p:sp>
        <p:sp>
          <p:nvSpPr>
            <p:cNvPr id="19545" name="Freeform 89"/>
            <p:cNvSpPr>
              <a:spLocks/>
            </p:cNvSpPr>
            <p:nvPr/>
          </p:nvSpPr>
          <p:spPr bwMode="auto">
            <a:xfrm>
              <a:off x="1090" y="2900"/>
              <a:ext cx="272" cy="384"/>
            </a:xfrm>
            <a:custGeom>
              <a:avLst/>
              <a:gdLst/>
              <a:ahLst/>
              <a:cxnLst>
                <a:cxn ang="0">
                  <a:pos x="265" y="360"/>
                </a:cxn>
                <a:cxn ang="0">
                  <a:pos x="252" y="324"/>
                </a:cxn>
                <a:cxn ang="0">
                  <a:pos x="240" y="291"/>
                </a:cxn>
                <a:cxn ang="0">
                  <a:pos x="225" y="261"/>
                </a:cxn>
                <a:cxn ang="0">
                  <a:pos x="210" y="231"/>
                </a:cxn>
                <a:cxn ang="0">
                  <a:pos x="195" y="204"/>
                </a:cxn>
                <a:cxn ang="0">
                  <a:pos x="179" y="178"/>
                </a:cxn>
                <a:cxn ang="0">
                  <a:pos x="162" y="154"/>
                </a:cxn>
                <a:cxn ang="0">
                  <a:pos x="145" y="131"/>
                </a:cxn>
                <a:cxn ang="0">
                  <a:pos x="128" y="110"/>
                </a:cxn>
                <a:cxn ang="0">
                  <a:pos x="110" y="90"/>
                </a:cxn>
                <a:cxn ang="0">
                  <a:pos x="92" y="72"/>
                </a:cxn>
                <a:cxn ang="0">
                  <a:pos x="73" y="54"/>
                </a:cxn>
                <a:cxn ang="0">
                  <a:pos x="55" y="37"/>
                </a:cxn>
                <a:cxn ang="0">
                  <a:pos x="36" y="22"/>
                </a:cxn>
                <a:cxn ang="0">
                  <a:pos x="19" y="7"/>
                </a:cxn>
                <a:cxn ang="0">
                  <a:pos x="0" y="14"/>
                </a:cxn>
                <a:cxn ang="0">
                  <a:pos x="18" y="28"/>
                </a:cxn>
                <a:cxn ang="0">
                  <a:pos x="36" y="42"/>
                </a:cxn>
                <a:cxn ang="0">
                  <a:pos x="54" y="58"/>
                </a:cxn>
                <a:cxn ang="0">
                  <a:pos x="72" y="75"/>
                </a:cxn>
                <a:cxn ang="0">
                  <a:pos x="90" y="93"/>
                </a:cxn>
                <a:cxn ang="0">
                  <a:pos x="107" y="112"/>
                </a:cxn>
                <a:cxn ang="0">
                  <a:pos x="124" y="132"/>
                </a:cxn>
                <a:cxn ang="0">
                  <a:pos x="142" y="153"/>
                </a:cxn>
                <a:cxn ang="0">
                  <a:pos x="158" y="176"/>
                </a:cxn>
                <a:cxn ang="0">
                  <a:pos x="174" y="200"/>
                </a:cxn>
                <a:cxn ang="0">
                  <a:pos x="190" y="226"/>
                </a:cxn>
                <a:cxn ang="0">
                  <a:pos x="204" y="254"/>
                </a:cxn>
                <a:cxn ang="0">
                  <a:pos x="218" y="283"/>
                </a:cxn>
                <a:cxn ang="0">
                  <a:pos x="231" y="314"/>
                </a:cxn>
                <a:cxn ang="0">
                  <a:pos x="244" y="348"/>
                </a:cxn>
                <a:cxn ang="0">
                  <a:pos x="255" y="383"/>
                </a:cxn>
              </a:cxnLst>
              <a:rect l="0" t="0" r="r" b="b"/>
              <a:pathLst>
                <a:path w="272" h="384">
                  <a:moveTo>
                    <a:pt x="271" y="377"/>
                  </a:moveTo>
                  <a:lnTo>
                    <a:pt x="265" y="360"/>
                  </a:lnTo>
                  <a:lnTo>
                    <a:pt x="259" y="342"/>
                  </a:lnTo>
                  <a:lnTo>
                    <a:pt x="252" y="324"/>
                  </a:lnTo>
                  <a:lnTo>
                    <a:pt x="246" y="307"/>
                  </a:lnTo>
                  <a:lnTo>
                    <a:pt x="240" y="291"/>
                  </a:lnTo>
                  <a:lnTo>
                    <a:pt x="232" y="276"/>
                  </a:lnTo>
                  <a:lnTo>
                    <a:pt x="225" y="261"/>
                  </a:lnTo>
                  <a:lnTo>
                    <a:pt x="218" y="245"/>
                  </a:lnTo>
                  <a:lnTo>
                    <a:pt x="210" y="231"/>
                  </a:lnTo>
                  <a:lnTo>
                    <a:pt x="203" y="218"/>
                  </a:lnTo>
                  <a:lnTo>
                    <a:pt x="195" y="204"/>
                  </a:lnTo>
                  <a:lnTo>
                    <a:pt x="187" y="191"/>
                  </a:lnTo>
                  <a:lnTo>
                    <a:pt x="179" y="178"/>
                  </a:lnTo>
                  <a:lnTo>
                    <a:pt x="171" y="166"/>
                  </a:lnTo>
                  <a:lnTo>
                    <a:pt x="162" y="154"/>
                  </a:lnTo>
                  <a:lnTo>
                    <a:pt x="154" y="142"/>
                  </a:lnTo>
                  <a:lnTo>
                    <a:pt x="145" y="131"/>
                  </a:lnTo>
                  <a:lnTo>
                    <a:pt x="137" y="120"/>
                  </a:lnTo>
                  <a:lnTo>
                    <a:pt x="128" y="110"/>
                  </a:lnTo>
                  <a:lnTo>
                    <a:pt x="118" y="100"/>
                  </a:lnTo>
                  <a:lnTo>
                    <a:pt x="110" y="90"/>
                  </a:lnTo>
                  <a:lnTo>
                    <a:pt x="100" y="80"/>
                  </a:lnTo>
                  <a:lnTo>
                    <a:pt x="92" y="72"/>
                  </a:lnTo>
                  <a:lnTo>
                    <a:pt x="83" y="62"/>
                  </a:lnTo>
                  <a:lnTo>
                    <a:pt x="73" y="54"/>
                  </a:lnTo>
                  <a:lnTo>
                    <a:pt x="64" y="45"/>
                  </a:lnTo>
                  <a:lnTo>
                    <a:pt x="55" y="37"/>
                  </a:lnTo>
                  <a:lnTo>
                    <a:pt x="46" y="29"/>
                  </a:lnTo>
                  <a:lnTo>
                    <a:pt x="36" y="22"/>
                  </a:lnTo>
                  <a:lnTo>
                    <a:pt x="27" y="14"/>
                  </a:lnTo>
                  <a:lnTo>
                    <a:pt x="19" y="7"/>
                  </a:lnTo>
                  <a:lnTo>
                    <a:pt x="9" y="0"/>
                  </a:lnTo>
                  <a:lnTo>
                    <a:pt x="0" y="14"/>
                  </a:lnTo>
                  <a:lnTo>
                    <a:pt x="9" y="21"/>
                  </a:lnTo>
                  <a:lnTo>
                    <a:pt x="18" y="28"/>
                  </a:lnTo>
                  <a:lnTo>
                    <a:pt x="27" y="36"/>
                  </a:lnTo>
                  <a:lnTo>
                    <a:pt x="36" y="42"/>
                  </a:lnTo>
                  <a:lnTo>
                    <a:pt x="45" y="50"/>
                  </a:lnTo>
                  <a:lnTo>
                    <a:pt x="54" y="58"/>
                  </a:lnTo>
                  <a:lnTo>
                    <a:pt x="63" y="67"/>
                  </a:lnTo>
                  <a:lnTo>
                    <a:pt x="72" y="75"/>
                  </a:lnTo>
                  <a:lnTo>
                    <a:pt x="80" y="84"/>
                  </a:lnTo>
                  <a:lnTo>
                    <a:pt x="90" y="93"/>
                  </a:lnTo>
                  <a:lnTo>
                    <a:pt x="98" y="102"/>
                  </a:lnTo>
                  <a:lnTo>
                    <a:pt x="107" y="112"/>
                  </a:lnTo>
                  <a:lnTo>
                    <a:pt x="116" y="121"/>
                  </a:lnTo>
                  <a:lnTo>
                    <a:pt x="124" y="132"/>
                  </a:lnTo>
                  <a:lnTo>
                    <a:pt x="133" y="142"/>
                  </a:lnTo>
                  <a:lnTo>
                    <a:pt x="142" y="153"/>
                  </a:lnTo>
                  <a:lnTo>
                    <a:pt x="149" y="164"/>
                  </a:lnTo>
                  <a:lnTo>
                    <a:pt x="158" y="176"/>
                  </a:lnTo>
                  <a:lnTo>
                    <a:pt x="166" y="189"/>
                  </a:lnTo>
                  <a:lnTo>
                    <a:pt x="174" y="200"/>
                  </a:lnTo>
                  <a:lnTo>
                    <a:pt x="182" y="213"/>
                  </a:lnTo>
                  <a:lnTo>
                    <a:pt x="190" y="226"/>
                  </a:lnTo>
                  <a:lnTo>
                    <a:pt x="197" y="240"/>
                  </a:lnTo>
                  <a:lnTo>
                    <a:pt x="204" y="254"/>
                  </a:lnTo>
                  <a:lnTo>
                    <a:pt x="211" y="268"/>
                  </a:lnTo>
                  <a:lnTo>
                    <a:pt x="218" y="283"/>
                  </a:lnTo>
                  <a:lnTo>
                    <a:pt x="225" y="298"/>
                  </a:lnTo>
                  <a:lnTo>
                    <a:pt x="231" y="314"/>
                  </a:lnTo>
                  <a:lnTo>
                    <a:pt x="237" y="330"/>
                  </a:lnTo>
                  <a:lnTo>
                    <a:pt x="244" y="348"/>
                  </a:lnTo>
                  <a:lnTo>
                    <a:pt x="249" y="365"/>
                  </a:lnTo>
                  <a:lnTo>
                    <a:pt x="255" y="383"/>
                  </a:lnTo>
                  <a:lnTo>
                    <a:pt x="271" y="377"/>
                  </a:lnTo>
                </a:path>
              </a:pathLst>
            </a:custGeom>
            <a:solidFill>
              <a:srgbClr val="D8EFEF"/>
            </a:solidFill>
            <a:ln w="9525" cap="rnd">
              <a:noFill/>
              <a:round/>
              <a:headEnd/>
              <a:tailEnd/>
            </a:ln>
            <a:effectLst/>
          </p:spPr>
          <p:txBody>
            <a:bodyPr/>
            <a:lstStyle/>
            <a:p>
              <a:endParaRPr lang="en-US"/>
            </a:p>
          </p:txBody>
        </p:sp>
        <p:sp>
          <p:nvSpPr>
            <p:cNvPr id="19546" name="Freeform 90"/>
            <p:cNvSpPr>
              <a:spLocks/>
            </p:cNvSpPr>
            <p:nvPr/>
          </p:nvSpPr>
          <p:spPr bwMode="auto">
            <a:xfrm>
              <a:off x="1346" y="3278"/>
              <a:ext cx="17" cy="17"/>
            </a:xfrm>
            <a:custGeom>
              <a:avLst/>
              <a:gdLst/>
              <a:ahLst/>
              <a:cxnLst>
                <a:cxn ang="0">
                  <a:pos x="0" y="7"/>
                </a:cxn>
                <a:cxn ang="0">
                  <a:pos x="1" y="12"/>
                </a:cxn>
                <a:cxn ang="0">
                  <a:pos x="4" y="14"/>
                </a:cxn>
                <a:cxn ang="0">
                  <a:pos x="7" y="16"/>
                </a:cxn>
                <a:cxn ang="0">
                  <a:pos x="10" y="16"/>
                </a:cxn>
                <a:cxn ang="0">
                  <a:pos x="13" y="13"/>
                </a:cxn>
                <a:cxn ang="0">
                  <a:pos x="15" y="9"/>
                </a:cxn>
                <a:cxn ang="0">
                  <a:pos x="16" y="5"/>
                </a:cxn>
                <a:cxn ang="0">
                  <a:pos x="16" y="0"/>
                </a:cxn>
                <a:cxn ang="0">
                  <a:pos x="0" y="7"/>
                </a:cxn>
              </a:cxnLst>
              <a:rect l="0" t="0" r="r" b="b"/>
              <a:pathLst>
                <a:path w="17" h="17">
                  <a:moveTo>
                    <a:pt x="0" y="7"/>
                  </a:moveTo>
                  <a:lnTo>
                    <a:pt x="1" y="12"/>
                  </a:lnTo>
                  <a:lnTo>
                    <a:pt x="4" y="14"/>
                  </a:lnTo>
                  <a:lnTo>
                    <a:pt x="7" y="16"/>
                  </a:lnTo>
                  <a:lnTo>
                    <a:pt x="10" y="16"/>
                  </a:lnTo>
                  <a:lnTo>
                    <a:pt x="13" y="13"/>
                  </a:lnTo>
                  <a:lnTo>
                    <a:pt x="15" y="9"/>
                  </a:lnTo>
                  <a:lnTo>
                    <a:pt x="16" y="5"/>
                  </a:lnTo>
                  <a:lnTo>
                    <a:pt x="16" y="0"/>
                  </a:lnTo>
                  <a:lnTo>
                    <a:pt x="0" y="7"/>
                  </a:lnTo>
                </a:path>
              </a:pathLst>
            </a:custGeom>
            <a:solidFill>
              <a:srgbClr val="D8EFEF"/>
            </a:solidFill>
            <a:ln w="9525" cap="rnd">
              <a:noFill/>
              <a:round/>
              <a:headEnd/>
              <a:tailEnd/>
            </a:ln>
            <a:effectLst/>
          </p:spPr>
          <p:txBody>
            <a:bodyPr/>
            <a:lstStyle/>
            <a:p>
              <a:endParaRPr lang="en-US"/>
            </a:p>
          </p:txBody>
        </p:sp>
        <p:sp>
          <p:nvSpPr>
            <p:cNvPr id="19547" name="Freeform 91"/>
            <p:cNvSpPr>
              <a:spLocks/>
            </p:cNvSpPr>
            <p:nvPr/>
          </p:nvSpPr>
          <p:spPr bwMode="auto">
            <a:xfrm>
              <a:off x="495" y="2455"/>
              <a:ext cx="17" cy="17"/>
            </a:xfrm>
            <a:custGeom>
              <a:avLst/>
              <a:gdLst/>
              <a:ahLst/>
              <a:cxnLst>
                <a:cxn ang="0">
                  <a:pos x="16" y="11"/>
                </a:cxn>
                <a:cxn ang="0">
                  <a:pos x="14" y="6"/>
                </a:cxn>
                <a:cxn ang="0">
                  <a:pos x="12" y="2"/>
                </a:cxn>
                <a:cxn ang="0">
                  <a:pos x="9" y="0"/>
                </a:cxn>
                <a:cxn ang="0">
                  <a:pos x="6" y="0"/>
                </a:cxn>
                <a:cxn ang="0">
                  <a:pos x="4" y="1"/>
                </a:cxn>
                <a:cxn ang="0">
                  <a:pos x="1" y="4"/>
                </a:cxn>
                <a:cxn ang="0">
                  <a:pos x="0" y="9"/>
                </a:cxn>
                <a:cxn ang="0">
                  <a:pos x="0" y="16"/>
                </a:cxn>
                <a:cxn ang="0">
                  <a:pos x="16" y="11"/>
                </a:cxn>
              </a:cxnLst>
              <a:rect l="0" t="0" r="r" b="b"/>
              <a:pathLst>
                <a:path w="17" h="17">
                  <a:moveTo>
                    <a:pt x="16" y="11"/>
                  </a:moveTo>
                  <a:lnTo>
                    <a:pt x="14" y="6"/>
                  </a:lnTo>
                  <a:lnTo>
                    <a:pt x="12" y="2"/>
                  </a:lnTo>
                  <a:lnTo>
                    <a:pt x="9" y="0"/>
                  </a:lnTo>
                  <a:lnTo>
                    <a:pt x="6" y="0"/>
                  </a:lnTo>
                  <a:lnTo>
                    <a:pt x="4" y="1"/>
                  </a:lnTo>
                  <a:lnTo>
                    <a:pt x="1" y="4"/>
                  </a:lnTo>
                  <a:lnTo>
                    <a:pt x="0" y="9"/>
                  </a:lnTo>
                  <a:lnTo>
                    <a:pt x="0" y="16"/>
                  </a:lnTo>
                  <a:lnTo>
                    <a:pt x="16" y="11"/>
                  </a:lnTo>
                </a:path>
              </a:pathLst>
            </a:custGeom>
            <a:solidFill>
              <a:srgbClr val="D1EDED"/>
            </a:solidFill>
            <a:ln w="9525" cap="rnd">
              <a:noFill/>
              <a:round/>
              <a:headEnd/>
              <a:tailEnd/>
            </a:ln>
            <a:effectLst/>
          </p:spPr>
          <p:txBody>
            <a:bodyPr/>
            <a:lstStyle/>
            <a:p>
              <a:endParaRPr lang="en-US"/>
            </a:p>
          </p:txBody>
        </p:sp>
        <p:sp>
          <p:nvSpPr>
            <p:cNvPr id="19548" name="Freeform 92"/>
            <p:cNvSpPr>
              <a:spLocks/>
            </p:cNvSpPr>
            <p:nvPr/>
          </p:nvSpPr>
          <p:spPr bwMode="auto">
            <a:xfrm>
              <a:off x="495" y="2462"/>
              <a:ext cx="66" cy="191"/>
            </a:xfrm>
            <a:custGeom>
              <a:avLst/>
              <a:gdLst/>
              <a:ahLst/>
              <a:cxnLst>
                <a:cxn ang="0">
                  <a:pos x="64" y="181"/>
                </a:cxn>
                <a:cxn ang="0">
                  <a:pos x="65" y="181"/>
                </a:cxn>
                <a:cxn ang="0">
                  <a:pos x="59" y="170"/>
                </a:cxn>
                <a:cxn ang="0">
                  <a:pos x="54" y="159"/>
                </a:cxn>
                <a:cxn ang="0">
                  <a:pos x="50" y="145"/>
                </a:cxn>
                <a:cxn ang="0">
                  <a:pos x="45" y="131"/>
                </a:cxn>
                <a:cxn ang="0">
                  <a:pos x="41" y="116"/>
                </a:cxn>
                <a:cxn ang="0">
                  <a:pos x="37" y="101"/>
                </a:cxn>
                <a:cxn ang="0">
                  <a:pos x="33" y="86"/>
                </a:cxn>
                <a:cxn ang="0">
                  <a:pos x="30" y="71"/>
                </a:cxn>
                <a:cxn ang="0">
                  <a:pos x="26" y="56"/>
                </a:cxn>
                <a:cxn ang="0">
                  <a:pos x="23" y="43"/>
                </a:cxn>
                <a:cxn ang="0">
                  <a:pos x="21" y="32"/>
                </a:cxn>
                <a:cxn ang="0">
                  <a:pos x="19" y="21"/>
                </a:cxn>
                <a:cxn ang="0">
                  <a:pos x="18" y="12"/>
                </a:cxn>
                <a:cxn ang="0">
                  <a:pos x="16" y="5"/>
                </a:cxn>
                <a:cxn ang="0">
                  <a:pos x="16" y="1"/>
                </a:cxn>
                <a:cxn ang="0">
                  <a:pos x="16" y="0"/>
                </a:cxn>
                <a:cxn ang="0">
                  <a:pos x="0" y="3"/>
                </a:cxn>
                <a:cxn ang="0">
                  <a:pos x="0" y="4"/>
                </a:cxn>
                <a:cxn ang="0">
                  <a:pos x="0" y="9"/>
                </a:cxn>
                <a:cxn ang="0">
                  <a:pos x="2" y="16"/>
                </a:cxn>
                <a:cxn ang="0">
                  <a:pos x="4" y="24"/>
                </a:cxn>
                <a:cxn ang="0">
                  <a:pos x="6" y="35"/>
                </a:cxn>
                <a:cxn ang="0">
                  <a:pos x="8" y="47"/>
                </a:cxn>
                <a:cxn ang="0">
                  <a:pos x="11" y="61"/>
                </a:cxn>
                <a:cxn ang="0">
                  <a:pos x="14" y="75"/>
                </a:cxn>
                <a:cxn ang="0">
                  <a:pos x="18" y="90"/>
                </a:cxn>
                <a:cxn ang="0">
                  <a:pos x="21" y="105"/>
                </a:cxn>
                <a:cxn ang="0">
                  <a:pos x="25" y="121"/>
                </a:cxn>
                <a:cxn ang="0">
                  <a:pos x="30" y="137"/>
                </a:cxn>
                <a:cxn ang="0">
                  <a:pos x="35" y="151"/>
                </a:cxn>
                <a:cxn ang="0">
                  <a:pos x="40" y="165"/>
                </a:cxn>
                <a:cxn ang="0">
                  <a:pos x="45" y="178"/>
                </a:cxn>
                <a:cxn ang="0">
                  <a:pos x="51" y="190"/>
                </a:cxn>
                <a:cxn ang="0">
                  <a:pos x="51" y="190"/>
                </a:cxn>
                <a:cxn ang="0">
                  <a:pos x="64" y="181"/>
                </a:cxn>
              </a:cxnLst>
              <a:rect l="0" t="0" r="r" b="b"/>
              <a:pathLst>
                <a:path w="66" h="191">
                  <a:moveTo>
                    <a:pt x="64" y="181"/>
                  </a:moveTo>
                  <a:lnTo>
                    <a:pt x="65" y="181"/>
                  </a:lnTo>
                  <a:lnTo>
                    <a:pt x="59" y="170"/>
                  </a:lnTo>
                  <a:lnTo>
                    <a:pt x="54" y="159"/>
                  </a:lnTo>
                  <a:lnTo>
                    <a:pt x="50" y="145"/>
                  </a:lnTo>
                  <a:lnTo>
                    <a:pt x="45" y="131"/>
                  </a:lnTo>
                  <a:lnTo>
                    <a:pt x="41" y="116"/>
                  </a:lnTo>
                  <a:lnTo>
                    <a:pt x="37" y="101"/>
                  </a:lnTo>
                  <a:lnTo>
                    <a:pt x="33" y="86"/>
                  </a:lnTo>
                  <a:lnTo>
                    <a:pt x="30" y="71"/>
                  </a:lnTo>
                  <a:lnTo>
                    <a:pt x="26" y="56"/>
                  </a:lnTo>
                  <a:lnTo>
                    <a:pt x="23" y="43"/>
                  </a:lnTo>
                  <a:lnTo>
                    <a:pt x="21" y="32"/>
                  </a:lnTo>
                  <a:lnTo>
                    <a:pt x="19" y="21"/>
                  </a:lnTo>
                  <a:lnTo>
                    <a:pt x="18" y="12"/>
                  </a:lnTo>
                  <a:lnTo>
                    <a:pt x="16" y="5"/>
                  </a:lnTo>
                  <a:lnTo>
                    <a:pt x="16" y="1"/>
                  </a:lnTo>
                  <a:lnTo>
                    <a:pt x="16" y="0"/>
                  </a:lnTo>
                  <a:lnTo>
                    <a:pt x="0" y="3"/>
                  </a:lnTo>
                  <a:lnTo>
                    <a:pt x="0" y="4"/>
                  </a:lnTo>
                  <a:lnTo>
                    <a:pt x="0" y="9"/>
                  </a:lnTo>
                  <a:lnTo>
                    <a:pt x="2" y="16"/>
                  </a:lnTo>
                  <a:lnTo>
                    <a:pt x="4" y="24"/>
                  </a:lnTo>
                  <a:lnTo>
                    <a:pt x="6" y="35"/>
                  </a:lnTo>
                  <a:lnTo>
                    <a:pt x="8" y="47"/>
                  </a:lnTo>
                  <a:lnTo>
                    <a:pt x="11" y="61"/>
                  </a:lnTo>
                  <a:lnTo>
                    <a:pt x="14" y="75"/>
                  </a:lnTo>
                  <a:lnTo>
                    <a:pt x="18" y="90"/>
                  </a:lnTo>
                  <a:lnTo>
                    <a:pt x="21" y="105"/>
                  </a:lnTo>
                  <a:lnTo>
                    <a:pt x="25" y="121"/>
                  </a:lnTo>
                  <a:lnTo>
                    <a:pt x="30" y="137"/>
                  </a:lnTo>
                  <a:lnTo>
                    <a:pt x="35" y="151"/>
                  </a:lnTo>
                  <a:lnTo>
                    <a:pt x="40" y="165"/>
                  </a:lnTo>
                  <a:lnTo>
                    <a:pt x="45" y="178"/>
                  </a:lnTo>
                  <a:lnTo>
                    <a:pt x="51" y="190"/>
                  </a:lnTo>
                  <a:lnTo>
                    <a:pt x="51" y="190"/>
                  </a:lnTo>
                  <a:lnTo>
                    <a:pt x="64" y="181"/>
                  </a:lnTo>
                </a:path>
              </a:pathLst>
            </a:custGeom>
            <a:solidFill>
              <a:srgbClr val="D1EDED"/>
            </a:solidFill>
            <a:ln w="9525" cap="rnd">
              <a:noFill/>
              <a:round/>
              <a:headEnd/>
              <a:tailEnd/>
            </a:ln>
            <a:effectLst/>
          </p:spPr>
          <p:txBody>
            <a:bodyPr/>
            <a:lstStyle/>
            <a:p>
              <a:endParaRPr lang="en-US"/>
            </a:p>
          </p:txBody>
        </p:sp>
        <p:sp>
          <p:nvSpPr>
            <p:cNvPr id="19549" name="Freeform 93"/>
            <p:cNvSpPr>
              <a:spLocks/>
            </p:cNvSpPr>
            <p:nvPr/>
          </p:nvSpPr>
          <p:spPr bwMode="auto">
            <a:xfrm>
              <a:off x="546" y="2644"/>
              <a:ext cx="89" cy="92"/>
            </a:xfrm>
            <a:custGeom>
              <a:avLst/>
              <a:gdLst/>
              <a:ahLst/>
              <a:cxnLst>
                <a:cxn ang="0">
                  <a:pos x="88" y="75"/>
                </a:cxn>
                <a:cxn ang="0">
                  <a:pos x="88" y="75"/>
                </a:cxn>
                <a:cxn ang="0">
                  <a:pos x="81" y="72"/>
                </a:cxn>
                <a:cxn ang="0">
                  <a:pos x="75" y="68"/>
                </a:cxn>
                <a:cxn ang="0">
                  <a:pos x="69" y="64"/>
                </a:cxn>
                <a:cxn ang="0">
                  <a:pos x="64" y="60"/>
                </a:cxn>
                <a:cxn ang="0">
                  <a:pos x="58" y="56"/>
                </a:cxn>
                <a:cxn ang="0">
                  <a:pos x="53" y="51"/>
                </a:cxn>
                <a:cxn ang="0">
                  <a:pos x="48" y="47"/>
                </a:cxn>
                <a:cxn ang="0">
                  <a:pos x="44" y="42"/>
                </a:cxn>
                <a:cxn ang="0">
                  <a:pos x="40" y="37"/>
                </a:cxn>
                <a:cxn ang="0">
                  <a:pos x="35" y="32"/>
                </a:cxn>
                <a:cxn ang="0">
                  <a:pos x="30" y="27"/>
                </a:cxn>
                <a:cxn ang="0">
                  <a:pos x="27" y="21"/>
                </a:cxn>
                <a:cxn ang="0">
                  <a:pos x="23" y="16"/>
                </a:cxn>
                <a:cxn ang="0">
                  <a:pos x="20" y="11"/>
                </a:cxn>
                <a:cxn ang="0">
                  <a:pos x="16" y="5"/>
                </a:cxn>
                <a:cxn ang="0">
                  <a:pos x="13" y="0"/>
                </a:cxn>
                <a:cxn ang="0">
                  <a:pos x="0" y="8"/>
                </a:cxn>
                <a:cxn ang="0">
                  <a:pos x="3" y="14"/>
                </a:cxn>
                <a:cxn ang="0">
                  <a:pos x="7" y="20"/>
                </a:cxn>
                <a:cxn ang="0">
                  <a:pos x="11" y="26"/>
                </a:cxn>
                <a:cxn ang="0">
                  <a:pos x="14" y="32"/>
                </a:cxn>
                <a:cxn ang="0">
                  <a:pos x="19" y="37"/>
                </a:cxn>
                <a:cxn ang="0">
                  <a:pos x="23" y="43"/>
                </a:cxn>
                <a:cxn ang="0">
                  <a:pos x="28" y="49"/>
                </a:cxn>
                <a:cxn ang="0">
                  <a:pos x="33" y="54"/>
                </a:cxn>
                <a:cxn ang="0">
                  <a:pos x="38" y="59"/>
                </a:cxn>
                <a:cxn ang="0">
                  <a:pos x="43" y="65"/>
                </a:cxn>
                <a:cxn ang="0">
                  <a:pos x="49" y="69"/>
                </a:cxn>
                <a:cxn ang="0">
                  <a:pos x="54" y="75"/>
                </a:cxn>
                <a:cxn ang="0">
                  <a:pos x="61" y="78"/>
                </a:cxn>
                <a:cxn ang="0">
                  <a:pos x="67" y="83"/>
                </a:cxn>
                <a:cxn ang="0">
                  <a:pos x="73" y="87"/>
                </a:cxn>
                <a:cxn ang="0">
                  <a:pos x="80" y="91"/>
                </a:cxn>
                <a:cxn ang="0">
                  <a:pos x="80" y="91"/>
                </a:cxn>
                <a:cxn ang="0">
                  <a:pos x="88" y="75"/>
                </a:cxn>
              </a:cxnLst>
              <a:rect l="0" t="0" r="r" b="b"/>
              <a:pathLst>
                <a:path w="89" h="92">
                  <a:moveTo>
                    <a:pt x="88" y="75"/>
                  </a:moveTo>
                  <a:lnTo>
                    <a:pt x="88" y="75"/>
                  </a:lnTo>
                  <a:lnTo>
                    <a:pt x="81" y="72"/>
                  </a:lnTo>
                  <a:lnTo>
                    <a:pt x="75" y="68"/>
                  </a:lnTo>
                  <a:lnTo>
                    <a:pt x="69" y="64"/>
                  </a:lnTo>
                  <a:lnTo>
                    <a:pt x="64" y="60"/>
                  </a:lnTo>
                  <a:lnTo>
                    <a:pt x="58" y="56"/>
                  </a:lnTo>
                  <a:lnTo>
                    <a:pt x="53" y="51"/>
                  </a:lnTo>
                  <a:lnTo>
                    <a:pt x="48" y="47"/>
                  </a:lnTo>
                  <a:lnTo>
                    <a:pt x="44" y="42"/>
                  </a:lnTo>
                  <a:lnTo>
                    <a:pt x="40" y="37"/>
                  </a:lnTo>
                  <a:lnTo>
                    <a:pt x="35" y="32"/>
                  </a:lnTo>
                  <a:lnTo>
                    <a:pt x="30" y="27"/>
                  </a:lnTo>
                  <a:lnTo>
                    <a:pt x="27" y="21"/>
                  </a:lnTo>
                  <a:lnTo>
                    <a:pt x="23" y="16"/>
                  </a:lnTo>
                  <a:lnTo>
                    <a:pt x="20" y="11"/>
                  </a:lnTo>
                  <a:lnTo>
                    <a:pt x="16" y="5"/>
                  </a:lnTo>
                  <a:lnTo>
                    <a:pt x="13" y="0"/>
                  </a:lnTo>
                  <a:lnTo>
                    <a:pt x="0" y="8"/>
                  </a:lnTo>
                  <a:lnTo>
                    <a:pt x="3" y="14"/>
                  </a:lnTo>
                  <a:lnTo>
                    <a:pt x="7" y="20"/>
                  </a:lnTo>
                  <a:lnTo>
                    <a:pt x="11" y="26"/>
                  </a:lnTo>
                  <a:lnTo>
                    <a:pt x="14" y="32"/>
                  </a:lnTo>
                  <a:lnTo>
                    <a:pt x="19" y="37"/>
                  </a:lnTo>
                  <a:lnTo>
                    <a:pt x="23" y="43"/>
                  </a:lnTo>
                  <a:lnTo>
                    <a:pt x="28" y="49"/>
                  </a:lnTo>
                  <a:lnTo>
                    <a:pt x="33" y="54"/>
                  </a:lnTo>
                  <a:lnTo>
                    <a:pt x="38" y="59"/>
                  </a:lnTo>
                  <a:lnTo>
                    <a:pt x="43" y="65"/>
                  </a:lnTo>
                  <a:lnTo>
                    <a:pt x="49" y="69"/>
                  </a:lnTo>
                  <a:lnTo>
                    <a:pt x="54" y="75"/>
                  </a:lnTo>
                  <a:lnTo>
                    <a:pt x="61" y="78"/>
                  </a:lnTo>
                  <a:lnTo>
                    <a:pt x="67" y="83"/>
                  </a:lnTo>
                  <a:lnTo>
                    <a:pt x="73" y="87"/>
                  </a:lnTo>
                  <a:lnTo>
                    <a:pt x="80" y="91"/>
                  </a:lnTo>
                  <a:lnTo>
                    <a:pt x="80" y="91"/>
                  </a:lnTo>
                  <a:lnTo>
                    <a:pt x="88" y="75"/>
                  </a:lnTo>
                </a:path>
              </a:pathLst>
            </a:custGeom>
            <a:solidFill>
              <a:srgbClr val="D1EDED"/>
            </a:solidFill>
            <a:ln w="9525" cap="rnd">
              <a:noFill/>
              <a:round/>
              <a:headEnd/>
              <a:tailEnd/>
            </a:ln>
            <a:effectLst/>
          </p:spPr>
          <p:txBody>
            <a:bodyPr/>
            <a:lstStyle/>
            <a:p>
              <a:endParaRPr lang="en-US"/>
            </a:p>
          </p:txBody>
        </p:sp>
        <p:sp>
          <p:nvSpPr>
            <p:cNvPr id="19550" name="Freeform 94"/>
            <p:cNvSpPr>
              <a:spLocks/>
            </p:cNvSpPr>
            <p:nvPr/>
          </p:nvSpPr>
          <p:spPr bwMode="auto">
            <a:xfrm>
              <a:off x="627" y="2720"/>
              <a:ext cx="66" cy="39"/>
            </a:xfrm>
            <a:custGeom>
              <a:avLst/>
              <a:gdLst/>
              <a:ahLst/>
              <a:cxnLst>
                <a:cxn ang="0">
                  <a:pos x="65" y="21"/>
                </a:cxn>
                <a:cxn ang="0">
                  <a:pos x="64" y="21"/>
                </a:cxn>
                <a:cxn ang="0">
                  <a:pos x="60" y="20"/>
                </a:cxn>
                <a:cxn ang="0">
                  <a:pos x="56" y="19"/>
                </a:cxn>
                <a:cxn ang="0">
                  <a:pos x="52" y="18"/>
                </a:cxn>
                <a:cxn ang="0">
                  <a:pos x="48" y="16"/>
                </a:cxn>
                <a:cxn ang="0">
                  <a:pos x="44" y="15"/>
                </a:cxn>
                <a:cxn ang="0">
                  <a:pos x="41" y="14"/>
                </a:cxn>
                <a:cxn ang="0">
                  <a:pos x="37" y="12"/>
                </a:cxn>
                <a:cxn ang="0">
                  <a:pos x="33" y="11"/>
                </a:cxn>
                <a:cxn ang="0">
                  <a:pos x="30" y="10"/>
                </a:cxn>
                <a:cxn ang="0">
                  <a:pos x="26" y="9"/>
                </a:cxn>
                <a:cxn ang="0">
                  <a:pos x="23" y="7"/>
                </a:cxn>
                <a:cxn ang="0">
                  <a:pos x="20" y="6"/>
                </a:cxn>
                <a:cxn ang="0">
                  <a:pos x="16" y="4"/>
                </a:cxn>
                <a:cxn ang="0">
                  <a:pos x="13" y="3"/>
                </a:cxn>
                <a:cxn ang="0">
                  <a:pos x="10" y="1"/>
                </a:cxn>
                <a:cxn ang="0">
                  <a:pos x="6" y="0"/>
                </a:cxn>
                <a:cxn ang="0">
                  <a:pos x="0" y="15"/>
                </a:cxn>
                <a:cxn ang="0">
                  <a:pos x="3" y="17"/>
                </a:cxn>
                <a:cxn ang="0">
                  <a:pos x="6" y="19"/>
                </a:cxn>
                <a:cxn ang="0">
                  <a:pos x="10" y="20"/>
                </a:cxn>
                <a:cxn ang="0">
                  <a:pos x="13" y="22"/>
                </a:cxn>
                <a:cxn ang="0">
                  <a:pos x="18" y="23"/>
                </a:cxn>
                <a:cxn ang="0">
                  <a:pos x="20" y="25"/>
                </a:cxn>
                <a:cxn ang="0">
                  <a:pos x="25" y="26"/>
                </a:cxn>
                <a:cxn ang="0">
                  <a:pos x="28" y="28"/>
                </a:cxn>
                <a:cxn ang="0">
                  <a:pos x="32" y="29"/>
                </a:cxn>
                <a:cxn ang="0">
                  <a:pos x="37" y="31"/>
                </a:cxn>
                <a:cxn ang="0">
                  <a:pos x="40" y="31"/>
                </a:cxn>
                <a:cxn ang="0">
                  <a:pos x="44" y="33"/>
                </a:cxn>
                <a:cxn ang="0">
                  <a:pos x="48" y="34"/>
                </a:cxn>
                <a:cxn ang="0">
                  <a:pos x="53" y="35"/>
                </a:cxn>
                <a:cxn ang="0">
                  <a:pos x="56" y="37"/>
                </a:cxn>
                <a:cxn ang="0">
                  <a:pos x="61" y="38"/>
                </a:cxn>
                <a:cxn ang="0">
                  <a:pos x="60" y="38"/>
                </a:cxn>
                <a:cxn ang="0">
                  <a:pos x="65" y="21"/>
                </a:cxn>
              </a:cxnLst>
              <a:rect l="0" t="0" r="r" b="b"/>
              <a:pathLst>
                <a:path w="66" h="39">
                  <a:moveTo>
                    <a:pt x="65" y="21"/>
                  </a:moveTo>
                  <a:lnTo>
                    <a:pt x="64" y="21"/>
                  </a:lnTo>
                  <a:lnTo>
                    <a:pt x="60" y="20"/>
                  </a:lnTo>
                  <a:lnTo>
                    <a:pt x="56" y="19"/>
                  </a:lnTo>
                  <a:lnTo>
                    <a:pt x="52" y="18"/>
                  </a:lnTo>
                  <a:lnTo>
                    <a:pt x="48" y="16"/>
                  </a:lnTo>
                  <a:lnTo>
                    <a:pt x="44" y="15"/>
                  </a:lnTo>
                  <a:lnTo>
                    <a:pt x="41" y="14"/>
                  </a:lnTo>
                  <a:lnTo>
                    <a:pt x="37" y="12"/>
                  </a:lnTo>
                  <a:lnTo>
                    <a:pt x="33" y="11"/>
                  </a:lnTo>
                  <a:lnTo>
                    <a:pt x="30" y="10"/>
                  </a:lnTo>
                  <a:lnTo>
                    <a:pt x="26" y="9"/>
                  </a:lnTo>
                  <a:lnTo>
                    <a:pt x="23" y="7"/>
                  </a:lnTo>
                  <a:lnTo>
                    <a:pt x="20" y="6"/>
                  </a:lnTo>
                  <a:lnTo>
                    <a:pt x="16" y="4"/>
                  </a:lnTo>
                  <a:lnTo>
                    <a:pt x="13" y="3"/>
                  </a:lnTo>
                  <a:lnTo>
                    <a:pt x="10" y="1"/>
                  </a:lnTo>
                  <a:lnTo>
                    <a:pt x="6" y="0"/>
                  </a:lnTo>
                  <a:lnTo>
                    <a:pt x="0" y="15"/>
                  </a:lnTo>
                  <a:lnTo>
                    <a:pt x="3" y="17"/>
                  </a:lnTo>
                  <a:lnTo>
                    <a:pt x="6" y="19"/>
                  </a:lnTo>
                  <a:lnTo>
                    <a:pt x="10" y="20"/>
                  </a:lnTo>
                  <a:lnTo>
                    <a:pt x="13" y="22"/>
                  </a:lnTo>
                  <a:lnTo>
                    <a:pt x="18" y="23"/>
                  </a:lnTo>
                  <a:lnTo>
                    <a:pt x="20" y="25"/>
                  </a:lnTo>
                  <a:lnTo>
                    <a:pt x="25" y="26"/>
                  </a:lnTo>
                  <a:lnTo>
                    <a:pt x="28" y="28"/>
                  </a:lnTo>
                  <a:lnTo>
                    <a:pt x="32" y="29"/>
                  </a:lnTo>
                  <a:lnTo>
                    <a:pt x="37" y="31"/>
                  </a:lnTo>
                  <a:lnTo>
                    <a:pt x="40" y="31"/>
                  </a:lnTo>
                  <a:lnTo>
                    <a:pt x="44" y="33"/>
                  </a:lnTo>
                  <a:lnTo>
                    <a:pt x="48" y="34"/>
                  </a:lnTo>
                  <a:lnTo>
                    <a:pt x="53" y="35"/>
                  </a:lnTo>
                  <a:lnTo>
                    <a:pt x="56" y="37"/>
                  </a:lnTo>
                  <a:lnTo>
                    <a:pt x="61" y="38"/>
                  </a:lnTo>
                  <a:lnTo>
                    <a:pt x="60" y="38"/>
                  </a:lnTo>
                  <a:lnTo>
                    <a:pt x="65" y="21"/>
                  </a:lnTo>
                </a:path>
              </a:pathLst>
            </a:custGeom>
            <a:solidFill>
              <a:srgbClr val="D1EDED"/>
            </a:solidFill>
            <a:ln w="9525" cap="rnd">
              <a:noFill/>
              <a:round/>
              <a:headEnd/>
              <a:tailEnd/>
            </a:ln>
            <a:effectLst/>
          </p:spPr>
          <p:txBody>
            <a:bodyPr/>
            <a:lstStyle/>
            <a:p>
              <a:endParaRPr lang="en-US"/>
            </a:p>
          </p:txBody>
        </p:sp>
        <p:sp>
          <p:nvSpPr>
            <p:cNvPr id="19551" name="Freeform 95"/>
            <p:cNvSpPr>
              <a:spLocks/>
            </p:cNvSpPr>
            <p:nvPr/>
          </p:nvSpPr>
          <p:spPr bwMode="auto">
            <a:xfrm>
              <a:off x="688" y="2742"/>
              <a:ext cx="368" cy="158"/>
            </a:xfrm>
            <a:custGeom>
              <a:avLst/>
              <a:gdLst/>
              <a:ahLst/>
              <a:cxnLst>
                <a:cxn ang="0">
                  <a:pos x="367" y="142"/>
                </a:cxn>
                <a:cxn ang="0">
                  <a:pos x="343" y="127"/>
                </a:cxn>
                <a:cxn ang="0">
                  <a:pos x="320" y="114"/>
                </a:cxn>
                <a:cxn ang="0">
                  <a:pos x="296" y="100"/>
                </a:cxn>
                <a:cxn ang="0">
                  <a:pos x="271" y="88"/>
                </a:cxn>
                <a:cxn ang="0">
                  <a:pos x="246" y="77"/>
                </a:cxn>
                <a:cxn ang="0">
                  <a:pos x="221" y="66"/>
                </a:cxn>
                <a:cxn ang="0">
                  <a:pos x="196" y="57"/>
                </a:cxn>
                <a:cxn ang="0">
                  <a:pos x="171" y="48"/>
                </a:cxn>
                <a:cxn ang="0">
                  <a:pos x="147" y="40"/>
                </a:cxn>
                <a:cxn ang="0">
                  <a:pos x="123" y="32"/>
                </a:cxn>
                <a:cxn ang="0">
                  <a:pos x="100" y="26"/>
                </a:cxn>
                <a:cxn ang="0">
                  <a:pos x="78" y="19"/>
                </a:cxn>
                <a:cxn ang="0">
                  <a:pos x="57" y="14"/>
                </a:cxn>
                <a:cxn ang="0">
                  <a:pos x="38" y="9"/>
                </a:cxn>
                <a:cxn ang="0">
                  <a:pos x="20" y="4"/>
                </a:cxn>
                <a:cxn ang="0">
                  <a:pos x="4" y="0"/>
                </a:cxn>
                <a:cxn ang="0">
                  <a:pos x="8" y="19"/>
                </a:cxn>
                <a:cxn ang="0">
                  <a:pos x="25" y="22"/>
                </a:cxn>
                <a:cxn ang="0">
                  <a:pos x="44" y="28"/>
                </a:cxn>
                <a:cxn ang="0">
                  <a:pos x="64" y="33"/>
                </a:cxn>
                <a:cxn ang="0">
                  <a:pos x="85" y="39"/>
                </a:cxn>
                <a:cxn ang="0">
                  <a:pos x="107" y="45"/>
                </a:cxn>
                <a:cxn ang="0">
                  <a:pos x="131" y="52"/>
                </a:cxn>
                <a:cxn ang="0">
                  <a:pos x="154" y="61"/>
                </a:cxn>
                <a:cxn ang="0">
                  <a:pos x="178" y="69"/>
                </a:cxn>
                <a:cxn ang="0">
                  <a:pos x="203" y="78"/>
                </a:cxn>
                <a:cxn ang="0">
                  <a:pos x="228" y="88"/>
                </a:cxn>
                <a:cxn ang="0">
                  <a:pos x="252" y="98"/>
                </a:cxn>
                <a:cxn ang="0">
                  <a:pos x="277" y="110"/>
                </a:cxn>
                <a:cxn ang="0">
                  <a:pos x="301" y="122"/>
                </a:cxn>
                <a:cxn ang="0">
                  <a:pos x="324" y="135"/>
                </a:cxn>
                <a:cxn ang="0">
                  <a:pos x="347" y="149"/>
                </a:cxn>
                <a:cxn ang="0">
                  <a:pos x="358" y="157"/>
                </a:cxn>
              </a:cxnLst>
              <a:rect l="0" t="0" r="r" b="b"/>
              <a:pathLst>
                <a:path w="368" h="158">
                  <a:moveTo>
                    <a:pt x="367" y="142"/>
                  </a:moveTo>
                  <a:lnTo>
                    <a:pt x="367" y="142"/>
                  </a:lnTo>
                  <a:lnTo>
                    <a:pt x="355" y="134"/>
                  </a:lnTo>
                  <a:lnTo>
                    <a:pt x="343" y="127"/>
                  </a:lnTo>
                  <a:lnTo>
                    <a:pt x="332" y="120"/>
                  </a:lnTo>
                  <a:lnTo>
                    <a:pt x="320" y="114"/>
                  </a:lnTo>
                  <a:lnTo>
                    <a:pt x="308" y="107"/>
                  </a:lnTo>
                  <a:lnTo>
                    <a:pt x="296" y="100"/>
                  </a:lnTo>
                  <a:lnTo>
                    <a:pt x="283" y="94"/>
                  </a:lnTo>
                  <a:lnTo>
                    <a:pt x="271" y="88"/>
                  </a:lnTo>
                  <a:lnTo>
                    <a:pt x="259" y="82"/>
                  </a:lnTo>
                  <a:lnTo>
                    <a:pt x="246" y="77"/>
                  </a:lnTo>
                  <a:lnTo>
                    <a:pt x="233" y="71"/>
                  </a:lnTo>
                  <a:lnTo>
                    <a:pt x="221" y="66"/>
                  </a:lnTo>
                  <a:lnTo>
                    <a:pt x="208" y="62"/>
                  </a:lnTo>
                  <a:lnTo>
                    <a:pt x="196" y="57"/>
                  </a:lnTo>
                  <a:lnTo>
                    <a:pt x="183" y="52"/>
                  </a:lnTo>
                  <a:lnTo>
                    <a:pt x="171" y="48"/>
                  </a:lnTo>
                  <a:lnTo>
                    <a:pt x="159" y="44"/>
                  </a:lnTo>
                  <a:lnTo>
                    <a:pt x="147" y="40"/>
                  </a:lnTo>
                  <a:lnTo>
                    <a:pt x="135" y="36"/>
                  </a:lnTo>
                  <a:lnTo>
                    <a:pt x="123" y="32"/>
                  </a:lnTo>
                  <a:lnTo>
                    <a:pt x="112" y="29"/>
                  </a:lnTo>
                  <a:lnTo>
                    <a:pt x="100" y="26"/>
                  </a:lnTo>
                  <a:lnTo>
                    <a:pt x="89" y="22"/>
                  </a:lnTo>
                  <a:lnTo>
                    <a:pt x="78" y="19"/>
                  </a:lnTo>
                  <a:lnTo>
                    <a:pt x="68" y="16"/>
                  </a:lnTo>
                  <a:lnTo>
                    <a:pt x="57" y="14"/>
                  </a:lnTo>
                  <a:lnTo>
                    <a:pt x="47" y="11"/>
                  </a:lnTo>
                  <a:lnTo>
                    <a:pt x="38" y="9"/>
                  </a:lnTo>
                  <a:lnTo>
                    <a:pt x="29" y="6"/>
                  </a:lnTo>
                  <a:lnTo>
                    <a:pt x="20" y="4"/>
                  </a:lnTo>
                  <a:lnTo>
                    <a:pt x="11" y="2"/>
                  </a:lnTo>
                  <a:lnTo>
                    <a:pt x="4" y="0"/>
                  </a:lnTo>
                  <a:lnTo>
                    <a:pt x="0" y="16"/>
                  </a:lnTo>
                  <a:lnTo>
                    <a:pt x="8" y="19"/>
                  </a:lnTo>
                  <a:lnTo>
                    <a:pt x="16" y="20"/>
                  </a:lnTo>
                  <a:lnTo>
                    <a:pt x="25" y="22"/>
                  </a:lnTo>
                  <a:lnTo>
                    <a:pt x="34" y="26"/>
                  </a:lnTo>
                  <a:lnTo>
                    <a:pt x="44" y="28"/>
                  </a:lnTo>
                  <a:lnTo>
                    <a:pt x="54" y="30"/>
                  </a:lnTo>
                  <a:lnTo>
                    <a:pt x="64" y="33"/>
                  </a:lnTo>
                  <a:lnTo>
                    <a:pt x="74" y="36"/>
                  </a:lnTo>
                  <a:lnTo>
                    <a:pt x="85" y="39"/>
                  </a:lnTo>
                  <a:lnTo>
                    <a:pt x="96" y="42"/>
                  </a:lnTo>
                  <a:lnTo>
                    <a:pt x="107" y="45"/>
                  </a:lnTo>
                  <a:lnTo>
                    <a:pt x="119" y="49"/>
                  </a:lnTo>
                  <a:lnTo>
                    <a:pt x="131" y="52"/>
                  </a:lnTo>
                  <a:lnTo>
                    <a:pt x="142" y="56"/>
                  </a:lnTo>
                  <a:lnTo>
                    <a:pt x="154" y="61"/>
                  </a:lnTo>
                  <a:lnTo>
                    <a:pt x="166" y="65"/>
                  </a:lnTo>
                  <a:lnTo>
                    <a:pt x="178" y="69"/>
                  </a:lnTo>
                  <a:lnTo>
                    <a:pt x="191" y="74"/>
                  </a:lnTo>
                  <a:lnTo>
                    <a:pt x="203" y="78"/>
                  </a:lnTo>
                  <a:lnTo>
                    <a:pt x="215" y="82"/>
                  </a:lnTo>
                  <a:lnTo>
                    <a:pt x="228" y="88"/>
                  </a:lnTo>
                  <a:lnTo>
                    <a:pt x="240" y="93"/>
                  </a:lnTo>
                  <a:lnTo>
                    <a:pt x="252" y="98"/>
                  </a:lnTo>
                  <a:lnTo>
                    <a:pt x="265" y="104"/>
                  </a:lnTo>
                  <a:lnTo>
                    <a:pt x="277" y="110"/>
                  </a:lnTo>
                  <a:lnTo>
                    <a:pt x="289" y="116"/>
                  </a:lnTo>
                  <a:lnTo>
                    <a:pt x="301" y="122"/>
                  </a:lnTo>
                  <a:lnTo>
                    <a:pt x="313" y="128"/>
                  </a:lnTo>
                  <a:lnTo>
                    <a:pt x="324" y="135"/>
                  </a:lnTo>
                  <a:lnTo>
                    <a:pt x="336" y="142"/>
                  </a:lnTo>
                  <a:lnTo>
                    <a:pt x="347" y="149"/>
                  </a:lnTo>
                  <a:lnTo>
                    <a:pt x="358" y="157"/>
                  </a:lnTo>
                  <a:lnTo>
                    <a:pt x="358" y="157"/>
                  </a:lnTo>
                  <a:lnTo>
                    <a:pt x="367" y="142"/>
                  </a:lnTo>
                </a:path>
              </a:pathLst>
            </a:custGeom>
            <a:solidFill>
              <a:srgbClr val="D1EDED"/>
            </a:solidFill>
            <a:ln w="9525" cap="rnd">
              <a:noFill/>
              <a:round/>
              <a:headEnd/>
              <a:tailEnd/>
            </a:ln>
            <a:effectLst/>
          </p:spPr>
          <p:txBody>
            <a:bodyPr/>
            <a:lstStyle/>
            <a:p>
              <a:endParaRPr lang="en-US"/>
            </a:p>
          </p:txBody>
        </p:sp>
        <p:sp>
          <p:nvSpPr>
            <p:cNvPr id="19552" name="Freeform 96"/>
            <p:cNvSpPr>
              <a:spLocks/>
            </p:cNvSpPr>
            <p:nvPr/>
          </p:nvSpPr>
          <p:spPr bwMode="auto">
            <a:xfrm>
              <a:off x="1047" y="2883"/>
              <a:ext cx="53" cy="47"/>
            </a:xfrm>
            <a:custGeom>
              <a:avLst/>
              <a:gdLst/>
              <a:ahLst/>
              <a:cxnLst>
                <a:cxn ang="0">
                  <a:pos x="52" y="31"/>
                </a:cxn>
                <a:cxn ang="0">
                  <a:pos x="52" y="31"/>
                </a:cxn>
                <a:cxn ang="0">
                  <a:pos x="46" y="27"/>
                </a:cxn>
                <a:cxn ang="0">
                  <a:pos x="40" y="23"/>
                </a:cxn>
                <a:cxn ang="0">
                  <a:pos x="35" y="19"/>
                </a:cxn>
                <a:cxn ang="0">
                  <a:pos x="30" y="15"/>
                </a:cxn>
                <a:cxn ang="0">
                  <a:pos x="24" y="11"/>
                </a:cxn>
                <a:cxn ang="0">
                  <a:pos x="18" y="7"/>
                </a:cxn>
                <a:cxn ang="0">
                  <a:pos x="14" y="3"/>
                </a:cxn>
                <a:cxn ang="0">
                  <a:pos x="8" y="0"/>
                </a:cxn>
                <a:cxn ang="0">
                  <a:pos x="0" y="14"/>
                </a:cxn>
                <a:cxn ang="0">
                  <a:pos x="5" y="18"/>
                </a:cxn>
                <a:cxn ang="0">
                  <a:pos x="10" y="22"/>
                </a:cxn>
                <a:cxn ang="0">
                  <a:pos x="15" y="26"/>
                </a:cxn>
                <a:cxn ang="0">
                  <a:pos x="21" y="30"/>
                </a:cxn>
                <a:cxn ang="0">
                  <a:pos x="26" y="34"/>
                </a:cxn>
                <a:cxn ang="0">
                  <a:pos x="32" y="38"/>
                </a:cxn>
                <a:cxn ang="0">
                  <a:pos x="37" y="42"/>
                </a:cxn>
                <a:cxn ang="0">
                  <a:pos x="42" y="46"/>
                </a:cxn>
                <a:cxn ang="0">
                  <a:pos x="42" y="46"/>
                </a:cxn>
                <a:cxn ang="0">
                  <a:pos x="52" y="31"/>
                </a:cxn>
              </a:cxnLst>
              <a:rect l="0" t="0" r="r" b="b"/>
              <a:pathLst>
                <a:path w="53" h="47">
                  <a:moveTo>
                    <a:pt x="52" y="31"/>
                  </a:moveTo>
                  <a:lnTo>
                    <a:pt x="52" y="31"/>
                  </a:lnTo>
                  <a:lnTo>
                    <a:pt x="46" y="27"/>
                  </a:lnTo>
                  <a:lnTo>
                    <a:pt x="40" y="23"/>
                  </a:lnTo>
                  <a:lnTo>
                    <a:pt x="35" y="19"/>
                  </a:lnTo>
                  <a:lnTo>
                    <a:pt x="30" y="15"/>
                  </a:lnTo>
                  <a:lnTo>
                    <a:pt x="24" y="11"/>
                  </a:lnTo>
                  <a:lnTo>
                    <a:pt x="18" y="7"/>
                  </a:lnTo>
                  <a:lnTo>
                    <a:pt x="14" y="3"/>
                  </a:lnTo>
                  <a:lnTo>
                    <a:pt x="8" y="0"/>
                  </a:lnTo>
                  <a:lnTo>
                    <a:pt x="0" y="14"/>
                  </a:lnTo>
                  <a:lnTo>
                    <a:pt x="5" y="18"/>
                  </a:lnTo>
                  <a:lnTo>
                    <a:pt x="10" y="22"/>
                  </a:lnTo>
                  <a:lnTo>
                    <a:pt x="15" y="26"/>
                  </a:lnTo>
                  <a:lnTo>
                    <a:pt x="21" y="30"/>
                  </a:lnTo>
                  <a:lnTo>
                    <a:pt x="26" y="34"/>
                  </a:lnTo>
                  <a:lnTo>
                    <a:pt x="32" y="38"/>
                  </a:lnTo>
                  <a:lnTo>
                    <a:pt x="37" y="42"/>
                  </a:lnTo>
                  <a:lnTo>
                    <a:pt x="42" y="46"/>
                  </a:lnTo>
                  <a:lnTo>
                    <a:pt x="42" y="46"/>
                  </a:lnTo>
                  <a:lnTo>
                    <a:pt x="52" y="31"/>
                  </a:lnTo>
                </a:path>
              </a:pathLst>
            </a:custGeom>
            <a:solidFill>
              <a:srgbClr val="D1EDED"/>
            </a:solidFill>
            <a:ln w="9525" cap="rnd">
              <a:noFill/>
              <a:round/>
              <a:headEnd/>
              <a:tailEnd/>
            </a:ln>
            <a:effectLst/>
          </p:spPr>
          <p:txBody>
            <a:bodyPr/>
            <a:lstStyle/>
            <a:p>
              <a:endParaRPr lang="en-US"/>
            </a:p>
          </p:txBody>
        </p:sp>
        <p:sp>
          <p:nvSpPr>
            <p:cNvPr id="19553" name="Freeform 97"/>
            <p:cNvSpPr>
              <a:spLocks/>
            </p:cNvSpPr>
            <p:nvPr/>
          </p:nvSpPr>
          <p:spPr bwMode="auto">
            <a:xfrm>
              <a:off x="1090" y="2915"/>
              <a:ext cx="274" cy="384"/>
            </a:xfrm>
            <a:custGeom>
              <a:avLst/>
              <a:gdLst/>
              <a:ahLst/>
              <a:cxnLst>
                <a:cxn ang="0">
                  <a:pos x="267" y="360"/>
                </a:cxn>
                <a:cxn ang="0">
                  <a:pos x="256" y="327"/>
                </a:cxn>
                <a:cxn ang="0">
                  <a:pos x="243" y="296"/>
                </a:cxn>
                <a:cxn ang="0">
                  <a:pos x="230" y="266"/>
                </a:cxn>
                <a:cxn ang="0">
                  <a:pos x="216" y="238"/>
                </a:cxn>
                <a:cxn ang="0">
                  <a:pos x="201" y="210"/>
                </a:cxn>
                <a:cxn ang="0">
                  <a:pos x="185" y="185"/>
                </a:cxn>
                <a:cxn ang="0">
                  <a:pos x="168" y="162"/>
                </a:cxn>
                <a:cxn ang="0">
                  <a:pos x="151" y="138"/>
                </a:cxn>
                <a:cxn ang="0">
                  <a:pos x="134" y="116"/>
                </a:cxn>
                <a:cxn ang="0">
                  <a:pos x="116" y="96"/>
                </a:cxn>
                <a:cxn ang="0">
                  <a:pos x="97" y="76"/>
                </a:cxn>
                <a:cxn ang="0">
                  <a:pos x="78" y="58"/>
                </a:cxn>
                <a:cxn ang="0">
                  <a:pos x="59" y="40"/>
                </a:cxn>
                <a:cxn ang="0">
                  <a:pos x="39" y="23"/>
                </a:cxn>
                <a:cxn ang="0">
                  <a:pos x="18" y="8"/>
                </a:cxn>
                <a:cxn ang="0">
                  <a:pos x="0" y="14"/>
                </a:cxn>
                <a:cxn ang="0">
                  <a:pos x="19" y="29"/>
                </a:cxn>
                <a:cxn ang="0">
                  <a:pos x="39" y="45"/>
                </a:cxn>
                <a:cxn ang="0">
                  <a:pos x="58" y="62"/>
                </a:cxn>
                <a:cxn ang="0">
                  <a:pos x="77" y="80"/>
                </a:cxn>
                <a:cxn ang="0">
                  <a:pos x="95" y="98"/>
                </a:cxn>
                <a:cxn ang="0">
                  <a:pos x="113" y="118"/>
                </a:cxn>
                <a:cxn ang="0">
                  <a:pos x="131" y="139"/>
                </a:cxn>
                <a:cxn ang="0">
                  <a:pos x="147" y="160"/>
                </a:cxn>
                <a:cxn ang="0">
                  <a:pos x="164" y="184"/>
                </a:cxn>
                <a:cxn ang="0">
                  <a:pos x="180" y="207"/>
                </a:cxn>
                <a:cxn ang="0">
                  <a:pos x="195" y="233"/>
                </a:cxn>
                <a:cxn ang="0">
                  <a:pos x="209" y="260"/>
                </a:cxn>
                <a:cxn ang="0">
                  <a:pos x="223" y="288"/>
                </a:cxn>
                <a:cxn ang="0">
                  <a:pos x="235" y="318"/>
                </a:cxn>
                <a:cxn ang="0">
                  <a:pos x="246" y="350"/>
                </a:cxn>
                <a:cxn ang="0">
                  <a:pos x="257" y="383"/>
                </a:cxn>
              </a:cxnLst>
              <a:rect l="0" t="0" r="r" b="b"/>
              <a:pathLst>
                <a:path w="274" h="384">
                  <a:moveTo>
                    <a:pt x="273" y="377"/>
                  </a:moveTo>
                  <a:lnTo>
                    <a:pt x="267" y="360"/>
                  </a:lnTo>
                  <a:lnTo>
                    <a:pt x="261" y="344"/>
                  </a:lnTo>
                  <a:lnTo>
                    <a:pt x="256" y="327"/>
                  </a:lnTo>
                  <a:lnTo>
                    <a:pt x="249" y="311"/>
                  </a:lnTo>
                  <a:lnTo>
                    <a:pt x="243" y="296"/>
                  </a:lnTo>
                  <a:lnTo>
                    <a:pt x="237" y="281"/>
                  </a:lnTo>
                  <a:lnTo>
                    <a:pt x="230" y="266"/>
                  </a:lnTo>
                  <a:lnTo>
                    <a:pt x="223" y="252"/>
                  </a:lnTo>
                  <a:lnTo>
                    <a:pt x="216" y="238"/>
                  </a:lnTo>
                  <a:lnTo>
                    <a:pt x="208" y="224"/>
                  </a:lnTo>
                  <a:lnTo>
                    <a:pt x="201" y="210"/>
                  </a:lnTo>
                  <a:lnTo>
                    <a:pt x="193" y="198"/>
                  </a:lnTo>
                  <a:lnTo>
                    <a:pt x="185" y="185"/>
                  </a:lnTo>
                  <a:lnTo>
                    <a:pt x="177" y="173"/>
                  </a:lnTo>
                  <a:lnTo>
                    <a:pt x="168" y="162"/>
                  </a:lnTo>
                  <a:lnTo>
                    <a:pt x="161" y="149"/>
                  </a:lnTo>
                  <a:lnTo>
                    <a:pt x="151" y="138"/>
                  </a:lnTo>
                  <a:lnTo>
                    <a:pt x="143" y="127"/>
                  </a:lnTo>
                  <a:lnTo>
                    <a:pt x="134" y="116"/>
                  </a:lnTo>
                  <a:lnTo>
                    <a:pt x="125" y="106"/>
                  </a:lnTo>
                  <a:lnTo>
                    <a:pt x="116" y="96"/>
                  </a:lnTo>
                  <a:lnTo>
                    <a:pt x="106" y="86"/>
                  </a:lnTo>
                  <a:lnTo>
                    <a:pt x="97" y="76"/>
                  </a:lnTo>
                  <a:lnTo>
                    <a:pt x="87" y="67"/>
                  </a:lnTo>
                  <a:lnTo>
                    <a:pt x="78" y="58"/>
                  </a:lnTo>
                  <a:lnTo>
                    <a:pt x="68" y="49"/>
                  </a:lnTo>
                  <a:lnTo>
                    <a:pt x="59" y="40"/>
                  </a:lnTo>
                  <a:lnTo>
                    <a:pt x="49" y="32"/>
                  </a:lnTo>
                  <a:lnTo>
                    <a:pt x="39" y="23"/>
                  </a:lnTo>
                  <a:lnTo>
                    <a:pt x="28" y="16"/>
                  </a:lnTo>
                  <a:lnTo>
                    <a:pt x="18" y="8"/>
                  </a:lnTo>
                  <a:lnTo>
                    <a:pt x="9" y="0"/>
                  </a:lnTo>
                  <a:lnTo>
                    <a:pt x="0" y="14"/>
                  </a:lnTo>
                  <a:lnTo>
                    <a:pt x="9" y="22"/>
                  </a:lnTo>
                  <a:lnTo>
                    <a:pt x="19" y="29"/>
                  </a:lnTo>
                  <a:lnTo>
                    <a:pt x="29" y="37"/>
                  </a:lnTo>
                  <a:lnTo>
                    <a:pt x="39" y="45"/>
                  </a:lnTo>
                  <a:lnTo>
                    <a:pt x="48" y="54"/>
                  </a:lnTo>
                  <a:lnTo>
                    <a:pt x="58" y="62"/>
                  </a:lnTo>
                  <a:lnTo>
                    <a:pt x="68" y="71"/>
                  </a:lnTo>
                  <a:lnTo>
                    <a:pt x="77" y="80"/>
                  </a:lnTo>
                  <a:lnTo>
                    <a:pt x="86" y="89"/>
                  </a:lnTo>
                  <a:lnTo>
                    <a:pt x="95" y="98"/>
                  </a:lnTo>
                  <a:lnTo>
                    <a:pt x="104" y="108"/>
                  </a:lnTo>
                  <a:lnTo>
                    <a:pt x="113" y="118"/>
                  </a:lnTo>
                  <a:lnTo>
                    <a:pt x="122" y="128"/>
                  </a:lnTo>
                  <a:lnTo>
                    <a:pt x="131" y="139"/>
                  </a:lnTo>
                  <a:lnTo>
                    <a:pt x="140" y="149"/>
                  </a:lnTo>
                  <a:lnTo>
                    <a:pt x="147" y="160"/>
                  </a:lnTo>
                  <a:lnTo>
                    <a:pt x="156" y="172"/>
                  </a:lnTo>
                  <a:lnTo>
                    <a:pt x="164" y="184"/>
                  </a:lnTo>
                  <a:lnTo>
                    <a:pt x="172" y="195"/>
                  </a:lnTo>
                  <a:lnTo>
                    <a:pt x="180" y="207"/>
                  </a:lnTo>
                  <a:lnTo>
                    <a:pt x="187" y="220"/>
                  </a:lnTo>
                  <a:lnTo>
                    <a:pt x="195" y="233"/>
                  </a:lnTo>
                  <a:lnTo>
                    <a:pt x="201" y="246"/>
                  </a:lnTo>
                  <a:lnTo>
                    <a:pt x="209" y="260"/>
                  </a:lnTo>
                  <a:lnTo>
                    <a:pt x="216" y="274"/>
                  </a:lnTo>
                  <a:lnTo>
                    <a:pt x="223" y="288"/>
                  </a:lnTo>
                  <a:lnTo>
                    <a:pt x="228" y="303"/>
                  </a:lnTo>
                  <a:lnTo>
                    <a:pt x="235" y="318"/>
                  </a:lnTo>
                  <a:lnTo>
                    <a:pt x="241" y="334"/>
                  </a:lnTo>
                  <a:lnTo>
                    <a:pt x="246" y="350"/>
                  </a:lnTo>
                  <a:lnTo>
                    <a:pt x="252" y="366"/>
                  </a:lnTo>
                  <a:lnTo>
                    <a:pt x="257" y="383"/>
                  </a:lnTo>
                  <a:lnTo>
                    <a:pt x="273" y="377"/>
                  </a:lnTo>
                </a:path>
              </a:pathLst>
            </a:custGeom>
            <a:solidFill>
              <a:srgbClr val="D1EDED"/>
            </a:solidFill>
            <a:ln w="9525" cap="rnd">
              <a:noFill/>
              <a:round/>
              <a:headEnd/>
              <a:tailEnd/>
            </a:ln>
            <a:effectLst/>
          </p:spPr>
          <p:txBody>
            <a:bodyPr/>
            <a:lstStyle/>
            <a:p>
              <a:endParaRPr lang="en-US"/>
            </a:p>
          </p:txBody>
        </p:sp>
        <p:sp>
          <p:nvSpPr>
            <p:cNvPr id="19554" name="Freeform 98"/>
            <p:cNvSpPr>
              <a:spLocks/>
            </p:cNvSpPr>
            <p:nvPr/>
          </p:nvSpPr>
          <p:spPr bwMode="auto">
            <a:xfrm>
              <a:off x="1347" y="3293"/>
              <a:ext cx="17" cy="17"/>
            </a:xfrm>
            <a:custGeom>
              <a:avLst/>
              <a:gdLst/>
              <a:ahLst/>
              <a:cxnLst>
                <a:cxn ang="0">
                  <a:pos x="0" y="8"/>
                </a:cxn>
                <a:cxn ang="0">
                  <a:pos x="1" y="12"/>
                </a:cxn>
                <a:cxn ang="0">
                  <a:pos x="4" y="16"/>
                </a:cxn>
                <a:cxn ang="0">
                  <a:pos x="7" y="16"/>
                </a:cxn>
                <a:cxn ang="0">
                  <a:pos x="10" y="16"/>
                </a:cxn>
                <a:cxn ang="0">
                  <a:pos x="13" y="13"/>
                </a:cxn>
                <a:cxn ang="0">
                  <a:pos x="15" y="10"/>
                </a:cxn>
                <a:cxn ang="0">
                  <a:pos x="16" y="5"/>
                </a:cxn>
                <a:cxn ang="0">
                  <a:pos x="16" y="0"/>
                </a:cxn>
                <a:cxn ang="0">
                  <a:pos x="0" y="8"/>
                </a:cxn>
              </a:cxnLst>
              <a:rect l="0" t="0" r="r" b="b"/>
              <a:pathLst>
                <a:path w="17" h="17">
                  <a:moveTo>
                    <a:pt x="0" y="8"/>
                  </a:moveTo>
                  <a:lnTo>
                    <a:pt x="1" y="12"/>
                  </a:lnTo>
                  <a:lnTo>
                    <a:pt x="4" y="16"/>
                  </a:lnTo>
                  <a:lnTo>
                    <a:pt x="7" y="16"/>
                  </a:lnTo>
                  <a:lnTo>
                    <a:pt x="10" y="16"/>
                  </a:lnTo>
                  <a:lnTo>
                    <a:pt x="13" y="13"/>
                  </a:lnTo>
                  <a:lnTo>
                    <a:pt x="15" y="10"/>
                  </a:lnTo>
                  <a:lnTo>
                    <a:pt x="16" y="5"/>
                  </a:lnTo>
                  <a:lnTo>
                    <a:pt x="16" y="0"/>
                  </a:lnTo>
                  <a:lnTo>
                    <a:pt x="0" y="8"/>
                  </a:lnTo>
                </a:path>
              </a:pathLst>
            </a:custGeom>
            <a:solidFill>
              <a:srgbClr val="D1EDED"/>
            </a:solidFill>
            <a:ln w="9525" cap="rnd">
              <a:noFill/>
              <a:round/>
              <a:headEnd/>
              <a:tailEnd/>
            </a:ln>
            <a:effectLst/>
          </p:spPr>
          <p:txBody>
            <a:bodyPr/>
            <a:lstStyle/>
            <a:p>
              <a:endParaRPr lang="en-US"/>
            </a:p>
          </p:txBody>
        </p:sp>
        <p:sp>
          <p:nvSpPr>
            <p:cNvPr id="19555" name="Freeform 99"/>
            <p:cNvSpPr>
              <a:spLocks/>
            </p:cNvSpPr>
            <p:nvPr/>
          </p:nvSpPr>
          <p:spPr bwMode="auto">
            <a:xfrm>
              <a:off x="494" y="2465"/>
              <a:ext cx="17" cy="17"/>
            </a:xfrm>
            <a:custGeom>
              <a:avLst/>
              <a:gdLst/>
              <a:ahLst/>
              <a:cxnLst>
                <a:cxn ang="0">
                  <a:pos x="16" y="11"/>
                </a:cxn>
                <a:cxn ang="0">
                  <a:pos x="14" y="6"/>
                </a:cxn>
                <a:cxn ang="0">
                  <a:pos x="12" y="1"/>
                </a:cxn>
                <a:cxn ang="0">
                  <a:pos x="9" y="0"/>
                </a:cxn>
                <a:cxn ang="0">
                  <a:pos x="6" y="0"/>
                </a:cxn>
                <a:cxn ang="0">
                  <a:pos x="4" y="1"/>
                </a:cxn>
                <a:cxn ang="0">
                  <a:pos x="1" y="4"/>
                </a:cxn>
                <a:cxn ang="0">
                  <a:pos x="0" y="9"/>
                </a:cxn>
                <a:cxn ang="0">
                  <a:pos x="0" y="16"/>
                </a:cxn>
                <a:cxn ang="0">
                  <a:pos x="16" y="11"/>
                </a:cxn>
              </a:cxnLst>
              <a:rect l="0" t="0" r="r" b="b"/>
              <a:pathLst>
                <a:path w="17" h="17">
                  <a:moveTo>
                    <a:pt x="16" y="11"/>
                  </a:moveTo>
                  <a:lnTo>
                    <a:pt x="14" y="6"/>
                  </a:lnTo>
                  <a:lnTo>
                    <a:pt x="12" y="1"/>
                  </a:lnTo>
                  <a:lnTo>
                    <a:pt x="9" y="0"/>
                  </a:lnTo>
                  <a:lnTo>
                    <a:pt x="6" y="0"/>
                  </a:lnTo>
                  <a:lnTo>
                    <a:pt x="4" y="1"/>
                  </a:lnTo>
                  <a:lnTo>
                    <a:pt x="1" y="4"/>
                  </a:lnTo>
                  <a:lnTo>
                    <a:pt x="0" y="9"/>
                  </a:lnTo>
                  <a:lnTo>
                    <a:pt x="0" y="16"/>
                  </a:lnTo>
                  <a:lnTo>
                    <a:pt x="16" y="11"/>
                  </a:lnTo>
                </a:path>
              </a:pathLst>
            </a:custGeom>
            <a:solidFill>
              <a:srgbClr val="CCEAEA"/>
            </a:solidFill>
            <a:ln w="9525" cap="rnd">
              <a:noFill/>
              <a:round/>
              <a:headEnd/>
              <a:tailEnd/>
            </a:ln>
            <a:effectLst/>
          </p:spPr>
          <p:txBody>
            <a:bodyPr/>
            <a:lstStyle/>
            <a:p>
              <a:endParaRPr lang="en-US"/>
            </a:p>
          </p:txBody>
        </p:sp>
        <p:sp>
          <p:nvSpPr>
            <p:cNvPr id="19556" name="Freeform 100"/>
            <p:cNvSpPr>
              <a:spLocks/>
            </p:cNvSpPr>
            <p:nvPr/>
          </p:nvSpPr>
          <p:spPr bwMode="auto">
            <a:xfrm>
              <a:off x="494" y="2471"/>
              <a:ext cx="65" cy="192"/>
            </a:xfrm>
            <a:custGeom>
              <a:avLst/>
              <a:gdLst/>
              <a:ahLst/>
              <a:cxnLst>
                <a:cxn ang="0">
                  <a:pos x="64" y="183"/>
                </a:cxn>
                <a:cxn ang="0">
                  <a:pos x="64" y="183"/>
                </a:cxn>
                <a:cxn ang="0">
                  <a:pos x="59" y="171"/>
                </a:cxn>
                <a:cxn ang="0">
                  <a:pos x="53" y="158"/>
                </a:cxn>
                <a:cxn ang="0">
                  <a:pos x="49" y="144"/>
                </a:cxn>
                <a:cxn ang="0">
                  <a:pos x="44" y="130"/>
                </a:cxn>
                <a:cxn ang="0">
                  <a:pos x="39" y="115"/>
                </a:cxn>
                <a:cxn ang="0">
                  <a:pos x="35" y="100"/>
                </a:cxn>
                <a:cxn ang="0">
                  <a:pos x="32" y="85"/>
                </a:cxn>
                <a:cxn ang="0">
                  <a:pos x="28" y="70"/>
                </a:cxn>
                <a:cxn ang="0">
                  <a:pos x="25" y="55"/>
                </a:cxn>
                <a:cxn ang="0">
                  <a:pos x="23" y="42"/>
                </a:cxn>
                <a:cxn ang="0">
                  <a:pos x="21" y="30"/>
                </a:cxn>
                <a:cxn ang="0">
                  <a:pos x="19" y="20"/>
                </a:cxn>
                <a:cxn ang="0">
                  <a:pos x="18" y="12"/>
                </a:cxn>
                <a:cxn ang="0">
                  <a:pos x="17" y="5"/>
                </a:cxn>
                <a:cxn ang="0">
                  <a:pos x="16" y="0"/>
                </a:cxn>
                <a:cxn ang="0">
                  <a:pos x="16" y="0"/>
                </a:cxn>
                <a:cxn ang="0">
                  <a:pos x="0" y="3"/>
                </a:cxn>
                <a:cxn ang="0">
                  <a:pos x="0" y="4"/>
                </a:cxn>
                <a:cxn ang="0">
                  <a:pos x="1" y="8"/>
                </a:cxn>
                <a:cxn ang="0">
                  <a:pos x="2" y="15"/>
                </a:cxn>
                <a:cxn ang="0">
                  <a:pos x="3" y="23"/>
                </a:cxn>
                <a:cxn ang="0">
                  <a:pos x="5" y="34"/>
                </a:cxn>
                <a:cxn ang="0">
                  <a:pos x="7" y="46"/>
                </a:cxn>
                <a:cxn ang="0">
                  <a:pos x="10" y="59"/>
                </a:cxn>
                <a:cxn ang="0">
                  <a:pos x="13" y="74"/>
                </a:cxn>
                <a:cxn ang="0">
                  <a:pos x="17" y="88"/>
                </a:cxn>
                <a:cxn ang="0">
                  <a:pos x="20" y="104"/>
                </a:cxn>
                <a:cxn ang="0">
                  <a:pos x="24" y="120"/>
                </a:cxn>
                <a:cxn ang="0">
                  <a:pos x="28" y="135"/>
                </a:cxn>
                <a:cxn ang="0">
                  <a:pos x="34" y="150"/>
                </a:cxn>
                <a:cxn ang="0">
                  <a:pos x="39" y="164"/>
                </a:cxn>
                <a:cxn ang="0">
                  <a:pos x="44" y="179"/>
                </a:cxn>
                <a:cxn ang="0">
                  <a:pos x="49" y="191"/>
                </a:cxn>
                <a:cxn ang="0">
                  <a:pos x="49" y="191"/>
                </a:cxn>
                <a:cxn ang="0">
                  <a:pos x="64" y="183"/>
                </a:cxn>
              </a:cxnLst>
              <a:rect l="0" t="0" r="r" b="b"/>
              <a:pathLst>
                <a:path w="65" h="192">
                  <a:moveTo>
                    <a:pt x="64" y="183"/>
                  </a:moveTo>
                  <a:lnTo>
                    <a:pt x="64" y="183"/>
                  </a:lnTo>
                  <a:lnTo>
                    <a:pt x="59" y="171"/>
                  </a:lnTo>
                  <a:lnTo>
                    <a:pt x="53" y="158"/>
                  </a:lnTo>
                  <a:lnTo>
                    <a:pt x="49" y="144"/>
                  </a:lnTo>
                  <a:lnTo>
                    <a:pt x="44" y="130"/>
                  </a:lnTo>
                  <a:lnTo>
                    <a:pt x="39" y="115"/>
                  </a:lnTo>
                  <a:lnTo>
                    <a:pt x="35" y="100"/>
                  </a:lnTo>
                  <a:lnTo>
                    <a:pt x="32" y="85"/>
                  </a:lnTo>
                  <a:lnTo>
                    <a:pt x="28" y="70"/>
                  </a:lnTo>
                  <a:lnTo>
                    <a:pt x="25" y="55"/>
                  </a:lnTo>
                  <a:lnTo>
                    <a:pt x="23" y="42"/>
                  </a:lnTo>
                  <a:lnTo>
                    <a:pt x="21" y="30"/>
                  </a:lnTo>
                  <a:lnTo>
                    <a:pt x="19" y="20"/>
                  </a:lnTo>
                  <a:lnTo>
                    <a:pt x="18" y="12"/>
                  </a:lnTo>
                  <a:lnTo>
                    <a:pt x="17" y="5"/>
                  </a:lnTo>
                  <a:lnTo>
                    <a:pt x="16" y="0"/>
                  </a:lnTo>
                  <a:lnTo>
                    <a:pt x="16" y="0"/>
                  </a:lnTo>
                  <a:lnTo>
                    <a:pt x="0" y="3"/>
                  </a:lnTo>
                  <a:lnTo>
                    <a:pt x="0" y="4"/>
                  </a:lnTo>
                  <a:lnTo>
                    <a:pt x="1" y="8"/>
                  </a:lnTo>
                  <a:lnTo>
                    <a:pt x="2" y="15"/>
                  </a:lnTo>
                  <a:lnTo>
                    <a:pt x="3" y="23"/>
                  </a:lnTo>
                  <a:lnTo>
                    <a:pt x="5" y="34"/>
                  </a:lnTo>
                  <a:lnTo>
                    <a:pt x="7" y="46"/>
                  </a:lnTo>
                  <a:lnTo>
                    <a:pt x="10" y="59"/>
                  </a:lnTo>
                  <a:lnTo>
                    <a:pt x="13" y="74"/>
                  </a:lnTo>
                  <a:lnTo>
                    <a:pt x="17" y="88"/>
                  </a:lnTo>
                  <a:lnTo>
                    <a:pt x="20" y="104"/>
                  </a:lnTo>
                  <a:lnTo>
                    <a:pt x="24" y="120"/>
                  </a:lnTo>
                  <a:lnTo>
                    <a:pt x="28" y="135"/>
                  </a:lnTo>
                  <a:lnTo>
                    <a:pt x="34" y="150"/>
                  </a:lnTo>
                  <a:lnTo>
                    <a:pt x="39" y="164"/>
                  </a:lnTo>
                  <a:lnTo>
                    <a:pt x="44" y="179"/>
                  </a:lnTo>
                  <a:lnTo>
                    <a:pt x="49" y="191"/>
                  </a:lnTo>
                  <a:lnTo>
                    <a:pt x="49" y="191"/>
                  </a:lnTo>
                  <a:lnTo>
                    <a:pt x="64" y="183"/>
                  </a:lnTo>
                </a:path>
              </a:pathLst>
            </a:custGeom>
            <a:solidFill>
              <a:srgbClr val="CCEAEA"/>
            </a:solidFill>
            <a:ln w="9525" cap="rnd">
              <a:noFill/>
              <a:round/>
              <a:headEnd/>
              <a:tailEnd/>
            </a:ln>
            <a:effectLst/>
          </p:spPr>
          <p:txBody>
            <a:bodyPr/>
            <a:lstStyle/>
            <a:p>
              <a:endParaRPr lang="en-US"/>
            </a:p>
          </p:txBody>
        </p:sp>
        <p:sp>
          <p:nvSpPr>
            <p:cNvPr id="19557" name="Freeform 101"/>
            <p:cNvSpPr>
              <a:spLocks/>
            </p:cNvSpPr>
            <p:nvPr/>
          </p:nvSpPr>
          <p:spPr bwMode="auto">
            <a:xfrm>
              <a:off x="544" y="2655"/>
              <a:ext cx="89" cy="93"/>
            </a:xfrm>
            <a:custGeom>
              <a:avLst/>
              <a:gdLst/>
              <a:ahLst/>
              <a:cxnLst>
                <a:cxn ang="0">
                  <a:pos x="88" y="76"/>
                </a:cxn>
                <a:cxn ang="0">
                  <a:pos x="88" y="76"/>
                </a:cxn>
                <a:cxn ang="0">
                  <a:pos x="81" y="72"/>
                </a:cxn>
                <a:cxn ang="0">
                  <a:pos x="75" y="69"/>
                </a:cxn>
                <a:cxn ang="0">
                  <a:pos x="69" y="65"/>
                </a:cxn>
                <a:cxn ang="0">
                  <a:pos x="64" y="61"/>
                </a:cxn>
                <a:cxn ang="0">
                  <a:pos x="59" y="57"/>
                </a:cxn>
                <a:cxn ang="0">
                  <a:pos x="53" y="52"/>
                </a:cxn>
                <a:cxn ang="0">
                  <a:pos x="48" y="47"/>
                </a:cxn>
                <a:cxn ang="0">
                  <a:pos x="44" y="42"/>
                </a:cxn>
                <a:cxn ang="0">
                  <a:pos x="39" y="38"/>
                </a:cxn>
                <a:cxn ang="0">
                  <a:pos x="35" y="32"/>
                </a:cxn>
                <a:cxn ang="0">
                  <a:pos x="31" y="27"/>
                </a:cxn>
                <a:cxn ang="0">
                  <a:pos x="27" y="22"/>
                </a:cxn>
                <a:cxn ang="0">
                  <a:pos x="23" y="15"/>
                </a:cxn>
                <a:cxn ang="0">
                  <a:pos x="20" y="11"/>
                </a:cxn>
                <a:cxn ang="0">
                  <a:pos x="16" y="5"/>
                </a:cxn>
                <a:cxn ang="0">
                  <a:pos x="13" y="0"/>
                </a:cxn>
                <a:cxn ang="0">
                  <a:pos x="0" y="7"/>
                </a:cxn>
                <a:cxn ang="0">
                  <a:pos x="3" y="14"/>
                </a:cxn>
                <a:cxn ang="0">
                  <a:pos x="6" y="20"/>
                </a:cxn>
                <a:cxn ang="0">
                  <a:pos x="11" y="26"/>
                </a:cxn>
                <a:cxn ang="0">
                  <a:pos x="15" y="32"/>
                </a:cxn>
                <a:cxn ang="0">
                  <a:pos x="19" y="38"/>
                </a:cxn>
                <a:cxn ang="0">
                  <a:pos x="23" y="43"/>
                </a:cxn>
                <a:cxn ang="0">
                  <a:pos x="28" y="49"/>
                </a:cxn>
                <a:cxn ang="0">
                  <a:pos x="32" y="54"/>
                </a:cxn>
                <a:cxn ang="0">
                  <a:pos x="38" y="60"/>
                </a:cxn>
                <a:cxn ang="0">
                  <a:pos x="43" y="65"/>
                </a:cxn>
                <a:cxn ang="0">
                  <a:pos x="48" y="70"/>
                </a:cxn>
                <a:cxn ang="0">
                  <a:pos x="54" y="75"/>
                </a:cxn>
                <a:cxn ang="0">
                  <a:pos x="60" y="79"/>
                </a:cxn>
                <a:cxn ang="0">
                  <a:pos x="67" y="84"/>
                </a:cxn>
                <a:cxn ang="0">
                  <a:pos x="74" y="88"/>
                </a:cxn>
                <a:cxn ang="0">
                  <a:pos x="81" y="92"/>
                </a:cxn>
                <a:cxn ang="0">
                  <a:pos x="81" y="92"/>
                </a:cxn>
                <a:cxn ang="0">
                  <a:pos x="88" y="76"/>
                </a:cxn>
              </a:cxnLst>
              <a:rect l="0" t="0" r="r" b="b"/>
              <a:pathLst>
                <a:path w="89" h="93">
                  <a:moveTo>
                    <a:pt x="88" y="76"/>
                  </a:moveTo>
                  <a:lnTo>
                    <a:pt x="88" y="76"/>
                  </a:lnTo>
                  <a:lnTo>
                    <a:pt x="81" y="72"/>
                  </a:lnTo>
                  <a:lnTo>
                    <a:pt x="75" y="69"/>
                  </a:lnTo>
                  <a:lnTo>
                    <a:pt x="69" y="65"/>
                  </a:lnTo>
                  <a:lnTo>
                    <a:pt x="64" y="61"/>
                  </a:lnTo>
                  <a:lnTo>
                    <a:pt x="59" y="57"/>
                  </a:lnTo>
                  <a:lnTo>
                    <a:pt x="53" y="52"/>
                  </a:lnTo>
                  <a:lnTo>
                    <a:pt x="48" y="47"/>
                  </a:lnTo>
                  <a:lnTo>
                    <a:pt x="44" y="42"/>
                  </a:lnTo>
                  <a:lnTo>
                    <a:pt x="39" y="38"/>
                  </a:lnTo>
                  <a:lnTo>
                    <a:pt x="35" y="32"/>
                  </a:lnTo>
                  <a:lnTo>
                    <a:pt x="31" y="27"/>
                  </a:lnTo>
                  <a:lnTo>
                    <a:pt x="27" y="22"/>
                  </a:lnTo>
                  <a:lnTo>
                    <a:pt x="23" y="15"/>
                  </a:lnTo>
                  <a:lnTo>
                    <a:pt x="20" y="11"/>
                  </a:lnTo>
                  <a:lnTo>
                    <a:pt x="16" y="5"/>
                  </a:lnTo>
                  <a:lnTo>
                    <a:pt x="13" y="0"/>
                  </a:lnTo>
                  <a:lnTo>
                    <a:pt x="0" y="7"/>
                  </a:lnTo>
                  <a:lnTo>
                    <a:pt x="3" y="14"/>
                  </a:lnTo>
                  <a:lnTo>
                    <a:pt x="6" y="20"/>
                  </a:lnTo>
                  <a:lnTo>
                    <a:pt x="11" y="26"/>
                  </a:lnTo>
                  <a:lnTo>
                    <a:pt x="15" y="32"/>
                  </a:lnTo>
                  <a:lnTo>
                    <a:pt x="19" y="38"/>
                  </a:lnTo>
                  <a:lnTo>
                    <a:pt x="23" y="43"/>
                  </a:lnTo>
                  <a:lnTo>
                    <a:pt x="28" y="49"/>
                  </a:lnTo>
                  <a:lnTo>
                    <a:pt x="32" y="54"/>
                  </a:lnTo>
                  <a:lnTo>
                    <a:pt x="38" y="60"/>
                  </a:lnTo>
                  <a:lnTo>
                    <a:pt x="43" y="65"/>
                  </a:lnTo>
                  <a:lnTo>
                    <a:pt x="48" y="70"/>
                  </a:lnTo>
                  <a:lnTo>
                    <a:pt x="54" y="75"/>
                  </a:lnTo>
                  <a:lnTo>
                    <a:pt x="60" y="79"/>
                  </a:lnTo>
                  <a:lnTo>
                    <a:pt x="67" y="84"/>
                  </a:lnTo>
                  <a:lnTo>
                    <a:pt x="74" y="88"/>
                  </a:lnTo>
                  <a:lnTo>
                    <a:pt x="81" y="92"/>
                  </a:lnTo>
                  <a:lnTo>
                    <a:pt x="81" y="92"/>
                  </a:lnTo>
                  <a:lnTo>
                    <a:pt x="88" y="76"/>
                  </a:lnTo>
                </a:path>
              </a:pathLst>
            </a:custGeom>
            <a:solidFill>
              <a:srgbClr val="CCEAEA"/>
            </a:solidFill>
            <a:ln w="9525" cap="rnd">
              <a:noFill/>
              <a:round/>
              <a:headEnd/>
              <a:tailEnd/>
            </a:ln>
            <a:effectLst/>
          </p:spPr>
          <p:txBody>
            <a:bodyPr/>
            <a:lstStyle/>
            <a:p>
              <a:endParaRPr lang="en-US"/>
            </a:p>
          </p:txBody>
        </p:sp>
        <p:sp>
          <p:nvSpPr>
            <p:cNvPr id="19558" name="Freeform 102"/>
            <p:cNvSpPr>
              <a:spLocks/>
            </p:cNvSpPr>
            <p:nvPr/>
          </p:nvSpPr>
          <p:spPr bwMode="auto">
            <a:xfrm>
              <a:off x="626" y="2732"/>
              <a:ext cx="65" cy="40"/>
            </a:xfrm>
            <a:custGeom>
              <a:avLst/>
              <a:gdLst/>
              <a:ahLst/>
              <a:cxnLst>
                <a:cxn ang="0">
                  <a:pos x="64" y="22"/>
                </a:cxn>
                <a:cxn ang="0">
                  <a:pos x="64" y="22"/>
                </a:cxn>
                <a:cxn ang="0">
                  <a:pos x="59" y="21"/>
                </a:cxn>
                <a:cxn ang="0">
                  <a:pos x="55" y="19"/>
                </a:cxn>
                <a:cxn ang="0">
                  <a:pos x="52" y="19"/>
                </a:cxn>
                <a:cxn ang="0">
                  <a:pos x="48" y="17"/>
                </a:cxn>
                <a:cxn ang="0">
                  <a:pos x="44" y="16"/>
                </a:cxn>
                <a:cxn ang="0">
                  <a:pos x="41" y="15"/>
                </a:cxn>
                <a:cxn ang="0">
                  <a:pos x="37" y="13"/>
                </a:cxn>
                <a:cxn ang="0">
                  <a:pos x="33" y="12"/>
                </a:cxn>
                <a:cxn ang="0">
                  <a:pos x="29" y="10"/>
                </a:cxn>
                <a:cxn ang="0">
                  <a:pos x="26" y="9"/>
                </a:cxn>
                <a:cxn ang="0">
                  <a:pos x="22" y="7"/>
                </a:cxn>
                <a:cxn ang="0">
                  <a:pos x="19" y="6"/>
                </a:cxn>
                <a:cxn ang="0">
                  <a:pos x="16" y="4"/>
                </a:cxn>
                <a:cxn ang="0">
                  <a:pos x="13" y="3"/>
                </a:cxn>
                <a:cxn ang="0">
                  <a:pos x="9" y="1"/>
                </a:cxn>
                <a:cxn ang="0">
                  <a:pos x="6" y="0"/>
                </a:cxn>
                <a:cxn ang="0">
                  <a:pos x="0" y="15"/>
                </a:cxn>
                <a:cxn ang="0">
                  <a:pos x="2" y="17"/>
                </a:cxn>
                <a:cxn ang="0">
                  <a:pos x="6" y="19"/>
                </a:cxn>
                <a:cxn ang="0">
                  <a:pos x="9" y="20"/>
                </a:cxn>
                <a:cxn ang="0">
                  <a:pos x="13" y="22"/>
                </a:cxn>
                <a:cxn ang="0">
                  <a:pos x="17" y="23"/>
                </a:cxn>
                <a:cxn ang="0">
                  <a:pos x="20" y="25"/>
                </a:cxn>
                <a:cxn ang="0">
                  <a:pos x="24" y="27"/>
                </a:cxn>
                <a:cxn ang="0">
                  <a:pos x="28" y="28"/>
                </a:cxn>
                <a:cxn ang="0">
                  <a:pos x="32" y="29"/>
                </a:cxn>
                <a:cxn ang="0">
                  <a:pos x="35" y="32"/>
                </a:cxn>
                <a:cxn ang="0">
                  <a:pos x="39" y="32"/>
                </a:cxn>
                <a:cxn ang="0">
                  <a:pos x="43" y="34"/>
                </a:cxn>
                <a:cxn ang="0">
                  <a:pos x="47" y="35"/>
                </a:cxn>
                <a:cxn ang="0">
                  <a:pos x="52" y="36"/>
                </a:cxn>
                <a:cxn ang="0">
                  <a:pos x="55" y="38"/>
                </a:cxn>
                <a:cxn ang="0">
                  <a:pos x="59" y="39"/>
                </a:cxn>
                <a:cxn ang="0">
                  <a:pos x="59" y="39"/>
                </a:cxn>
                <a:cxn ang="0">
                  <a:pos x="64" y="22"/>
                </a:cxn>
              </a:cxnLst>
              <a:rect l="0" t="0" r="r" b="b"/>
              <a:pathLst>
                <a:path w="65" h="40">
                  <a:moveTo>
                    <a:pt x="64" y="22"/>
                  </a:moveTo>
                  <a:lnTo>
                    <a:pt x="64" y="22"/>
                  </a:lnTo>
                  <a:lnTo>
                    <a:pt x="59" y="21"/>
                  </a:lnTo>
                  <a:lnTo>
                    <a:pt x="55" y="19"/>
                  </a:lnTo>
                  <a:lnTo>
                    <a:pt x="52" y="19"/>
                  </a:lnTo>
                  <a:lnTo>
                    <a:pt x="48" y="17"/>
                  </a:lnTo>
                  <a:lnTo>
                    <a:pt x="44" y="16"/>
                  </a:lnTo>
                  <a:lnTo>
                    <a:pt x="41" y="15"/>
                  </a:lnTo>
                  <a:lnTo>
                    <a:pt x="37" y="13"/>
                  </a:lnTo>
                  <a:lnTo>
                    <a:pt x="33" y="12"/>
                  </a:lnTo>
                  <a:lnTo>
                    <a:pt x="29" y="10"/>
                  </a:lnTo>
                  <a:lnTo>
                    <a:pt x="26" y="9"/>
                  </a:lnTo>
                  <a:lnTo>
                    <a:pt x="22" y="7"/>
                  </a:lnTo>
                  <a:lnTo>
                    <a:pt x="19" y="6"/>
                  </a:lnTo>
                  <a:lnTo>
                    <a:pt x="16" y="4"/>
                  </a:lnTo>
                  <a:lnTo>
                    <a:pt x="13" y="3"/>
                  </a:lnTo>
                  <a:lnTo>
                    <a:pt x="9" y="1"/>
                  </a:lnTo>
                  <a:lnTo>
                    <a:pt x="6" y="0"/>
                  </a:lnTo>
                  <a:lnTo>
                    <a:pt x="0" y="15"/>
                  </a:lnTo>
                  <a:lnTo>
                    <a:pt x="2" y="17"/>
                  </a:lnTo>
                  <a:lnTo>
                    <a:pt x="6" y="19"/>
                  </a:lnTo>
                  <a:lnTo>
                    <a:pt x="9" y="20"/>
                  </a:lnTo>
                  <a:lnTo>
                    <a:pt x="13" y="22"/>
                  </a:lnTo>
                  <a:lnTo>
                    <a:pt x="17" y="23"/>
                  </a:lnTo>
                  <a:lnTo>
                    <a:pt x="20" y="25"/>
                  </a:lnTo>
                  <a:lnTo>
                    <a:pt x="24" y="27"/>
                  </a:lnTo>
                  <a:lnTo>
                    <a:pt x="28" y="28"/>
                  </a:lnTo>
                  <a:lnTo>
                    <a:pt x="32" y="29"/>
                  </a:lnTo>
                  <a:lnTo>
                    <a:pt x="35" y="32"/>
                  </a:lnTo>
                  <a:lnTo>
                    <a:pt x="39" y="32"/>
                  </a:lnTo>
                  <a:lnTo>
                    <a:pt x="43" y="34"/>
                  </a:lnTo>
                  <a:lnTo>
                    <a:pt x="47" y="35"/>
                  </a:lnTo>
                  <a:lnTo>
                    <a:pt x="52" y="36"/>
                  </a:lnTo>
                  <a:lnTo>
                    <a:pt x="55" y="38"/>
                  </a:lnTo>
                  <a:lnTo>
                    <a:pt x="59" y="39"/>
                  </a:lnTo>
                  <a:lnTo>
                    <a:pt x="59" y="39"/>
                  </a:lnTo>
                  <a:lnTo>
                    <a:pt x="64" y="22"/>
                  </a:lnTo>
                </a:path>
              </a:pathLst>
            </a:custGeom>
            <a:solidFill>
              <a:srgbClr val="CCEAEA"/>
            </a:solidFill>
            <a:ln w="9525" cap="rnd">
              <a:noFill/>
              <a:round/>
              <a:headEnd/>
              <a:tailEnd/>
            </a:ln>
            <a:effectLst/>
          </p:spPr>
          <p:txBody>
            <a:bodyPr/>
            <a:lstStyle/>
            <a:p>
              <a:endParaRPr lang="en-US"/>
            </a:p>
          </p:txBody>
        </p:sp>
        <p:sp>
          <p:nvSpPr>
            <p:cNvPr id="19559" name="Freeform 103"/>
            <p:cNvSpPr>
              <a:spLocks/>
            </p:cNvSpPr>
            <p:nvPr/>
          </p:nvSpPr>
          <p:spPr bwMode="auto">
            <a:xfrm>
              <a:off x="686" y="2754"/>
              <a:ext cx="370" cy="161"/>
            </a:xfrm>
            <a:custGeom>
              <a:avLst/>
              <a:gdLst/>
              <a:ahLst/>
              <a:cxnLst>
                <a:cxn ang="0">
                  <a:pos x="369" y="145"/>
                </a:cxn>
                <a:cxn ang="0">
                  <a:pos x="346" y="130"/>
                </a:cxn>
                <a:cxn ang="0">
                  <a:pos x="323" y="116"/>
                </a:cxn>
                <a:cxn ang="0">
                  <a:pos x="298" y="104"/>
                </a:cxn>
                <a:cxn ang="0">
                  <a:pos x="274" y="93"/>
                </a:cxn>
                <a:cxn ang="0">
                  <a:pos x="249" y="81"/>
                </a:cxn>
                <a:cxn ang="0">
                  <a:pos x="224" y="71"/>
                </a:cxn>
                <a:cxn ang="0">
                  <a:pos x="199" y="61"/>
                </a:cxn>
                <a:cxn ang="0">
                  <a:pos x="174" y="53"/>
                </a:cxn>
                <a:cxn ang="0">
                  <a:pos x="150" y="44"/>
                </a:cxn>
                <a:cxn ang="0">
                  <a:pos x="126" y="36"/>
                </a:cxn>
                <a:cxn ang="0">
                  <a:pos x="103" y="29"/>
                </a:cxn>
                <a:cxn ang="0">
                  <a:pos x="80" y="23"/>
                </a:cxn>
                <a:cxn ang="0">
                  <a:pos x="59" y="16"/>
                </a:cxn>
                <a:cxn ang="0">
                  <a:pos x="40" y="10"/>
                </a:cxn>
                <a:cxn ang="0">
                  <a:pos x="21" y="5"/>
                </a:cxn>
                <a:cxn ang="0">
                  <a:pos x="4" y="0"/>
                </a:cxn>
                <a:cxn ang="0">
                  <a:pos x="8" y="19"/>
                </a:cxn>
                <a:cxn ang="0">
                  <a:pos x="26" y="24"/>
                </a:cxn>
                <a:cxn ang="0">
                  <a:pos x="45" y="30"/>
                </a:cxn>
                <a:cxn ang="0">
                  <a:pos x="66" y="36"/>
                </a:cxn>
                <a:cxn ang="0">
                  <a:pos x="88" y="43"/>
                </a:cxn>
                <a:cxn ang="0">
                  <a:pos x="110" y="50"/>
                </a:cxn>
                <a:cxn ang="0">
                  <a:pos x="133" y="57"/>
                </a:cxn>
                <a:cxn ang="0">
                  <a:pos x="157" y="65"/>
                </a:cxn>
                <a:cxn ang="0">
                  <a:pos x="181" y="73"/>
                </a:cxn>
                <a:cxn ang="0">
                  <a:pos x="207" y="83"/>
                </a:cxn>
                <a:cxn ang="0">
                  <a:pos x="231" y="92"/>
                </a:cxn>
                <a:cxn ang="0">
                  <a:pos x="255" y="103"/>
                </a:cxn>
                <a:cxn ang="0">
                  <a:pos x="280" y="114"/>
                </a:cxn>
                <a:cxn ang="0">
                  <a:pos x="304" y="126"/>
                </a:cxn>
                <a:cxn ang="0">
                  <a:pos x="327" y="139"/>
                </a:cxn>
                <a:cxn ang="0">
                  <a:pos x="349" y="153"/>
                </a:cxn>
                <a:cxn ang="0">
                  <a:pos x="360" y="160"/>
                </a:cxn>
              </a:cxnLst>
              <a:rect l="0" t="0" r="r" b="b"/>
              <a:pathLst>
                <a:path w="370" h="161">
                  <a:moveTo>
                    <a:pt x="369" y="145"/>
                  </a:moveTo>
                  <a:lnTo>
                    <a:pt x="369" y="145"/>
                  </a:lnTo>
                  <a:lnTo>
                    <a:pt x="357" y="138"/>
                  </a:lnTo>
                  <a:lnTo>
                    <a:pt x="346" y="130"/>
                  </a:lnTo>
                  <a:lnTo>
                    <a:pt x="335" y="123"/>
                  </a:lnTo>
                  <a:lnTo>
                    <a:pt x="323" y="116"/>
                  </a:lnTo>
                  <a:lnTo>
                    <a:pt x="311" y="110"/>
                  </a:lnTo>
                  <a:lnTo>
                    <a:pt x="298" y="104"/>
                  </a:lnTo>
                  <a:lnTo>
                    <a:pt x="286" y="98"/>
                  </a:lnTo>
                  <a:lnTo>
                    <a:pt x="274" y="93"/>
                  </a:lnTo>
                  <a:lnTo>
                    <a:pt x="261" y="86"/>
                  </a:lnTo>
                  <a:lnTo>
                    <a:pt x="249" y="81"/>
                  </a:lnTo>
                  <a:lnTo>
                    <a:pt x="237" y="76"/>
                  </a:lnTo>
                  <a:lnTo>
                    <a:pt x="224" y="71"/>
                  </a:lnTo>
                  <a:lnTo>
                    <a:pt x="211" y="66"/>
                  </a:lnTo>
                  <a:lnTo>
                    <a:pt x="199" y="61"/>
                  </a:lnTo>
                  <a:lnTo>
                    <a:pt x="187" y="56"/>
                  </a:lnTo>
                  <a:lnTo>
                    <a:pt x="174" y="53"/>
                  </a:lnTo>
                  <a:lnTo>
                    <a:pt x="162" y="48"/>
                  </a:lnTo>
                  <a:lnTo>
                    <a:pt x="150" y="44"/>
                  </a:lnTo>
                  <a:lnTo>
                    <a:pt x="138" y="40"/>
                  </a:lnTo>
                  <a:lnTo>
                    <a:pt x="126" y="36"/>
                  </a:lnTo>
                  <a:lnTo>
                    <a:pt x="114" y="33"/>
                  </a:lnTo>
                  <a:lnTo>
                    <a:pt x="103" y="29"/>
                  </a:lnTo>
                  <a:lnTo>
                    <a:pt x="92" y="26"/>
                  </a:lnTo>
                  <a:lnTo>
                    <a:pt x="80" y="23"/>
                  </a:lnTo>
                  <a:lnTo>
                    <a:pt x="70" y="20"/>
                  </a:lnTo>
                  <a:lnTo>
                    <a:pt x="59" y="16"/>
                  </a:lnTo>
                  <a:lnTo>
                    <a:pt x="49" y="13"/>
                  </a:lnTo>
                  <a:lnTo>
                    <a:pt x="40" y="10"/>
                  </a:lnTo>
                  <a:lnTo>
                    <a:pt x="30" y="7"/>
                  </a:lnTo>
                  <a:lnTo>
                    <a:pt x="21" y="5"/>
                  </a:lnTo>
                  <a:lnTo>
                    <a:pt x="12" y="3"/>
                  </a:lnTo>
                  <a:lnTo>
                    <a:pt x="4" y="0"/>
                  </a:lnTo>
                  <a:lnTo>
                    <a:pt x="0" y="16"/>
                  </a:lnTo>
                  <a:lnTo>
                    <a:pt x="8" y="19"/>
                  </a:lnTo>
                  <a:lnTo>
                    <a:pt x="17" y="22"/>
                  </a:lnTo>
                  <a:lnTo>
                    <a:pt x="26" y="24"/>
                  </a:lnTo>
                  <a:lnTo>
                    <a:pt x="35" y="27"/>
                  </a:lnTo>
                  <a:lnTo>
                    <a:pt x="45" y="30"/>
                  </a:lnTo>
                  <a:lnTo>
                    <a:pt x="56" y="33"/>
                  </a:lnTo>
                  <a:lnTo>
                    <a:pt x="66" y="36"/>
                  </a:lnTo>
                  <a:lnTo>
                    <a:pt x="76" y="39"/>
                  </a:lnTo>
                  <a:lnTo>
                    <a:pt x="88" y="43"/>
                  </a:lnTo>
                  <a:lnTo>
                    <a:pt x="99" y="46"/>
                  </a:lnTo>
                  <a:lnTo>
                    <a:pt x="110" y="50"/>
                  </a:lnTo>
                  <a:lnTo>
                    <a:pt x="121" y="53"/>
                  </a:lnTo>
                  <a:lnTo>
                    <a:pt x="133" y="57"/>
                  </a:lnTo>
                  <a:lnTo>
                    <a:pt x="145" y="61"/>
                  </a:lnTo>
                  <a:lnTo>
                    <a:pt x="157" y="65"/>
                  </a:lnTo>
                  <a:lnTo>
                    <a:pt x="169" y="69"/>
                  </a:lnTo>
                  <a:lnTo>
                    <a:pt x="181" y="73"/>
                  </a:lnTo>
                  <a:lnTo>
                    <a:pt x="194" y="78"/>
                  </a:lnTo>
                  <a:lnTo>
                    <a:pt x="207" y="83"/>
                  </a:lnTo>
                  <a:lnTo>
                    <a:pt x="219" y="87"/>
                  </a:lnTo>
                  <a:lnTo>
                    <a:pt x="231" y="92"/>
                  </a:lnTo>
                  <a:lnTo>
                    <a:pt x="243" y="97"/>
                  </a:lnTo>
                  <a:lnTo>
                    <a:pt x="255" y="103"/>
                  </a:lnTo>
                  <a:lnTo>
                    <a:pt x="268" y="109"/>
                  </a:lnTo>
                  <a:lnTo>
                    <a:pt x="280" y="114"/>
                  </a:lnTo>
                  <a:lnTo>
                    <a:pt x="292" y="120"/>
                  </a:lnTo>
                  <a:lnTo>
                    <a:pt x="304" y="126"/>
                  </a:lnTo>
                  <a:lnTo>
                    <a:pt x="316" y="132"/>
                  </a:lnTo>
                  <a:lnTo>
                    <a:pt x="327" y="139"/>
                  </a:lnTo>
                  <a:lnTo>
                    <a:pt x="338" y="146"/>
                  </a:lnTo>
                  <a:lnTo>
                    <a:pt x="349" y="153"/>
                  </a:lnTo>
                  <a:lnTo>
                    <a:pt x="360" y="160"/>
                  </a:lnTo>
                  <a:lnTo>
                    <a:pt x="360" y="160"/>
                  </a:lnTo>
                  <a:lnTo>
                    <a:pt x="369" y="145"/>
                  </a:lnTo>
                </a:path>
              </a:pathLst>
            </a:custGeom>
            <a:solidFill>
              <a:srgbClr val="CCEAEA"/>
            </a:solidFill>
            <a:ln w="9525" cap="rnd">
              <a:noFill/>
              <a:round/>
              <a:headEnd/>
              <a:tailEnd/>
            </a:ln>
            <a:effectLst/>
          </p:spPr>
          <p:txBody>
            <a:bodyPr/>
            <a:lstStyle/>
            <a:p>
              <a:endParaRPr lang="en-US"/>
            </a:p>
          </p:txBody>
        </p:sp>
        <p:sp>
          <p:nvSpPr>
            <p:cNvPr id="19560" name="Freeform 104"/>
            <p:cNvSpPr>
              <a:spLocks/>
            </p:cNvSpPr>
            <p:nvPr/>
          </p:nvSpPr>
          <p:spPr bwMode="auto">
            <a:xfrm>
              <a:off x="1047" y="2899"/>
              <a:ext cx="53" cy="46"/>
            </a:xfrm>
            <a:custGeom>
              <a:avLst/>
              <a:gdLst/>
              <a:ahLst/>
              <a:cxnLst>
                <a:cxn ang="0">
                  <a:pos x="52" y="30"/>
                </a:cxn>
                <a:cxn ang="0">
                  <a:pos x="52" y="30"/>
                </a:cxn>
                <a:cxn ang="0">
                  <a:pos x="46" y="25"/>
                </a:cxn>
                <a:cxn ang="0">
                  <a:pos x="40" y="22"/>
                </a:cxn>
                <a:cxn ang="0">
                  <a:pos x="35" y="18"/>
                </a:cxn>
                <a:cxn ang="0">
                  <a:pos x="29" y="14"/>
                </a:cxn>
                <a:cxn ang="0">
                  <a:pos x="24" y="10"/>
                </a:cxn>
                <a:cxn ang="0">
                  <a:pos x="19" y="7"/>
                </a:cxn>
                <a:cxn ang="0">
                  <a:pos x="13" y="3"/>
                </a:cxn>
                <a:cxn ang="0">
                  <a:pos x="8" y="0"/>
                </a:cxn>
                <a:cxn ang="0">
                  <a:pos x="0" y="14"/>
                </a:cxn>
                <a:cxn ang="0">
                  <a:pos x="5" y="18"/>
                </a:cxn>
                <a:cxn ang="0">
                  <a:pos x="11" y="22"/>
                </a:cxn>
                <a:cxn ang="0">
                  <a:pos x="15" y="25"/>
                </a:cxn>
                <a:cxn ang="0">
                  <a:pos x="21" y="28"/>
                </a:cxn>
                <a:cxn ang="0">
                  <a:pos x="26" y="32"/>
                </a:cxn>
                <a:cxn ang="0">
                  <a:pos x="32" y="36"/>
                </a:cxn>
                <a:cxn ang="0">
                  <a:pos x="37" y="40"/>
                </a:cxn>
                <a:cxn ang="0">
                  <a:pos x="42" y="45"/>
                </a:cxn>
                <a:cxn ang="0">
                  <a:pos x="42" y="45"/>
                </a:cxn>
                <a:cxn ang="0">
                  <a:pos x="52" y="30"/>
                </a:cxn>
              </a:cxnLst>
              <a:rect l="0" t="0" r="r" b="b"/>
              <a:pathLst>
                <a:path w="53" h="46">
                  <a:moveTo>
                    <a:pt x="52" y="30"/>
                  </a:moveTo>
                  <a:lnTo>
                    <a:pt x="52" y="30"/>
                  </a:lnTo>
                  <a:lnTo>
                    <a:pt x="46" y="25"/>
                  </a:lnTo>
                  <a:lnTo>
                    <a:pt x="40" y="22"/>
                  </a:lnTo>
                  <a:lnTo>
                    <a:pt x="35" y="18"/>
                  </a:lnTo>
                  <a:lnTo>
                    <a:pt x="29" y="14"/>
                  </a:lnTo>
                  <a:lnTo>
                    <a:pt x="24" y="10"/>
                  </a:lnTo>
                  <a:lnTo>
                    <a:pt x="19" y="7"/>
                  </a:lnTo>
                  <a:lnTo>
                    <a:pt x="13" y="3"/>
                  </a:lnTo>
                  <a:lnTo>
                    <a:pt x="8" y="0"/>
                  </a:lnTo>
                  <a:lnTo>
                    <a:pt x="0" y="14"/>
                  </a:lnTo>
                  <a:lnTo>
                    <a:pt x="5" y="18"/>
                  </a:lnTo>
                  <a:lnTo>
                    <a:pt x="11" y="22"/>
                  </a:lnTo>
                  <a:lnTo>
                    <a:pt x="15" y="25"/>
                  </a:lnTo>
                  <a:lnTo>
                    <a:pt x="21" y="28"/>
                  </a:lnTo>
                  <a:lnTo>
                    <a:pt x="26" y="32"/>
                  </a:lnTo>
                  <a:lnTo>
                    <a:pt x="32" y="36"/>
                  </a:lnTo>
                  <a:lnTo>
                    <a:pt x="37" y="40"/>
                  </a:lnTo>
                  <a:lnTo>
                    <a:pt x="42" y="45"/>
                  </a:lnTo>
                  <a:lnTo>
                    <a:pt x="42" y="45"/>
                  </a:lnTo>
                  <a:lnTo>
                    <a:pt x="52" y="30"/>
                  </a:lnTo>
                </a:path>
              </a:pathLst>
            </a:custGeom>
            <a:solidFill>
              <a:srgbClr val="CCEAEA"/>
            </a:solidFill>
            <a:ln w="9525" cap="rnd">
              <a:noFill/>
              <a:round/>
              <a:headEnd/>
              <a:tailEnd/>
            </a:ln>
            <a:effectLst/>
          </p:spPr>
          <p:txBody>
            <a:bodyPr/>
            <a:lstStyle/>
            <a:p>
              <a:endParaRPr lang="en-US"/>
            </a:p>
          </p:txBody>
        </p:sp>
        <p:sp>
          <p:nvSpPr>
            <p:cNvPr id="19561" name="Freeform 105"/>
            <p:cNvSpPr>
              <a:spLocks/>
            </p:cNvSpPr>
            <p:nvPr/>
          </p:nvSpPr>
          <p:spPr bwMode="auto">
            <a:xfrm>
              <a:off x="1090" y="2930"/>
              <a:ext cx="276" cy="384"/>
            </a:xfrm>
            <a:custGeom>
              <a:avLst/>
              <a:gdLst/>
              <a:ahLst/>
              <a:cxnLst>
                <a:cxn ang="0">
                  <a:pos x="270" y="362"/>
                </a:cxn>
                <a:cxn ang="0">
                  <a:pos x="259" y="330"/>
                </a:cxn>
                <a:cxn ang="0">
                  <a:pos x="248" y="301"/>
                </a:cxn>
                <a:cxn ang="0">
                  <a:pos x="235" y="272"/>
                </a:cxn>
                <a:cxn ang="0">
                  <a:pos x="222" y="245"/>
                </a:cxn>
                <a:cxn ang="0">
                  <a:pos x="208" y="219"/>
                </a:cxn>
                <a:cxn ang="0">
                  <a:pos x="192" y="193"/>
                </a:cxn>
                <a:cxn ang="0">
                  <a:pos x="175" y="169"/>
                </a:cxn>
                <a:cxn ang="0">
                  <a:pos x="158" y="145"/>
                </a:cxn>
                <a:cxn ang="0">
                  <a:pos x="141" y="123"/>
                </a:cxn>
                <a:cxn ang="0">
                  <a:pos x="122" y="101"/>
                </a:cxn>
                <a:cxn ang="0">
                  <a:pos x="103" y="81"/>
                </a:cxn>
                <a:cxn ang="0">
                  <a:pos x="82" y="62"/>
                </a:cxn>
                <a:cxn ang="0">
                  <a:pos x="62" y="43"/>
                </a:cxn>
                <a:cxn ang="0">
                  <a:pos x="41" y="25"/>
                </a:cxn>
                <a:cxn ang="0">
                  <a:pos x="19" y="8"/>
                </a:cxn>
                <a:cxn ang="0">
                  <a:pos x="0" y="14"/>
                </a:cxn>
                <a:cxn ang="0">
                  <a:pos x="21" y="30"/>
                </a:cxn>
                <a:cxn ang="0">
                  <a:pos x="42" y="47"/>
                </a:cxn>
                <a:cxn ang="0">
                  <a:pos x="63" y="65"/>
                </a:cxn>
                <a:cxn ang="0">
                  <a:pos x="82" y="84"/>
                </a:cxn>
                <a:cxn ang="0">
                  <a:pos x="101" y="104"/>
                </a:cxn>
                <a:cxn ang="0">
                  <a:pos x="120" y="124"/>
                </a:cxn>
                <a:cxn ang="0">
                  <a:pos x="137" y="145"/>
                </a:cxn>
                <a:cxn ang="0">
                  <a:pos x="155" y="168"/>
                </a:cxn>
                <a:cxn ang="0">
                  <a:pos x="171" y="191"/>
                </a:cxn>
                <a:cxn ang="0">
                  <a:pos x="187" y="215"/>
                </a:cxn>
                <a:cxn ang="0">
                  <a:pos x="201" y="240"/>
                </a:cxn>
                <a:cxn ang="0">
                  <a:pos x="215" y="267"/>
                </a:cxn>
                <a:cxn ang="0">
                  <a:pos x="227" y="294"/>
                </a:cxn>
                <a:cxn ang="0">
                  <a:pos x="239" y="323"/>
                </a:cxn>
                <a:cxn ang="0">
                  <a:pos x="250" y="352"/>
                </a:cxn>
                <a:cxn ang="0">
                  <a:pos x="259" y="383"/>
                </a:cxn>
              </a:cxnLst>
              <a:rect l="0" t="0" r="r" b="b"/>
              <a:pathLst>
                <a:path w="276" h="384">
                  <a:moveTo>
                    <a:pt x="275" y="378"/>
                  </a:moveTo>
                  <a:lnTo>
                    <a:pt x="270" y="362"/>
                  </a:lnTo>
                  <a:lnTo>
                    <a:pt x="265" y="346"/>
                  </a:lnTo>
                  <a:lnTo>
                    <a:pt x="259" y="330"/>
                  </a:lnTo>
                  <a:lnTo>
                    <a:pt x="253" y="315"/>
                  </a:lnTo>
                  <a:lnTo>
                    <a:pt x="248" y="301"/>
                  </a:lnTo>
                  <a:lnTo>
                    <a:pt x="242" y="286"/>
                  </a:lnTo>
                  <a:lnTo>
                    <a:pt x="235" y="272"/>
                  </a:lnTo>
                  <a:lnTo>
                    <a:pt x="229" y="258"/>
                  </a:lnTo>
                  <a:lnTo>
                    <a:pt x="222" y="245"/>
                  </a:lnTo>
                  <a:lnTo>
                    <a:pt x="215" y="232"/>
                  </a:lnTo>
                  <a:lnTo>
                    <a:pt x="208" y="219"/>
                  </a:lnTo>
                  <a:lnTo>
                    <a:pt x="200" y="206"/>
                  </a:lnTo>
                  <a:lnTo>
                    <a:pt x="192" y="193"/>
                  </a:lnTo>
                  <a:lnTo>
                    <a:pt x="184" y="180"/>
                  </a:lnTo>
                  <a:lnTo>
                    <a:pt x="175" y="169"/>
                  </a:lnTo>
                  <a:lnTo>
                    <a:pt x="167" y="157"/>
                  </a:lnTo>
                  <a:lnTo>
                    <a:pt x="158" y="145"/>
                  </a:lnTo>
                  <a:lnTo>
                    <a:pt x="150" y="134"/>
                  </a:lnTo>
                  <a:lnTo>
                    <a:pt x="141" y="123"/>
                  </a:lnTo>
                  <a:lnTo>
                    <a:pt x="131" y="112"/>
                  </a:lnTo>
                  <a:lnTo>
                    <a:pt x="122" y="101"/>
                  </a:lnTo>
                  <a:lnTo>
                    <a:pt x="113" y="91"/>
                  </a:lnTo>
                  <a:lnTo>
                    <a:pt x="103" y="81"/>
                  </a:lnTo>
                  <a:lnTo>
                    <a:pt x="93" y="72"/>
                  </a:lnTo>
                  <a:lnTo>
                    <a:pt x="82" y="62"/>
                  </a:lnTo>
                  <a:lnTo>
                    <a:pt x="73" y="52"/>
                  </a:lnTo>
                  <a:lnTo>
                    <a:pt x="62" y="43"/>
                  </a:lnTo>
                  <a:lnTo>
                    <a:pt x="52" y="34"/>
                  </a:lnTo>
                  <a:lnTo>
                    <a:pt x="41" y="25"/>
                  </a:lnTo>
                  <a:lnTo>
                    <a:pt x="30" y="16"/>
                  </a:lnTo>
                  <a:lnTo>
                    <a:pt x="19" y="8"/>
                  </a:lnTo>
                  <a:lnTo>
                    <a:pt x="9" y="0"/>
                  </a:lnTo>
                  <a:lnTo>
                    <a:pt x="0" y="14"/>
                  </a:lnTo>
                  <a:lnTo>
                    <a:pt x="10" y="22"/>
                  </a:lnTo>
                  <a:lnTo>
                    <a:pt x="21" y="30"/>
                  </a:lnTo>
                  <a:lnTo>
                    <a:pt x="32" y="39"/>
                  </a:lnTo>
                  <a:lnTo>
                    <a:pt x="42" y="47"/>
                  </a:lnTo>
                  <a:lnTo>
                    <a:pt x="52" y="56"/>
                  </a:lnTo>
                  <a:lnTo>
                    <a:pt x="63" y="65"/>
                  </a:lnTo>
                  <a:lnTo>
                    <a:pt x="73" y="75"/>
                  </a:lnTo>
                  <a:lnTo>
                    <a:pt x="82" y="84"/>
                  </a:lnTo>
                  <a:lnTo>
                    <a:pt x="92" y="94"/>
                  </a:lnTo>
                  <a:lnTo>
                    <a:pt x="101" y="104"/>
                  </a:lnTo>
                  <a:lnTo>
                    <a:pt x="111" y="114"/>
                  </a:lnTo>
                  <a:lnTo>
                    <a:pt x="120" y="124"/>
                  </a:lnTo>
                  <a:lnTo>
                    <a:pt x="129" y="134"/>
                  </a:lnTo>
                  <a:lnTo>
                    <a:pt x="137" y="145"/>
                  </a:lnTo>
                  <a:lnTo>
                    <a:pt x="146" y="157"/>
                  </a:lnTo>
                  <a:lnTo>
                    <a:pt x="155" y="168"/>
                  </a:lnTo>
                  <a:lnTo>
                    <a:pt x="163" y="179"/>
                  </a:lnTo>
                  <a:lnTo>
                    <a:pt x="171" y="191"/>
                  </a:lnTo>
                  <a:lnTo>
                    <a:pt x="179" y="202"/>
                  </a:lnTo>
                  <a:lnTo>
                    <a:pt x="187" y="215"/>
                  </a:lnTo>
                  <a:lnTo>
                    <a:pt x="194" y="228"/>
                  </a:lnTo>
                  <a:lnTo>
                    <a:pt x="201" y="240"/>
                  </a:lnTo>
                  <a:lnTo>
                    <a:pt x="208" y="253"/>
                  </a:lnTo>
                  <a:lnTo>
                    <a:pt x="215" y="267"/>
                  </a:lnTo>
                  <a:lnTo>
                    <a:pt x="221" y="280"/>
                  </a:lnTo>
                  <a:lnTo>
                    <a:pt x="227" y="294"/>
                  </a:lnTo>
                  <a:lnTo>
                    <a:pt x="233" y="308"/>
                  </a:lnTo>
                  <a:lnTo>
                    <a:pt x="239" y="323"/>
                  </a:lnTo>
                  <a:lnTo>
                    <a:pt x="245" y="337"/>
                  </a:lnTo>
                  <a:lnTo>
                    <a:pt x="250" y="352"/>
                  </a:lnTo>
                  <a:lnTo>
                    <a:pt x="255" y="367"/>
                  </a:lnTo>
                  <a:lnTo>
                    <a:pt x="259" y="383"/>
                  </a:lnTo>
                  <a:lnTo>
                    <a:pt x="275" y="378"/>
                  </a:lnTo>
                </a:path>
              </a:pathLst>
            </a:custGeom>
            <a:solidFill>
              <a:srgbClr val="CCEAEA"/>
            </a:solidFill>
            <a:ln w="9525" cap="rnd">
              <a:noFill/>
              <a:round/>
              <a:headEnd/>
              <a:tailEnd/>
            </a:ln>
            <a:effectLst/>
          </p:spPr>
          <p:txBody>
            <a:bodyPr/>
            <a:lstStyle/>
            <a:p>
              <a:endParaRPr lang="en-US"/>
            </a:p>
          </p:txBody>
        </p:sp>
        <p:sp>
          <p:nvSpPr>
            <p:cNvPr id="19562" name="Freeform 106"/>
            <p:cNvSpPr>
              <a:spLocks/>
            </p:cNvSpPr>
            <p:nvPr/>
          </p:nvSpPr>
          <p:spPr bwMode="auto">
            <a:xfrm>
              <a:off x="1350" y="3308"/>
              <a:ext cx="17" cy="17"/>
            </a:xfrm>
            <a:custGeom>
              <a:avLst/>
              <a:gdLst/>
              <a:ahLst/>
              <a:cxnLst>
                <a:cxn ang="0">
                  <a:pos x="0" y="6"/>
                </a:cxn>
                <a:cxn ang="0">
                  <a:pos x="2" y="12"/>
                </a:cxn>
                <a:cxn ang="0">
                  <a:pos x="4" y="14"/>
                </a:cxn>
                <a:cxn ang="0">
                  <a:pos x="6" y="16"/>
                </a:cxn>
                <a:cxn ang="0">
                  <a:pos x="9" y="16"/>
                </a:cxn>
                <a:cxn ang="0">
                  <a:pos x="12" y="13"/>
                </a:cxn>
                <a:cxn ang="0">
                  <a:pos x="14" y="10"/>
                </a:cxn>
                <a:cxn ang="0">
                  <a:pos x="16" y="5"/>
                </a:cxn>
                <a:cxn ang="0">
                  <a:pos x="15" y="0"/>
                </a:cxn>
                <a:cxn ang="0">
                  <a:pos x="0" y="6"/>
                </a:cxn>
              </a:cxnLst>
              <a:rect l="0" t="0" r="r" b="b"/>
              <a:pathLst>
                <a:path w="17" h="17">
                  <a:moveTo>
                    <a:pt x="0" y="6"/>
                  </a:moveTo>
                  <a:lnTo>
                    <a:pt x="2" y="12"/>
                  </a:lnTo>
                  <a:lnTo>
                    <a:pt x="4" y="14"/>
                  </a:lnTo>
                  <a:lnTo>
                    <a:pt x="6" y="16"/>
                  </a:lnTo>
                  <a:lnTo>
                    <a:pt x="9" y="16"/>
                  </a:lnTo>
                  <a:lnTo>
                    <a:pt x="12" y="13"/>
                  </a:lnTo>
                  <a:lnTo>
                    <a:pt x="14" y="10"/>
                  </a:lnTo>
                  <a:lnTo>
                    <a:pt x="16" y="5"/>
                  </a:lnTo>
                  <a:lnTo>
                    <a:pt x="15" y="0"/>
                  </a:lnTo>
                  <a:lnTo>
                    <a:pt x="0" y="6"/>
                  </a:lnTo>
                </a:path>
              </a:pathLst>
            </a:custGeom>
            <a:solidFill>
              <a:srgbClr val="CCEAEA"/>
            </a:solidFill>
            <a:ln w="9525" cap="rnd">
              <a:noFill/>
              <a:round/>
              <a:headEnd/>
              <a:tailEnd/>
            </a:ln>
            <a:effectLst/>
          </p:spPr>
          <p:txBody>
            <a:bodyPr/>
            <a:lstStyle/>
            <a:p>
              <a:endParaRPr lang="en-US"/>
            </a:p>
          </p:txBody>
        </p:sp>
        <p:sp>
          <p:nvSpPr>
            <p:cNvPr id="19563" name="Freeform 107"/>
            <p:cNvSpPr>
              <a:spLocks/>
            </p:cNvSpPr>
            <p:nvPr/>
          </p:nvSpPr>
          <p:spPr bwMode="auto">
            <a:xfrm>
              <a:off x="493" y="2474"/>
              <a:ext cx="17" cy="17"/>
            </a:xfrm>
            <a:custGeom>
              <a:avLst/>
              <a:gdLst/>
              <a:ahLst/>
              <a:cxnLst>
                <a:cxn ang="0">
                  <a:pos x="16" y="12"/>
                </a:cxn>
                <a:cxn ang="0">
                  <a:pos x="15" y="6"/>
                </a:cxn>
                <a:cxn ang="0">
                  <a:pos x="13" y="2"/>
                </a:cxn>
                <a:cxn ang="0">
                  <a:pos x="10" y="0"/>
                </a:cxn>
                <a:cxn ang="0">
                  <a:pos x="7" y="0"/>
                </a:cxn>
                <a:cxn ang="0">
                  <a:pos x="4" y="1"/>
                </a:cxn>
                <a:cxn ang="0">
                  <a:pos x="2" y="3"/>
                </a:cxn>
                <a:cxn ang="0">
                  <a:pos x="0" y="9"/>
                </a:cxn>
                <a:cxn ang="0">
                  <a:pos x="0" y="16"/>
                </a:cxn>
                <a:cxn ang="0">
                  <a:pos x="16" y="12"/>
                </a:cxn>
              </a:cxnLst>
              <a:rect l="0" t="0" r="r" b="b"/>
              <a:pathLst>
                <a:path w="17" h="17">
                  <a:moveTo>
                    <a:pt x="16" y="12"/>
                  </a:moveTo>
                  <a:lnTo>
                    <a:pt x="15" y="6"/>
                  </a:lnTo>
                  <a:lnTo>
                    <a:pt x="13" y="2"/>
                  </a:lnTo>
                  <a:lnTo>
                    <a:pt x="10" y="0"/>
                  </a:lnTo>
                  <a:lnTo>
                    <a:pt x="7" y="0"/>
                  </a:lnTo>
                  <a:lnTo>
                    <a:pt x="4" y="1"/>
                  </a:lnTo>
                  <a:lnTo>
                    <a:pt x="2" y="3"/>
                  </a:lnTo>
                  <a:lnTo>
                    <a:pt x="0" y="9"/>
                  </a:lnTo>
                  <a:lnTo>
                    <a:pt x="0" y="16"/>
                  </a:lnTo>
                  <a:lnTo>
                    <a:pt x="16" y="12"/>
                  </a:lnTo>
                </a:path>
              </a:pathLst>
            </a:custGeom>
            <a:solidFill>
              <a:srgbClr val="C6E8E8"/>
            </a:solidFill>
            <a:ln w="9525" cap="rnd">
              <a:noFill/>
              <a:round/>
              <a:headEnd/>
              <a:tailEnd/>
            </a:ln>
            <a:effectLst/>
          </p:spPr>
          <p:txBody>
            <a:bodyPr/>
            <a:lstStyle/>
            <a:p>
              <a:endParaRPr lang="en-US"/>
            </a:p>
          </p:txBody>
        </p:sp>
        <p:sp>
          <p:nvSpPr>
            <p:cNvPr id="19564" name="Freeform 108"/>
            <p:cNvSpPr>
              <a:spLocks/>
            </p:cNvSpPr>
            <p:nvPr/>
          </p:nvSpPr>
          <p:spPr bwMode="auto">
            <a:xfrm>
              <a:off x="493" y="2482"/>
              <a:ext cx="64" cy="192"/>
            </a:xfrm>
            <a:custGeom>
              <a:avLst/>
              <a:gdLst/>
              <a:ahLst/>
              <a:cxnLst>
                <a:cxn ang="0">
                  <a:pos x="63" y="183"/>
                </a:cxn>
                <a:cxn ang="0">
                  <a:pos x="63" y="183"/>
                </a:cxn>
                <a:cxn ang="0">
                  <a:pos x="57" y="171"/>
                </a:cxn>
                <a:cxn ang="0">
                  <a:pos x="51" y="158"/>
                </a:cxn>
                <a:cxn ang="0">
                  <a:pos x="46" y="143"/>
                </a:cxn>
                <a:cxn ang="0">
                  <a:pos x="42" y="129"/>
                </a:cxn>
                <a:cxn ang="0">
                  <a:pos x="37" y="113"/>
                </a:cxn>
                <a:cxn ang="0">
                  <a:pos x="33" y="98"/>
                </a:cxn>
                <a:cxn ang="0">
                  <a:pos x="30" y="83"/>
                </a:cxn>
                <a:cxn ang="0">
                  <a:pos x="27" y="67"/>
                </a:cxn>
                <a:cxn ang="0">
                  <a:pos x="24" y="54"/>
                </a:cxn>
                <a:cxn ang="0">
                  <a:pos x="22" y="42"/>
                </a:cxn>
                <a:cxn ang="0">
                  <a:pos x="20" y="29"/>
                </a:cxn>
                <a:cxn ang="0">
                  <a:pos x="19" y="19"/>
                </a:cxn>
                <a:cxn ang="0">
                  <a:pos x="17" y="11"/>
                </a:cxn>
                <a:cxn ang="0">
                  <a:pos x="16" y="5"/>
                </a:cxn>
                <a:cxn ang="0">
                  <a:pos x="16" y="1"/>
                </a:cxn>
                <a:cxn ang="0">
                  <a:pos x="15" y="0"/>
                </a:cxn>
                <a:cxn ang="0">
                  <a:pos x="0" y="2"/>
                </a:cxn>
                <a:cxn ang="0">
                  <a:pos x="0" y="3"/>
                </a:cxn>
                <a:cxn ang="0">
                  <a:pos x="0" y="7"/>
                </a:cxn>
                <a:cxn ang="0">
                  <a:pos x="1" y="13"/>
                </a:cxn>
                <a:cxn ang="0">
                  <a:pos x="2" y="22"/>
                </a:cxn>
                <a:cxn ang="0">
                  <a:pos x="4" y="32"/>
                </a:cxn>
                <a:cxn ang="0">
                  <a:pos x="6" y="44"/>
                </a:cxn>
                <a:cxn ang="0">
                  <a:pos x="9" y="58"/>
                </a:cxn>
                <a:cxn ang="0">
                  <a:pos x="12" y="71"/>
                </a:cxn>
                <a:cxn ang="0">
                  <a:pos x="15" y="86"/>
                </a:cxn>
                <a:cxn ang="0">
                  <a:pos x="18" y="102"/>
                </a:cxn>
                <a:cxn ang="0">
                  <a:pos x="22" y="118"/>
                </a:cxn>
                <a:cxn ang="0">
                  <a:pos x="26" y="133"/>
                </a:cxn>
                <a:cxn ang="0">
                  <a:pos x="31" y="148"/>
                </a:cxn>
                <a:cxn ang="0">
                  <a:pos x="36" y="164"/>
                </a:cxn>
                <a:cxn ang="0">
                  <a:pos x="42" y="178"/>
                </a:cxn>
                <a:cxn ang="0">
                  <a:pos x="48" y="191"/>
                </a:cxn>
                <a:cxn ang="0">
                  <a:pos x="48" y="191"/>
                </a:cxn>
                <a:cxn ang="0">
                  <a:pos x="63" y="183"/>
                </a:cxn>
              </a:cxnLst>
              <a:rect l="0" t="0" r="r" b="b"/>
              <a:pathLst>
                <a:path w="64" h="192">
                  <a:moveTo>
                    <a:pt x="63" y="183"/>
                  </a:moveTo>
                  <a:lnTo>
                    <a:pt x="63" y="183"/>
                  </a:lnTo>
                  <a:lnTo>
                    <a:pt x="57" y="171"/>
                  </a:lnTo>
                  <a:lnTo>
                    <a:pt x="51" y="158"/>
                  </a:lnTo>
                  <a:lnTo>
                    <a:pt x="46" y="143"/>
                  </a:lnTo>
                  <a:lnTo>
                    <a:pt x="42" y="129"/>
                  </a:lnTo>
                  <a:lnTo>
                    <a:pt x="37" y="113"/>
                  </a:lnTo>
                  <a:lnTo>
                    <a:pt x="33" y="98"/>
                  </a:lnTo>
                  <a:lnTo>
                    <a:pt x="30" y="83"/>
                  </a:lnTo>
                  <a:lnTo>
                    <a:pt x="27" y="67"/>
                  </a:lnTo>
                  <a:lnTo>
                    <a:pt x="24" y="54"/>
                  </a:lnTo>
                  <a:lnTo>
                    <a:pt x="22" y="42"/>
                  </a:lnTo>
                  <a:lnTo>
                    <a:pt x="20" y="29"/>
                  </a:lnTo>
                  <a:lnTo>
                    <a:pt x="19" y="19"/>
                  </a:lnTo>
                  <a:lnTo>
                    <a:pt x="17" y="11"/>
                  </a:lnTo>
                  <a:lnTo>
                    <a:pt x="16" y="5"/>
                  </a:lnTo>
                  <a:lnTo>
                    <a:pt x="16" y="1"/>
                  </a:lnTo>
                  <a:lnTo>
                    <a:pt x="15" y="0"/>
                  </a:lnTo>
                  <a:lnTo>
                    <a:pt x="0" y="2"/>
                  </a:lnTo>
                  <a:lnTo>
                    <a:pt x="0" y="3"/>
                  </a:lnTo>
                  <a:lnTo>
                    <a:pt x="0" y="7"/>
                  </a:lnTo>
                  <a:lnTo>
                    <a:pt x="1" y="13"/>
                  </a:lnTo>
                  <a:lnTo>
                    <a:pt x="2" y="22"/>
                  </a:lnTo>
                  <a:lnTo>
                    <a:pt x="4" y="32"/>
                  </a:lnTo>
                  <a:lnTo>
                    <a:pt x="6" y="44"/>
                  </a:lnTo>
                  <a:lnTo>
                    <a:pt x="9" y="58"/>
                  </a:lnTo>
                  <a:lnTo>
                    <a:pt x="12" y="71"/>
                  </a:lnTo>
                  <a:lnTo>
                    <a:pt x="15" y="86"/>
                  </a:lnTo>
                  <a:lnTo>
                    <a:pt x="18" y="102"/>
                  </a:lnTo>
                  <a:lnTo>
                    <a:pt x="22" y="118"/>
                  </a:lnTo>
                  <a:lnTo>
                    <a:pt x="26" y="133"/>
                  </a:lnTo>
                  <a:lnTo>
                    <a:pt x="31" y="148"/>
                  </a:lnTo>
                  <a:lnTo>
                    <a:pt x="36" y="164"/>
                  </a:lnTo>
                  <a:lnTo>
                    <a:pt x="42" y="178"/>
                  </a:lnTo>
                  <a:lnTo>
                    <a:pt x="48" y="191"/>
                  </a:lnTo>
                  <a:lnTo>
                    <a:pt x="48" y="191"/>
                  </a:lnTo>
                  <a:lnTo>
                    <a:pt x="63" y="183"/>
                  </a:lnTo>
                </a:path>
              </a:pathLst>
            </a:custGeom>
            <a:solidFill>
              <a:srgbClr val="C6E8E8"/>
            </a:solidFill>
            <a:ln w="9525" cap="rnd">
              <a:noFill/>
              <a:round/>
              <a:headEnd/>
              <a:tailEnd/>
            </a:ln>
            <a:effectLst/>
          </p:spPr>
          <p:txBody>
            <a:bodyPr/>
            <a:lstStyle/>
            <a:p>
              <a:endParaRPr lang="en-US"/>
            </a:p>
          </p:txBody>
        </p:sp>
        <p:sp>
          <p:nvSpPr>
            <p:cNvPr id="19565" name="Freeform 109"/>
            <p:cNvSpPr>
              <a:spLocks/>
            </p:cNvSpPr>
            <p:nvPr/>
          </p:nvSpPr>
          <p:spPr bwMode="auto">
            <a:xfrm>
              <a:off x="541" y="2666"/>
              <a:ext cx="90" cy="95"/>
            </a:xfrm>
            <a:custGeom>
              <a:avLst/>
              <a:gdLst/>
              <a:ahLst/>
              <a:cxnLst>
                <a:cxn ang="0">
                  <a:pos x="89" y="78"/>
                </a:cxn>
                <a:cxn ang="0">
                  <a:pos x="89" y="78"/>
                </a:cxn>
                <a:cxn ang="0">
                  <a:pos x="82" y="74"/>
                </a:cxn>
                <a:cxn ang="0">
                  <a:pos x="76" y="71"/>
                </a:cxn>
                <a:cxn ang="0">
                  <a:pos x="70" y="66"/>
                </a:cxn>
                <a:cxn ang="0">
                  <a:pos x="64" y="62"/>
                </a:cxn>
                <a:cxn ang="0">
                  <a:pos x="59" y="58"/>
                </a:cxn>
                <a:cxn ang="0">
                  <a:pos x="54" y="53"/>
                </a:cxn>
                <a:cxn ang="0">
                  <a:pos x="49" y="48"/>
                </a:cxn>
                <a:cxn ang="0">
                  <a:pos x="44" y="44"/>
                </a:cxn>
                <a:cxn ang="0">
                  <a:pos x="39" y="38"/>
                </a:cxn>
                <a:cxn ang="0">
                  <a:pos x="35" y="33"/>
                </a:cxn>
                <a:cxn ang="0">
                  <a:pos x="32" y="28"/>
                </a:cxn>
                <a:cxn ang="0">
                  <a:pos x="27" y="22"/>
                </a:cxn>
                <a:cxn ang="0">
                  <a:pos x="24" y="16"/>
                </a:cxn>
                <a:cxn ang="0">
                  <a:pos x="20" y="11"/>
                </a:cxn>
                <a:cxn ang="0">
                  <a:pos x="17" y="5"/>
                </a:cxn>
                <a:cxn ang="0">
                  <a:pos x="14" y="0"/>
                </a:cxn>
                <a:cxn ang="0">
                  <a:pos x="0" y="7"/>
                </a:cxn>
                <a:cxn ang="0">
                  <a:pos x="3" y="14"/>
                </a:cxn>
                <a:cxn ang="0">
                  <a:pos x="7" y="20"/>
                </a:cxn>
                <a:cxn ang="0">
                  <a:pos x="11" y="26"/>
                </a:cxn>
                <a:cxn ang="0">
                  <a:pos x="14" y="32"/>
                </a:cxn>
                <a:cxn ang="0">
                  <a:pos x="18" y="38"/>
                </a:cxn>
                <a:cxn ang="0">
                  <a:pos x="23" y="44"/>
                </a:cxn>
                <a:cxn ang="0">
                  <a:pos x="27" y="50"/>
                </a:cxn>
                <a:cxn ang="0">
                  <a:pos x="32" y="55"/>
                </a:cxn>
                <a:cxn ang="0">
                  <a:pos x="38" y="61"/>
                </a:cxn>
                <a:cxn ang="0">
                  <a:pos x="43" y="66"/>
                </a:cxn>
                <a:cxn ang="0">
                  <a:pos x="49" y="71"/>
                </a:cxn>
                <a:cxn ang="0">
                  <a:pos x="55" y="76"/>
                </a:cxn>
                <a:cxn ang="0">
                  <a:pos x="61" y="81"/>
                </a:cxn>
                <a:cxn ang="0">
                  <a:pos x="67" y="85"/>
                </a:cxn>
                <a:cxn ang="0">
                  <a:pos x="74" y="90"/>
                </a:cxn>
                <a:cxn ang="0">
                  <a:pos x="81" y="94"/>
                </a:cxn>
                <a:cxn ang="0">
                  <a:pos x="81" y="94"/>
                </a:cxn>
                <a:cxn ang="0">
                  <a:pos x="89" y="78"/>
                </a:cxn>
              </a:cxnLst>
              <a:rect l="0" t="0" r="r" b="b"/>
              <a:pathLst>
                <a:path w="90" h="95">
                  <a:moveTo>
                    <a:pt x="89" y="78"/>
                  </a:moveTo>
                  <a:lnTo>
                    <a:pt x="89" y="78"/>
                  </a:lnTo>
                  <a:lnTo>
                    <a:pt x="82" y="74"/>
                  </a:lnTo>
                  <a:lnTo>
                    <a:pt x="76" y="71"/>
                  </a:lnTo>
                  <a:lnTo>
                    <a:pt x="70" y="66"/>
                  </a:lnTo>
                  <a:lnTo>
                    <a:pt x="64" y="62"/>
                  </a:lnTo>
                  <a:lnTo>
                    <a:pt x="59" y="58"/>
                  </a:lnTo>
                  <a:lnTo>
                    <a:pt x="54" y="53"/>
                  </a:lnTo>
                  <a:lnTo>
                    <a:pt x="49" y="48"/>
                  </a:lnTo>
                  <a:lnTo>
                    <a:pt x="44" y="44"/>
                  </a:lnTo>
                  <a:lnTo>
                    <a:pt x="39" y="38"/>
                  </a:lnTo>
                  <a:lnTo>
                    <a:pt x="35" y="33"/>
                  </a:lnTo>
                  <a:lnTo>
                    <a:pt x="32" y="28"/>
                  </a:lnTo>
                  <a:lnTo>
                    <a:pt x="27" y="22"/>
                  </a:lnTo>
                  <a:lnTo>
                    <a:pt x="24" y="16"/>
                  </a:lnTo>
                  <a:lnTo>
                    <a:pt x="20" y="11"/>
                  </a:lnTo>
                  <a:lnTo>
                    <a:pt x="17" y="5"/>
                  </a:lnTo>
                  <a:lnTo>
                    <a:pt x="14" y="0"/>
                  </a:lnTo>
                  <a:lnTo>
                    <a:pt x="0" y="7"/>
                  </a:lnTo>
                  <a:lnTo>
                    <a:pt x="3" y="14"/>
                  </a:lnTo>
                  <a:lnTo>
                    <a:pt x="7" y="20"/>
                  </a:lnTo>
                  <a:lnTo>
                    <a:pt x="11" y="26"/>
                  </a:lnTo>
                  <a:lnTo>
                    <a:pt x="14" y="32"/>
                  </a:lnTo>
                  <a:lnTo>
                    <a:pt x="18" y="38"/>
                  </a:lnTo>
                  <a:lnTo>
                    <a:pt x="23" y="44"/>
                  </a:lnTo>
                  <a:lnTo>
                    <a:pt x="27" y="50"/>
                  </a:lnTo>
                  <a:lnTo>
                    <a:pt x="32" y="55"/>
                  </a:lnTo>
                  <a:lnTo>
                    <a:pt x="38" y="61"/>
                  </a:lnTo>
                  <a:lnTo>
                    <a:pt x="43" y="66"/>
                  </a:lnTo>
                  <a:lnTo>
                    <a:pt x="49" y="71"/>
                  </a:lnTo>
                  <a:lnTo>
                    <a:pt x="55" y="76"/>
                  </a:lnTo>
                  <a:lnTo>
                    <a:pt x="61" y="81"/>
                  </a:lnTo>
                  <a:lnTo>
                    <a:pt x="67" y="85"/>
                  </a:lnTo>
                  <a:lnTo>
                    <a:pt x="74" y="90"/>
                  </a:lnTo>
                  <a:lnTo>
                    <a:pt x="81" y="94"/>
                  </a:lnTo>
                  <a:lnTo>
                    <a:pt x="81" y="94"/>
                  </a:lnTo>
                  <a:lnTo>
                    <a:pt x="89" y="78"/>
                  </a:lnTo>
                </a:path>
              </a:pathLst>
            </a:custGeom>
            <a:solidFill>
              <a:srgbClr val="C6E8E8"/>
            </a:solidFill>
            <a:ln w="9525" cap="rnd">
              <a:noFill/>
              <a:round/>
              <a:headEnd/>
              <a:tailEnd/>
            </a:ln>
            <a:effectLst/>
          </p:spPr>
          <p:txBody>
            <a:bodyPr/>
            <a:lstStyle/>
            <a:p>
              <a:endParaRPr lang="en-US"/>
            </a:p>
          </p:txBody>
        </p:sp>
        <p:sp>
          <p:nvSpPr>
            <p:cNvPr id="19566" name="Freeform 110"/>
            <p:cNvSpPr>
              <a:spLocks/>
            </p:cNvSpPr>
            <p:nvPr/>
          </p:nvSpPr>
          <p:spPr bwMode="auto">
            <a:xfrm>
              <a:off x="622" y="2744"/>
              <a:ext cx="66" cy="42"/>
            </a:xfrm>
            <a:custGeom>
              <a:avLst/>
              <a:gdLst/>
              <a:ahLst/>
              <a:cxnLst>
                <a:cxn ang="0">
                  <a:pos x="65" y="24"/>
                </a:cxn>
                <a:cxn ang="0">
                  <a:pos x="65" y="24"/>
                </a:cxn>
                <a:cxn ang="0">
                  <a:pos x="60" y="22"/>
                </a:cxn>
                <a:cxn ang="0">
                  <a:pos x="56" y="21"/>
                </a:cxn>
                <a:cxn ang="0">
                  <a:pos x="52" y="20"/>
                </a:cxn>
                <a:cxn ang="0">
                  <a:pos x="48" y="18"/>
                </a:cxn>
                <a:cxn ang="0">
                  <a:pos x="45" y="17"/>
                </a:cxn>
                <a:cxn ang="0">
                  <a:pos x="41" y="15"/>
                </a:cxn>
                <a:cxn ang="0">
                  <a:pos x="38" y="14"/>
                </a:cxn>
                <a:cxn ang="0">
                  <a:pos x="33" y="13"/>
                </a:cxn>
                <a:cxn ang="0">
                  <a:pos x="30" y="11"/>
                </a:cxn>
                <a:cxn ang="0">
                  <a:pos x="26" y="9"/>
                </a:cxn>
                <a:cxn ang="0">
                  <a:pos x="23" y="8"/>
                </a:cxn>
                <a:cxn ang="0">
                  <a:pos x="19" y="6"/>
                </a:cxn>
                <a:cxn ang="0">
                  <a:pos x="16" y="4"/>
                </a:cxn>
                <a:cxn ang="0">
                  <a:pos x="13" y="3"/>
                </a:cxn>
                <a:cxn ang="0">
                  <a:pos x="9" y="1"/>
                </a:cxn>
                <a:cxn ang="0">
                  <a:pos x="7" y="0"/>
                </a:cxn>
                <a:cxn ang="0">
                  <a:pos x="0" y="15"/>
                </a:cxn>
                <a:cxn ang="0">
                  <a:pos x="2" y="17"/>
                </a:cxn>
                <a:cxn ang="0">
                  <a:pos x="6" y="19"/>
                </a:cxn>
                <a:cxn ang="0">
                  <a:pos x="9" y="21"/>
                </a:cxn>
                <a:cxn ang="0">
                  <a:pos x="13" y="22"/>
                </a:cxn>
                <a:cxn ang="0">
                  <a:pos x="17" y="24"/>
                </a:cxn>
                <a:cxn ang="0">
                  <a:pos x="21" y="26"/>
                </a:cxn>
                <a:cxn ang="0">
                  <a:pos x="24" y="28"/>
                </a:cxn>
                <a:cxn ang="0">
                  <a:pos x="28" y="29"/>
                </a:cxn>
                <a:cxn ang="0">
                  <a:pos x="31" y="31"/>
                </a:cxn>
                <a:cxn ang="0">
                  <a:pos x="36" y="33"/>
                </a:cxn>
                <a:cxn ang="0">
                  <a:pos x="40" y="34"/>
                </a:cxn>
                <a:cxn ang="0">
                  <a:pos x="43" y="35"/>
                </a:cxn>
                <a:cxn ang="0">
                  <a:pos x="48" y="37"/>
                </a:cxn>
                <a:cxn ang="0">
                  <a:pos x="52" y="38"/>
                </a:cxn>
                <a:cxn ang="0">
                  <a:pos x="56" y="39"/>
                </a:cxn>
                <a:cxn ang="0">
                  <a:pos x="60" y="41"/>
                </a:cxn>
                <a:cxn ang="0">
                  <a:pos x="60" y="41"/>
                </a:cxn>
                <a:cxn ang="0">
                  <a:pos x="65" y="24"/>
                </a:cxn>
              </a:cxnLst>
              <a:rect l="0" t="0" r="r" b="b"/>
              <a:pathLst>
                <a:path w="66" h="42">
                  <a:moveTo>
                    <a:pt x="65" y="24"/>
                  </a:moveTo>
                  <a:lnTo>
                    <a:pt x="65" y="24"/>
                  </a:lnTo>
                  <a:lnTo>
                    <a:pt x="60" y="22"/>
                  </a:lnTo>
                  <a:lnTo>
                    <a:pt x="56" y="21"/>
                  </a:lnTo>
                  <a:lnTo>
                    <a:pt x="52" y="20"/>
                  </a:lnTo>
                  <a:lnTo>
                    <a:pt x="48" y="18"/>
                  </a:lnTo>
                  <a:lnTo>
                    <a:pt x="45" y="17"/>
                  </a:lnTo>
                  <a:lnTo>
                    <a:pt x="41" y="15"/>
                  </a:lnTo>
                  <a:lnTo>
                    <a:pt x="38" y="14"/>
                  </a:lnTo>
                  <a:lnTo>
                    <a:pt x="33" y="13"/>
                  </a:lnTo>
                  <a:lnTo>
                    <a:pt x="30" y="11"/>
                  </a:lnTo>
                  <a:lnTo>
                    <a:pt x="26" y="9"/>
                  </a:lnTo>
                  <a:lnTo>
                    <a:pt x="23" y="8"/>
                  </a:lnTo>
                  <a:lnTo>
                    <a:pt x="19" y="6"/>
                  </a:lnTo>
                  <a:lnTo>
                    <a:pt x="16" y="4"/>
                  </a:lnTo>
                  <a:lnTo>
                    <a:pt x="13" y="3"/>
                  </a:lnTo>
                  <a:lnTo>
                    <a:pt x="9" y="1"/>
                  </a:lnTo>
                  <a:lnTo>
                    <a:pt x="7" y="0"/>
                  </a:lnTo>
                  <a:lnTo>
                    <a:pt x="0" y="15"/>
                  </a:lnTo>
                  <a:lnTo>
                    <a:pt x="2" y="17"/>
                  </a:lnTo>
                  <a:lnTo>
                    <a:pt x="6" y="19"/>
                  </a:lnTo>
                  <a:lnTo>
                    <a:pt x="9" y="21"/>
                  </a:lnTo>
                  <a:lnTo>
                    <a:pt x="13" y="22"/>
                  </a:lnTo>
                  <a:lnTo>
                    <a:pt x="17" y="24"/>
                  </a:lnTo>
                  <a:lnTo>
                    <a:pt x="21" y="26"/>
                  </a:lnTo>
                  <a:lnTo>
                    <a:pt x="24" y="28"/>
                  </a:lnTo>
                  <a:lnTo>
                    <a:pt x="28" y="29"/>
                  </a:lnTo>
                  <a:lnTo>
                    <a:pt x="31" y="31"/>
                  </a:lnTo>
                  <a:lnTo>
                    <a:pt x="36" y="33"/>
                  </a:lnTo>
                  <a:lnTo>
                    <a:pt x="40" y="34"/>
                  </a:lnTo>
                  <a:lnTo>
                    <a:pt x="43" y="35"/>
                  </a:lnTo>
                  <a:lnTo>
                    <a:pt x="48" y="37"/>
                  </a:lnTo>
                  <a:lnTo>
                    <a:pt x="52" y="38"/>
                  </a:lnTo>
                  <a:lnTo>
                    <a:pt x="56" y="39"/>
                  </a:lnTo>
                  <a:lnTo>
                    <a:pt x="60" y="41"/>
                  </a:lnTo>
                  <a:lnTo>
                    <a:pt x="60" y="41"/>
                  </a:lnTo>
                  <a:lnTo>
                    <a:pt x="65" y="24"/>
                  </a:lnTo>
                </a:path>
              </a:pathLst>
            </a:custGeom>
            <a:solidFill>
              <a:srgbClr val="C6E8E8"/>
            </a:solidFill>
            <a:ln w="9525" cap="rnd">
              <a:noFill/>
              <a:round/>
              <a:headEnd/>
              <a:tailEnd/>
            </a:ln>
            <a:effectLst/>
          </p:spPr>
          <p:txBody>
            <a:bodyPr/>
            <a:lstStyle/>
            <a:p>
              <a:endParaRPr lang="en-US"/>
            </a:p>
          </p:txBody>
        </p:sp>
        <p:sp>
          <p:nvSpPr>
            <p:cNvPr id="19567" name="Freeform 111"/>
            <p:cNvSpPr>
              <a:spLocks/>
            </p:cNvSpPr>
            <p:nvPr/>
          </p:nvSpPr>
          <p:spPr bwMode="auto">
            <a:xfrm>
              <a:off x="683" y="2768"/>
              <a:ext cx="371" cy="161"/>
            </a:xfrm>
            <a:custGeom>
              <a:avLst/>
              <a:gdLst/>
              <a:ahLst/>
              <a:cxnLst>
                <a:cxn ang="0">
                  <a:pos x="370" y="145"/>
                </a:cxn>
                <a:cxn ang="0">
                  <a:pos x="348" y="131"/>
                </a:cxn>
                <a:cxn ang="0">
                  <a:pos x="324" y="118"/>
                </a:cxn>
                <a:cxn ang="0">
                  <a:pos x="301" y="105"/>
                </a:cxn>
                <a:cxn ang="0">
                  <a:pos x="276" y="94"/>
                </a:cxn>
                <a:cxn ang="0">
                  <a:pos x="251" y="83"/>
                </a:cxn>
                <a:cxn ang="0">
                  <a:pos x="227" y="73"/>
                </a:cxn>
                <a:cxn ang="0">
                  <a:pos x="201" y="64"/>
                </a:cxn>
                <a:cxn ang="0">
                  <a:pos x="177" y="55"/>
                </a:cxn>
                <a:cxn ang="0">
                  <a:pos x="153" y="46"/>
                </a:cxn>
                <a:cxn ang="0">
                  <a:pos x="129" y="39"/>
                </a:cxn>
                <a:cxn ang="0">
                  <a:pos x="106" y="31"/>
                </a:cxn>
                <a:cxn ang="0">
                  <a:pos x="83" y="24"/>
                </a:cxn>
                <a:cxn ang="0">
                  <a:pos x="61" y="17"/>
                </a:cxn>
                <a:cxn ang="0">
                  <a:pos x="41" y="11"/>
                </a:cxn>
                <a:cxn ang="0">
                  <a:pos x="21" y="5"/>
                </a:cxn>
                <a:cxn ang="0">
                  <a:pos x="4" y="0"/>
                </a:cxn>
                <a:cxn ang="0">
                  <a:pos x="8" y="19"/>
                </a:cxn>
                <a:cxn ang="0">
                  <a:pos x="26" y="25"/>
                </a:cxn>
                <a:cxn ang="0">
                  <a:pos x="47" y="31"/>
                </a:cxn>
                <a:cxn ang="0">
                  <a:pos x="68" y="37"/>
                </a:cxn>
                <a:cxn ang="0">
                  <a:pos x="90" y="44"/>
                </a:cxn>
                <a:cxn ang="0">
                  <a:pos x="113" y="51"/>
                </a:cxn>
                <a:cxn ang="0">
                  <a:pos x="136" y="58"/>
                </a:cxn>
                <a:cxn ang="0">
                  <a:pos x="160" y="67"/>
                </a:cxn>
                <a:cxn ang="0">
                  <a:pos x="185" y="76"/>
                </a:cxn>
                <a:cxn ang="0">
                  <a:pos x="209" y="84"/>
                </a:cxn>
                <a:cxn ang="0">
                  <a:pos x="234" y="94"/>
                </a:cxn>
                <a:cxn ang="0">
                  <a:pos x="258" y="105"/>
                </a:cxn>
                <a:cxn ang="0">
                  <a:pos x="282" y="116"/>
                </a:cxn>
                <a:cxn ang="0">
                  <a:pos x="305" y="127"/>
                </a:cxn>
                <a:cxn ang="0">
                  <a:pos x="328" y="140"/>
                </a:cxn>
                <a:cxn ang="0">
                  <a:pos x="351" y="153"/>
                </a:cxn>
                <a:cxn ang="0">
                  <a:pos x="362" y="160"/>
                </a:cxn>
              </a:cxnLst>
              <a:rect l="0" t="0" r="r" b="b"/>
              <a:pathLst>
                <a:path w="371" h="161">
                  <a:moveTo>
                    <a:pt x="370" y="145"/>
                  </a:moveTo>
                  <a:lnTo>
                    <a:pt x="370" y="145"/>
                  </a:lnTo>
                  <a:lnTo>
                    <a:pt x="358" y="138"/>
                  </a:lnTo>
                  <a:lnTo>
                    <a:pt x="348" y="131"/>
                  </a:lnTo>
                  <a:lnTo>
                    <a:pt x="336" y="124"/>
                  </a:lnTo>
                  <a:lnTo>
                    <a:pt x="324" y="118"/>
                  </a:lnTo>
                  <a:lnTo>
                    <a:pt x="313" y="112"/>
                  </a:lnTo>
                  <a:lnTo>
                    <a:pt x="301" y="105"/>
                  </a:lnTo>
                  <a:lnTo>
                    <a:pt x="288" y="100"/>
                  </a:lnTo>
                  <a:lnTo>
                    <a:pt x="276" y="94"/>
                  </a:lnTo>
                  <a:lnTo>
                    <a:pt x="264" y="89"/>
                  </a:lnTo>
                  <a:lnTo>
                    <a:pt x="251" y="83"/>
                  </a:lnTo>
                  <a:lnTo>
                    <a:pt x="239" y="78"/>
                  </a:lnTo>
                  <a:lnTo>
                    <a:pt x="227" y="73"/>
                  </a:lnTo>
                  <a:lnTo>
                    <a:pt x="214" y="68"/>
                  </a:lnTo>
                  <a:lnTo>
                    <a:pt x="201" y="64"/>
                  </a:lnTo>
                  <a:lnTo>
                    <a:pt x="189" y="59"/>
                  </a:lnTo>
                  <a:lnTo>
                    <a:pt x="177" y="55"/>
                  </a:lnTo>
                  <a:lnTo>
                    <a:pt x="165" y="50"/>
                  </a:lnTo>
                  <a:lnTo>
                    <a:pt x="153" y="46"/>
                  </a:lnTo>
                  <a:lnTo>
                    <a:pt x="140" y="42"/>
                  </a:lnTo>
                  <a:lnTo>
                    <a:pt x="129" y="39"/>
                  </a:lnTo>
                  <a:lnTo>
                    <a:pt x="117" y="35"/>
                  </a:lnTo>
                  <a:lnTo>
                    <a:pt x="106" y="31"/>
                  </a:lnTo>
                  <a:lnTo>
                    <a:pt x="94" y="28"/>
                  </a:lnTo>
                  <a:lnTo>
                    <a:pt x="83" y="24"/>
                  </a:lnTo>
                  <a:lnTo>
                    <a:pt x="72" y="21"/>
                  </a:lnTo>
                  <a:lnTo>
                    <a:pt x="61" y="17"/>
                  </a:lnTo>
                  <a:lnTo>
                    <a:pt x="51" y="14"/>
                  </a:lnTo>
                  <a:lnTo>
                    <a:pt x="41" y="11"/>
                  </a:lnTo>
                  <a:lnTo>
                    <a:pt x="31" y="8"/>
                  </a:lnTo>
                  <a:lnTo>
                    <a:pt x="21" y="5"/>
                  </a:lnTo>
                  <a:lnTo>
                    <a:pt x="12" y="2"/>
                  </a:lnTo>
                  <a:lnTo>
                    <a:pt x="4" y="0"/>
                  </a:lnTo>
                  <a:lnTo>
                    <a:pt x="0" y="16"/>
                  </a:lnTo>
                  <a:lnTo>
                    <a:pt x="8" y="19"/>
                  </a:lnTo>
                  <a:lnTo>
                    <a:pt x="17" y="22"/>
                  </a:lnTo>
                  <a:lnTo>
                    <a:pt x="26" y="25"/>
                  </a:lnTo>
                  <a:lnTo>
                    <a:pt x="36" y="28"/>
                  </a:lnTo>
                  <a:lnTo>
                    <a:pt x="47" y="31"/>
                  </a:lnTo>
                  <a:lnTo>
                    <a:pt x="56" y="34"/>
                  </a:lnTo>
                  <a:lnTo>
                    <a:pt x="68" y="37"/>
                  </a:lnTo>
                  <a:lnTo>
                    <a:pt x="78" y="40"/>
                  </a:lnTo>
                  <a:lnTo>
                    <a:pt x="90" y="44"/>
                  </a:lnTo>
                  <a:lnTo>
                    <a:pt x="101" y="48"/>
                  </a:lnTo>
                  <a:lnTo>
                    <a:pt x="113" y="51"/>
                  </a:lnTo>
                  <a:lnTo>
                    <a:pt x="124" y="55"/>
                  </a:lnTo>
                  <a:lnTo>
                    <a:pt x="136" y="58"/>
                  </a:lnTo>
                  <a:lnTo>
                    <a:pt x="148" y="63"/>
                  </a:lnTo>
                  <a:lnTo>
                    <a:pt x="160" y="67"/>
                  </a:lnTo>
                  <a:lnTo>
                    <a:pt x="172" y="71"/>
                  </a:lnTo>
                  <a:lnTo>
                    <a:pt x="185" y="76"/>
                  </a:lnTo>
                  <a:lnTo>
                    <a:pt x="196" y="80"/>
                  </a:lnTo>
                  <a:lnTo>
                    <a:pt x="209" y="84"/>
                  </a:lnTo>
                  <a:lnTo>
                    <a:pt x="221" y="89"/>
                  </a:lnTo>
                  <a:lnTo>
                    <a:pt x="234" y="94"/>
                  </a:lnTo>
                  <a:lnTo>
                    <a:pt x="246" y="99"/>
                  </a:lnTo>
                  <a:lnTo>
                    <a:pt x="258" y="105"/>
                  </a:lnTo>
                  <a:lnTo>
                    <a:pt x="270" y="110"/>
                  </a:lnTo>
                  <a:lnTo>
                    <a:pt x="282" y="116"/>
                  </a:lnTo>
                  <a:lnTo>
                    <a:pt x="294" y="121"/>
                  </a:lnTo>
                  <a:lnTo>
                    <a:pt x="305" y="127"/>
                  </a:lnTo>
                  <a:lnTo>
                    <a:pt x="317" y="133"/>
                  </a:lnTo>
                  <a:lnTo>
                    <a:pt x="328" y="140"/>
                  </a:lnTo>
                  <a:lnTo>
                    <a:pt x="340" y="146"/>
                  </a:lnTo>
                  <a:lnTo>
                    <a:pt x="351" y="153"/>
                  </a:lnTo>
                  <a:lnTo>
                    <a:pt x="362" y="160"/>
                  </a:lnTo>
                  <a:lnTo>
                    <a:pt x="362" y="160"/>
                  </a:lnTo>
                  <a:lnTo>
                    <a:pt x="370" y="145"/>
                  </a:lnTo>
                </a:path>
              </a:pathLst>
            </a:custGeom>
            <a:solidFill>
              <a:srgbClr val="C6E8E8"/>
            </a:solidFill>
            <a:ln w="9525" cap="rnd">
              <a:noFill/>
              <a:round/>
              <a:headEnd/>
              <a:tailEnd/>
            </a:ln>
            <a:effectLst/>
          </p:spPr>
          <p:txBody>
            <a:bodyPr/>
            <a:lstStyle/>
            <a:p>
              <a:endParaRPr lang="en-US"/>
            </a:p>
          </p:txBody>
        </p:sp>
        <p:sp>
          <p:nvSpPr>
            <p:cNvPr id="19568" name="Freeform 112"/>
            <p:cNvSpPr>
              <a:spLocks/>
            </p:cNvSpPr>
            <p:nvPr/>
          </p:nvSpPr>
          <p:spPr bwMode="auto">
            <a:xfrm>
              <a:off x="1046" y="2914"/>
              <a:ext cx="53" cy="46"/>
            </a:xfrm>
            <a:custGeom>
              <a:avLst/>
              <a:gdLst/>
              <a:ahLst/>
              <a:cxnLst>
                <a:cxn ang="0">
                  <a:pos x="52" y="30"/>
                </a:cxn>
                <a:cxn ang="0">
                  <a:pos x="52" y="30"/>
                </a:cxn>
                <a:cxn ang="0">
                  <a:pos x="46" y="25"/>
                </a:cxn>
                <a:cxn ang="0">
                  <a:pos x="40" y="22"/>
                </a:cxn>
                <a:cxn ang="0">
                  <a:pos x="35" y="18"/>
                </a:cxn>
                <a:cxn ang="0">
                  <a:pos x="29" y="14"/>
                </a:cxn>
                <a:cxn ang="0">
                  <a:pos x="24" y="10"/>
                </a:cxn>
                <a:cxn ang="0">
                  <a:pos x="18" y="7"/>
                </a:cxn>
                <a:cxn ang="0">
                  <a:pos x="13" y="3"/>
                </a:cxn>
                <a:cxn ang="0">
                  <a:pos x="7" y="0"/>
                </a:cxn>
                <a:cxn ang="0">
                  <a:pos x="0" y="14"/>
                </a:cxn>
                <a:cxn ang="0">
                  <a:pos x="5" y="18"/>
                </a:cxn>
                <a:cxn ang="0">
                  <a:pos x="10" y="22"/>
                </a:cxn>
                <a:cxn ang="0">
                  <a:pos x="16" y="25"/>
                </a:cxn>
                <a:cxn ang="0">
                  <a:pos x="21" y="28"/>
                </a:cxn>
                <a:cxn ang="0">
                  <a:pos x="27" y="32"/>
                </a:cxn>
                <a:cxn ang="0">
                  <a:pos x="32" y="36"/>
                </a:cxn>
                <a:cxn ang="0">
                  <a:pos x="37" y="40"/>
                </a:cxn>
                <a:cxn ang="0">
                  <a:pos x="42" y="45"/>
                </a:cxn>
                <a:cxn ang="0">
                  <a:pos x="42" y="45"/>
                </a:cxn>
                <a:cxn ang="0">
                  <a:pos x="52" y="30"/>
                </a:cxn>
              </a:cxnLst>
              <a:rect l="0" t="0" r="r" b="b"/>
              <a:pathLst>
                <a:path w="53" h="46">
                  <a:moveTo>
                    <a:pt x="52" y="30"/>
                  </a:moveTo>
                  <a:lnTo>
                    <a:pt x="52" y="30"/>
                  </a:lnTo>
                  <a:lnTo>
                    <a:pt x="46" y="25"/>
                  </a:lnTo>
                  <a:lnTo>
                    <a:pt x="40" y="22"/>
                  </a:lnTo>
                  <a:lnTo>
                    <a:pt x="35" y="18"/>
                  </a:lnTo>
                  <a:lnTo>
                    <a:pt x="29" y="14"/>
                  </a:lnTo>
                  <a:lnTo>
                    <a:pt x="24" y="10"/>
                  </a:lnTo>
                  <a:lnTo>
                    <a:pt x="18" y="7"/>
                  </a:lnTo>
                  <a:lnTo>
                    <a:pt x="13" y="3"/>
                  </a:lnTo>
                  <a:lnTo>
                    <a:pt x="7" y="0"/>
                  </a:lnTo>
                  <a:lnTo>
                    <a:pt x="0" y="14"/>
                  </a:lnTo>
                  <a:lnTo>
                    <a:pt x="5" y="18"/>
                  </a:lnTo>
                  <a:lnTo>
                    <a:pt x="10" y="22"/>
                  </a:lnTo>
                  <a:lnTo>
                    <a:pt x="16" y="25"/>
                  </a:lnTo>
                  <a:lnTo>
                    <a:pt x="21" y="28"/>
                  </a:lnTo>
                  <a:lnTo>
                    <a:pt x="27" y="32"/>
                  </a:lnTo>
                  <a:lnTo>
                    <a:pt x="32" y="36"/>
                  </a:lnTo>
                  <a:lnTo>
                    <a:pt x="37" y="40"/>
                  </a:lnTo>
                  <a:lnTo>
                    <a:pt x="42" y="45"/>
                  </a:lnTo>
                  <a:lnTo>
                    <a:pt x="42" y="45"/>
                  </a:lnTo>
                  <a:lnTo>
                    <a:pt x="52" y="30"/>
                  </a:lnTo>
                </a:path>
              </a:pathLst>
            </a:custGeom>
            <a:solidFill>
              <a:srgbClr val="C6E8E8"/>
            </a:solidFill>
            <a:ln w="9525" cap="rnd">
              <a:noFill/>
              <a:round/>
              <a:headEnd/>
              <a:tailEnd/>
            </a:ln>
            <a:effectLst/>
          </p:spPr>
          <p:txBody>
            <a:bodyPr/>
            <a:lstStyle/>
            <a:p>
              <a:endParaRPr lang="en-US"/>
            </a:p>
          </p:txBody>
        </p:sp>
        <p:sp>
          <p:nvSpPr>
            <p:cNvPr id="19569" name="Freeform 113"/>
            <p:cNvSpPr>
              <a:spLocks/>
            </p:cNvSpPr>
            <p:nvPr/>
          </p:nvSpPr>
          <p:spPr bwMode="auto">
            <a:xfrm>
              <a:off x="1090" y="2944"/>
              <a:ext cx="278" cy="385"/>
            </a:xfrm>
            <a:custGeom>
              <a:avLst/>
              <a:gdLst/>
              <a:ahLst/>
              <a:cxnLst>
                <a:cxn ang="0">
                  <a:pos x="272" y="364"/>
                </a:cxn>
                <a:cxn ang="0">
                  <a:pos x="262" y="334"/>
                </a:cxn>
                <a:cxn ang="0">
                  <a:pos x="252" y="306"/>
                </a:cxn>
                <a:cxn ang="0">
                  <a:pos x="240" y="278"/>
                </a:cxn>
                <a:cxn ang="0">
                  <a:pos x="227" y="252"/>
                </a:cxn>
                <a:cxn ang="0">
                  <a:pos x="213" y="226"/>
                </a:cxn>
                <a:cxn ang="0">
                  <a:pos x="198" y="201"/>
                </a:cxn>
                <a:cxn ang="0">
                  <a:pos x="183" y="177"/>
                </a:cxn>
                <a:cxn ang="0">
                  <a:pos x="165" y="153"/>
                </a:cxn>
                <a:cxn ang="0">
                  <a:pos x="147" y="130"/>
                </a:cxn>
                <a:cxn ang="0">
                  <a:pos x="129" y="108"/>
                </a:cxn>
                <a:cxn ang="0">
                  <a:pos x="108" y="86"/>
                </a:cxn>
                <a:cxn ang="0">
                  <a:pos x="88" y="65"/>
                </a:cxn>
                <a:cxn ang="0">
                  <a:pos x="66" y="46"/>
                </a:cxn>
                <a:cxn ang="0">
                  <a:pos x="44" y="27"/>
                </a:cxn>
                <a:cxn ang="0">
                  <a:pos x="20" y="8"/>
                </a:cxn>
                <a:cxn ang="0">
                  <a:pos x="0" y="14"/>
                </a:cxn>
                <a:cxn ang="0">
                  <a:pos x="23" y="31"/>
                </a:cxn>
                <a:cxn ang="0">
                  <a:pos x="45" y="50"/>
                </a:cxn>
                <a:cxn ang="0">
                  <a:pos x="67" y="69"/>
                </a:cxn>
                <a:cxn ang="0">
                  <a:pos x="87" y="88"/>
                </a:cxn>
                <a:cxn ang="0">
                  <a:pos x="107" y="109"/>
                </a:cxn>
                <a:cxn ang="0">
                  <a:pos x="126" y="131"/>
                </a:cxn>
                <a:cxn ang="0">
                  <a:pos x="145" y="152"/>
                </a:cxn>
                <a:cxn ang="0">
                  <a:pos x="161" y="175"/>
                </a:cxn>
                <a:cxn ang="0">
                  <a:pos x="178" y="199"/>
                </a:cxn>
                <a:cxn ang="0">
                  <a:pos x="193" y="223"/>
                </a:cxn>
                <a:cxn ang="0">
                  <a:pos x="207" y="247"/>
                </a:cxn>
                <a:cxn ang="0">
                  <a:pos x="220" y="273"/>
                </a:cxn>
                <a:cxn ang="0">
                  <a:pos x="232" y="299"/>
                </a:cxn>
                <a:cxn ang="0">
                  <a:pos x="243" y="327"/>
                </a:cxn>
                <a:cxn ang="0">
                  <a:pos x="253" y="355"/>
                </a:cxn>
                <a:cxn ang="0">
                  <a:pos x="261" y="384"/>
                </a:cxn>
              </a:cxnLst>
              <a:rect l="0" t="0" r="r" b="b"/>
              <a:pathLst>
                <a:path w="278" h="385">
                  <a:moveTo>
                    <a:pt x="277" y="379"/>
                  </a:moveTo>
                  <a:lnTo>
                    <a:pt x="272" y="364"/>
                  </a:lnTo>
                  <a:lnTo>
                    <a:pt x="267" y="349"/>
                  </a:lnTo>
                  <a:lnTo>
                    <a:pt x="262" y="334"/>
                  </a:lnTo>
                  <a:lnTo>
                    <a:pt x="258" y="321"/>
                  </a:lnTo>
                  <a:lnTo>
                    <a:pt x="252" y="306"/>
                  </a:lnTo>
                  <a:lnTo>
                    <a:pt x="246" y="292"/>
                  </a:lnTo>
                  <a:lnTo>
                    <a:pt x="240" y="278"/>
                  </a:lnTo>
                  <a:lnTo>
                    <a:pt x="234" y="265"/>
                  </a:lnTo>
                  <a:lnTo>
                    <a:pt x="227" y="252"/>
                  </a:lnTo>
                  <a:lnTo>
                    <a:pt x="221" y="239"/>
                  </a:lnTo>
                  <a:lnTo>
                    <a:pt x="213" y="226"/>
                  </a:lnTo>
                  <a:lnTo>
                    <a:pt x="206" y="213"/>
                  </a:lnTo>
                  <a:lnTo>
                    <a:pt x="198" y="201"/>
                  </a:lnTo>
                  <a:lnTo>
                    <a:pt x="190" y="189"/>
                  </a:lnTo>
                  <a:lnTo>
                    <a:pt x="183" y="177"/>
                  </a:lnTo>
                  <a:lnTo>
                    <a:pt x="174" y="164"/>
                  </a:lnTo>
                  <a:lnTo>
                    <a:pt x="165" y="153"/>
                  </a:lnTo>
                  <a:lnTo>
                    <a:pt x="157" y="141"/>
                  </a:lnTo>
                  <a:lnTo>
                    <a:pt x="147" y="130"/>
                  </a:lnTo>
                  <a:lnTo>
                    <a:pt x="138" y="118"/>
                  </a:lnTo>
                  <a:lnTo>
                    <a:pt x="129" y="108"/>
                  </a:lnTo>
                  <a:lnTo>
                    <a:pt x="119" y="97"/>
                  </a:lnTo>
                  <a:lnTo>
                    <a:pt x="108" y="86"/>
                  </a:lnTo>
                  <a:lnTo>
                    <a:pt x="98" y="76"/>
                  </a:lnTo>
                  <a:lnTo>
                    <a:pt x="88" y="65"/>
                  </a:lnTo>
                  <a:lnTo>
                    <a:pt x="77" y="56"/>
                  </a:lnTo>
                  <a:lnTo>
                    <a:pt x="66" y="46"/>
                  </a:lnTo>
                  <a:lnTo>
                    <a:pt x="55" y="36"/>
                  </a:lnTo>
                  <a:lnTo>
                    <a:pt x="44" y="27"/>
                  </a:lnTo>
                  <a:lnTo>
                    <a:pt x="32" y="17"/>
                  </a:lnTo>
                  <a:lnTo>
                    <a:pt x="20" y="8"/>
                  </a:lnTo>
                  <a:lnTo>
                    <a:pt x="9" y="0"/>
                  </a:lnTo>
                  <a:lnTo>
                    <a:pt x="0" y="14"/>
                  </a:lnTo>
                  <a:lnTo>
                    <a:pt x="11" y="22"/>
                  </a:lnTo>
                  <a:lnTo>
                    <a:pt x="23" y="31"/>
                  </a:lnTo>
                  <a:lnTo>
                    <a:pt x="34" y="41"/>
                  </a:lnTo>
                  <a:lnTo>
                    <a:pt x="45" y="50"/>
                  </a:lnTo>
                  <a:lnTo>
                    <a:pt x="56" y="59"/>
                  </a:lnTo>
                  <a:lnTo>
                    <a:pt x="67" y="69"/>
                  </a:lnTo>
                  <a:lnTo>
                    <a:pt x="77" y="78"/>
                  </a:lnTo>
                  <a:lnTo>
                    <a:pt x="87" y="88"/>
                  </a:lnTo>
                  <a:lnTo>
                    <a:pt x="98" y="99"/>
                  </a:lnTo>
                  <a:lnTo>
                    <a:pt x="107" y="109"/>
                  </a:lnTo>
                  <a:lnTo>
                    <a:pt x="117" y="120"/>
                  </a:lnTo>
                  <a:lnTo>
                    <a:pt x="126" y="131"/>
                  </a:lnTo>
                  <a:lnTo>
                    <a:pt x="136" y="141"/>
                  </a:lnTo>
                  <a:lnTo>
                    <a:pt x="145" y="152"/>
                  </a:lnTo>
                  <a:lnTo>
                    <a:pt x="153" y="164"/>
                  </a:lnTo>
                  <a:lnTo>
                    <a:pt x="161" y="175"/>
                  </a:lnTo>
                  <a:lnTo>
                    <a:pt x="170" y="187"/>
                  </a:lnTo>
                  <a:lnTo>
                    <a:pt x="178" y="199"/>
                  </a:lnTo>
                  <a:lnTo>
                    <a:pt x="185" y="210"/>
                  </a:lnTo>
                  <a:lnTo>
                    <a:pt x="193" y="223"/>
                  </a:lnTo>
                  <a:lnTo>
                    <a:pt x="200" y="235"/>
                  </a:lnTo>
                  <a:lnTo>
                    <a:pt x="207" y="247"/>
                  </a:lnTo>
                  <a:lnTo>
                    <a:pt x="213" y="260"/>
                  </a:lnTo>
                  <a:lnTo>
                    <a:pt x="220" y="273"/>
                  </a:lnTo>
                  <a:lnTo>
                    <a:pt x="226" y="286"/>
                  </a:lnTo>
                  <a:lnTo>
                    <a:pt x="232" y="299"/>
                  </a:lnTo>
                  <a:lnTo>
                    <a:pt x="237" y="313"/>
                  </a:lnTo>
                  <a:lnTo>
                    <a:pt x="243" y="327"/>
                  </a:lnTo>
                  <a:lnTo>
                    <a:pt x="248" y="341"/>
                  </a:lnTo>
                  <a:lnTo>
                    <a:pt x="253" y="355"/>
                  </a:lnTo>
                  <a:lnTo>
                    <a:pt x="257" y="370"/>
                  </a:lnTo>
                  <a:lnTo>
                    <a:pt x="261" y="384"/>
                  </a:lnTo>
                  <a:lnTo>
                    <a:pt x="277" y="379"/>
                  </a:lnTo>
                </a:path>
              </a:pathLst>
            </a:custGeom>
            <a:solidFill>
              <a:srgbClr val="C6E8E8"/>
            </a:solidFill>
            <a:ln w="9525" cap="rnd">
              <a:noFill/>
              <a:round/>
              <a:headEnd/>
              <a:tailEnd/>
            </a:ln>
            <a:effectLst/>
          </p:spPr>
          <p:txBody>
            <a:bodyPr/>
            <a:lstStyle/>
            <a:p>
              <a:endParaRPr lang="en-US"/>
            </a:p>
          </p:txBody>
        </p:sp>
        <p:sp>
          <p:nvSpPr>
            <p:cNvPr id="19570" name="Freeform 114"/>
            <p:cNvSpPr>
              <a:spLocks/>
            </p:cNvSpPr>
            <p:nvPr/>
          </p:nvSpPr>
          <p:spPr bwMode="auto">
            <a:xfrm>
              <a:off x="1352" y="3323"/>
              <a:ext cx="17" cy="17"/>
            </a:xfrm>
            <a:custGeom>
              <a:avLst/>
              <a:gdLst/>
              <a:ahLst/>
              <a:cxnLst>
                <a:cxn ang="0">
                  <a:pos x="0" y="6"/>
                </a:cxn>
                <a:cxn ang="0">
                  <a:pos x="1" y="12"/>
                </a:cxn>
                <a:cxn ang="0">
                  <a:pos x="4" y="14"/>
                </a:cxn>
                <a:cxn ang="0">
                  <a:pos x="7" y="16"/>
                </a:cxn>
                <a:cxn ang="0">
                  <a:pos x="10" y="16"/>
                </a:cxn>
                <a:cxn ang="0">
                  <a:pos x="13" y="13"/>
                </a:cxn>
                <a:cxn ang="0">
                  <a:pos x="15" y="10"/>
                </a:cxn>
                <a:cxn ang="0">
                  <a:pos x="16" y="5"/>
                </a:cxn>
                <a:cxn ang="0">
                  <a:pos x="16" y="0"/>
                </a:cxn>
                <a:cxn ang="0">
                  <a:pos x="0" y="6"/>
                </a:cxn>
              </a:cxnLst>
              <a:rect l="0" t="0" r="r" b="b"/>
              <a:pathLst>
                <a:path w="17" h="17">
                  <a:moveTo>
                    <a:pt x="0" y="6"/>
                  </a:moveTo>
                  <a:lnTo>
                    <a:pt x="1" y="12"/>
                  </a:lnTo>
                  <a:lnTo>
                    <a:pt x="4" y="14"/>
                  </a:lnTo>
                  <a:lnTo>
                    <a:pt x="7" y="16"/>
                  </a:lnTo>
                  <a:lnTo>
                    <a:pt x="10" y="16"/>
                  </a:lnTo>
                  <a:lnTo>
                    <a:pt x="13" y="13"/>
                  </a:lnTo>
                  <a:lnTo>
                    <a:pt x="15" y="10"/>
                  </a:lnTo>
                  <a:lnTo>
                    <a:pt x="16" y="5"/>
                  </a:lnTo>
                  <a:lnTo>
                    <a:pt x="16" y="0"/>
                  </a:lnTo>
                  <a:lnTo>
                    <a:pt x="0" y="6"/>
                  </a:lnTo>
                </a:path>
              </a:pathLst>
            </a:custGeom>
            <a:solidFill>
              <a:srgbClr val="C6E8E8"/>
            </a:solidFill>
            <a:ln w="9525" cap="rnd">
              <a:noFill/>
              <a:round/>
              <a:headEnd/>
              <a:tailEnd/>
            </a:ln>
            <a:effectLst/>
          </p:spPr>
          <p:txBody>
            <a:bodyPr/>
            <a:lstStyle/>
            <a:p>
              <a:endParaRPr lang="en-US"/>
            </a:p>
          </p:txBody>
        </p:sp>
        <p:sp>
          <p:nvSpPr>
            <p:cNvPr id="19571" name="Freeform 115"/>
            <p:cNvSpPr>
              <a:spLocks/>
            </p:cNvSpPr>
            <p:nvPr/>
          </p:nvSpPr>
          <p:spPr bwMode="auto">
            <a:xfrm>
              <a:off x="493" y="2484"/>
              <a:ext cx="17" cy="17"/>
            </a:xfrm>
            <a:custGeom>
              <a:avLst/>
              <a:gdLst/>
              <a:ahLst/>
              <a:cxnLst>
                <a:cxn ang="0">
                  <a:pos x="16" y="13"/>
                </a:cxn>
                <a:cxn ang="0">
                  <a:pos x="14" y="6"/>
                </a:cxn>
                <a:cxn ang="0">
                  <a:pos x="12" y="2"/>
                </a:cxn>
                <a:cxn ang="0">
                  <a:pos x="10" y="0"/>
                </a:cxn>
                <a:cxn ang="0">
                  <a:pos x="7" y="0"/>
                </a:cxn>
                <a:cxn ang="0">
                  <a:pos x="4" y="1"/>
                </a:cxn>
                <a:cxn ang="0">
                  <a:pos x="2" y="4"/>
                </a:cxn>
                <a:cxn ang="0">
                  <a:pos x="0" y="9"/>
                </a:cxn>
                <a:cxn ang="0">
                  <a:pos x="0" y="16"/>
                </a:cxn>
                <a:cxn ang="0">
                  <a:pos x="16" y="13"/>
                </a:cxn>
              </a:cxnLst>
              <a:rect l="0" t="0" r="r" b="b"/>
              <a:pathLst>
                <a:path w="17" h="17">
                  <a:moveTo>
                    <a:pt x="16" y="13"/>
                  </a:moveTo>
                  <a:lnTo>
                    <a:pt x="14" y="6"/>
                  </a:lnTo>
                  <a:lnTo>
                    <a:pt x="12" y="2"/>
                  </a:lnTo>
                  <a:lnTo>
                    <a:pt x="10" y="0"/>
                  </a:lnTo>
                  <a:lnTo>
                    <a:pt x="7" y="0"/>
                  </a:lnTo>
                  <a:lnTo>
                    <a:pt x="4" y="1"/>
                  </a:lnTo>
                  <a:lnTo>
                    <a:pt x="2" y="4"/>
                  </a:lnTo>
                  <a:lnTo>
                    <a:pt x="0" y="9"/>
                  </a:lnTo>
                  <a:lnTo>
                    <a:pt x="0" y="16"/>
                  </a:lnTo>
                  <a:lnTo>
                    <a:pt x="16" y="13"/>
                  </a:lnTo>
                </a:path>
              </a:pathLst>
            </a:custGeom>
            <a:solidFill>
              <a:srgbClr val="BFE5E5"/>
            </a:solidFill>
            <a:ln w="9525" cap="rnd">
              <a:noFill/>
              <a:round/>
              <a:headEnd/>
              <a:tailEnd/>
            </a:ln>
            <a:effectLst/>
          </p:spPr>
          <p:txBody>
            <a:bodyPr/>
            <a:lstStyle/>
            <a:p>
              <a:endParaRPr lang="en-US"/>
            </a:p>
          </p:txBody>
        </p:sp>
        <p:sp>
          <p:nvSpPr>
            <p:cNvPr id="19572" name="Freeform 116"/>
            <p:cNvSpPr>
              <a:spLocks/>
            </p:cNvSpPr>
            <p:nvPr/>
          </p:nvSpPr>
          <p:spPr bwMode="auto">
            <a:xfrm>
              <a:off x="493" y="2492"/>
              <a:ext cx="61" cy="194"/>
            </a:xfrm>
            <a:custGeom>
              <a:avLst/>
              <a:gdLst/>
              <a:ahLst/>
              <a:cxnLst>
                <a:cxn ang="0">
                  <a:pos x="60" y="184"/>
                </a:cxn>
                <a:cxn ang="0">
                  <a:pos x="60" y="184"/>
                </a:cxn>
                <a:cxn ang="0">
                  <a:pos x="53" y="171"/>
                </a:cxn>
                <a:cxn ang="0">
                  <a:pos x="48" y="157"/>
                </a:cxn>
                <a:cxn ang="0">
                  <a:pos x="43" y="143"/>
                </a:cxn>
                <a:cxn ang="0">
                  <a:pos x="39" y="127"/>
                </a:cxn>
                <a:cxn ang="0">
                  <a:pos x="34" y="112"/>
                </a:cxn>
                <a:cxn ang="0">
                  <a:pos x="31" y="97"/>
                </a:cxn>
                <a:cxn ang="0">
                  <a:pos x="27" y="81"/>
                </a:cxn>
                <a:cxn ang="0">
                  <a:pos x="25" y="67"/>
                </a:cxn>
                <a:cxn ang="0">
                  <a:pos x="23" y="53"/>
                </a:cxn>
                <a:cxn ang="0">
                  <a:pos x="20" y="40"/>
                </a:cxn>
                <a:cxn ang="0">
                  <a:pos x="19" y="29"/>
                </a:cxn>
                <a:cxn ang="0">
                  <a:pos x="18" y="19"/>
                </a:cxn>
                <a:cxn ang="0">
                  <a:pos x="16" y="10"/>
                </a:cxn>
                <a:cxn ang="0">
                  <a:pos x="16" y="4"/>
                </a:cxn>
                <a:cxn ang="0">
                  <a:pos x="16" y="0"/>
                </a:cxn>
                <a:cxn ang="0">
                  <a:pos x="16" y="0"/>
                </a:cxn>
                <a:cxn ang="0">
                  <a:pos x="0" y="1"/>
                </a:cxn>
                <a:cxn ang="0">
                  <a:pos x="0" y="3"/>
                </a:cxn>
                <a:cxn ang="0">
                  <a:pos x="0" y="6"/>
                </a:cxn>
                <a:cxn ang="0">
                  <a:pos x="1" y="13"/>
                </a:cxn>
                <a:cxn ang="0">
                  <a:pos x="2" y="21"/>
                </a:cxn>
                <a:cxn ang="0">
                  <a:pos x="3" y="32"/>
                </a:cxn>
                <a:cxn ang="0">
                  <a:pos x="5" y="43"/>
                </a:cxn>
                <a:cxn ang="0">
                  <a:pos x="6" y="56"/>
                </a:cxn>
                <a:cxn ang="0">
                  <a:pos x="9" y="71"/>
                </a:cxn>
                <a:cxn ang="0">
                  <a:pos x="12" y="85"/>
                </a:cxn>
                <a:cxn ang="0">
                  <a:pos x="16" y="101"/>
                </a:cxn>
                <a:cxn ang="0">
                  <a:pos x="19" y="117"/>
                </a:cxn>
                <a:cxn ang="0">
                  <a:pos x="23" y="133"/>
                </a:cxn>
                <a:cxn ang="0">
                  <a:pos x="28" y="148"/>
                </a:cxn>
                <a:cxn ang="0">
                  <a:pos x="33" y="163"/>
                </a:cxn>
                <a:cxn ang="0">
                  <a:pos x="39" y="178"/>
                </a:cxn>
                <a:cxn ang="0">
                  <a:pos x="46" y="193"/>
                </a:cxn>
                <a:cxn ang="0">
                  <a:pos x="46" y="193"/>
                </a:cxn>
                <a:cxn ang="0">
                  <a:pos x="60" y="184"/>
                </a:cxn>
              </a:cxnLst>
              <a:rect l="0" t="0" r="r" b="b"/>
              <a:pathLst>
                <a:path w="61" h="194">
                  <a:moveTo>
                    <a:pt x="60" y="184"/>
                  </a:moveTo>
                  <a:lnTo>
                    <a:pt x="60" y="184"/>
                  </a:lnTo>
                  <a:lnTo>
                    <a:pt x="53" y="171"/>
                  </a:lnTo>
                  <a:lnTo>
                    <a:pt x="48" y="157"/>
                  </a:lnTo>
                  <a:lnTo>
                    <a:pt x="43" y="143"/>
                  </a:lnTo>
                  <a:lnTo>
                    <a:pt x="39" y="127"/>
                  </a:lnTo>
                  <a:lnTo>
                    <a:pt x="34" y="112"/>
                  </a:lnTo>
                  <a:lnTo>
                    <a:pt x="31" y="97"/>
                  </a:lnTo>
                  <a:lnTo>
                    <a:pt x="27" y="81"/>
                  </a:lnTo>
                  <a:lnTo>
                    <a:pt x="25" y="67"/>
                  </a:lnTo>
                  <a:lnTo>
                    <a:pt x="23" y="53"/>
                  </a:lnTo>
                  <a:lnTo>
                    <a:pt x="20" y="40"/>
                  </a:lnTo>
                  <a:lnTo>
                    <a:pt x="19" y="29"/>
                  </a:lnTo>
                  <a:lnTo>
                    <a:pt x="18" y="19"/>
                  </a:lnTo>
                  <a:lnTo>
                    <a:pt x="16" y="10"/>
                  </a:lnTo>
                  <a:lnTo>
                    <a:pt x="16" y="4"/>
                  </a:lnTo>
                  <a:lnTo>
                    <a:pt x="16" y="0"/>
                  </a:lnTo>
                  <a:lnTo>
                    <a:pt x="16" y="0"/>
                  </a:lnTo>
                  <a:lnTo>
                    <a:pt x="0" y="1"/>
                  </a:lnTo>
                  <a:lnTo>
                    <a:pt x="0" y="3"/>
                  </a:lnTo>
                  <a:lnTo>
                    <a:pt x="0" y="6"/>
                  </a:lnTo>
                  <a:lnTo>
                    <a:pt x="1" y="13"/>
                  </a:lnTo>
                  <a:lnTo>
                    <a:pt x="2" y="21"/>
                  </a:lnTo>
                  <a:lnTo>
                    <a:pt x="3" y="32"/>
                  </a:lnTo>
                  <a:lnTo>
                    <a:pt x="5" y="43"/>
                  </a:lnTo>
                  <a:lnTo>
                    <a:pt x="6" y="56"/>
                  </a:lnTo>
                  <a:lnTo>
                    <a:pt x="9" y="71"/>
                  </a:lnTo>
                  <a:lnTo>
                    <a:pt x="12" y="85"/>
                  </a:lnTo>
                  <a:lnTo>
                    <a:pt x="16" y="101"/>
                  </a:lnTo>
                  <a:lnTo>
                    <a:pt x="19" y="117"/>
                  </a:lnTo>
                  <a:lnTo>
                    <a:pt x="23" y="133"/>
                  </a:lnTo>
                  <a:lnTo>
                    <a:pt x="28" y="148"/>
                  </a:lnTo>
                  <a:lnTo>
                    <a:pt x="33" y="163"/>
                  </a:lnTo>
                  <a:lnTo>
                    <a:pt x="39" y="178"/>
                  </a:lnTo>
                  <a:lnTo>
                    <a:pt x="46" y="193"/>
                  </a:lnTo>
                  <a:lnTo>
                    <a:pt x="46" y="193"/>
                  </a:lnTo>
                  <a:lnTo>
                    <a:pt x="60" y="184"/>
                  </a:lnTo>
                </a:path>
              </a:pathLst>
            </a:custGeom>
            <a:solidFill>
              <a:srgbClr val="BFE5E5"/>
            </a:solidFill>
            <a:ln w="9525" cap="rnd">
              <a:noFill/>
              <a:round/>
              <a:headEnd/>
              <a:tailEnd/>
            </a:ln>
            <a:effectLst/>
          </p:spPr>
          <p:txBody>
            <a:bodyPr/>
            <a:lstStyle/>
            <a:p>
              <a:endParaRPr lang="en-US"/>
            </a:p>
          </p:txBody>
        </p:sp>
        <p:sp>
          <p:nvSpPr>
            <p:cNvPr id="19573" name="Freeform 117"/>
            <p:cNvSpPr>
              <a:spLocks/>
            </p:cNvSpPr>
            <p:nvPr/>
          </p:nvSpPr>
          <p:spPr bwMode="auto">
            <a:xfrm>
              <a:off x="540" y="2677"/>
              <a:ext cx="87" cy="96"/>
            </a:xfrm>
            <a:custGeom>
              <a:avLst/>
              <a:gdLst/>
              <a:ahLst/>
              <a:cxnLst>
                <a:cxn ang="0">
                  <a:pos x="86" y="79"/>
                </a:cxn>
                <a:cxn ang="0">
                  <a:pos x="86" y="79"/>
                </a:cxn>
                <a:cxn ang="0">
                  <a:pos x="79" y="76"/>
                </a:cxn>
                <a:cxn ang="0">
                  <a:pos x="73" y="72"/>
                </a:cxn>
                <a:cxn ang="0">
                  <a:pos x="67" y="68"/>
                </a:cxn>
                <a:cxn ang="0">
                  <a:pos x="63" y="63"/>
                </a:cxn>
                <a:cxn ang="0">
                  <a:pos x="57" y="59"/>
                </a:cxn>
                <a:cxn ang="0">
                  <a:pos x="52" y="54"/>
                </a:cxn>
                <a:cxn ang="0">
                  <a:pos x="47" y="50"/>
                </a:cxn>
                <a:cxn ang="0">
                  <a:pos x="43" y="44"/>
                </a:cxn>
                <a:cxn ang="0">
                  <a:pos x="38" y="39"/>
                </a:cxn>
                <a:cxn ang="0">
                  <a:pos x="34" y="34"/>
                </a:cxn>
                <a:cxn ang="0">
                  <a:pos x="30" y="29"/>
                </a:cxn>
                <a:cxn ang="0">
                  <a:pos x="27" y="23"/>
                </a:cxn>
                <a:cxn ang="0">
                  <a:pos x="23" y="17"/>
                </a:cxn>
                <a:cxn ang="0">
                  <a:pos x="20" y="12"/>
                </a:cxn>
                <a:cxn ang="0">
                  <a:pos x="16" y="6"/>
                </a:cxn>
                <a:cxn ang="0">
                  <a:pos x="13" y="0"/>
                </a:cxn>
                <a:cxn ang="0">
                  <a:pos x="0" y="8"/>
                </a:cxn>
                <a:cxn ang="0">
                  <a:pos x="2" y="14"/>
                </a:cxn>
                <a:cxn ang="0">
                  <a:pos x="6" y="21"/>
                </a:cxn>
                <a:cxn ang="0">
                  <a:pos x="10" y="27"/>
                </a:cxn>
                <a:cxn ang="0">
                  <a:pos x="13" y="33"/>
                </a:cxn>
                <a:cxn ang="0">
                  <a:pos x="18" y="39"/>
                </a:cxn>
                <a:cxn ang="0">
                  <a:pos x="22" y="45"/>
                </a:cxn>
                <a:cxn ang="0">
                  <a:pos x="27" y="50"/>
                </a:cxn>
                <a:cxn ang="0">
                  <a:pos x="31" y="57"/>
                </a:cxn>
                <a:cxn ang="0">
                  <a:pos x="36" y="62"/>
                </a:cxn>
                <a:cxn ang="0">
                  <a:pos x="42" y="67"/>
                </a:cxn>
                <a:cxn ang="0">
                  <a:pos x="47" y="72"/>
                </a:cxn>
                <a:cxn ang="0">
                  <a:pos x="53" y="77"/>
                </a:cxn>
                <a:cxn ang="0">
                  <a:pos x="59" y="82"/>
                </a:cxn>
                <a:cxn ang="0">
                  <a:pos x="65" y="86"/>
                </a:cxn>
                <a:cxn ang="0">
                  <a:pos x="72" y="91"/>
                </a:cxn>
                <a:cxn ang="0">
                  <a:pos x="79" y="95"/>
                </a:cxn>
                <a:cxn ang="0">
                  <a:pos x="79" y="95"/>
                </a:cxn>
                <a:cxn ang="0">
                  <a:pos x="86" y="79"/>
                </a:cxn>
              </a:cxnLst>
              <a:rect l="0" t="0" r="r" b="b"/>
              <a:pathLst>
                <a:path w="87" h="96">
                  <a:moveTo>
                    <a:pt x="86" y="79"/>
                  </a:moveTo>
                  <a:lnTo>
                    <a:pt x="86" y="79"/>
                  </a:lnTo>
                  <a:lnTo>
                    <a:pt x="79" y="76"/>
                  </a:lnTo>
                  <a:lnTo>
                    <a:pt x="73" y="72"/>
                  </a:lnTo>
                  <a:lnTo>
                    <a:pt x="67" y="68"/>
                  </a:lnTo>
                  <a:lnTo>
                    <a:pt x="63" y="63"/>
                  </a:lnTo>
                  <a:lnTo>
                    <a:pt x="57" y="59"/>
                  </a:lnTo>
                  <a:lnTo>
                    <a:pt x="52" y="54"/>
                  </a:lnTo>
                  <a:lnTo>
                    <a:pt x="47" y="50"/>
                  </a:lnTo>
                  <a:lnTo>
                    <a:pt x="43" y="44"/>
                  </a:lnTo>
                  <a:lnTo>
                    <a:pt x="38" y="39"/>
                  </a:lnTo>
                  <a:lnTo>
                    <a:pt x="34" y="34"/>
                  </a:lnTo>
                  <a:lnTo>
                    <a:pt x="30" y="29"/>
                  </a:lnTo>
                  <a:lnTo>
                    <a:pt x="27" y="23"/>
                  </a:lnTo>
                  <a:lnTo>
                    <a:pt x="23" y="17"/>
                  </a:lnTo>
                  <a:lnTo>
                    <a:pt x="20" y="12"/>
                  </a:lnTo>
                  <a:lnTo>
                    <a:pt x="16" y="6"/>
                  </a:lnTo>
                  <a:lnTo>
                    <a:pt x="13" y="0"/>
                  </a:lnTo>
                  <a:lnTo>
                    <a:pt x="0" y="8"/>
                  </a:lnTo>
                  <a:lnTo>
                    <a:pt x="2" y="14"/>
                  </a:lnTo>
                  <a:lnTo>
                    <a:pt x="6" y="21"/>
                  </a:lnTo>
                  <a:lnTo>
                    <a:pt x="10" y="27"/>
                  </a:lnTo>
                  <a:lnTo>
                    <a:pt x="13" y="33"/>
                  </a:lnTo>
                  <a:lnTo>
                    <a:pt x="18" y="39"/>
                  </a:lnTo>
                  <a:lnTo>
                    <a:pt x="22" y="45"/>
                  </a:lnTo>
                  <a:lnTo>
                    <a:pt x="27" y="50"/>
                  </a:lnTo>
                  <a:lnTo>
                    <a:pt x="31" y="57"/>
                  </a:lnTo>
                  <a:lnTo>
                    <a:pt x="36" y="62"/>
                  </a:lnTo>
                  <a:lnTo>
                    <a:pt x="42" y="67"/>
                  </a:lnTo>
                  <a:lnTo>
                    <a:pt x="47" y="72"/>
                  </a:lnTo>
                  <a:lnTo>
                    <a:pt x="53" y="77"/>
                  </a:lnTo>
                  <a:lnTo>
                    <a:pt x="59" y="82"/>
                  </a:lnTo>
                  <a:lnTo>
                    <a:pt x="65" y="86"/>
                  </a:lnTo>
                  <a:lnTo>
                    <a:pt x="72" y="91"/>
                  </a:lnTo>
                  <a:lnTo>
                    <a:pt x="79" y="95"/>
                  </a:lnTo>
                  <a:lnTo>
                    <a:pt x="79" y="95"/>
                  </a:lnTo>
                  <a:lnTo>
                    <a:pt x="86" y="79"/>
                  </a:lnTo>
                </a:path>
              </a:pathLst>
            </a:custGeom>
            <a:solidFill>
              <a:srgbClr val="BFE5E5"/>
            </a:solidFill>
            <a:ln w="9525" cap="rnd">
              <a:noFill/>
              <a:round/>
              <a:headEnd/>
              <a:tailEnd/>
            </a:ln>
            <a:effectLst/>
          </p:spPr>
          <p:txBody>
            <a:bodyPr/>
            <a:lstStyle/>
            <a:p>
              <a:endParaRPr lang="en-US"/>
            </a:p>
          </p:txBody>
        </p:sp>
        <p:sp>
          <p:nvSpPr>
            <p:cNvPr id="19574" name="Freeform 118"/>
            <p:cNvSpPr>
              <a:spLocks/>
            </p:cNvSpPr>
            <p:nvPr/>
          </p:nvSpPr>
          <p:spPr bwMode="auto">
            <a:xfrm>
              <a:off x="619" y="2757"/>
              <a:ext cx="67" cy="42"/>
            </a:xfrm>
            <a:custGeom>
              <a:avLst/>
              <a:gdLst/>
              <a:ahLst/>
              <a:cxnLst>
                <a:cxn ang="0">
                  <a:pos x="66" y="24"/>
                </a:cxn>
                <a:cxn ang="0">
                  <a:pos x="65" y="24"/>
                </a:cxn>
                <a:cxn ang="0">
                  <a:pos x="61" y="22"/>
                </a:cxn>
                <a:cxn ang="0">
                  <a:pos x="57" y="22"/>
                </a:cxn>
                <a:cxn ang="0">
                  <a:pos x="53" y="20"/>
                </a:cxn>
                <a:cxn ang="0">
                  <a:pos x="49" y="18"/>
                </a:cxn>
                <a:cxn ang="0">
                  <a:pos x="45" y="17"/>
                </a:cxn>
                <a:cxn ang="0">
                  <a:pos x="41" y="15"/>
                </a:cxn>
                <a:cxn ang="0">
                  <a:pos x="38" y="15"/>
                </a:cxn>
                <a:cxn ang="0">
                  <a:pos x="34" y="12"/>
                </a:cxn>
                <a:cxn ang="0">
                  <a:pos x="31" y="11"/>
                </a:cxn>
                <a:cxn ang="0">
                  <a:pos x="27" y="9"/>
                </a:cxn>
                <a:cxn ang="0">
                  <a:pos x="24" y="8"/>
                </a:cxn>
                <a:cxn ang="0">
                  <a:pos x="20" y="6"/>
                </a:cxn>
                <a:cxn ang="0">
                  <a:pos x="17" y="4"/>
                </a:cxn>
                <a:cxn ang="0">
                  <a:pos x="13" y="3"/>
                </a:cxn>
                <a:cxn ang="0">
                  <a:pos x="10" y="1"/>
                </a:cxn>
                <a:cxn ang="0">
                  <a:pos x="7" y="0"/>
                </a:cxn>
                <a:cxn ang="0">
                  <a:pos x="0" y="15"/>
                </a:cxn>
                <a:cxn ang="0">
                  <a:pos x="3" y="17"/>
                </a:cxn>
                <a:cxn ang="0">
                  <a:pos x="7" y="18"/>
                </a:cxn>
                <a:cxn ang="0">
                  <a:pos x="10" y="20"/>
                </a:cxn>
                <a:cxn ang="0">
                  <a:pos x="14" y="22"/>
                </a:cxn>
                <a:cxn ang="0">
                  <a:pos x="17" y="24"/>
                </a:cxn>
                <a:cxn ang="0">
                  <a:pos x="21" y="25"/>
                </a:cxn>
                <a:cxn ang="0">
                  <a:pos x="24" y="27"/>
                </a:cxn>
                <a:cxn ang="0">
                  <a:pos x="29" y="28"/>
                </a:cxn>
                <a:cxn ang="0">
                  <a:pos x="32" y="30"/>
                </a:cxn>
                <a:cxn ang="0">
                  <a:pos x="36" y="32"/>
                </a:cxn>
                <a:cxn ang="0">
                  <a:pos x="40" y="33"/>
                </a:cxn>
                <a:cxn ang="0">
                  <a:pos x="44" y="34"/>
                </a:cxn>
                <a:cxn ang="0">
                  <a:pos x="48" y="36"/>
                </a:cxn>
                <a:cxn ang="0">
                  <a:pos x="52" y="37"/>
                </a:cxn>
                <a:cxn ang="0">
                  <a:pos x="56" y="39"/>
                </a:cxn>
                <a:cxn ang="0">
                  <a:pos x="61" y="41"/>
                </a:cxn>
                <a:cxn ang="0">
                  <a:pos x="61" y="41"/>
                </a:cxn>
                <a:cxn ang="0">
                  <a:pos x="66" y="24"/>
                </a:cxn>
              </a:cxnLst>
              <a:rect l="0" t="0" r="r" b="b"/>
              <a:pathLst>
                <a:path w="67" h="42">
                  <a:moveTo>
                    <a:pt x="66" y="24"/>
                  </a:moveTo>
                  <a:lnTo>
                    <a:pt x="65" y="24"/>
                  </a:lnTo>
                  <a:lnTo>
                    <a:pt x="61" y="22"/>
                  </a:lnTo>
                  <a:lnTo>
                    <a:pt x="57" y="22"/>
                  </a:lnTo>
                  <a:lnTo>
                    <a:pt x="53" y="20"/>
                  </a:lnTo>
                  <a:lnTo>
                    <a:pt x="49" y="18"/>
                  </a:lnTo>
                  <a:lnTo>
                    <a:pt x="45" y="17"/>
                  </a:lnTo>
                  <a:lnTo>
                    <a:pt x="41" y="15"/>
                  </a:lnTo>
                  <a:lnTo>
                    <a:pt x="38" y="15"/>
                  </a:lnTo>
                  <a:lnTo>
                    <a:pt x="34" y="12"/>
                  </a:lnTo>
                  <a:lnTo>
                    <a:pt x="31" y="11"/>
                  </a:lnTo>
                  <a:lnTo>
                    <a:pt x="27" y="9"/>
                  </a:lnTo>
                  <a:lnTo>
                    <a:pt x="24" y="8"/>
                  </a:lnTo>
                  <a:lnTo>
                    <a:pt x="20" y="6"/>
                  </a:lnTo>
                  <a:lnTo>
                    <a:pt x="17" y="4"/>
                  </a:lnTo>
                  <a:lnTo>
                    <a:pt x="13" y="3"/>
                  </a:lnTo>
                  <a:lnTo>
                    <a:pt x="10" y="1"/>
                  </a:lnTo>
                  <a:lnTo>
                    <a:pt x="7" y="0"/>
                  </a:lnTo>
                  <a:lnTo>
                    <a:pt x="0" y="15"/>
                  </a:lnTo>
                  <a:lnTo>
                    <a:pt x="3" y="17"/>
                  </a:lnTo>
                  <a:lnTo>
                    <a:pt x="7" y="18"/>
                  </a:lnTo>
                  <a:lnTo>
                    <a:pt x="10" y="20"/>
                  </a:lnTo>
                  <a:lnTo>
                    <a:pt x="14" y="22"/>
                  </a:lnTo>
                  <a:lnTo>
                    <a:pt x="17" y="24"/>
                  </a:lnTo>
                  <a:lnTo>
                    <a:pt x="21" y="25"/>
                  </a:lnTo>
                  <a:lnTo>
                    <a:pt x="24" y="27"/>
                  </a:lnTo>
                  <a:lnTo>
                    <a:pt x="29" y="28"/>
                  </a:lnTo>
                  <a:lnTo>
                    <a:pt x="32" y="30"/>
                  </a:lnTo>
                  <a:lnTo>
                    <a:pt x="36" y="32"/>
                  </a:lnTo>
                  <a:lnTo>
                    <a:pt x="40" y="33"/>
                  </a:lnTo>
                  <a:lnTo>
                    <a:pt x="44" y="34"/>
                  </a:lnTo>
                  <a:lnTo>
                    <a:pt x="48" y="36"/>
                  </a:lnTo>
                  <a:lnTo>
                    <a:pt x="52" y="37"/>
                  </a:lnTo>
                  <a:lnTo>
                    <a:pt x="56" y="39"/>
                  </a:lnTo>
                  <a:lnTo>
                    <a:pt x="61" y="41"/>
                  </a:lnTo>
                  <a:lnTo>
                    <a:pt x="61" y="41"/>
                  </a:lnTo>
                  <a:lnTo>
                    <a:pt x="66" y="24"/>
                  </a:lnTo>
                </a:path>
              </a:pathLst>
            </a:custGeom>
            <a:solidFill>
              <a:srgbClr val="BFE5E5"/>
            </a:solidFill>
            <a:ln w="9525" cap="rnd">
              <a:noFill/>
              <a:round/>
              <a:headEnd/>
              <a:tailEnd/>
            </a:ln>
            <a:effectLst/>
          </p:spPr>
          <p:txBody>
            <a:bodyPr/>
            <a:lstStyle/>
            <a:p>
              <a:endParaRPr lang="en-US"/>
            </a:p>
          </p:txBody>
        </p:sp>
        <p:sp>
          <p:nvSpPr>
            <p:cNvPr id="19575" name="Freeform 119"/>
            <p:cNvSpPr>
              <a:spLocks/>
            </p:cNvSpPr>
            <p:nvPr/>
          </p:nvSpPr>
          <p:spPr bwMode="auto">
            <a:xfrm>
              <a:off x="681" y="2781"/>
              <a:ext cx="373" cy="163"/>
            </a:xfrm>
            <a:custGeom>
              <a:avLst/>
              <a:gdLst/>
              <a:ahLst/>
              <a:cxnLst>
                <a:cxn ang="0">
                  <a:pos x="372" y="146"/>
                </a:cxn>
                <a:cxn ang="0">
                  <a:pos x="350" y="133"/>
                </a:cxn>
                <a:cxn ang="0">
                  <a:pos x="326" y="121"/>
                </a:cxn>
                <a:cxn ang="0">
                  <a:pos x="303" y="109"/>
                </a:cxn>
                <a:cxn ang="0">
                  <a:pos x="279" y="98"/>
                </a:cxn>
                <a:cxn ang="0">
                  <a:pos x="255" y="87"/>
                </a:cxn>
                <a:cxn ang="0">
                  <a:pos x="229" y="77"/>
                </a:cxn>
                <a:cxn ang="0">
                  <a:pos x="205" y="68"/>
                </a:cxn>
                <a:cxn ang="0">
                  <a:pos x="180" y="59"/>
                </a:cxn>
                <a:cxn ang="0">
                  <a:pos x="156" y="50"/>
                </a:cxn>
                <a:cxn ang="0">
                  <a:pos x="132" y="42"/>
                </a:cxn>
                <a:cxn ang="0">
                  <a:pos x="108" y="34"/>
                </a:cxn>
                <a:cxn ang="0">
                  <a:pos x="85" y="27"/>
                </a:cxn>
                <a:cxn ang="0">
                  <a:pos x="63" y="19"/>
                </a:cxn>
                <a:cxn ang="0">
                  <a:pos x="42" y="12"/>
                </a:cxn>
                <a:cxn ang="0">
                  <a:pos x="23" y="6"/>
                </a:cxn>
                <a:cxn ang="0">
                  <a:pos x="4" y="0"/>
                </a:cxn>
                <a:cxn ang="0">
                  <a:pos x="9" y="19"/>
                </a:cxn>
                <a:cxn ang="0">
                  <a:pos x="28" y="26"/>
                </a:cxn>
                <a:cxn ang="0">
                  <a:pos x="48" y="33"/>
                </a:cxn>
                <a:cxn ang="0">
                  <a:pos x="70" y="40"/>
                </a:cxn>
                <a:cxn ang="0">
                  <a:pos x="92" y="47"/>
                </a:cxn>
                <a:cxn ang="0">
                  <a:pos x="116" y="55"/>
                </a:cxn>
                <a:cxn ang="0">
                  <a:pos x="139" y="63"/>
                </a:cxn>
                <a:cxn ang="0">
                  <a:pos x="163" y="71"/>
                </a:cxn>
                <a:cxn ang="0">
                  <a:pos x="187" y="80"/>
                </a:cxn>
                <a:cxn ang="0">
                  <a:pos x="213" y="89"/>
                </a:cxn>
                <a:cxn ang="0">
                  <a:pos x="236" y="98"/>
                </a:cxn>
                <a:cxn ang="0">
                  <a:pos x="261" y="109"/>
                </a:cxn>
                <a:cxn ang="0">
                  <a:pos x="285" y="119"/>
                </a:cxn>
                <a:cxn ang="0">
                  <a:pos x="308" y="131"/>
                </a:cxn>
                <a:cxn ang="0">
                  <a:pos x="331" y="142"/>
                </a:cxn>
                <a:cxn ang="0">
                  <a:pos x="353" y="155"/>
                </a:cxn>
                <a:cxn ang="0">
                  <a:pos x="364" y="162"/>
                </a:cxn>
              </a:cxnLst>
              <a:rect l="0" t="0" r="r" b="b"/>
              <a:pathLst>
                <a:path w="373" h="163">
                  <a:moveTo>
                    <a:pt x="372" y="146"/>
                  </a:moveTo>
                  <a:lnTo>
                    <a:pt x="372" y="146"/>
                  </a:lnTo>
                  <a:lnTo>
                    <a:pt x="361" y="140"/>
                  </a:lnTo>
                  <a:lnTo>
                    <a:pt x="350" y="133"/>
                  </a:lnTo>
                  <a:lnTo>
                    <a:pt x="338" y="127"/>
                  </a:lnTo>
                  <a:lnTo>
                    <a:pt x="326" y="121"/>
                  </a:lnTo>
                  <a:lnTo>
                    <a:pt x="315" y="115"/>
                  </a:lnTo>
                  <a:lnTo>
                    <a:pt x="303" y="109"/>
                  </a:lnTo>
                  <a:lnTo>
                    <a:pt x="291" y="103"/>
                  </a:lnTo>
                  <a:lnTo>
                    <a:pt x="279" y="98"/>
                  </a:lnTo>
                  <a:lnTo>
                    <a:pt x="267" y="93"/>
                  </a:lnTo>
                  <a:lnTo>
                    <a:pt x="255" y="87"/>
                  </a:lnTo>
                  <a:lnTo>
                    <a:pt x="242" y="82"/>
                  </a:lnTo>
                  <a:lnTo>
                    <a:pt x="229" y="77"/>
                  </a:lnTo>
                  <a:lnTo>
                    <a:pt x="217" y="72"/>
                  </a:lnTo>
                  <a:lnTo>
                    <a:pt x="205" y="68"/>
                  </a:lnTo>
                  <a:lnTo>
                    <a:pt x="193" y="63"/>
                  </a:lnTo>
                  <a:lnTo>
                    <a:pt x="180" y="59"/>
                  </a:lnTo>
                  <a:lnTo>
                    <a:pt x="168" y="55"/>
                  </a:lnTo>
                  <a:lnTo>
                    <a:pt x="156" y="50"/>
                  </a:lnTo>
                  <a:lnTo>
                    <a:pt x="144" y="46"/>
                  </a:lnTo>
                  <a:lnTo>
                    <a:pt x="132" y="42"/>
                  </a:lnTo>
                  <a:lnTo>
                    <a:pt x="120" y="38"/>
                  </a:lnTo>
                  <a:lnTo>
                    <a:pt x="108" y="34"/>
                  </a:lnTo>
                  <a:lnTo>
                    <a:pt x="97" y="30"/>
                  </a:lnTo>
                  <a:lnTo>
                    <a:pt x="85" y="27"/>
                  </a:lnTo>
                  <a:lnTo>
                    <a:pt x="75" y="23"/>
                  </a:lnTo>
                  <a:lnTo>
                    <a:pt x="63" y="19"/>
                  </a:lnTo>
                  <a:lnTo>
                    <a:pt x="53" y="16"/>
                  </a:lnTo>
                  <a:lnTo>
                    <a:pt x="42" y="12"/>
                  </a:lnTo>
                  <a:lnTo>
                    <a:pt x="33" y="9"/>
                  </a:lnTo>
                  <a:lnTo>
                    <a:pt x="23" y="6"/>
                  </a:lnTo>
                  <a:lnTo>
                    <a:pt x="14" y="3"/>
                  </a:lnTo>
                  <a:lnTo>
                    <a:pt x="4" y="0"/>
                  </a:lnTo>
                  <a:lnTo>
                    <a:pt x="0" y="16"/>
                  </a:lnTo>
                  <a:lnTo>
                    <a:pt x="9" y="19"/>
                  </a:lnTo>
                  <a:lnTo>
                    <a:pt x="18" y="22"/>
                  </a:lnTo>
                  <a:lnTo>
                    <a:pt x="28" y="26"/>
                  </a:lnTo>
                  <a:lnTo>
                    <a:pt x="38" y="29"/>
                  </a:lnTo>
                  <a:lnTo>
                    <a:pt x="48" y="33"/>
                  </a:lnTo>
                  <a:lnTo>
                    <a:pt x="59" y="36"/>
                  </a:lnTo>
                  <a:lnTo>
                    <a:pt x="70" y="40"/>
                  </a:lnTo>
                  <a:lnTo>
                    <a:pt x="81" y="44"/>
                  </a:lnTo>
                  <a:lnTo>
                    <a:pt x="92" y="47"/>
                  </a:lnTo>
                  <a:lnTo>
                    <a:pt x="104" y="51"/>
                  </a:lnTo>
                  <a:lnTo>
                    <a:pt x="116" y="55"/>
                  </a:lnTo>
                  <a:lnTo>
                    <a:pt x="127" y="59"/>
                  </a:lnTo>
                  <a:lnTo>
                    <a:pt x="139" y="63"/>
                  </a:lnTo>
                  <a:lnTo>
                    <a:pt x="151" y="67"/>
                  </a:lnTo>
                  <a:lnTo>
                    <a:pt x="163" y="71"/>
                  </a:lnTo>
                  <a:lnTo>
                    <a:pt x="175" y="75"/>
                  </a:lnTo>
                  <a:lnTo>
                    <a:pt x="187" y="80"/>
                  </a:lnTo>
                  <a:lnTo>
                    <a:pt x="200" y="84"/>
                  </a:lnTo>
                  <a:lnTo>
                    <a:pt x="213" y="89"/>
                  </a:lnTo>
                  <a:lnTo>
                    <a:pt x="225" y="93"/>
                  </a:lnTo>
                  <a:lnTo>
                    <a:pt x="236" y="98"/>
                  </a:lnTo>
                  <a:lnTo>
                    <a:pt x="249" y="103"/>
                  </a:lnTo>
                  <a:lnTo>
                    <a:pt x="261" y="109"/>
                  </a:lnTo>
                  <a:lnTo>
                    <a:pt x="273" y="113"/>
                  </a:lnTo>
                  <a:lnTo>
                    <a:pt x="285" y="119"/>
                  </a:lnTo>
                  <a:lnTo>
                    <a:pt x="297" y="125"/>
                  </a:lnTo>
                  <a:lnTo>
                    <a:pt x="308" y="131"/>
                  </a:lnTo>
                  <a:lnTo>
                    <a:pt x="319" y="136"/>
                  </a:lnTo>
                  <a:lnTo>
                    <a:pt x="331" y="142"/>
                  </a:lnTo>
                  <a:lnTo>
                    <a:pt x="342" y="149"/>
                  </a:lnTo>
                  <a:lnTo>
                    <a:pt x="353" y="155"/>
                  </a:lnTo>
                  <a:lnTo>
                    <a:pt x="364" y="162"/>
                  </a:lnTo>
                  <a:lnTo>
                    <a:pt x="364" y="162"/>
                  </a:lnTo>
                  <a:lnTo>
                    <a:pt x="372" y="146"/>
                  </a:lnTo>
                </a:path>
              </a:pathLst>
            </a:custGeom>
            <a:solidFill>
              <a:srgbClr val="BFE5E5"/>
            </a:solidFill>
            <a:ln w="9525" cap="rnd">
              <a:noFill/>
              <a:round/>
              <a:headEnd/>
              <a:tailEnd/>
            </a:ln>
            <a:effectLst/>
          </p:spPr>
          <p:txBody>
            <a:bodyPr/>
            <a:lstStyle/>
            <a:p>
              <a:endParaRPr lang="en-US"/>
            </a:p>
          </p:txBody>
        </p:sp>
        <p:sp>
          <p:nvSpPr>
            <p:cNvPr id="19576" name="Freeform 120"/>
            <p:cNvSpPr>
              <a:spLocks/>
            </p:cNvSpPr>
            <p:nvPr/>
          </p:nvSpPr>
          <p:spPr bwMode="auto">
            <a:xfrm>
              <a:off x="1045" y="2928"/>
              <a:ext cx="54" cy="47"/>
            </a:xfrm>
            <a:custGeom>
              <a:avLst/>
              <a:gdLst/>
              <a:ahLst/>
              <a:cxnLst>
                <a:cxn ang="0">
                  <a:pos x="53" y="31"/>
                </a:cxn>
                <a:cxn ang="0">
                  <a:pos x="53" y="31"/>
                </a:cxn>
                <a:cxn ang="0">
                  <a:pos x="47" y="27"/>
                </a:cxn>
                <a:cxn ang="0">
                  <a:pos x="41" y="23"/>
                </a:cxn>
                <a:cxn ang="0">
                  <a:pos x="36" y="19"/>
                </a:cxn>
                <a:cxn ang="0">
                  <a:pos x="30" y="15"/>
                </a:cxn>
                <a:cxn ang="0">
                  <a:pos x="25" y="11"/>
                </a:cxn>
                <a:cxn ang="0">
                  <a:pos x="18" y="7"/>
                </a:cxn>
                <a:cxn ang="0">
                  <a:pos x="13" y="3"/>
                </a:cxn>
                <a:cxn ang="0">
                  <a:pos x="7" y="0"/>
                </a:cxn>
                <a:cxn ang="0">
                  <a:pos x="0" y="15"/>
                </a:cxn>
                <a:cxn ang="0">
                  <a:pos x="5" y="19"/>
                </a:cxn>
                <a:cxn ang="0">
                  <a:pos x="11" y="23"/>
                </a:cxn>
                <a:cxn ang="0">
                  <a:pos x="16" y="26"/>
                </a:cxn>
                <a:cxn ang="0">
                  <a:pos x="22" y="30"/>
                </a:cxn>
                <a:cxn ang="0">
                  <a:pos x="27" y="34"/>
                </a:cxn>
                <a:cxn ang="0">
                  <a:pos x="33" y="38"/>
                </a:cxn>
                <a:cxn ang="0">
                  <a:pos x="38" y="42"/>
                </a:cxn>
                <a:cxn ang="0">
                  <a:pos x="43" y="46"/>
                </a:cxn>
                <a:cxn ang="0">
                  <a:pos x="43" y="46"/>
                </a:cxn>
                <a:cxn ang="0">
                  <a:pos x="53" y="31"/>
                </a:cxn>
              </a:cxnLst>
              <a:rect l="0" t="0" r="r" b="b"/>
              <a:pathLst>
                <a:path w="54" h="47">
                  <a:moveTo>
                    <a:pt x="53" y="31"/>
                  </a:moveTo>
                  <a:lnTo>
                    <a:pt x="53" y="31"/>
                  </a:lnTo>
                  <a:lnTo>
                    <a:pt x="47" y="27"/>
                  </a:lnTo>
                  <a:lnTo>
                    <a:pt x="41" y="23"/>
                  </a:lnTo>
                  <a:lnTo>
                    <a:pt x="36" y="19"/>
                  </a:lnTo>
                  <a:lnTo>
                    <a:pt x="30" y="15"/>
                  </a:lnTo>
                  <a:lnTo>
                    <a:pt x="25" y="11"/>
                  </a:lnTo>
                  <a:lnTo>
                    <a:pt x="18" y="7"/>
                  </a:lnTo>
                  <a:lnTo>
                    <a:pt x="13" y="3"/>
                  </a:lnTo>
                  <a:lnTo>
                    <a:pt x="7" y="0"/>
                  </a:lnTo>
                  <a:lnTo>
                    <a:pt x="0" y="15"/>
                  </a:lnTo>
                  <a:lnTo>
                    <a:pt x="5" y="19"/>
                  </a:lnTo>
                  <a:lnTo>
                    <a:pt x="11" y="23"/>
                  </a:lnTo>
                  <a:lnTo>
                    <a:pt x="16" y="26"/>
                  </a:lnTo>
                  <a:lnTo>
                    <a:pt x="22" y="30"/>
                  </a:lnTo>
                  <a:lnTo>
                    <a:pt x="27" y="34"/>
                  </a:lnTo>
                  <a:lnTo>
                    <a:pt x="33" y="38"/>
                  </a:lnTo>
                  <a:lnTo>
                    <a:pt x="38" y="42"/>
                  </a:lnTo>
                  <a:lnTo>
                    <a:pt x="43" y="46"/>
                  </a:lnTo>
                  <a:lnTo>
                    <a:pt x="43" y="46"/>
                  </a:lnTo>
                  <a:lnTo>
                    <a:pt x="53" y="31"/>
                  </a:lnTo>
                </a:path>
              </a:pathLst>
            </a:custGeom>
            <a:solidFill>
              <a:srgbClr val="BFE5E5"/>
            </a:solidFill>
            <a:ln w="9525" cap="rnd">
              <a:noFill/>
              <a:round/>
              <a:headEnd/>
              <a:tailEnd/>
            </a:ln>
            <a:effectLst/>
          </p:spPr>
          <p:txBody>
            <a:bodyPr/>
            <a:lstStyle/>
            <a:p>
              <a:endParaRPr lang="en-US"/>
            </a:p>
          </p:txBody>
        </p:sp>
        <p:sp>
          <p:nvSpPr>
            <p:cNvPr id="19577" name="Freeform 121"/>
            <p:cNvSpPr>
              <a:spLocks/>
            </p:cNvSpPr>
            <p:nvPr/>
          </p:nvSpPr>
          <p:spPr bwMode="auto">
            <a:xfrm>
              <a:off x="1090" y="2959"/>
              <a:ext cx="281" cy="385"/>
            </a:xfrm>
            <a:custGeom>
              <a:avLst/>
              <a:gdLst/>
              <a:ahLst/>
              <a:cxnLst>
                <a:cxn ang="0">
                  <a:pos x="276" y="365"/>
                </a:cxn>
                <a:cxn ang="0">
                  <a:pos x="267" y="338"/>
                </a:cxn>
                <a:cxn ang="0">
                  <a:pos x="257" y="311"/>
                </a:cxn>
                <a:cxn ang="0">
                  <a:pos x="246" y="285"/>
                </a:cxn>
                <a:cxn ang="0">
                  <a:pos x="234" y="259"/>
                </a:cxn>
                <a:cxn ang="0">
                  <a:pos x="220" y="234"/>
                </a:cxn>
                <a:cxn ang="0">
                  <a:pos x="206" y="208"/>
                </a:cxn>
                <a:cxn ang="0">
                  <a:pos x="189" y="184"/>
                </a:cxn>
                <a:cxn ang="0">
                  <a:pos x="173" y="159"/>
                </a:cxn>
                <a:cxn ang="0">
                  <a:pos x="155" y="136"/>
                </a:cxn>
                <a:cxn ang="0">
                  <a:pos x="135" y="114"/>
                </a:cxn>
                <a:cxn ang="0">
                  <a:pos x="115" y="91"/>
                </a:cxn>
                <a:cxn ang="0">
                  <a:pos x="93" y="70"/>
                </a:cxn>
                <a:cxn ang="0">
                  <a:pos x="71" y="49"/>
                </a:cxn>
                <a:cxn ang="0">
                  <a:pos x="47" y="29"/>
                </a:cxn>
                <a:cxn ang="0">
                  <a:pos x="21" y="9"/>
                </a:cxn>
                <a:cxn ang="0">
                  <a:pos x="0" y="14"/>
                </a:cxn>
                <a:cxn ang="0">
                  <a:pos x="24" y="33"/>
                </a:cxn>
                <a:cxn ang="0">
                  <a:pos x="49" y="53"/>
                </a:cxn>
                <a:cxn ang="0">
                  <a:pos x="71" y="73"/>
                </a:cxn>
                <a:cxn ang="0">
                  <a:pos x="93" y="93"/>
                </a:cxn>
                <a:cxn ang="0">
                  <a:pos x="114" y="115"/>
                </a:cxn>
                <a:cxn ang="0">
                  <a:pos x="133" y="136"/>
                </a:cxn>
                <a:cxn ang="0">
                  <a:pos x="151" y="159"/>
                </a:cxn>
                <a:cxn ang="0">
                  <a:pos x="169" y="182"/>
                </a:cxn>
                <a:cxn ang="0">
                  <a:pos x="185" y="206"/>
                </a:cxn>
                <a:cxn ang="0">
                  <a:pos x="200" y="230"/>
                </a:cxn>
                <a:cxn ang="0">
                  <a:pos x="213" y="254"/>
                </a:cxn>
                <a:cxn ang="0">
                  <a:pos x="226" y="279"/>
                </a:cxn>
                <a:cxn ang="0">
                  <a:pos x="237" y="305"/>
                </a:cxn>
                <a:cxn ang="0">
                  <a:pos x="248" y="331"/>
                </a:cxn>
                <a:cxn ang="0">
                  <a:pos x="256" y="357"/>
                </a:cxn>
                <a:cxn ang="0">
                  <a:pos x="264" y="384"/>
                </a:cxn>
              </a:cxnLst>
              <a:rect l="0" t="0" r="r" b="b"/>
              <a:pathLst>
                <a:path w="281" h="385">
                  <a:moveTo>
                    <a:pt x="280" y="379"/>
                  </a:moveTo>
                  <a:lnTo>
                    <a:pt x="276" y="365"/>
                  </a:lnTo>
                  <a:lnTo>
                    <a:pt x="272" y="351"/>
                  </a:lnTo>
                  <a:lnTo>
                    <a:pt x="267" y="338"/>
                  </a:lnTo>
                  <a:lnTo>
                    <a:pt x="263" y="325"/>
                  </a:lnTo>
                  <a:lnTo>
                    <a:pt x="257" y="311"/>
                  </a:lnTo>
                  <a:lnTo>
                    <a:pt x="252" y="298"/>
                  </a:lnTo>
                  <a:lnTo>
                    <a:pt x="246" y="285"/>
                  </a:lnTo>
                  <a:lnTo>
                    <a:pt x="240" y="272"/>
                  </a:lnTo>
                  <a:lnTo>
                    <a:pt x="234" y="259"/>
                  </a:lnTo>
                  <a:lnTo>
                    <a:pt x="227" y="246"/>
                  </a:lnTo>
                  <a:lnTo>
                    <a:pt x="220" y="234"/>
                  </a:lnTo>
                  <a:lnTo>
                    <a:pt x="213" y="221"/>
                  </a:lnTo>
                  <a:lnTo>
                    <a:pt x="206" y="208"/>
                  </a:lnTo>
                  <a:lnTo>
                    <a:pt x="198" y="195"/>
                  </a:lnTo>
                  <a:lnTo>
                    <a:pt x="189" y="184"/>
                  </a:lnTo>
                  <a:lnTo>
                    <a:pt x="182" y="172"/>
                  </a:lnTo>
                  <a:lnTo>
                    <a:pt x="173" y="159"/>
                  </a:lnTo>
                  <a:lnTo>
                    <a:pt x="164" y="148"/>
                  </a:lnTo>
                  <a:lnTo>
                    <a:pt x="155" y="136"/>
                  </a:lnTo>
                  <a:lnTo>
                    <a:pt x="145" y="125"/>
                  </a:lnTo>
                  <a:lnTo>
                    <a:pt x="135" y="114"/>
                  </a:lnTo>
                  <a:lnTo>
                    <a:pt x="125" y="103"/>
                  </a:lnTo>
                  <a:lnTo>
                    <a:pt x="115" y="91"/>
                  </a:lnTo>
                  <a:lnTo>
                    <a:pt x="104" y="81"/>
                  </a:lnTo>
                  <a:lnTo>
                    <a:pt x="93" y="70"/>
                  </a:lnTo>
                  <a:lnTo>
                    <a:pt x="82" y="60"/>
                  </a:lnTo>
                  <a:lnTo>
                    <a:pt x="71" y="49"/>
                  </a:lnTo>
                  <a:lnTo>
                    <a:pt x="58" y="39"/>
                  </a:lnTo>
                  <a:lnTo>
                    <a:pt x="47" y="29"/>
                  </a:lnTo>
                  <a:lnTo>
                    <a:pt x="34" y="19"/>
                  </a:lnTo>
                  <a:lnTo>
                    <a:pt x="21" y="9"/>
                  </a:lnTo>
                  <a:lnTo>
                    <a:pt x="9" y="0"/>
                  </a:lnTo>
                  <a:lnTo>
                    <a:pt x="0" y="14"/>
                  </a:lnTo>
                  <a:lnTo>
                    <a:pt x="12" y="24"/>
                  </a:lnTo>
                  <a:lnTo>
                    <a:pt x="24" y="33"/>
                  </a:lnTo>
                  <a:lnTo>
                    <a:pt x="37" y="42"/>
                  </a:lnTo>
                  <a:lnTo>
                    <a:pt x="49" y="53"/>
                  </a:lnTo>
                  <a:lnTo>
                    <a:pt x="60" y="62"/>
                  </a:lnTo>
                  <a:lnTo>
                    <a:pt x="71" y="73"/>
                  </a:lnTo>
                  <a:lnTo>
                    <a:pt x="83" y="83"/>
                  </a:lnTo>
                  <a:lnTo>
                    <a:pt x="93" y="93"/>
                  </a:lnTo>
                  <a:lnTo>
                    <a:pt x="104" y="104"/>
                  </a:lnTo>
                  <a:lnTo>
                    <a:pt x="114" y="115"/>
                  </a:lnTo>
                  <a:lnTo>
                    <a:pt x="124" y="126"/>
                  </a:lnTo>
                  <a:lnTo>
                    <a:pt x="133" y="136"/>
                  </a:lnTo>
                  <a:lnTo>
                    <a:pt x="142" y="148"/>
                  </a:lnTo>
                  <a:lnTo>
                    <a:pt x="151" y="159"/>
                  </a:lnTo>
                  <a:lnTo>
                    <a:pt x="161" y="171"/>
                  </a:lnTo>
                  <a:lnTo>
                    <a:pt x="169" y="182"/>
                  </a:lnTo>
                  <a:lnTo>
                    <a:pt x="177" y="195"/>
                  </a:lnTo>
                  <a:lnTo>
                    <a:pt x="185" y="206"/>
                  </a:lnTo>
                  <a:lnTo>
                    <a:pt x="192" y="218"/>
                  </a:lnTo>
                  <a:lnTo>
                    <a:pt x="200" y="230"/>
                  </a:lnTo>
                  <a:lnTo>
                    <a:pt x="207" y="242"/>
                  </a:lnTo>
                  <a:lnTo>
                    <a:pt x="213" y="254"/>
                  </a:lnTo>
                  <a:lnTo>
                    <a:pt x="220" y="267"/>
                  </a:lnTo>
                  <a:lnTo>
                    <a:pt x="226" y="279"/>
                  </a:lnTo>
                  <a:lnTo>
                    <a:pt x="232" y="292"/>
                  </a:lnTo>
                  <a:lnTo>
                    <a:pt x="237" y="305"/>
                  </a:lnTo>
                  <a:lnTo>
                    <a:pt x="243" y="318"/>
                  </a:lnTo>
                  <a:lnTo>
                    <a:pt x="248" y="331"/>
                  </a:lnTo>
                  <a:lnTo>
                    <a:pt x="253" y="344"/>
                  </a:lnTo>
                  <a:lnTo>
                    <a:pt x="256" y="357"/>
                  </a:lnTo>
                  <a:lnTo>
                    <a:pt x="261" y="370"/>
                  </a:lnTo>
                  <a:lnTo>
                    <a:pt x="264" y="384"/>
                  </a:lnTo>
                  <a:lnTo>
                    <a:pt x="280" y="379"/>
                  </a:lnTo>
                </a:path>
              </a:pathLst>
            </a:custGeom>
            <a:solidFill>
              <a:srgbClr val="BFE5E5"/>
            </a:solidFill>
            <a:ln w="9525" cap="rnd">
              <a:noFill/>
              <a:round/>
              <a:headEnd/>
              <a:tailEnd/>
            </a:ln>
            <a:effectLst/>
          </p:spPr>
          <p:txBody>
            <a:bodyPr/>
            <a:lstStyle/>
            <a:p>
              <a:endParaRPr lang="en-US"/>
            </a:p>
          </p:txBody>
        </p:sp>
        <p:sp>
          <p:nvSpPr>
            <p:cNvPr id="19578" name="Freeform 122"/>
            <p:cNvSpPr>
              <a:spLocks/>
            </p:cNvSpPr>
            <p:nvPr/>
          </p:nvSpPr>
          <p:spPr bwMode="auto">
            <a:xfrm>
              <a:off x="1354" y="3338"/>
              <a:ext cx="17" cy="17"/>
            </a:xfrm>
            <a:custGeom>
              <a:avLst/>
              <a:gdLst/>
              <a:ahLst/>
              <a:cxnLst>
                <a:cxn ang="0">
                  <a:pos x="0" y="6"/>
                </a:cxn>
                <a:cxn ang="0">
                  <a:pos x="2" y="12"/>
                </a:cxn>
                <a:cxn ang="0">
                  <a:pos x="4" y="14"/>
                </a:cxn>
                <a:cxn ang="0">
                  <a:pos x="7" y="16"/>
                </a:cxn>
                <a:cxn ang="0">
                  <a:pos x="10" y="16"/>
                </a:cxn>
                <a:cxn ang="0">
                  <a:pos x="13" y="13"/>
                </a:cxn>
                <a:cxn ang="0">
                  <a:pos x="15" y="10"/>
                </a:cxn>
                <a:cxn ang="0">
                  <a:pos x="16" y="5"/>
                </a:cxn>
                <a:cxn ang="0">
                  <a:pos x="16" y="0"/>
                </a:cxn>
                <a:cxn ang="0">
                  <a:pos x="0" y="6"/>
                </a:cxn>
              </a:cxnLst>
              <a:rect l="0" t="0" r="r" b="b"/>
              <a:pathLst>
                <a:path w="17" h="17">
                  <a:moveTo>
                    <a:pt x="0" y="6"/>
                  </a:moveTo>
                  <a:lnTo>
                    <a:pt x="2" y="12"/>
                  </a:lnTo>
                  <a:lnTo>
                    <a:pt x="4" y="14"/>
                  </a:lnTo>
                  <a:lnTo>
                    <a:pt x="7" y="16"/>
                  </a:lnTo>
                  <a:lnTo>
                    <a:pt x="10" y="16"/>
                  </a:lnTo>
                  <a:lnTo>
                    <a:pt x="13" y="13"/>
                  </a:lnTo>
                  <a:lnTo>
                    <a:pt x="15" y="10"/>
                  </a:lnTo>
                  <a:lnTo>
                    <a:pt x="16" y="5"/>
                  </a:lnTo>
                  <a:lnTo>
                    <a:pt x="16" y="0"/>
                  </a:lnTo>
                  <a:lnTo>
                    <a:pt x="0" y="6"/>
                  </a:lnTo>
                </a:path>
              </a:pathLst>
            </a:custGeom>
            <a:solidFill>
              <a:srgbClr val="BFE5E5"/>
            </a:solidFill>
            <a:ln w="9525" cap="rnd">
              <a:noFill/>
              <a:round/>
              <a:headEnd/>
              <a:tailEnd/>
            </a:ln>
            <a:effectLst/>
          </p:spPr>
          <p:txBody>
            <a:bodyPr/>
            <a:lstStyle/>
            <a:p>
              <a:endParaRPr lang="en-US"/>
            </a:p>
          </p:txBody>
        </p:sp>
        <p:sp>
          <p:nvSpPr>
            <p:cNvPr id="19579" name="Freeform 123"/>
            <p:cNvSpPr>
              <a:spLocks/>
            </p:cNvSpPr>
            <p:nvPr/>
          </p:nvSpPr>
          <p:spPr bwMode="auto">
            <a:xfrm>
              <a:off x="492" y="2493"/>
              <a:ext cx="17" cy="17"/>
            </a:xfrm>
            <a:custGeom>
              <a:avLst/>
              <a:gdLst/>
              <a:ahLst/>
              <a:cxnLst>
                <a:cxn ang="0">
                  <a:pos x="16" y="13"/>
                </a:cxn>
                <a:cxn ang="0">
                  <a:pos x="15" y="6"/>
                </a:cxn>
                <a:cxn ang="0">
                  <a:pos x="13" y="2"/>
                </a:cxn>
                <a:cxn ang="0">
                  <a:pos x="10" y="0"/>
                </a:cxn>
                <a:cxn ang="0">
                  <a:pos x="7" y="0"/>
                </a:cxn>
                <a:cxn ang="0">
                  <a:pos x="4" y="1"/>
                </a:cxn>
                <a:cxn ang="0">
                  <a:pos x="2" y="4"/>
                </a:cxn>
                <a:cxn ang="0">
                  <a:pos x="0" y="9"/>
                </a:cxn>
                <a:cxn ang="0">
                  <a:pos x="0" y="16"/>
                </a:cxn>
                <a:cxn ang="0">
                  <a:pos x="16" y="13"/>
                </a:cxn>
              </a:cxnLst>
              <a:rect l="0" t="0" r="r" b="b"/>
              <a:pathLst>
                <a:path w="17" h="17">
                  <a:moveTo>
                    <a:pt x="16" y="13"/>
                  </a:moveTo>
                  <a:lnTo>
                    <a:pt x="15" y="6"/>
                  </a:lnTo>
                  <a:lnTo>
                    <a:pt x="13" y="2"/>
                  </a:lnTo>
                  <a:lnTo>
                    <a:pt x="10" y="0"/>
                  </a:lnTo>
                  <a:lnTo>
                    <a:pt x="7" y="0"/>
                  </a:lnTo>
                  <a:lnTo>
                    <a:pt x="4" y="1"/>
                  </a:lnTo>
                  <a:lnTo>
                    <a:pt x="2" y="4"/>
                  </a:lnTo>
                  <a:lnTo>
                    <a:pt x="0" y="9"/>
                  </a:lnTo>
                  <a:lnTo>
                    <a:pt x="0" y="16"/>
                  </a:lnTo>
                  <a:lnTo>
                    <a:pt x="16" y="13"/>
                  </a:lnTo>
                </a:path>
              </a:pathLst>
            </a:custGeom>
            <a:solidFill>
              <a:srgbClr val="B7E0E0"/>
            </a:solidFill>
            <a:ln w="9525" cap="rnd">
              <a:noFill/>
              <a:round/>
              <a:headEnd/>
              <a:tailEnd/>
            </a:ln>
            <a:effectLst/>
          </p:spPr>
          <p:txBody>
            <a:bodyPr/>
            <a:lstStyle/>
            <a:p>
              <a:endParaRPr lang="en-US"/>
            </a:p>
          </p:txBody>
        </p:sp>
        <p:sp>
          <p:nvSpPr>
            <p:cNvPr id="19580" name="Freeform 124"/>
            <p:cNvSpPr>
              <a:spLocks/>
            </p:cNvSpPr>
            <p:nvPr/>
          </p:nvSpPr>
          <p:spPr bwMode="auto">
            <a:xfrm>
              <a:off x="492" y="2501"/>
              <a:ext cx="59" cy="195"/>
            </a:xfrm>
            <a:custGeom>
              <a:avLst/>
              <a:gdLst/>
              <a:ahLst/>
              <a:cxnLst>
                <a:cxn ang="0">
                  <a:pos x="58" y="185"/>
                </a:cxn>
                <a:cxn ang="0">
                  <a:pos x="58" y="185"/>
                </a:cxn>
                <a:cxn ang="0">
                  <a:pos x="52" y="171"/>
                </a:cxn>
                <a:cxn ang="0">
                  <a:pos x="46" y="157"/>
                </a:cxn>
                <a:cxn ang="0">
                  <a:pos x="41" y="142"/>
                </a:cxn>
                <a:cxn ang="0">
                  <a:pos x="37" y="127"/>
                </a:cxn>
                <a:cxn ang="0">
                  <a:pos x="33" y="111"/>
                </a:cxn>
                <a:cxn ang="0">
                  <a:pos x="29" y="95"/>
                </a:cxn>
                <a:cxn ang="0">
                  <a:pos x="26" y="80"/>
                </a:cxn>
                <a:cxn ang="0">
                  <a:pos x="24" y="66"/>
                </a:cxn>
                <a:cxn ang="0">
                  <a:pos x="21" y="52"/>
                </a:cxn>
                <a:cxn ang="0">
                  <a:pos x="20" y="39"/>
                </a:cxn>
                <a:cxn ang="0">
                  <a:pos x="18" y="29"/>
                </a:cxn>
                <a:cxn ang="0">
                  <a:pos x="17" y="19"/>
                </a:cxn>
                <a:cxn ang="0">
                  <a:pos x="16" y="10"/>
                </a:cxn>
                <a:cxn ang="0">
                  <a:pos x="16" y="4"/>
                </a:cxn>
                <a:cxn ang="0">
                  <a:pos x="15" y="1"/>
                </a:cxn>
                <a:cxn ang="0">
                  <a:pos x="15" y="0"/>
                </a:cxn>
                <a:cxn ang="0">
                  <a:pos x="0" y="1"/>
                </a:cxn>
                <a:cxn ang="0">
                  <a:pos x="0" y="3"/>
                </a:cxn>
                <a:cxn ang="0">
                  <a:pos x="0" y="6"/>
                </a:cxn>
                <a:cxn ang="0">
                  <a:pos x="0" y="12"/>
                </a:cxn>
                <a:cxn ang="0">
                  <a:pos x="1" y="21"/>
                </a:cxn>
                <a:cxn ang="0">
                  <a:pos x="2" y="30"/>
                </a:cxn>
                <a:cxn ang="0">
                  <a:pos x="4" y="42"/>
                </a:cxn>
                <a:cxn ang="0">
                  <a:pos x="5" y="55"/>
                </a:cxn>
                <a:cxn ang="0">
                  <a:pos x="7" y="69"/>
                </a:cxn>
                <a:cxn ang="0">
                  <a:pos x="10" y="84"/>
                </a:cxn>
                <a:cxn ang="0">
                  <a:pos x="14" y="100"/>
                </a:cxn>
                <a:cxn ang="0">
                  <a:pos x="17" y="116"/>
                </a:cxn>
                <a:cxn ang="0">
                  <a:pos x="21" y="132"/>
                </a:cxn>
                <a:cxn ang="0">
                  <a:pos x="26" y="148"/>
                </a:cxn>
                <a:cxn ang="0">
                  <a:pos x="31" y="164"/>
                </a:cxn>
                <a:cxn ang="0">
                  <a:pos x="37" y="179"/>
                </a:cxn>
                <a:cxn ang="0">
                  <a:pos x="44" y="194"/>
                </a:cxn>
                <a:cxn ang="0">
                  <a:pos x="44" y="194"/>
                </a:cxn>
                <a:cxn ang="0">
                  <a:pos x="58" y="185"/>
                </a:cxn>
              </a:cxnLst>
              <a:rect l="0" t="0" r="r" b="b"/>
              <a:pathLst>
                <a:path w="59" h="195">
                  <a:moveTo>
                    <a:pt x="58" y="185"/>
                  </a:moveTo>
                  <a:lnTo>
                    <a:pt x="58" y="185"/>
                  </a:lnTo>
                  <a:lnTo>
                    <a:pt x="52" y="171"/>
                  </a:lnTo>
                  <a:lnTo>
                    <a:pt x="46" y="157"/>
                  </a:lnTo>
                  <a:lnTo>
                    <a:pt x="41" y="142"/>
                  </a:lnTo>
                  <a:lnTo>
                    <a:pt x="37" y="127"/>
                  </a:lnTo>
                  <a:lnTo>
                    <a:pt x="33" y="111"/>
                  </a:lnTo>
                  <a:lnTo>
                    <a:pt x="29" y="95"/>
                  </a:lnTo>
                  <a:lnTo>
                    <a:pt x="26" y="80"/>
                  </a:lnTo>
                  <a:lnTo>
                    <a:pt x="24" y="66"/>
                  </a:lnTo>
                  <a:lnTo>
                    <a:pt x="21" y="52"/>
                  </a:lnTo>
                  <a:lnTo>
                    <a:pt x="20" y="39"/>
                  </a:lnTo>
                  <a:lnTo>
                    <a:pt x="18" y="29"/>
                  </a:lnTo>
                  <a:lnTo>
                    <a:pt x="17" y="19"/>
                  </a:lnTo>
                  <a:lnTo>
                    <a:pt x="16" y="10"/>
                  </a:lnTo>
                  <a:lnTo>
                    <a:pt x="16" y="4"/>
                  </a:lnTo>
                  <a:lnTo>
                    <a:pt x="15" y="1"/>
                  </a:lnTo>
                  <a:lnTo>
                    <a:pt x="15" y="0"/>
                  </a:lnTo>
                  <a:lnTo>
                    <a:pt x="0" y="1"/>
                  </a:lnTo>
                  <a:lnTo>
                    <a:pt x="0" y="3"/>
                  </a:lnTo>
                  <a:lnTo>
                    <a:pt x="0" y="6"/>
                  </a:lnTo>
                  <a:lnTo>
                    <a:pt x="0" y="12"/>
                  </a:lnTo>
                  <a:lnTo>
                    <a:pt x="1" y="21"/>
                  </a:lnTo>
                  <a:lnTo>
                    <a:pt x="2" y="30"/>
                  </a:lnTo>
                  <a:lnTo>
                    <a:pt x="4" y="42"/>
                  </a:lnTo>
                  <a:lnTo>
                    <a:pt x="5" y="55"/>
                  </a:lnTo>
                  <a:lnTo>
                    <a:pt x="7" y="69"/>
                  </a:lnTo>
                  <a:lnTo>
                    <a:pt x="10" y="84"/>
                  </a:lnTo>
                  <a:lnTo>
                    <a:pt x="14" y="100"/>
                  </a:lnTo>
                  <a:lnTo>
                    <a:pt x="17" y="116"/>
                  </a:lnTo>
                  <a:lnTo>
                    <a:pt x="21" y="132"/>
                  </a:lnTo>
                  <a:lnTo>
                    <a:pt x="26" y="148"/>
                  </a:lnTo>
                  <a:lnTo>
                    <a:pt x="31" y="164"/>
                  </a:lnTo>
                  <a:lnTo>
                    <a:pt x="37" y="179"/>
                  </a:lnTo>
                  <a:lnTo>
                    <a:pt x="44" y="194"/>
                  </a:lnTo>
                  <a:lnTo>
                    <a:pt x="44" y="194"/>
                  </a:lnTo>
                  <a:lnTo>
                    <a:pt x="58" y="185"/>
                  </a:lnTo>
                </a:path>
              </a:pathLst>
            </a:custGeom>
            <a:solidFill>
              <a:srgbClr val="B7E0E0"/>
            </a:solidFill>
            <a:ln w="9525" cap="rnd">
              <a:noFill/>
              <a:round/>
              <a:headEnd/>
              <a:tailEnd/>
            </a:ln>
            <a:effectLst/>
          </p:spPr>
          <p:txBody>
            <a:bodyPr/>
            <a:lstStyle/>
            <a:p>
              <a:endParaRPr lang="en-US"/>
            </a:p>
          </p:txBody>
        </p:sp>
        <p:sp>
          <p:nvSpPr>
            <p:cNvPr id="19581" name="Freeform 125"/>
            <p:cNvSpPr>
              <a:spLocks/>
            </p:cNvSpPr>
            <p:nvPr/>
          </p:nvSpPr>
          <p:spPr bwMode="auto">
            <a:xfrm>
              <a:off x="536" y="2687"/>
              <a:ext cx="89" cy="98"/>
            </a:xfrm>
            <a:custGeom>
              <a:avLst/>
              <a:gdLst/>
              <a:ahLst/>
              <a:cxnLst>
                <a:cxn ang="0">
                  <a:pos x="88" y="81"/>
                </a:cxn>
                <a:cxn ang="0">
                  <a:pos x="88" y="81"/>
                </a:cxn>
                <a:cxn ang="0">
                  <a:pos x="81" y="77"/>
                </a:cxn>
                <a:cxn ang="0">
                  <a:pos x="75" y="73"/>
                </a:cxn>
                <a:cxn ang="0">
                  <a:pos x="70" y="70"/>
                </a:cxn>
                <a:cxn ang="0">
                  <a:pos x="64" y="66"/>
                </a:cxn>
                <a:cxn ang="0">
                  <a:pos x="58" y="61"/>
                </a:cxn>
                <a:cxn ang="0">
                  <a:pos x="53" y="56"/>
                </a:cxn>
                <a:cxn ang="0">
                  <a:pos x="48" y="51"/>
                </a:cxn>
                <a:cxn ang="0">
                  <a:pos x="44" y="46"/>
                </a:cxn>
                <a:cxn ang="0">
                  <a:pos x="40" y="40"/>
                </a:cxn>
                <a:cxn ang="0">
                  <a:pos x="35" y="35"/>
                </a:cxn>
                <a:cxn ang="0">
                  <a:pos x="31" y="30"/>
                </a:cxn>
                <a:cxn ang="0">
                  <a:pos x="27" y="24"/>
                </a:cxn>
                <a:cxn ang="0">
                  <a:pos x="24" y="18"/>
                </a:cxn>
                <a:cxn ang="0">
                  <a:pos x="19" y="12"/>
                </a:cxn>
                <a:cxn ang="0">
                  <a:pos x="17" y="6"/>
                </a:cxn>
                <a:cxn ang="0">
                  <a:pos x="13" y="0"/>
                </a:cxn>
                <a:cxn ang="0">
                  <a:pos x="0" y="8"/>
                </a:cxn>
                <a:cxn ang="0">
                  <a:pos x="2" y="14"/>
                </a:cxn>
                <a:cxn ang="0">
                  <a:pos x="6" y="21"/>
                </a:cxn>
                <a:cxn ang="0">
                  <a:pos x="10" y="27"/>
                </a:cxn>
                <a:cxn ang="0">
                  <a:pos x="14" y="33"/>
                </a:cxn>
                <a:cxn ang="0">
                  <a:pos x="18" y="40"/>
                </a:cxn>
                <a:cxn ang="0">
                  <a:pos x="23" y="46"/>
                </a:cxn>
                <a:cxn ang="0">
                  <a:pos x="27" y="52"/>
                </a:cxn>
                <a:cxn ang="0">
                  <a:pos x="32" y="58"/>
                </a:cxn>
                <a:cxn ang="0">
                  <a:pos x="37" y="63"/>
                </a:cxn>
                <a:cxn ang="0">
                  <a:pos x="43" y="70"/>
                </a:cxn>
                <a:cxn ang="0">
                  <a:pos x="48" y="74"/>
                </a:cxn>
                <a:cxn ang="0">
                  <a:pos x="54" y="80"/>
                </a:cxn>
                <a:cxn ang="0">
                  <a:pos x="61" y="84"/>
                </a:cxn>
                <a:cxn ang="0">
                  <a:pos x="67" y="88"/>
                </a:cxn>
                <a:cxn ang="0">
                  <a:pos x="73" y="93"/>
                </a:cxn>
                <a:cxn ang="0">
                  <a:pos x="80" y="97"/>
                </a:cxn>
                <a:cxn ang="0">
                  <a:pos x="80" y="97"/>
                </a:cxn>
                <a:cxn ang="0">
                  <a:pos x="88" y="81"/>
                </a:cxn>
              </a:cxnLst>
              <a:rect l="0" t="0" r="r" b="b"/>
              <a:pathLst>
                <a:path w="89" h="98">
                  <a:moveTo>
                    <a:pt x="88" y="81"/>
                  </a:moveTo>
                  <a:lnTo>
                    <a:pt x="88" y="81"/>
                  </a:lnTo>
                  <a:lnTo>
                    <a:pt x="81" y="77"/>
                  </a:lnTo>
                  <a:lnTo>
                    <a:pt x="75" y="73"/>
                  </a:lnTo>
                  <a:lnTo>
                    <a:pt x="70" y="70"/>
                  </a:lnTo>
                  <a:lnTo>
                    <a:pt x="64" y="66"/>
                  </a:lnTo>
                  <a:lnTo>
                    <a:pt x="58" y="61"/>
                  </a:lnTo>
                  <a:lnTo>
                    <a:pt x="53" y="56"/>
                  </a:lnTo>
                  <a:lnTo>
                    <a:pt x="48" y="51"/>
                  </a:lnTo>
                  <a:lnTo>
                    <a:pt x="44" y="46"/>
                  </a:lnTo>
                  <a:lnTo>
                    <a:pt x="40" y="40"/>
                  </a:lnTo>
                  <a:lnTo>
                    <a:pt x="35" y="35"/>
                  </a:lnTo>
                  <a:lnTo>
                    <a:pt x="31" y="30"/>
                  </a:lnTo>
                  <a:lnTo>
                    <a:pt x="27" y="24"/>
                  </a:lnTo>
                  <a:lnTo>
                    <a:pt x="24" y="18"/>
                  </a:lnTo>
                  <a:lnTo>
                    <a:pt x="19" y="12"/>
                  </a:lnTo>
                  <a:lnTo>
                    <a:pt x="17" y="6"/>
                  </a:lnTo>
                  <a:lnTo>
                    <a:pt x="13" y="0"/>
                  </a:lnTo>
                  <a:lnTo>
                    <a:pt x="0" y="8"/>
                  </a:lnTo>
                  <a:lnTo>
                    <a:pt x="2" y="14"/>
                  </a:lnTo>
                  <a:lnTo>
                    <a:pt x="6" y="21"/>
                  </a:lnTo>
                  <a:lnTo>
                    <a:pt x="10" y="27"/>
                  </a:lnTo>
                  <a:lnTo>
                    <a:pt x="14" y="33"/>
                  </a:lnTo>
                  <a:lnTo>
                    <a:pt x="18" y="40"/>
                  </a:lnTo>
                  <a:lnTo>
                    <a:pt x="23" y="46"/>
                  </a:lnTo>
                  <a:lnTo>
                    <a:pt x="27" y="52"/>
                  </a:lnTo>
                  <a:lnTo>
                    <a:pt x="32" y="58"/>
                  </a:lnTo>
                  <a:lnTo>
                    <a:pt x="37" y="63"/>
                  </a:lnTo>
                  <a:lnTo>
                    <a:pt x="43" y="70"/>
                  </a:lnTo>
                  <a:lnTo>
                    <a:pt x="48" y="74"/>
                  </a:lnTo>
                  <a:lnTo>
                    <a:pt x="54" y="80"/>
                  </a:lnTo>
                  <a:lnTo>
                    <a:pt x="61" y="84"/>
                  </a:lnTo>
                  <a:lnTo>
                    <a:pt x="67" y="88"/>
                  </a:lnTo>
                  <a:lnTo>
                    <a:pt x="73" y="93"/>
                  </a:lnTo>
                  <a:lnTo>
                    <a:pt x="80" y="97"/>
                  </a:lnTo>
                  <a:lnTo>
                    <a:pt x="80" y="97"/>
                  </a:lnTo>
                  <a:lnTo>
                    <a:pt x="88" y="81"/>
                  </a:lnTo>
                </a:path>
              </a:pathLst>
            </a:custGeom>
            <a:solidFill>
              <a:srgbClr val="B7E0E0"/>
            </a:solidFill>
            <a:ln w="9525" cap="rnd">
              <a:noFill/>
              <a:round/>
              <a:headEnd/>
              <a:tailEnd/>
            </a:ln>
            <a:effectLst/>
          </p:spPr>
          <p:txBody>
            <a:bodyPr/>
            <a:lstStyle/>
            <a:p>
              <a:endParaRPr lang="en-US"/>
            </a:p>
          </p:txBody>
        </p:sp>
        <p:sp>
          <p:nvSpPr>
            <p:cNvPr id="19582" name="Freeform 126"/>
            <p:cNvSpPr>
              <a:spLocks/>
            </p:cNvSpPr>
            <p:nvPr/>
          </p:nvSpPr>
          <p:spPr bwMode="auto">
            <a:xfrm>
              <a:off x="617" y="2768"/>
              <a:ext cx="66" cy="44"/>
            </a:xfrm>
            <a:custGeom>
              <a:avLst/>
              <a:gdLst/>
              <a:ahLst/>
              <a:cxnLst>
                <a:cxn ang="0">
                  <a:pos x="65" y="26"/>
                </a:cxn>
                <a:cxn ang="0">
                  <a:pos x="65" y="26"/>
                </a:cxn>
                <a:cxn ang="0">
                  <a:pos x="60" y="25"/>
                </a:cxn>
                <a:cxn ang="0">
                  <a:pos x="56" y="23"/>
                </a:cxn>
                <a:cxn ang="0">
                  <a:pos x="53" y="22"/>
                </a:cxn>
                <a:cxn ang="0">
                  <a:pos x="48" y="20"/>
                </a:cxn>
                <a:cxn ang="0">
                  <a:pos x="44" y="19"/>
                </a:cxn>
                <a:cxn ang="0">
                  <a:pos x="41" y="17"/>
                </a:cxn>
                <a:cxn ang="0">
                  <a:pos x="37" y="15"/>
                </a:cxn>
                <a:cxn ang="0">
                  <a:pos x="34" y="14"/>
                </a:cxn>
                <a:cxn ang="0">
                  <a:pos x="30" y="12"/>
                </a:cxn>
                <a:cxn ang="0">
                  <a:pos x="27" y="10"/>
                </a:cxn>
                <a:cxn ang="0">
                  <a:pos x="23" y="9"/>
                </a:cxn>
                <a:cxn ang="0">
                  <a:pos x="20" y="6"/>
                </a:cxn>
                <a:cxn ang="0">
                  <a:pos x="16" y="5"/>
                </a:cxn>
                <a:cxn ang="0">
                  <a:pos x="13" y="3"/>
                </a:cxn>
                <a:cxn ang="0">
                  <a:pos x="10" y="2"/>
                </a:cxn>
                <a:cxn ang="0">
                  <a:pos x="6" y="0"/>
                </a:cxn>
                <a:cxn ang="0">
                  <a:pos x="0" y="15"/>
                </a:cxn>
                <a:cxn ang="0">
                  <a:pos x="2" y="17"/>
                </a:cxn>
                <a:cxn ang="0">
                  <a:pos x="6" y="19"/>
                </a:cxn>
                <a:cxn ang="0">
                  <a:pos x="10" y="21"/>
                </a:cxn>
                <a:cxn ang="0">
                  <a:pos x="13" y="23"/>
                </a:cxn>
                <a:cxn ang="0">
                  <a:pos x="17" y="25"/>
                </a:cxn>
                <a:cxn ang="0">
                  <a:pos x="20" y="26"/>
                </a:cxn>
                <a:cxn ang="0">
                  <a:pos x="24" y="28"/>
                </a:cxn>
                <a:cxn ang="0">
                  <a:pos x="28" y="29"/>
                </a:cxn>
                <a:cxn ang="0">
                  <a:pos x="32" y="31"/>
                </a:cxn>
                <a:cxn ang="0">
                  <a:pos x="35" y="33"/>
                </a:cxn>
                <a:cxn ang="0">
                  <a:pos x="39" y="35"/>
                </a:cxn>
                <a:cxn ang="0">
                  <a:pos x="44" y="36"/>
                </a:cxn>
                <a:cxn ang="0">
                  <a:pos x="47" y="38"/>
                </a:cxn>
                <a:cxn ang="0">
                  <a:pos x="51" y="39"/>
                </a:cxn>
                <a:cxn ang="0">
                  <a:pos x="55" y="41"/>
                </a:cxn>
                <a:cxn ang="0">
                  <a:pos x="60" y="43"/>
                </a:cxn>
                <a:cxn ang="0">
                  <a:pos x="60" y="43"/>
                </a:cxn>
                <a:cxn ang="0">
                  <a:pos x="65" y="26"/>
                </a:cxn>
              </a:cxnLst>
              <a:rect l="0" t="0" r="r" b="b"/>
              <a:pathLst>
                <a:path w="66" h="44">
                  <a:moveTo>
                    <a:pt x="65" y="26"/>
                  </a:moveTo>
                  <a:lnTo>
                    <a:pt x="65" y="26"/>
                  </a:lnTo>
                  <a:lnTo>
                    <a:pt x="60" y="25"/>
                  </a:lnTo>
                  <a:lnTo>
                    <a:pt x="56" y="23"/>
                  </a:lnTo>
                  <a:lnTo>
                    <a:pt x="53" y="22"/>
                  </a:lnTo>
                  <a:lnTo>
                    <a:pt x="48" y="20"/>
                  </a:lnTo>
                  <a:lnTo>
                    <a:pt x="44" y="19"/>
                  </a:lnTo>
                  <a:lnTo>
                    <a:pt x="41" y="17"/>
                  </a:lnTo>
                  <a:lnTo>
                    <a:pt x="37" y="15"/>
                  </a:lnTo>
                  <a:lnTo>
                    <a:pt x="34" y="14"/>
                  </a:lnTo>
                  <a:lnTo>
                    <a:pt x="30" y="12"/>
                  </a:lnTo>
                  <a:lnTo>
                    <a:pt x="27" y="10"/>
                  </a:lnTo>
                  <a:lnTo>
                    <a:pt x="23" y="9"/>
                  </a:lnTo>
                  <a:lnTo>
                    <a:pt x="20" y="6"/>
                  </a:lnTo>
                  <a:lnTo>
                    <a:pt x="16" y="5"/>
                  </a:lnTo>
                  <a:lnTo>
                    <a:pt x="13" y="3"/>
                  </a:lnTo>
                  <a:lnTo>
                    <a:pt x="10" y="2"/>
                  </a:lnTo>
                  <a:lnTo>
                    <a:pt x="6" y="0"/>
                  </a:lnTo>
                  <a:lnTo>
                    <a:pt x="0" y="15"/>
                  </a:lnTo>
                  <a:lnTo>
                    <a:pt x="2" y="17"/>
                  </a:lnTo>
                  <a:lnTo>
                    <a:pt x="6" y="19"/>
                  </a:lnTo>
                  <a:lnTo>
                    <a:pt x="10" y="21"/>
                  </a:lnTo>
                  <a:lnTo>
                    <a:pt x="13" y="23"/>
                  </a:lnTo>
                  <a:lnTo>
                    <a:pt x="17" y="25"/>
                  </a:lnTo>
                  <a:lnTo>
                    <a:pt x="20" y="26"/>
                  </a:lnTo>
                  <a:lnTo>
                    <a:pt x="24" y="28"/>
                  </a:lnTo>
                  <a:lnTo>
                    <a:pt x="28" y="29"/>
                  </a:lnTo>
                  <a:lnTo>
                    <a:pt x="32" y="31"/>
                  </a:lnTo>
                  <a:lnTo>
                    <a:pt x="35" y="33"/>
                  </a:lnTo>
                  <a:lnTo>
                    <a:pt x="39" y="35"/>
                  </a:lnTo>
                  <a:lnTo>
                    <a:pt x="44" y="36"/>
                  </a:lnTo>
                  <a:lnTo>
                    <a:pt x="47" y="38"/>
                  </a:lnTo>
                  <a:lnTo>
                    <a:pt x="51" y="39"/>
                  </a:lnTo>
                  <a:lnTo>
                    <a:pt x="55" y="41"/>
                  </a:lnTo>
                  <a:lnTo>
                    <a:pt x="60" y="43"/>
                  </a:lnTo>
                  <a:lnTo>
                    <a:pt x="60" y="43"/>
                  </a:lnTo>
                  <a:lnTo>
                    <a:pt x="65" y="26"/>
                  </a:lnTo>
                </a:path>
              </a:pathLst>
            </a:custGeom>
            <a:solidFill>
              <a:srgbClr val="B7E0E0"/>
            </a:solidFill>
            <a:ln w="9525" cap="rnd">
              <a:noFill/>
              <a:round/>
              <a:headEnd/>
              <a:tailEnd/>
            </a:ln>
            <a:effectLst/>
          </p:spPr>
          <p:txBody>
            <a:bodyPr/>
            <a:lstStyle/>
            <a:p>
              <a:endParaRPr lang="en-US"/>
            </a:p>
          </p:txBody>
        </p:sp>
        <p:sp>
          <p:nvSpPr>
            <p:cNvPr id="19583" name="Freeform 127"/>
            <p:cNvSpPr>
              <a:spLocks/>
            </p:cNvSpPr>
            <p:nvPr/>
          </p:nvSpPr>
          <p:spPr bwMode="auto">
            <a:xfrm>
              <a:off x="677" y="2794"/>
              <a:ext cx="375" cy="165"/>
            </a:xfrm>
            <a:custGeom>
              <a:avLst/>
              <a:gdLst/>
              <a:ahLst/>
              <a:cxnLst>
                <a:cxn ang="0">
                  <a:pos x="374" y="148"/>
                </a:cxn>
                <a:cxn ang="0">
                  <a:pos x="352" y="136"/>
                </a:cxn>
                <a:cxn ang="0">
                  <a:pos x="329" y="124"/>
                </a:cxn>
                <a:cxn ang="0">
                  <a:pos x="306" y="112"/>
                </a:cxn>
                <a:cxn ang="0">
                  <a:pos x="282" y="101"/>
                </a:cxn>
                <a:cxn ang="0">
                  <a:pos x="257" y="91"/>
                </a:cxn>
                <a:cxn ang="0">
                  <a:pos x="233" y="82"/>
                </a:cxn>
                <a:cxn ang="0">
                  <a:pos x="208" y="72"/>
                </a:cxn>
                <a:cxn ang="0">
                  <a:pos x="183" y="62"/>
                </a:cxn>
                <a:cxn ang="0">
                  <a:pos x="159" y="54"/>
                </a:cxn>
                <a:cxn ang="0">
                  <a:pos x="135" y="45"/>
                </a:cxn>
                <a:cxn ang="0">
                  <a:pos x="111" y="37"/>
                </a:cxn>
                <a:cxn ang="0">
                  <a:pos x="88" y="29"/>
                </a:cxn>
                <a:cxn ang="0">
                  <a:pos x="66" y="22"/>
                </a:cxn>
                <a:cxn ang="0">
                  <a:pos x="44" y="14"/>
                </a:cxn>
                <a:cxn ang="0">
                  <a:pos x="23" y="7"/>
                </a:cxn>
                <a:cxn ang="0">
                  <a:pos x="4" y="0"/>
                </a:cxn>
                <a:cxn ang="0">
                  <a:pos x="9" y="20"/>
                </a:cxn>
                <a:cxn ang="0">
                  <a:pos x="28" y="27"/>
                </a:cxn>
                <a:cxn ang="0">
                  <a:pos x="50" y="35"/>
                </a:cxn>
                <a:cxn ang="0">
                  <a:pos x="72" y="42"/>
                </a:cxn>
                <a:cxn ang="0">
                  <a:pos x="95" y="50"/>
                </a:cxn>
                <a:cxn ang="0">
                  <a:pos x="119" y="58"/>
                </a:cxn>
                <a:cxn ang="0">
                  <a:pos x="142" y="66"/>
                </a:cxn>
                <a:cxn ang="0">
                  <a:pos x="166" y="75"/>
                </a:cxn>
                <a:cxn ang="0">
                  <a:pos x="190" y="83"/>
                </a:cxn>
                <a:cxn ang="0">
                  <a:pos x="215" y="93"/>
                </a:cxn>
                <a:cxn ang="0">
                  <a:pos x="240" y="102"/>
                </a:cxn>
                <a:cxn ang="0">
                  <a:pos x="264" y="112"/>
                </a:cxn>
                <a:cxn ang="0">
                  <a:pos x="288" y="123"/>
                </a:cxn>
                <a:cxn ang="0">
                  <a:pos x="311" y="134"/>
                </a:cxn>
                <a:cxn ang="0">
                  <a:pos x="333" y="145"/>
                </a:cxn>
                <a:cxn ang="0">
                  <a:pos x="355" y="157"/>
                </a:cxn>
                <a:cxn ang="0">
                  <a:pos x="366" y="164"/>
                </a:cxn>
              </a:cxnLst>
              <a:rect l="0" t="0" r="r" b="b"/>
              <a:pathLst>
                <a:path w="375" h="165">
                  <a:moveTo>
                    <a:pt x="374" y="148"/>
                  </a:moveTo>
                  <a:lnTo>
                    <a:pt x="374" y="148"/>
                  </a:lnTo>
                  <a:lnTo>
                    <a:pt x="363" y="142"/>
                  </a:lnTo>
                  <a:lnTo>
                    <a:pt x="352" y="136"/>
                  </a:lnTo>
                  <a:lnTo>
                    <a:pt x="340" y="130"/>
                  </a:lnTo>
                  <a:lnTo>
                    <a:pt x="329" y="124"/>
                  </a:lnTo>
                  <a:lnTo>
                    <a:pt x="317" y="118"/>
                  </a:lnTo>
                  <a:lnTo>
                    <a:pt x="306" y="112"/>
                  </a:lnTo>
                  <a:lnTo>
                    <a:pt x="294" y="107"/>
                  </a:lnTo>
                  <a:lnTo>
                    <a:pt x="282" y="101"/>
                  </a:lnTo>
                  <a:lnTo>
                    <a:pt x="270" y="96"/>
                  </a:lnTo>
                  <a:lnTo>
                    <a:pt x="257" y="91"/>
                  </a:lnTo>
                  <a:lnTo>
                    <a:pt x="245" y="86"/>
                  </a:lnTo>
                  <a:lnTo>
                    <a:pt x="233" y="82"/>
                  </a:lnTo>
                  <a:lnTo>
                    <a:pt x="220" y="76"/>
                  </a:lnTo>
                  <a:lnTo>
                    <a:pt x="208" y="72"/>
                  </a:lnTo>
                  <a:lnTo>
                    <a:pt x="196" y="67"/>
                  </a:lnTo>
                  <a:lnTo>
                    <a:pt x="183" y="62"/>
                  </a:lnTo>
                  <a:lnTo>
                    <a:pt x="171" y="58"/>
                  </a:lnTo>
                  <a:lnTo>
                    <a:pt x="159" y="54"/>
                  </a:lnTo>
                  <a:lnTo>
                    <a:pt x="147" y="49"/>
                  </a:lnTo>
                  <a:lnTo>
                    <a:pt x="135" y="45"/>
                  </a:lnTo>
                  <a:lnTo>
                    <a:pt x="123" y="42"/>
                  </a:lnTo>
                  <a:lnTo>
                    <a:pt x="111" y="37"/>
                  </a:lnTo>
                  <a:lnTo>
                    <a:pt x="99" y="33"/>
                  </a:lnTo>
                  <a:lnTo>
                    <a:pt x="88" y="29"/>
                  </a:lnTo>
                  <a:lnTo>
                    <a:pt x="76" y="26"/>
                  </a:lnTo>
                  <a:lnTo>
                    <a:pt x="66" y="22"/>
                  </a:lnTo>
                  <a:lnTo>
                    <a:pt x="54" y="18"/>
                  </a:lnTo>
                  <a:lnTo>
                    <a:pt x="44" y="14"/>
                  </a:lnTo>
                  <a:lnTo>
                    <a:pt x="34" y="10"/>
                  </a:lnTo>
                  <a:lnTo>
                    <a:pt x="23" y="7"/>
                  </a:lnTo>
                  <a:lnTo>
                    <a:pt x="14" y="3"/>
                  </a:lnTo>
                  <a:lnTo>
                    <a:pt x="4" y="0"/>
                  </a:lnTo>
                  <a:lnTo>
                    <a:pt x="0" y="16"/>
                  </a:lnTo>
                  <a:lnTo>
                    <a:pt x="9" y="20"/>
                  </a:lnTo>
                  <a:lnTo>
                    <a:pt x="19" y="24"/>
                  </a:lnTo>
                  <a:lnTo>
                    <a:pt x="28" y="27"/>
                  </a:lnTo>
                  <a:lnTo>
                    <a:pt x="39" y="31"/>
                  </a:lnTo>
                  <a:lnTo>
                    <a:pt x="50" y="35"/>
                  </a:lnTo>
                  <a:lnTo>
                    <a:pt x="61" y="39"/>
                  </a:lnTo>
                  <a:lnTo>
                    <a:pt x="72" y="42"/>
                  </a:lnTo>
                  <a:lnTo>
                    <a:pt x="83" y="46"/>
                  </a:lnTo>
                  <a:lnTo>
                    <a:pt x="95" y="50"/>
                  </a:lnTo>
                  <a:lnTo>
                    <a:pt x="107" y="54"/>
                  </a:lnTo>
                  <a:lnTo>
                    <a:pt x="119" y="58"/>
                  </a:lnTo>
                  <a:lnTo>
                    <a:pt x="130" y="62"/>
                  </a:lnTo>
                  <a:lnTo>
                    <a:pt x="142" y="66"/>
                  </a:lnTo>
                  <a:lnTo>
                    <a:pt x="154" y="70"/>
                  </a:lnTo>
                  <a:lnTo>
                    <a:pt x="166" y="75"/>
                  </a:lnTo>
                  <a:lnTo>
                    <a:pt x="178" y="79"/>
                  </a:lnTo>
                  <a:lnTo>
                    <a:pt x="190" y="83"/>
                  </a:lnTo>
                  <a:lnTo>
                    <a:pt x="203" y="88"/>
                  </a:lnTo>
                  <a:lnTo>
                    <a:pt x="215" y="93"/>
                  </a:lnTo>
                  <a:lnTo>
                    <a:pt x="228" y="98"/>
                  </a:lnTo>
                  <a:lnTo>
                    <a:pt x="240" y="102"/>
                  </a:lnTo>
                  <a:lnTo>
                    <a:pt x="252" y="107"/>
                  </a:lnTo>
                  <a:lnTo>
                    <a:pt x="264" y="112"/>
                  </a:lnTo>
                  <a:lnTo>
                    <a:pt x="276" y="118"/>
                  </a:lnTo>
                  <a:lnTo>
                    <a:pt x="288" y="123"/>
                  </a:lnTo>
                  <a:lnTo>
                    <a:pt x="300" y="128"/>
                  </a:lnTo>
                  <a:lnTo>
                    <a:pt x="311" y="134"/>
                  </a:lnTo>
                  <a:lnTo>
                    <a:pt x="322" y="139"/>
                  </a:lnTo>
                  <a:lnTo>
                    <a:pt x="333" y="145"/>
                  </a:lnTo>
                  <a:lnTo>
                    <a:pt x="345" y="151"/>
                  </a:lnTo>
                  <a:lnTo>
                    <a:pt x="355" y="157"/>
                  </a:lnTo>
                  <a:lnTo>
                    <a:pt x="366" y="164"/>
                  </a:lnTo>
                  <a:lnTo>
                    <a:pt x="366" y="164"/>
                  </a:lnTo>
                  <a:lnTo>
                    <a:pt x="374" y="148"/>
                  </a:lnTo>
                </a:path>
              </a:pathLst>
            </a:custGeom>
            <a:solidFill>
              <a:srgbClr val="B7E0E0"/>
            </a:solidFill>
            <a:ln w="9525" cap="rnd">
              <a:noFill/>
              <a:round/>
              <a:headEnd/>
              <a:tailEnd/>
            </a:ln>
            <a:effectLst/>
          </p:spPr>
          <p:txBody>
            <a:bodyPr/>
            <a:lstStyle/>
            <a:p>
              <a:endParaRPr lang="en-US"/>
            </a:p>
          </p:txBody>
        </p:sp>
        <p:sp>
          <p:nvSpPr>
            <p:cNvPr id="19584" name="Freeform 128"/>
            <p:cNvSpPr>
              <a:spLocks/>
            </p:cNvSpPr>
            <p:nvPr/>
          </p:nvSpPr>
          <p:spPr bwMode="auto">
            <a:xfrm>
              <a:off x="1043" y="2942"/>
              <a:ext cx="56" cy="47"/>
            </a:xfrm>
            <a:custGeom>
              <a:avLst/>
              <a:gdLst/>
              <a:ahLst/>
              <a:cxnLst>
                <a:cxn ang="0">
                  <a:pos x="55" y="31"/>
                </a:cxn>
                <a:cxn ang="0">
                  <a:pos x="55" y="31"/>
                </a:cxn>
                <a:cxn ang="0">
                  <a:pos x="50" y="27"/>
                </a:cxn>
                <a:cxn ang="0">
                  <a:pos x="43" y="23"/>
                </a:cxn>
                <a:cxn ang="0">
                  <a:pos x="37" y="19"/>
                </a:cxn>
                <a:cxn ang="0">
                  <a:pos x="32" y="14"/>
                </a:cxn>
                <a:cxn ang="0">
                  <a:pos x="25" y="11"/>
                </a:cxn>
                <a:cxn ang="0">
                  <a:pos x="20" y="7"/>
                </a:cxn>
                <a:cxn ang="0">
                  <a:pos x="14" y="3"/>
                </a:cxn>
                <a:cxn ang="0">
                  <a:pos x="7" y="0"/>
                </a:cxn>
                <a:cxn ang="0">
                  <a:pos x="0" y="15"/>
                </a:cxn>
                <a:cxn ang="0">
                  <a:pos x="6" y="19"/>
                </a:cxn>
                <a:cxn ang="0">
                  <a:pos x="12" y="23"/>
                </a:cxn>
                <a:cxn ang="0">
                  <a:pos x="17" y="27"/>
                </a:cxn>
                <a:cxn ang="0">
                  <a:pos x="24" y="30"/>
                </a:cxn>
                <a:cxn ang="0">
                  <a:pos x="29" y="34"/>
                </a:cxn>
                <a:cxn ang="0">
                  <a:pos x="35" y="38"/>
                </a:cxn>
                <a:cxn ang="0">
                  <a:pos x="40" y="42"/>
                </a:cxn>
                <a:cxn ang="0">
                  <a:pos x="46" y="46"/>
                </a:cxn>
                <a:cxn ang="0">
                  <a:pos x="46" y="46"/>
                </a:cxn>
                <a:cxn ang="0">
                  <a:pos x="55" y="31"/>
                </a:cxn>
              </a:cxnLst>
              <a:rect l="0" t="0" r="r" b="b"/>
              <a:pathLst>
                <a:path w="56" h="47">
                  <a:moveTo>
                    <a:pt x="55" y="31"/>
                  </a:moveTo>
                  <a:lnTo>
                    <a:pt x="55" y="31"/>
                  </a:lnTo>
                  <a:lnTo>
                    <a:pt x="50" y="27"/>
                  </a:lnTo>
                  <a:lnTo>
                    <a:pt x="43" y="23"/>
                  </a:lnTo>
                  <a:lnTo>
                    <a:pt x="37" y="19"/>
                  </a:lnTo>
                  <a:lnTo>
                    <a:pt x="32" y="14"/>
                  </a:lnTo>
                  <a:lnTo>
                    <a:pt x="25" y="11"/>
                  </a:lnTo>
                  <a:lnTo>
                    <a:pt x="20" y="7"/>
                  </a:lnTo>
                  <a:lnTo>
                    <a:pt x="14" y="3"/>
                  </a:lnTo>
                  <a:lnTo>
                    <a:pt x="7" y="0"/>
                  </a:lnTo>
                  <a:lnTo>
                    <a:pt x="0" y="15"/>
                  </a:lnTo>
                  <a:lnTo>
                    <a:pt x="6" y="19"/>
                  </a:lnTo>
                  <a:lnTo>
                    <a:pt x="12" y="23"/>
                  </a:lnTo>
                  <a:lnTo>
                    <a:pt x="17" y="27"/>
                  </a:lnTo>
                  <a:lnTo>
                    <a:pt x="24" y="30"/>
                  </a:lnTo>
                  <a:lnTo>
                    <a:pt x="29" y="34"/>
                  </a:lnTo>
                  <a:lnTo>
                    <a:pt x="35" y="38"/>
                  </a:lnTo>
                  <a:lnTo>
                    <a:pt x="40" y="42"/>
                  </a:lnTo>
                  <a:lnTo>
                    <a:pt x="46" y="46"/>
                  </a:lnTo>
                  <a:lnTo>
                    <a:pt x="46" y="46"/>
                  </a:lnTo>
                  <a:lnTo>
                    <a:pt x="55" y="31"/>
                  </a:lnTo>
                </a:path>
              </a:pathLst>
            </a:custGeom>
            <a:solidFill>
              <a:srgbClr val="B7E0E0"/>
            </a:solidFill>
            <a:ln w="9525" cap="rnd">
              <a:noFill/>
              <a:round/>
              <a:headEnd/>
              <a:tailEnd/>
            </a:ln>
            <a:effectLst/>
          </p:spPr>
          <p:txBody>
            <a:bodyPr/>
            <a:lstStyle/>
            <a:p>
              <a:endParaRPr lang="en-US"/>
            </a:p>
          </p:txBody>
        </p:sp>
        <p:sp>
          <p:nvSpPr>
            <p:cNvPr id="19585" name="Freeform 129"/>
            <p:cNvSpPr>
              <a:spLocks/>
            </p:cNvSpPr>
            <p:nvPr/>
          </p:nvSpPr>
          <p:spPr bwMode="auto">
            <a:xfrm>
              <a:off x="1090" y="2974"/>
              <a:ext cx="282" cy="386"/>
            </a:xfrm>
            <a:custGeom>
              <a:avLst/>
              <a:gdLst/>
              <a:ahLst/>
              <a:cxnLst>
                <a:cxn ang="0">
                  <a:pos x="278" y="367"/>
                </a:cxn>
                <a:cxn ang="0">
                  <a:pos x="269" y="342"/>
                </a:cxn>
                <a:cxn ang="0">
                  <a:pos x="261" y="316"/>
                </a:cxn>
                <a:cxn ang="0">
                  <a:pos x="250" y="290"/>
                </a:cxn>
                <a:cxn ang="0">
                  <a:pos x="238" y="266"/>
                </a:cxn>
                <a:cxn ang="0">
                  <a:pos x="226" y="241"/>
                </a:cxn>
                <a:cxn ang="0">
                  <a:pos x="212" y="216"/>
                </a:cxn>
                <a:cxn ang="0">
                  <a:pos x="196" y="192"/>
                </a:cxn>
                <a:cxn ang="0">
                  <a:pos x="179" y="167"/>
                </a:cxn>
                <a:cxn ang="0">
                  <a:pos x="161" y="143"/>
                </a:cxn>
                <a:cxn ang="0">
                  <a:pos x="141" y="120"/>
                </a:cxn>
                <a:cxn ang="0">
                  <a:pos x="119" y="97"/>
                </a:cxn>
                <a:cxn ang="0">
                  <a:pos x="98" y="75"/>
                </a:cxn>
                <a:cxn ang="0">
                  <a:pos x="74" y="52"/>
                </a:cxn>
                <a:cxn ang="0">
                  <a:pos x="49" y="31"/>
                </a:cxn>
                <a:cxn ang="0">
                  <a:pos x="22" y="9"/>
                </a:cxn>
                <a:cxn ang="0">
                  <a:pos x="0" y="14"/>
                </a:cxn>
                <a:cxn ang="0">
                  <a:pos x="26" y="35"/>
                </a:cxn>
                <a:cxn ang="0">
                  <a:pos x="51" y="55"/>
                </a:cxn>
                <a:cxn ang="0">
                  <a:pos x="75" y="76"/>
                </a:cxn>
                <a:cxn ang="0">
                  <a:pos x="98" y="98"/>
                </a:cxn>
                <a:cxn ang="0">
                  <a:pos x="119" y="120"/>
                </a:cxn>
                <a:cxn ang="0">
                  <a:pos x="139" y="143"/>
                </a:cxn>
                <a:cxn ang="0">
                  <a:pos x="158" y="166"/>
                </a:cxn>
                <a:cxn ang="0">
                  <a:pos x="175" y="190"/>
                </a:cxn>
                <a:cxn ang="0">
                  <a:pos x="191" y="213"/>
                </a:cxn>
                <a:cxn ang="0">
                  <a:pos x="206" y="238"/>
                </a:cxn>
                <a:cxn ang="0">
                  <a:pos x="218" y="261"/>
                </a:cxn>
                <a:cxn ang="0">
                  <a:pos x="231" y="286"/>
                </a:cxn>
                <a:cxn ang="0">
                  <a:pos x="241" y="310"/>
                </a:cxn>
                <a:cxn ang="0">
                  <a:pos x="250" y="335"/>
                </a:cxn>
                <a:cxn ang="0">
                  <a:pos x="259" y="359"/>
                </a:cxn>
                <a:cxn ang="0">
                  <a:pos x="265" y="385"/>
                </a:cxn>
              </a:cxnLst>
              <a:rect l="0" t="0" r="r" b="b"/>
              <a:pathLst>
                <a:path w="282" h="386">
                  <a:moveTo>
                    <a:pt x="281" y="379"/>
                  </a:moveTo>
                  <a:lnTo>
                    <a:pt x="278" y="367"/>
                  </a:lnTo>
                  <a:lnTo>
                    <a:pt x="273" y="354"/>
                  </a:lnTo>
                  <a:lnTo>
                    <a:pt x="269" y="342"/>
                  </a:lnTo>
                  <a:lnTo>
                    <a:pt x="265" y="329"/>
                  </a:lnTo>
                  <a:lnTo>
                    <a:pt x="261" y="316"/>
                  </a:lnTo>
                  <a:lnTo>
                    <a:pt x="256" y="303"/>
                  </a:lnTo>
                  <a:lnTo>
                    <a:pt x="250" y="290"/>
                  </a:lnTo>
                  <a:lnTo>
                    <a:pt x="245" y="279"/>
                  </a:lnTo>
                  <a:lnTo>
                    <a:pt x="238" y="266"/>
                  </a:lnTo>
                  <a:lnTo>
                    <a:pt x="232" y="253"/>
                  </a:lnTo>
                  <a:lnTo>
                    <a:pt x="226" y="241"/>
                  </a:lnTo>
                  <a:lnTo>
                    <a:pt x="219" y="228"/>
                  </a:lnTo>
                  <a:lnTo>
                    <a:pt x="212" y="216"/>
                  </a:lnTo>
                  <a:lnTo>
                    <a:pt x="203" y="204"/>
                  </a:lnTo>
                  <a:lnTo>
                    <a:pt x="196" y="192"/>
                  </a:lnTo>
                  <a:lnTo>
                    <a:pt x="188" y="179"/>
                  </a:lnTo>
                  <a:lnTo>
                    <a:pt x="179" y="167"/>
                  </a:lnTo>
                  <a:lnTo>
                    <a:pt x="170" y="155"/>
                  </a:lnTo>
                  <a:lnTo>
                    <a:pt x="161" y="143"/>
                  </a:lnTo>
                  <a:lnTo>
                    <a:pt x="151" y="132"/>
                  </a:lnTo>
                  <a:lnTo>
                    <a:pt x="141" y="120"/>
                  </a:lnTo>
                  <a:lnTo>
                    <a:pt x="131" y="108"/>
                  </a:lnTo>
                  <a:lnTo>
                    <a:pt x="119" y="97"/>
                  </a:lnTo>
                  <a:lnTo>
                    <a:pt x="109" y="86"/>
                  </a:lnTo>
                  <a:lnTo>
                    <a:pt x="98" y="75"/>
                  </a:lnTo>
                  <a:lnTo>
                    <a:pt x="86" y="63"/>
                  </a:lnTo>
                  <a:lnTo>
                    <a:pt x="74" y="52"/>
                  </a:lnTo>
                  <a:lnTo>
                    <a:pt x="61" y="42"/>
                  </a:lnTo>
                  <a:lnTo>
                    <a:pt x="49" y="31"/>
                  </a:lnTo>
                  <a:lnTo>
                    <a:pt x="35" y="20"/>
                  </a:lnTo>
                  <a:lnTo>
                    <a:pt x="22" y="9"/>
                  </a:lnTo>
                  <a:lnTo>
                    <a:pt x="8" y="0"/>
                  </a:lnTo>
                  <a:lnTo>
                    <a:pt x="0" y="14"/>
                  </a:lnTo>
                  <a:lnTo>
                    <a:pt x="13" y="24"/>
                  </a:lnTo>
                  <a:lnTo>
                    <a:pt x="26" y="35"/>
                  </a:lnTo>
                  <a:lnTo>
                    <a:pt x="39" y="45"/>
                  </a:lnTo>
                  <a:lnTo>
                    <a:pt x="51" y="55"/>
                  </a:lnTo>
                  <a:lnTo>
                    <a:pt x="63" y="65"/>
                  </a:lnTo>
                  <a:lnTo>
                    <a:pt x="75" y="76"/>
                  </a:lnTo>
                  <a:lnTo>
                    <a:pt x="87" y="88"/>
                  </a:lnTo>
                  <a:lnTo>
                    <a:pt x="98" y="98"/>
                  </a:lnTo>
                  <a:lnTo>
                    <a:pt x="109" y="110"/>
                  </a:lnTo>
                  <a:lnTo>
                    <a:pt x="119" y="120"/>
                  </a:lnTo>
                  <a:lnTo>
                    <a:pt x="129" y="132"/>
                  </a:lnTo>
                  <a:lnTo>
                    <a:pt x="139" y="143"/>
                  </a:lnTo>
                  <a:lnTo>
                    <a:pt x="148" y="155"/>
                  </a:lnTo>
                  <a:lnTo>
                    <a:pt x="158" y="166"/>
                  </a:lnTo>
                  <a:lnTo>
                    <a:pt x="166" y="178"/>
                  </a:lnTo>
                  <a:lnTo>
                    <a:pt x="175" y="190"/>
                  </a:lnTo>
                  <a:lnTo>
                    <a:pt x="183" y="202"/>
                  </a:lnTo>
                  <a:lnTo>
                    <a:pt x="191" y="213"/>
                  </a:lnTo>
                  <a:lnTo>
                    <a:pt x="198" y="225"/>
                  </a:lnTo>
                  <a:lnTo>
                    <a:pt x="206" y="238"/>
                  </a:lnTo>
                  <a:lnTo>
                    <a:pt x="213" y="250"/>
                  </a:lnTo>
                  <a:lnTo>
                    <a:pt x="218" y="261"/>
                  </a:lnTo>
                  <a:lnTo>
                    <a:pt x="225" y="274"/>
                  </a:lnTo>
                  <a:lnTo>
                    <a:pt x="231" y="286"/>
                  </a:lnTo>
                  <a:lnTo>
                    <a:pt x="236" y="298"/>
                  </a:lnTo>
                  <a:lnTo>
                    <a:pt x="241" y="310"/>
                  </a:lnTo>
                  <a:lnTo>
                    <a:pt x="246" y="323"/>
                  </a:lnTo>
                  <a:lnTo>
                    <a:pt x="250" y="335"/>
                  </a:lnTo>
                  <a:lnTo>
                    <a:pt x="255" y="347"/>
                  </a:lnTo>
                  <a:lnTo>
                    <a:pt x="259" y="359"/>
                  </a:lnTo>
                  <a:lnTo>
                    <a:pt x="262" y="371"/>
                  </a:lnTo>
                  <a:lnTo>
                    <a:pt x="265" y="385"/>
                  </a:lnTo>
                  <a:lnTo>
                    <a:pt x="281" y="379"/>
                  </a:lnTo>
                </a:path>
              </a:pathLst>
            </a:custGeom>
            <a:solidFill>
              <a:srgbClr val="B7E0E0"/>
            </a:solidFill>
            <a:ln w="9525" cap="rnd">
              <a:noFill/>
              <a:round/>
              <a:headEnd/>
              <a:tailEnd/>
            </a:ln>
            <a:effectLst/>
          </p:spPr>
          <p:txBody>
            <a:bodyPr/>
            <a:lstStyle/>
            <a:p>
              <a:endParaRPr lang="en-US"/>
            </a:p>
          </p:txBody>
        </p:sp>
        <p:sp>
          <p:nvSpPr>
            <p:cNvPr id="19586" name="Freeform 130"/>
            <p:cNvSpPr>
              <a:spLocks/>
            </p:cNvSpPr>
            <p:nvPr/>
          </p:nvSpPr>
          <p:spPr bwMode="auto">
            <a:xfrm>
              <a:off x="1356" y="3354"/>
              <a:ext cx="17" cy="17"/>
            </a:xfrm>
            <a:custGeom>
              <a:avLst/>
              <a:gdLst/>
              <a:ahLst/>
              <a:cxnLst>
                <a:cxn ang="0">
                  <a:pos x="0" y="7"/>
                </a:cxn>
                <a:cxn ang="0">
                  <a:pos x="2" y="11"/>
                </a:cxn>
                <a:cxn ang="0">
                  <a:pos x="4" y="14"/>
                </a:cxn>
                <a:cxn ang="0">
                  <a:pos x="6" y="16"/>
                </a:cxn>
                <a:cxn ang="0">
                  <a:pos x="10" y="14"/>
                </a:cxn>
                <a:cxn ang="0">
                  <a:pos x="12" y="12"/>
                </a:cxn>
                <a:cxn ang="0">
                  <a:pos x="14" y="9"/>
                </a:cxn>
                <a:cxn ang="0">
                  <a:pos x="16" y="5"/>
                </a:cxn>
                <a:cxn ang="0">
                  <a:pos x="15" y="0"/>
                </a:cxn>
                <a:cxn ang="0">
                  <a:pos x="0" y="7"/>
                </a:cxn>
              </a:cxnLst>
              <a:rect l="0" t="0" r="r" b="b"/>
              <a:pathLst>
                <a:path w="17" h="17">
                  <a:moveTo>
                    <a:pt x="0" y="7"/>
                  </a:moveTo>
                  <a:lnTo>
                    <a:pt x="2" y="11"/>
                  </a:lnTo>
                  <a:lnTo>
                    <a:pt x="4" y="14"/>
                  </a:lnTo>
                  <a:lnTo>
                    <a:pt x="6" y="16"/>
                  </a:lnTo>
                  <a:lnTo>
                    <a:pt x="10" y="14"/>
                  </a:lnTo>
                  <a:lnTo>
                    <a:pt x="12" y="12"/>
                  </a:lnTo>
                  <a:lnTo>
                    <a:pt x="14" y="9"/>
                  </a:lnTo>
                  <a:lnTo>
                    <a:pt x="16" y="5"/>
                  </a:lnTo>
                  <a:lnTo>
                    <a:pt x="15" y="0"/>
                  </a:lnTo>
                  <a:lnTo>
                    <a:pt x="0" y="7"/>
                  </a:lnTo>
                </a:path>
              </a:pathLst>
            </a:custGeom>
            <a:solidFill>
              <a:srgbClr val="B7E0E0"/>
            </a:solidFill>
            <a:ln w="9525" cap="rnd">
              <a:noFill/>
              <a:round/>
              <a:headEnd/>
              <a:tailEnd/>
            </a:ln>
            <a:effectLst/>
          </p:spPr>
          <p:txBody>
            <a:bodyPr/>
            <a:lstStyle/>
            <a:p>
              <a:endParaRPr lang="en-US"/>
            </a:p>
          </p:txBody>
        </p:sp>
        <p:sp>
          <p:nvSpPr>
            <p:cNvPr id="19587" name="Freeform 131"/>
            <p:cNvSpPr>
              <a:spLocks/>
            </p:cNvSpPr>
            <p:nvPr/>
          </p:nvSpPr>
          <p:spPr bwMode="auto">
            <a:xfrm>
              <a:off x="491" y="2503"/>
              <a:ext cx="17" cy="17"/>
            </a:xfrm>
            <a:custGeom>
              <a:avLst/>
              <a:gdLst/>
              <a:ahLst/>
              <a:cxnLst>
                <a:cxn ang="0">
                  <a:pos x="16" y="14"/>
                </a:cxn>
                <a:cxn ang="0">
                  <a:pos x="15" y="8"/>
                </a:cxn>
                <a:cxn ang="0">
                  <a:pos x="13" y="4"/>
                </a:cxn>
                <a:cxn ang="0">
                  <a:pos x="10" y="1"/>
                </a:cxn>
                <a:cxn ang="0">
                  <a:pos x="8" y="0"/>
                </a:cxn>
                <a:cxn ang="0">
                  <a:pos x="4" y="1"/>
                </a:cxn>
                <a:cxn ang="0">
                  <a:pos x="2" y="5"/>
                </a:cxn>
                <a:cxn ang="0">
                  <a:pos x="0" y="9"/>
                </a:cxn>
                <a:cxn ang="0">
                  <a:pos x="0" y="16"/>
                </a:cxn>
                <a:cxn ang="0">
                  <a:pos x="16" y="14"/>
                </a:cxn>
              </a:cxnLst>
              <a:rect l="0" t="0" r="r" b="b"/>
              <a:pathLst>
                <a:path w="17" h="17">
                  <a:moveTo>
                    <a:pt x="16" y="14"/>
                  </a:moveTo>
                  <a:lnTo>
                    <a:pt x="15" y="8"/>
                  </a:lnTo>
                  <a:lnTo>
                    <a:pt x="13" y="4"/>
                  </a:lnTo>
                  <a:lnTo>
                    <a:pt x="10" y="1"/>
                  </a:lnTo>
                  <a:lnTo>
                    <a:pt x="8" y="0"/>
                  </a:lnTo>
                  <a:lnTo>
                    <a:pt x="4" y="1"/>
                  </a:lnTo>
                  <a:lnTo>
                    <a:pt x="2" y="5"/>
                  </a:lnTo>
                  <a:lnTo>
                    <a:pt x="0" y="9"/>
                  </a:lnTo>
                  <a:lnTo>
                    <a:pt x="0" y="16"/>
                  </a:lnTo>
                  <a:lnTo>
                    <a:pt x="16" y="14"/>
                  </a:lnTo>
                </a:path>
              </a:pathLst>
            </a:custGeom>
            <a:solidFill>
              <a:srgbClr val="B2DDDD"/>
            </a:solidFill>
            <a:ln w="9525" cap="rnd">
              <a:noFill/>
              <a:round/>
              <a:headEnd/>
              <a:tailEnd/>
            </a:ln>
            <a:effectLst/>
          </p:spPr>
          <p:txBody>
            <a:bodyPr/>
            <a:lstStyle/>
            <a:p>
              <a:endParaRPr lang="en-US"/>
            </a:p>
          </p:txBody>
        </p:sp>
        <p:sp>
          <p:nvSpPr>
            <p:cNvPr id="19588" name="Freeform 132"/>
            <p:cNvSpPr>
              <a:spLocks/>
            </p:cNvSpPr>
            <p:nvPr/>
          </p:nvSpPr>
          <p:spPr bwMode="auto">
            <a:xfrm>
              <a:off x="491" y="2511"/>
              <a:ext cx="58" cy="196"/>
            </a:xfrm>
            <a:custGeom>
              <a:avLst/>
              <a:gdLst/>
              <a:ahLst/>
              <a:cxnLst>
                <a:cxn ang="0">
                  <a:pos x="57" y="187"/>
                </a:cxn>
                <a:cxn ang="0">
                  <a:pos x="57" y="187"/>
                </a:cxn>
                <a:cxn ang="0">
                  <a:pos x="50" y="172"/>
                </a:cxn>
                <a:cxn ang="0">
                  <a:pos x="44" y="157"/>
                </a:cxn>
                <a:cxn ang="0">
                  <a:pos x="39" y="142"/>
                </a:cxn>
                <a:cxn ang="0">
                  <a:pos x="34" y="126"/>
                </a:cxn>
                <a:cxn ang="0">
                  <a:pos x="31" y="110"/>
                </a:cxn>
                <a:cxn ang="0">
                  <a:pos x="27" y="94"/>
                </a:cxn>
                <a:cxn ang="0">
                  <a:pos x="24" y="80"/>
                </a:cxn>
                <a:cxn ang="0">
                  <a:pos x="22" y="65"/>
                </a:cxn>
                <a:cxn ang="0">
                  <a:pos x="20" y="52"/>
                </a:cxn>
                <a:cxn ang="0">
                  <a:pos x="19" y="39"/>
                </a:cxn>
                <a:cxn ang="0">
                  <a:pos x="17" y="28"/>
                </a:cxn>
                <a:cxn ang="0">
                  <a:pos x="17" y="19"/>
                </a:cxn>
                <a:cxn ang="0">
                  <a:pos x="16" y="10"/>
                </a:cxn>
                <a:cxn ang="0">
                  <a:pos x="16" y="4"/>
                </a:cxn>
                <a:cxn ang="0">
                  <a:pos x="15" y="1"/>
                </a:cxn>
                <a:cxn ang="0">
                  <a:pos x="15" y="0"/>
                </a:cxn>
                <a:cxn ang="0">
                  <a:pos x="0" y="0"/>
                </a:cxn>
                <a:cxn ang="0">
                  <a:pos x="0" y="2"/>
                </a:cxn>
                <a:cxn ang="0">
                  <a:pos x="0" y="6"/>
                </a:cxn>
                <a:cxn ang="0">
                  <a:pos x="0" y="12"/>
                </a:cxn>
                <a:cxn ang="0">
                  <a:pos x="0" y="19"/>
                </a:cxn>
                <a:cxn ang="0">
                  <a:pos x="2" y="30"/>
                </a:cxn>
                <a:cxn ang="0">
                  <a:pos x="3" y="41"/>
                </a:cxn>
                <a:cxn ang="0">
                  <a:pos x="4" y="54"/>
                </a:cxn>
                <a:cxn ang="0">
                  <a:pos x="7" y="68"/>
                </a:cxn>
                <a:cxn ang="0">
                  <a:pos x="9" y="82"/>
                </a:cxn>
                <a:cxn ang="0">
                  <a:pos x="12" y="98"/>
                </a:cxn>
                <a:cxn ang="0">
                  <a:pos x="15" y="114"/>
                </a:cxn>
                <a:cxn ang="0">
                  <a:pos x="19" y="130"/>
                </a:cxn>
                <a:cxn ang="0">
                  <a:pos x="24" y="147"/>
                </a:cxn>
                <a:cxn ang="0">
                  <a:pos x="29" y="163"/>
                </a:cxn>
                <a:cxn ang="0">
                  <a:pos x="35" y="179"/>
                </a:cxn>
                <a:cxn ang="0">
                  <a:pos x="42" y="195"/>
                </a:cxn>
                <a:cxn ang="0">
                  <a:pos x="42" y="195"/>
                </a:cxn>
                <a:cxn ang="0">
                  <a:pos x="57" y="187"/>
                </a:cxn>
              </a:cxnLst>
              <a:rect l="0" t="0" r="r" b="b"/>
              <a:pathLst>
                <a:path w="58" h="196">
                  <a:moveTo>
                    <a:pt x="57" y="187"/>
                  </a:moveTo>
                  <a:lnTo>
                    <a:pt x="57" y="187"/>
                  </a:lnTo>
                  <a:lnTo>
                    <a:pt x="50" y="172"/>
                  </a:lnTo>
                  <a:lnTo>
                    <a:pt x="44" y="157"/>
                  </a:lnTo>
                  <a:lnTo>
                    <a:pt x="39" y="142"/>
                  </a:lnTo>
                  <a:lnTo>
                    <a:pt x="34" y="126"/>
                  </a:lnTo>
                  <a:lnTo>
                    <a:pt x="31" y="110"/>
                  </a:lnTo>
                  <a:lnTo>
                    <a:pt x="27" y="94"/>
                  </a:lnTo>
                  <a:lnTo>
                    <a:pt x="24" y="80"/>
                  </a:lnTo>
                  <a:lnTo>
                    <a:pt x="22" y="65"/>
                  </a:lnTo>
                  <a:lnTo>
                    <a:pt x="20" y="52"/>
                  </a:lnTo>
                  <a:lnTo>
                    <a:pt x="19" y="39"/>
                  </a:lnTo>
                  <a:lnTo>
                    <a:pt x="17" y="28"/>
                  </a:lnTo>
                  <a:lnTo>
                    <a:pt x="17" y="19"/>
                  </a:lnTo>
                  <a:lnTo>
                    <a:pt x="16" y="10"/>
                  </a:lnTo>
                  <a:lnTo>
                    <a:pt x="16" y="4"/>
                  </a:lnTo>
                  <a:lnTo>
                    <a:pt x="15" y="1"/>
                  </a:lnTo>
                  <a:lnTo>
                    <a:pt x="15" y="0"/>
                  </a:lnTo>
                  <a:lnTo>
                    <a:pt x="0" y="0"/>
                  </a:lnTo>
                  <a:lnTo>
                    <a:pt x="0" y="2"/>
                  </a:lnTo>
                  <a:lnTo>
                    <a:pt x="0" y="6"/>
                  </a:lnTo>
                  <a:lnTo>
                    <a:pt x="0" y="12"/>
                  </a:lnTo>
                  <a:lnTo>
                    <a:pt x="0" y="19"/>
                  </a:lnTo>
                  <a:lnTo>
                    <a:pt x="2" y="30"/>
                  </a:lnTo>
                  <a:lnTo>
                    <a:pt x="3" y="41"/>
                  </a:lnTo>
                  <a:lnTo>
                    <a:pt x="4" y="54"/>
                  </a:lnTo>
                  <a:lnTo>
                    <a:pt x="7" y="68"/>
                  </a:lnTo>
                  <a:lnTo>
                    <a:pt x="9" y="82"/>
                  </a:lnTo>
                  <a:lnTo>
                    <a:pt x="12" y="98"/>
                  </a:lnTo>
                  <a:lnTo>
                    <a:pt x="15" y="114"/>
                  </a:lnTo>
                  <a:lnTo>
                    <a:pt x="19" y="130"/>
                  </a:lnTo>
                  <a:lnTo>
                    <a:pt x="24" y="147"/>
                  </a:lnTo>
                  <a:lnTo>
                    <a:pt x="29" y="163"/>
                  </a:lnTo>
                  <a:lnTo>
                    <a:pt x="35" y="179"/>
                  </a:lnTo>
                  <a:lnTo>
                    <a:pt x="42" y="195"/>
                  </a:lnTo>
                  <a:lnTo>
                    <a:pt x="42" y="195"/>
                  </a:lnTo>
                  <a:lnTo>
                    <a:pt x="57" y="187"/>
                  </a:lnTo>
                </a:path>
              </a:pathLst>
            </a:custGeom>
            <a:solidFill>
              <a:srgbClr val="B2DDDD"/>
            </a:solidFill>
            <a:ln w="9525" cap="rnd">
              <a:noFill/>
              <a:round/>
              <a:headEnd/>
              <a:tailEnd/>
            </a:ln>
            <a:effectLst/>
          </p:spPr>
          <p:txBody>
            <a:bodyPr/>
            <a:lstStyle/>
            <a:p>
              <a:endParaRPr lang="en-US"/>
            </a:p>
          </p:txBody>
        </p:sp>
        <p:sp>
          <p:nvSpPr>
            <p:cNvPr id="19589" name="Freeform 133"/>
            <p:cNvSpPr>
              <a:spLocks/>
            </p:cNvSpPr>
            <p:nvPr/>
          </p:nvSpPr>
          <p:spPr bwMode="auto">
            <a:xfrm>
              <a:off x="534" y="2698"/>
              <a:ext cx="89" cy="99"/>
            </a:xfrm>
            <a:custGeom>
              <a:avLst/>
              <a:gdLst/>
              <a:ahLst/>
              <a:cxnLst>
                <a:cxn ang="0">
                  <a:pos x="88" y="82"/>
                </a:cxn>
                <a:cxn ang="0">
                  <a:pos x="88" y="82"/>
                </a:cxn>
                <a:cxn ang="0">
                  <a:pos x="81" y="78"/>
                </a:cxn>
                <a:cxn ang="0">
                  <a:pos x="75" y="75"/>
                </a:cxn>
                <a:cxn ang="0">
                  <a:pos x="69" y="70"/>
                </a:cxn>
                <a:cxn ang="0">
                  <a:pos x="64" y="65"/>
                </a:cxn>
                <a:cxn ang="0">
                  <a:pos x="59" y="62"/>
                </a:cxn>
                <a:cxn ang="0">
                  <a:pos x="54" y="56"/>
                </a:cxn>
                <a:cxn ang="0">
                  <a:pos x="49" y="51"/>
                </a:cxn>
                <a:cxn ang="0">
                  <a:pos x="44" y="46"/>
                </a:cxn>
                <a:cxn ang="0">
                  <a:pos x="40" y="41"/>
                </a:cxn>
                <a:cxn ang="0">
                  <a:pos x="35" y="35"/>
                </a:cxn>
                <a:cxn ang="0">
                  <a:pos x="31" y="29"/>
                </a:cxn>
                <a:cxn ang="0">
                  <a:pos x="28" y="24"/>
                </a:cxn>
                <a:cxn ang="0">
                  <a:pos x="24" y="18"/>
                </a:cxn>
                <a:cxn ang="0">
                  <a:pos x="20" y="12"/>
                </a:cxn>
                <a:cxn ang="0">
                  <a:pos x="17" y="6"/>
                </a:cxn>
                <a:cxn ang="0">
                  <a:pos x="14" y="0"/>
                </a:cxn>
                <a:cxn ang="0">
                  <a:pos x="0" y="7"/>
                </a:cxn>
                <a:cxn ang="0">
                  <a:pos x="3" y="14"/>
                </a:cxn>
                <a:cxn ang="0">
                  <a:pos x="7" y="21"/>
                </a:cxn>
                <a:cxn ang="0">
                  <a:pos x="11" y="27"/>
                </a:cxn>
                <a:cxn ang="0">
                  <a:pos x="14" y="33"/>
                </a:cxn>
                <a:cxn ang="0">
                  <a:pos x="19" y="40"/>
                </a:cxn>
                <a:cxn ang="0">
                  <a:pos x="23" y="46"/>
                </a:cxn>
                <a:cxn ang="0">
                  <a:pos x="28" y="52"/>
                </a:cxn>
                <a:cxn ang="0">
                  <a:pos x="33" y="58"/>
                </a:cxn>
                <a:cxn ang="0">
                  <a:pos x="38" y="64"/>
                </a:cxn>
                <a:cxn ang="0">
                  <a:pos x="42" y="69"/>
                </a:cxn>
                <a:cxn ang="0">
                  <a:pos x="49" y="75"/>
                </a:cxn>
                <a:cxn ang="0">
                  <a:pos x="54" y="80"/>
                </a:cxn>
                <a:cxn ang="0">
                  <a:pos x="60" y="84"/>
                </a:cxn>
                <a:cxn ang="0">
                  <a:pos x="66" y="89"/>
                </a:cxn>
                <a:cxn ang="0">
                  <a:pos x="73" y="94"/>
                </a:cxn>
                <a:cxn ang="0">
                  <a:pos x="80" y="98"/>
                </a:cxn>
                <a:cxn ang="0">
                  <a:pos x="80" y="98"/>
                </a:cxn>
                <a:cxn ang="0">
                  <a:pos x="88" y="82"/>
                </a:cxn>
              </a:cxnLst>
              <a:rect l="0" t="0" r="r" b="b"/>
              <a:pathLst>
                <a:path w="89" h="99">
                  <a:moveTo>
                    <a:pt x="88" y="82"/>
                  </a:moveTo>
                  <a:lnTo>
                    <a:pt x="88" y="82"/>
                  </a:lnTo>
                  <a:lnTo>
                    <a:pt x="81" y="78"/>
                  </a:lnTo>
                  <a:lnTo>
                    <a:pt x="75" y="75"/>
                  </a:lnTo>
                  <a:lnTo>
                    <a:pt x="69" y="70"/>
                  </a:lnTo>
                  <a:lnTo>
                    <a:pt x="64" y="65"/>
                  </a:lnTo>
                  <a:lnTo>
                    <a:pt x="59" y="62"/>
                  </a:lnTo>
                  <a:lnTo>
                    <a:pt x="54" y="56"/>
                  </a:lnTo>
                  <a:lnTo>
                    <a:pt x="49" y="51"/>
                  </a:lnTo>
                  <a:lnTo>
                    <a:pt x="44" y="46"/>
                  </a:lnTo>
                  <a:lnTo>
                    <a:pt x="40" y="41"/>
                  </a:lnTo>
                  <a:lnTo>
                    <a:pt x="35" y="35"/>
                  </a:lnTo>
                  <a:lnTo>
                    <a:pt x="31" y="29"/>
                  </a:lnTo>
                  <a:lnTo>
                    <a:pt x="28" y="24"/>
                  </a:lnTo>
                  <a:lnTo>
                    <a:pt x="24" y="18"/>
                  </a:lnTo>
                  <a:lnTo>
                    <a:pt x="20" y="12"/>
                  </a:lnTo>
                  <a:lnTo>
                    <a:pt x="17" y="6"/>
                  </a:lnTo>
                  <a:lnTo>
                    <a:pt x="14" y="0"/>
                  </a:lnTo>
                  <a:lnTo>
                    <a:pt x="0" y="7"/>
                  </a:lnTo>
                  <a:lnTo>
                    <a:pt x="3" y="14"/>
                  </a:lnTo>
                  <a:lnTo>
                    <a:pt x="7" y="21"/>
                  </a:lnTo>
                  <a:lnTo>
                    <a:pt x="11" y="27"/>
                  </a:lnTo>
                  <a:lnTo>
                    <a:pt x="14" y="33"/>
                  </a:lnTo>
                  <a:lnTo>
                    <a:pt x="19" y="40"/>
                  </a:lnTo>
                  <a:lnTo>
                    <a:pt x="23" y="46"/>
                  </a:lnTo>
                  <a:lnTo>
                    <a:pt x="28" y="52"/>
                  </a:lnTo>
                  <a:lnTo>
                    <a:pt x="33" y="58"/>
                  </a:lnTo>
                  <a:lnTo>
                    <a:pt x="38" y="64"/>
                  </a:lnTo>
                  <a:lnTo>
                    <a:pt x="42" y="69"/>
                  </a:lnTo>
                  <a:lnTo>
                    <a:pt x="49" y="75"/>
                  </a:lnTo>
                  <a:lnTo>
                    <a:pt x="54" y="80"/>
                  </a:lnTo>
                  <a:lnTo>
                    <a:pt x="60" y="84"/>
                  </a:lnTo>
                  <a:lnTo>
                    <a:pt x="66" y="89"/>
                  </a:lnTo>
                  <a:lnTo>
                    <a:pt x="73" y="94"/>
                  </a:lnTo>
                  <a:lnTo>
                    <a:pt x="80" y="98"/>
                  </a:lnTo>
                  <a:lnTo>
                    <a:pt x="80" y="98"/>
                  </a:lnTo>
                  <a:lnTo>
                    <a:pt x="88" y="82"/>
                  </a:lnTo>
                </a:path>
              </a:pathLst>
            </a:custGeom>
            <a:solidFill>
              <a:srgbClr val="B2DDDD"/>
            </a:solidFill>
            <a:ln w="9525" cap="rnd">
              <a:noFill/>
              <a:round/>
              <a:headEnd/>
              <a:tailEnd/>
            </a:ln>
            <a:effectLst/>
          </p:spPr>
          <p:txBody>
            <a:bodyPr/>
            <a:lstStyle/>
            <a:p>
              <a:endParaRPr lang="en-US"/>
            </a:p>
          </p:txBody>
        </p:sp>
        <p:sp>
          <p:nvSpPr>
            <p:cNvPr id="19590" name="Freeform 134"/>
            <p:cNvSpPr>
              <a:spLocks/>
            </p:cNvSpPr>
            <p:nvPr/>
          </p:nvSpPr>
          <p:spPr bwMode="auto">
            <a:xfrm>
              <a:off x="614" y="2781"/>
              <a:ext cx="67" cy="45"/>
            </a:xfrm>
            <a:custGeom>
              <a:avLst/>
              <a:gdLst/>
              <a:ahLst/>
              <a:cxnLst>
                <a:cxn ang="0">
                  <a:pos x="66" y="27"/>
                </a:cxn>
                <a:cxn ang="0">
                  <a:pos x="66" y="27"/>
                </a:cxn>
                <a:cxn ang="0">
                  <a:pos x="61" y="25"/>
                </a:cxn>
                <a:cxn ang="0">
                  <a:pos x="57" y="23"/>
                </a:cxn>
                <a:cxn ang="0">
                  <a:pos x="53" y="22"/>
                </a:cxn>
                <a:cxn ang="0">
                  <a:pos x="50" y="20"/>
                </a:cxn>
                <a:cxn ang="0">
                  <a:pos x="46" y="19"/>
                </a:cxn>
                <a:cxn ang="0">
                  <a:pos x="42" y="17"/>
                </a:cxn>
                <a:cxn ang="0">
                  <a:pos x="39" y="16"/>
                </a:cxn>
                <a:cxn ang="0">
                  <a:pos x="35" y="13"/>
                </a:cxn>
                <a:cxn ang="0">
                  <a:pos x="31" y="12"/>
                </a:cxn>
                <a:cxn ang="0">
                  <a:pos x="27" y="10"/>
                </a:cxn>
                <a:cxn ang="0">
                  <a:pos x="24" y="9"/>
                </a:cxn>
                <a:cxn ang="0">
                  <a:pos x="21" y="6"/>
                </a:cxn>
                <a:cxn ang="0">
                  <a:pos x="17" y="5"/>
                </a:cxn>
                <a:cxn ang="0">
                  <a:pos x="14" y="3"/>
                </a:cxn>
                <a:cxn ang="0">
                  <a:pos x="10" y="1"/>
                </a:cxn>
                <a:cxn ang="0">
                  <a:pos x="7" y="0"/>
                </a:cxn>
                <a:cxn ang="0">
                  <a:pos x="0" y="15"/>
                </a:cxn>
                <a:cxn ang="0">
                  <a:pos x="3" y="16"/>
                </a:cxn>
                <a:cxn ang="0">
                  <a:pos x="7" y="19"/>
                </a:cxn>
                <a:cxn ang="0">
                  <a:pos x="10" y="20"/>
                </a:cxn>
                <a:cxn ang="0">
                  <a:pos x="14" y="22"/>
                </a:cxn>
                <a:cxn ang="0">
                  <a:pos x="17" y="24"/>
                </a:cxn>
                <a:cxn ang="0">
                  <a:pos x="21" y="27"/>
                </a:cxn>
                <a:cxn ang="0">
                  <a:pos x="24" y="28"/>
                </a:cxn>
                <a:cxn ang="0">
                  <a:pos x="29" y="30"/>
                </a:cxn>
                <a:cxn ang="0">
                  <a:pos x="32" y="31"/>
                </a:cxn>
                <a:cxn ang="0">
                  <a:pos x="36" y="33"/>
                </a:cxn>
                <a:cxn ang="0">
                  <a:pos x="40" y="35"/>
                </a:cxn>
                <a:cxn ang="0">
                  <a:pos x="44" y="37"/>
                </a:cxn>
                <a:cxn ang="0">
                  <a:pos x="48" y="38"/>
                </a:cxn>
                <a:cxn ang="0">
                  <a:pos x="52" y="40"/>
                </a:cxn>
                <a:cxn ang="0">
                  <a:pos x="56" y="41"/>
                </a:cxn>
                <a:cxn ang="0">
                  <a:pos x="61" y="44"/>
                </a:cxn>
                <a:cxn ang="0">
                  <a:pos x="60" y="43"/>
                </a:cxn>
                <a:cxn ang="0">
                  <a:pos x="66" y="27"/>
                </a:cxn>
              </a:cxnLst>
              <a:rect l="0" t="0" r="r" b="b"/>
              <a:pathLst>
                <a:path w="67" h="45">
                  <a:moveTo>
                    <a:pt x="66" y="27"/>
                  </a:moveTo>
                  <a:lnTo>
                    <a:pt x="66" y="27"/>
                  </a:lnTo>
                  <a:lnTo>
                    <a:pt x="61" y="25"/>
                  </a:lnTo>
                  <a:lnTo>
                    <a:pt x="57" y="23"/>
                  </a:lnTo>
                  <a:lnTo>
                    <a:pt x="53" y="22"/>
                  </a:lnTo>
                  <a:lnTo>
                    <a:pt x="50" y="20"/>
                  </a:lnTo>
                  <a:lnTo>
                    <a:pt x="46" y="19"/>
                  </a:lnTo>
                  <a:lnTo>
                    <a:pt x="42" y="17"/>
                  </a:lnTo>
                  <a:lnTo>
                    <a:pt x="39" y="16"/>
                  </a:lnTo>
                  <a:lnTo>
                    <a:pt x="35" y="13"/>
                  </a:lnTo>
                  <a:lnTo>
                    <a:pt x="31" y="12"/>
                  </a:lnTo>
                  <a:lnTo>
                    <a:pt x="27" y="10"/>
                  </a:lnTo>
                  <a:lnTo>
                    <a:pt x="24" y="9"/>
                  </a:lnTo>
                  <a:lnTo>
                    <a:pt x="21" y="6"/>
                  </a:lnTo>
                  <a:lnTo>
                    <a:pt x="17" y="5"/>
                  </a:lnTo>
                  <a:lnTo>
                    <a:pt x="14" y="3"/>
                  </a:lnTo>
                  <a:lnTo>
                    <a:pt x="10" y="1"/>
                  </a:lnTo>
                  <a:lnTo>
                    <a:pt x="7" y="0"/>
                  </a:lnTo>
                  <a:lnTo>
                    <a:pt x="0" y="15"/>
                  </a:lnTo>
                  <a:lnTo>
                    <a:pt x="3" y="16"/>
                  </a:lnTo>
                  <a:lnTo>
                    <a:pt x="7" y="19"/>
                  </a:lnTo>
                  <a:lnTo>
                    <a:pt x="10" y="20"/>
                  </a:lnTo>
                  <a:lnTo>
                    <a:pt x="14" y="22"/>
                  </a:lnTo>
                  <a:lnTo>
                    <a:pt x="17" y="24"/>
                  </a:lnTo>
                  <a:lnTo>
                    <a:pt x="21" y="27"/>
                  </a:lnTo>
                  <a:lnTo>
                    <a:pt x="24" y="28"/>
                  </a:lnTo>
                  <a:lnTo>
                    <a:pt x="29" y="30"/>
                  </a:lnTo>
                  <a:lnTo>
                    <a:pt x="32" y="31"/>
                  </a:lnTo>
                  <a:lnTo>
                    <a:pt x="36" y="33"/>
                  </a:lnTo>
                  <a:lnTo>
                    <a:pt x="40" y="35"/>
                  </a:lnTo>
                  <a:lnTo>
                    <a:pt x="44" y="37"/>
                  </a:lnTo>
                  <a:lnTo>
                    <a:pt x="48" y="38"/>
                  </a:lnTo>
                  <a:lnTo>
                    <a:pt x="52" y="40"/>
                  </a:lnTo>
                  <a:lnTo>
                    <a:pt x="56" y="41"/>
                  </a:lnTo>
                  <a:lnTo>
                    <a:pt x="61" y="44"/>
                  </a:lnTo>
                  <a:lnTo>
                    <a:pt x="60" y="43"/>
                  </a:lnTo>
                  <a:lnTo>
                    <a:pt x="66" y="27"/>
                  </a:lnTo>
                </a:path>
              </a:pathLst>
            </a:custGeom>
            <a:solidFill>
              <a:srgbClr val="B2DDDD"/>
            </a:solidFill>
            <a:ln w="9525" cap="rnd">
              <a:noFill/>
              <a:round/>
              <a:headEnd/>
              <a:tailEnd/>
            </a:ln>
            <a:effectLst/>
          </p:spPr>
          <p:txBody>
            <a:bodyPr/>
            <a:lstStyle/>
            <a:p>
              <a:endParaRPr lang="en-US"/>
            </a:p>
          </p:txBody>
        </p:sp>
        <p:sp>
          <p:nvSpPr>
            <p:cNvPr id="19591" name="Freeform 135"/>
            <p:cNvSpPr>
              <a:spLocks/>
            </p:cNvSpPr>
            <p:nvPr/>
          </p:nvSpPr>
          <p:spPr bwMode="auto">
            <a:xfrm>
              <a:off x="674" y="2808"/>
              <a:ext cx="378" cy="167"/>
            </a:xfrm>
            <a:custGeom>
              <a:avLst/>
              <a:gdLst/>
              <a:ahLst/>
              <a:cxnLst>
                <a:cxn ang="0">
                  <a:pos x="377" y="150"/>
                </a:cxn>
                <a:cxn ang="0">
                  <a:pos x="355" y="139"/>
                </a:cxn>
                <a:cxn ang="0">
                  <a:pos x="332" y="126"/>
                </a:cxn>
                <a:cxn ang="0">
                  <a:pos x="310" y="116"/>
                </a:cxn>
                <a:cxn ang="0">
                  <a:pos x="286" y="105"/>
                </a:cxn>
                <a:cxn ang="0">
                  <a:pos x="262" y="95"/>
                </a:cxn>
                <a:cxn ang="0">
                  <a:pos x="237" y="84"/>
                </a:cxn>
                <a:cxn ang="0">
                  <a:pos x="212" y="75"/>
                </a:cxn>
                <a:cxn ang="0">
                  <a:pos x="188" y="66"/>
                </a:cxn>
                <a:cxn ang="0">
                  <a:pos x="163" y="57"/>
                </a:cxn>
                <a:cxn ang="0">
                  <a:pos x="139" y="49"/>
                </a:cxn>
                <a:cxn ang="0">
                  <a:pos x="114" y="40"/>
                </a:cxn>
                <a:cxn ang="0">
                  <a:pos x="91" y="32"/>
                </a:cxn>
                <a:cxn ang="0">
                  <a:pos x="68" y="23"/>
                </a:cxn>
                <a:cxn ang="0">
                  <a:pos x="46" y="16"/>
                </a:cxn>
                <a:cxn ang="0">
                  <a:pos x="25" y="7"/>
                </a:cxn>
                <a:cxn ang="0">
                  <a:pos x="5" y="0"/>
                </a:cxn>
                <a:cxn ang="0">
                  <a:pos x="10" y="20"/>
                </a:cxn>
                <a:cxn ang="0">
                  <a:pos x="31" y="29"/>
                </a:cxn>
                <a:cxn ang="0">
                  <a:pos x="52" y="36"/>
                </a:cxn>
                <a:cxn ang="0">
                  <a:pos x="75" y="44"/>
                </a:cxn>
                <a:cxn ang="0">
                  <a:pos x="98" y="53"/>
                </a:cxn>
                <a:cxn ang="0">
                  <a:pos x="121" y="61"/>
                </a:cxn>
                <a:cxn ang="0">
                  <a:pos x="145" y="69"/>
                </a:cxn>
                <a:cxn ang="0">
                  <a:pos x="170" y="78"/>
                </a:cxn>
                <a:cxn ang="0">
                  <a:pos x="195" y="87"/>
                </a:cxn>
                <a:cxn ang="0">
                  <a:pos x="219" y="96"/>
                </a:cxn>
                <a:cxn ang="0">
                  <a:pos x="244" y="106"/>
                </a:cxn>
                <a:cxn ang="0">
                  <a:pos x="268" y="116"/>
                </a:cxn>
                <a:cxn ang="0">
                  <a:pos x="291" y="126"/>
                </a:cxn>
                <a:cxn ang="0">
                  <a:pos x="314" y="137"/>
                </a:cxn>
                <a:cxn ang="0">
                  <a:pos x="337" y="148"/>
                </a:cxn>
                <a:cxn ang="0">
                  <a:pos x="358" y="159"/>
                </a:cxn>
                <a:cxn ang="0">
                  <a:pos x="369" y="166"/>
                </a:cxn>
              </a:cxnLst>
              <a:rect l="0" t="0" r="r" b="b"/>
              <a:pathLst>
                <a:path w="378" h="167">
                  <a:moveTo>
                    <a:pt x="377" y="150"/>
                  </a:moveTo>
                  <a:lnTo>
                    <a:pt x="377" y="150"/>
                  </a:lnTo>
                  <a:lnTo>
                    <a:pt x="366" y="144"/>
                  </a:lnTo>
                  <a:lnTo>
                    <a:pt x="355" y="139"/>
                  </a:lnTo>
                  <a:lnTo>
                    <a:pt x="344" y="132"/>
                  </a:lnTo>
                  <a:lnTo>
                    <a:pt x="332" y="126"/>
                  </a:lnTo>
                  <a:lnTo>
                    <a:pt x="321" y="121"/>
                  </a:lnTo>
                  <a:lnTo>
                    <a:pt x="310" y="116"/>
                  </a:lnTo>
                  <a:lnTo>
                    <a:pt x="298" y="110"/>
                  </a:lnTo>
                  <a:lnTo>
                    <a:pt x="286" y="105"/>
                  </a:lnTo>
                  <a:lnTo>
                    <a:pt x="274" y="99"/>
                  </a:lnTo>
                  <a:lnTo>
                    <a:pt x="262" y="95"/>
                  </a:lnTo>
                  <a:lnTo>
                    <a:pt x="249" y="89"/>
                  </a:lnTo>
                  <a:lnTo>
                    <a:pt x="237" y="84"/>
                  </a:lnTo>
                  <a:lnTo>
                    <a:pt x="224" y="80"/>
                  </a:lnTo>
                  <a:lnTo>
                    <a:pt x="212" y="75"/>
                  </a:lnTo>
                  <a:lnTo>
                    <a:pt x="200" y="70"/>
                  </a:lnTo>
                  <a:lnTo>
                    <a:pt x="188" y="66"/>
                  </a:lnTo>
                  <a:lnTo>
                    <a:pt x="175" y="62"/>
                  </a:lnTo>
                  <a:lnTo>
                    <a:pt x="163" y="57"/>
                  </a:lnTo>
                  <a:lnTo>
                    <a:pt x="151" y="53"/>
                  </a:lnTo>
                  <a:lnTo>
                    <a:pt x="139" y="49"/>
                  </a:lnTo>
                  <a:lnTo>
                    <a:pt x="126" y="44"/>
                  </a:lnTo>
                  <a:lnTo>
                    <a:pt x="114" y="40"/>
                  </a:lnTo>
                  <a:lnTo>
                    <a:pt x="102" y="36"/>
                  </a:lnTo>
                  <a:lnTo>
                    <a:pt x="91" y="32"/>
                  </a:lnTo>
                  <a:lnTo>
                    <a:pt x="80" y="28"/>
                  </a:lnTo>
                  <a:lnTo>
                    <a:pt x="68" y="23"/>
                  </a:lnTo>
                  <a:lnTo>
                    <a:pt x="57" y="19"/>
                  </a:lnTo>
                  <a:lnTo>
                    <a:pt x="46" y="16"/>
                  </a:lnTo>
                  <a:lnTo>
                    <a:pt x="35" y="12"/>
                  </a:lnTo>
                  <a:lnTo>
                    <a:pt x="25" y="7"/>
                  </a:lnTo>
                  <a:lnTo>
                    <a:pt x="15" y="4"/>
                  </a:lnTo>
                  <a:lnTo>
                    <a:pt x="5" y="0"/>
                  </a:lnTo>
                  <a:lnTo>
                    <a:pt x="0" y="16"/>
                  </a:lnTo>
                  <a:lnTo>
                    <a:pt x="10" y="20"/>
                  </a:lnTo>
                  <a:lnTo>
                    <a:pt x="20" y="24"/>
                  </a:lnTo>
                  <a:lnTo>
                    <a:pt x="31" y="29"/>
                  </a:lnTo>
                  <a:lnTo>
                    <a:pt x="41" y="33"/>
                  </a:lnTo>
                  <a:lnTo>
                    <a:pt x="52" y="36"/>
                  </a:lnTo>
                  <a:lnTo>
                    <a:pt x="63" y="40"/>
                  </a:lnTo>
                  <a:lnTo>
                    <a:pt x="75" y="44"/>
                  </a:lnTo>
                  <a:lnTo>
                    <a:pt x="86" y="49"/>
                  </a:lnTo>
                  <a:lnTo>
                    <a:pt x="98" y="53"/>
                  </a:lnTo>
                  <a:lnTo>
                    <a:pt x="109" y="56"/>
                  </a:lnTo>
                  <a:lnTo>
                    <a:pt x="121" y="61"/>
                  </a:lnTo>
                  <a:lnTo>
                    <a:pt x="133" y="66"/>
                  </a:lnTo>
                  <a:lnTo>
                    <a:pt x="145" y="69"/>
                  </a:lnTo>
                  <a:lnTo>
                    <a:pt x="158" y="73"/>
                  </a:lnTo>
                  <a:lnTo>
                    <a:pt x="170" y="78"/>
                  </a:lnTo>
                  <a:lnTo>
                    <a:pt x="183" y="83"/>
                  </a:lnTo>
                  <a:lnTo>
                    <a:pt x="195" y="87"/>
                  </a:lnTo>
                  <a:lnTo>
                    <a:pt x="207" y="92"/>
                  </a:lnTo>
                  <a:lnTo>
                    <a:pt x="219" y="96"/>
                  </a:lnTo>
                  <a:lnTo>
                    <a:pt x="231" y="101"/>
                  </a:lnTo>
                  <a:lnTo>
                    <a:pt x="244" y="106"/>
                  </a:lnTo>
                  <a:lnTo>
                    <a:pt x="256" y="110"/>
                  </a:lnTo>
                  <a:lnTo>
                    <a:pt x="268" y="116"/>
                  </a:lnTo>
                  <a:lnTo>
                    <a:pt x="280" y="121"/>
                  </a:lnTo>
                  <a:lnTo>
                    <a:pt x="291" y="126"/>
                  </a:lnTo>
                  <a:lnTo>
                    <a:pt x="303" y="132"/>
                  </a:lnTo>
                  <a:lnTo>
                    <a:pt x="314" y="137"/>
                  </a:lnTo>
                  <a:lnTo>
                    <a:pt x="326" y="142"/>
                  </a:lnTo>
                  <a:lnTo>
                    <a:pt x="337" y="148"/>
                  </a:lnTo>
                  <a:lnTo>
                    <a:pt x="348" y="153"/>
                  </a:lnTo>
                  <a:lnTo>
                    <a:pt x="358" y="159"/>
                  </a:lnTo>
                  <a:lnTo>
                    <a:pt x="369" y="166"/>
                  </a:lnTo>
                  <a:lnTo>
                    <a:pt x="369" y="166"/>
                  </a:lnTo>
                  <a:lnTo>
                    <a:pt x="377" y="150"/>
                  </a:lnTo>
                </a:path>
              </a:pathLst>
            </a:custGeom>
            <a:solidFill>
              <a:srgbClr val="B2DDDD"/>
            </a:solidFill>
            <a:ln w="9525" cap="rnd">
              <a:noFill/>
              <a:round/>
              <a:headEnd/>
              <a:tailEnd/>
            </a:ln>
            <a:effectLst/>
          </p:spPr>
          <p:txBody>
            <a:bodyPr/>
            <a:lstStyle/>
            <a:p>
              <a:endParaRPr lang="en-US"/>
            </a:p>
          </p:txBody>
        </p:sp>
        <p:sp>
          <p:nvSpPr>
            <p:cNvPr id="19592" name="Freeform 136"/>
            <p:cNvSpPr>
              <a:spLocks/>
            </p:cNvSpPr>
            <p:nvPr/>
          </p:nvSpPr>
          <p:spPr bwMode="auto">
            <a:xfrm>
              <a:off x="1043" y="2958"/>
              <a:ext cx="56" cy="46"/>
            </a:xfrm>
            <a:custGeom>
              <a:avLst/>
              <a:gdLst/>
              <a:ahLst/>
              <a:cxnLst>
                <a:cxn ang="0">
                  <a:pos x="55" y="30"/>
                </a:cxn>
                <a:cxn ang="0">
                  <a:pos x="55" y="30"/>
                </a:cxn>
                <a:cxn ang="0">
                  <a:pos x="49" y="26"/>
                </a:cxn>
                <a:cxn ang="0">
                  <a:pos x="43" y="22"/>
                </a:cxn>
                <a:cxn ang="0">
                  <a:pos x="38" y="19"/>
                </a:cxn>
                <a:cxn ang="0">
                  <a:pos x="32" y="15"/>
                </a:cxn>
                <a:cxn ang="0">
                  <a:pos x="26" y="10"/>
                </a:cxn>
                <a:cxn ang="0">
                  <a:pos x="19" y="7"/>
                </a:cxn>
                <a:cxn ang="0">
                  <a:pos x="14" y="3"/>
                </a:cxn>
                <a:cxn ang="0">
                  <a:pos x="7" y="0"/>
                </a:cxn>
                <a:cxn ang="0">
                  <a:pos x="0" y="15"/>
                </a:cxn>
                <a:cxn ang="0">
                  <a:pos x="6" y="19"/>
                </a:cxn>
                <a:cxn ang="0">
                  <a:pos x="12" y="22"/>
                </a:cxn>
                <a:cxn ang="0">
                  <a:pos x="18" y="25"/>
                </a:cxn>
                <a:cxn ang="0">
                  <a:pos x="23" y="29"/>
                </a:cxn>
                <a:cxn ang="0">
                  <a:pos x="29" y="33"/>
                </a:cxn>
                <a:cxn ang="0">
                  <a:pos x="35" y="37"/>
                </a:cxn>
                <a:cxn ang="0">
                  <a:pos x="40" y="41"/>
                </a:cxn>
                <a:cxn ang="0">
                  <a:pos x="45" y="45"/>
                </a:cxn>
                <a:cxn ang="0">
                  <a:pos x="45" y="45"/>
                </a:cxn>
                <a:cxn ang="0">
                  <a:pos x="55" y="30"/>
                </a:cxn>
              </a:cxnLst>
              <a:rect l="0" t="0" r="r" b="b"/>
              <a:pathLst>
                <a:path w="56" h="46">
                  <a:moveTo>
                    <a:pt x="55" y="30"/>
                  </a:moveTo>
                  <a:lnTo>
                    <a:pt x="55" y="30"/>
                  </a:lnTo>
                  <a:lnTo>
                    <a:pt x="49" y="26"/>
                  </a:lnTo>
                  <a:lnTo>
                    <a:pt x="43" y="22"/>
                  </a:lnTo>
                  <a:lnTo>
                    <a:pt x="38" y="19"/>
                  </a:lnTo>
                  <a:lnTo>
                    <a:pt x="32" y="15"/>
                  </a:lnTo>
                  <a:lnTo>
                    <a:pt x="26" y="10"/>
                  </a:lnTo>
                  <a:lnTo>
                    <a:pt x="19" y="7"/>
                  </a:lnTo>
                  <a:lnTo>
                    <a:pt x="14" y="3"/>
                  </a:lnTo>
                  <a:lnTo>
                    <a:pt x="7" y="0"/>
                  </a:lnTo>
                  <a:lnTo>
                    <a:pt x="0" y="15"/>
                  </a:lnTo>
                  <a:lnTo>
                    <a:pt x="6" y="19"/>
                  </a:lnTo>
                  <a:lnTo>
                    <a:pt x="12" y="22"/>
                  </a:lnTo>
                  <a:lnTo>
                    <a:pt x="18" y="25"/>
                  </a:lnTo>
                  <a:lnTo>
                    <a:pt x="23" y="29"/>
                  </a:lnTo>
                  <a:lnTo>
                    <a:pt x="29" y="33"/>
                  </a:lnTo>
                  <a:lnTo>
                    <a:pt x="35" y="37"/>
                  </a:lnTo>
                  <a:lnTo>
                    <a:pt x="40" y="41"/>
                  </a:lnTo>
                  <a:lnTo>
                    <a:pt x="45" y="45"/>
                  </a:lnTo>
                  <a:lnTo>
                    <a:pt x="45" y="45"/>
                  </a:lnTo>
                  <a:lnTo>
                    <a:pt x="55" y="30"/>
                  </a:lnTo>
                </a:path>
              </a:pathLst>
            </a:custGeom>
            <a:solidFill>
              <a:srgbClr val="B2DDDD"/>
            </a:solidFill>
            <a:ln w="9525" cap="rnd">
              <a:noFill/>
              <a:round/>
              <a:headEnd/>
              <a:tailEnd/>
            </a:ln>
            <a:effectLst/>
          </p:spPr>
          <p:txBody>
            <a:bodyPr/>
            <a:lstStyle/>
            <a:p>
              <a:endParaRPr lang="en-US"/>
            </a:p>
          </p:txBody>
        </p:sp>
        <p:sp>
          <p:nvSpPr>
            <p:cNvPr id="19593" name="Freeform 137"/>
            <p:cNvSpPr>
              <a:spLocks/>
            </p:cNvSpPr>
            <p:nvPr/>
          </p:nvSpPr>
          <p:spPr bwMode="auto">
            <a:xfrm>
              <a:off x="1089" y="2989"/>
              <a:ext cx="286" cy="385"/>
            </a:xfrm>
            <a:custGeom>
              <a:avLst/>
              <a:gdLst/>
              <a:ahLst/>
              <a:cxnLst>
                <a:cxn ang="0">
                  <a:pos x="282" y="367"/>
                </a:cxn>
                <a:cxn ang="0">
                  <a:pos x="275" y="344"/>
                </a:cxn>
                <a:cxn ang="0">
                  <a:pos x="267" y="321"/>
                </a:cxn>
                <a:cxn ang="0">
                  <a:pos x="257" y="296"/>
                </a:cxn>
                <a:cxn ang="0">
                  <a:pos x="247" y="272"/>
                </a:cxn>
                <a:cxn ang="0">
                  <a:pos x="233" y="247"/>
                </a:cxn>
                <a:cxn ang="0">
                  <a:pos x="220" y="223"/>
                </a:cxn>
                <a:cxn ang="0">
                  <a:pos x="204" y="198"/>
                </a:cxn>
                <a:cxn ang="0">
                  <a:pos x="187" y="174"/>
                </a:cxn>
                <a:cxn ang="0">
                  <a:pos x="168" y="149"/>
                </a:cxn>
                <a:cxn ang="0">
                  <a:pos x="149" y="125"/>
                </a:cxn>
                <a:cxn ang="0">
                  <a:pos x="126" y="101"/>
                </a:cxn>
                <a:cxn ang="0">
                  <a:pos x="104" y="78"/>
                </a:cxn>
                <a:cxn ang="0">
                  <a:pos x="78" y="55"/>
                </a:cxn>
                <a:cxn ang="0">
                  <a:pos x="52" y="32"/>
                </a:cxn>
                <a:cxn ang="0">
                  <a:pos x="23" y="10"/>
                </a:cxn>
                <a:cxn ang="0">
                  <a:pos x="0" y="14"/>
                </a:cxn>
                <a:cxn ang="0">
                  <a:pos x="28" y="35"/>
                </a:cxn>
                <a:cxn ang="0">
                  <a:pos x="55" y="57"/>
                </a:cxn>
                <a:cxn ang="0">
                  <a:pos x="80" y="80"/>
                </a:cxn>
                <a:cxn ang="0">
                  <a:pos x="104" y="102"/>
                </a:cxn>
                <a:cxn ang="0">
                  <a:pos x="126" y="126"/>
                </a:cxn>
                <a:cxn ang="0">
                  <a:pos x="147" y="149"/>
                </a:cxn>
                <a:cxn ang="0">
                  <a:pos x="166" y="172"/>
                </a:cxn>
                <a:cxn ang="0">
                  <a:pos x="183" y="197"/>
                </a:cxn>
                <a:cxn ang="0">
                  <a:pos x="199" y="221"/>
                </a:cxn>
                <a:cxn ang="0">
                  <a:pos x="213" y="244"/>
                </a:cxn>
                <a:cxn ang="0">
                  <a:pos x="226" y="268"/>
                </a:cxn>
                <a:cxn ang="0">
                  <a:pos x="238" y="292"/>
                </a:cxn>
                <a:cxn ang="0">
                  <a:pos x="248" y="315"/>
                </a:cxn>
                <a:cxn ang="0">
                  <a:pos x="256" y="338"/>
                </a:cxn>
                <a:cxn ang="0">
                  <a:pos x="263" y="361"/>
                </a:cxn>
                <a:cxn ang="0">
                  <a:pos x="270" y="384"/>
                </a:cxn>
              </a:cxnLst>
              <a:rect l="0" t="0" r="r" b="b"/>
              <a:pathLst>
                <a:path w="286" h="385">
                  <a:moveTo>
                    <a:pt x="285" y="380"/>
                  </a:moveTo>
                  <a:lnTo>
                    <a:pt x="282" y="367"/>
                  </a:lnTo>
                  <a:lnTo>
                    <a:pt x="279" y="356"/>
                  </a:lnTo>
                  <a:lnTo>
                    <a:pt x="275" y="344"/>
                  </a:lnTo>
                  <a:lnTo>
                    <a:pt x="271" y="332"/>
                  </a:lnTo>
                  <a:lnTo>
                    <a:pt x="267" y="321"/>
                  </a:lnTo>
                  <a:lnTo>
                    <a:pt x="263" y="309"/>
                  </a:lnTo>
                  <a:lnTo>
                    <a:pt x="257" y="296"/>
                  </a:lnTo>
                  <a:lnTo>
                    <a:pt x="252" y="284"/>
                  </a:lnTo>
                  <a:lnTo>
                    <a:pt x="247" y="272"/>
                  </a:lnTo>
                  <a:lnTo>
                    <a:pt x="240" y="260"/>
                  </a:lnTo>
                  <a:lnTo>
                    <a:pt x="233" y="247"/>
                  </a:lnTo>
                  <a:lnTo>
                    <a:pt x="227" y="235"/>
                  </a:lnTo>
                  <a:lnTo>
                    <a:pt x="220" y="223"/>
                  </a:lnTo>
                  <a:lnTo>
                    <a:pt x="212" y="211"/>
                  </a:lnTo>
                  <a:lnTo>
                    <a:pt x="204" y="198"/>
                  </a:lnTo>
                  <a:lnTo>
                    <a:pt x="196" y="186"/>
                  </a:lnTo>
                  <a:lnTo>
                    <a:pt x="187" y="174"/>
                  </a:lnTo>
                  <a:lnTo>
                    <a:pt x="178" y="162"/>
                  </a:lnTo>
                  <a:lnTo>
                    <a:pt x="168" y="149"/>
                  </a:lnTo>
                  <a:lnTo>
                    <a:pt x="159" y="137"/>
                  </a:lnTo>
                  <a:lnTo>
                    <a:pt x="149" y="125"/>
                  </a:lnTo>
                  <a:lnTo>
                    <a:pt x="138" y="113"/>
                  </a:lnTo>
                  <a:lnTo>
                    <a:pt x="126" y="101"/>
                  </a:lnTo>
                  <a:lnTo>
                    <a:pt x="115" y="90"/>
                  </a:lnTo>
                  <a:lnTo>
                    <a:pt x="104" y="78"/>
                  </a:lnTo>
                  <a:lnTo>
                    <a:pt x="91" y="67"/>
                  </a:lnTo>
                  <a:lnTo>
                    <a:pt x="78" y="55"/>
                  </a:lnTo>
                  <a:lnTo>
                    <a:pt x="65" y="43"/>
                  </a:lnTo>
                  <a:lnTo>
                    <a:pt x="52" y="32"/>
                  </a:lnTo>
                  <a:lnTo>
                    <a:pt x="38" y="21"/>
                  </a:lnTo>
                  <a:lnTo>
                    <a:pt x="23" y="10"/>
                  </a:lnTo>
                  <a:lnTo>
                    <a:pt x="9" y="0"/>
                  </a:lnTo>
                  <a:lnTo>
                    <a:pt x="0" y="14"/>
                  </a:lnTo>
                  <a:lnTo>
                    <a:pt x="14" y="25"/>
                  </a:lnTo>
                  <a:lnTo>
                    <a:pt x="28" y="35"/>
                  </a:lnTo>
                  <a:lnTo>
                    <a:pt x="42" y="46"/>
                  </a:lnTo>
                  <a:lnTo>
                    <a:pt x="55" y="57"/>
                  </a:lnTo>
                  <a:lnTo>
                    <a:pt x="68" y="68"/>
                  </a:lnTo>
                  <a:lnTo>
                    <a:pt x="80" y="80"/>
                  </a:lnTo>
                  <a:lnTo>
                    <a:pt x="92" y="91"/>
                  </a:lnTo>
                  <a:lnTo>
                    <a:pt x="104" y="102"/>
                  </a:lnTo>
                  <a:lnTo>
                    <a:pt x="116" y="114"/>
                  </a:lnTo>
                  <a:lnTo>
                    <a:pt x="126" y="126"/>
                  </a:lnTo>
                  <a:lnTo>
                    <a:pt x="137" y="137"/>
                  </a:lnTo>
                  <a:lnTo>
                    <a:pt x="147" y="149"/>
                  </a:lnTo>
                  <a:lnTo>
                    <a:pt x="156" y="161"/>
                  </a:lnTo>
                  <a:lnTo>
                    <a:pt x="166" y="172"/>
                  </a:lnTo>
                  <a:lnTo>
                    <a:pt x="175" y="185"/>
                  </a:lnTo>
                  <a:lnTo>
                    <a:pt x="183" y="197"/>
                  </a:lnTo>
                  <a:lnTo>
                    <a:pt x="192" y="208"/>
                  </a:lnTo>
                  <a:lnTo>
                    <a:pt x="199" y="221"/>
                  </a:lnTo>
                  <a:lnTo>
                    <a:pt x="206" y="233"/>
                  </a:lnTo>
                  <a:lnTo>
                    <a:pt x="213" y="244"/>
                  </a:lnTo>
                  <a:lnTo>
                    <a:pt x="220" y="257"/>
                  </a:lnTo>
                  <a:lnTo>
                    <a:pt x="226" y="268"/>
                  </a:lnTo>
                  <a:lnTo>
                    <a:pt x="232" y="280"/>
                  </a:lnTo>
                  <a:lnTo>
                    <a:pt x="238" y="292"/>
                  </a:lnTo>
                  <a:lnTo>
                    <a:pt x="243" y="303"/>
                  </a:lnTo>
                  <a:lnTo>
                    <a:pt x="248" y="315"/>
                  </a:lnTo>
                  <a:lnTo>
                    <a:pt x="252" y="327"/>
                  </a:lnTo>
                  <a:lnTo>
                    <a:pt x="256" y="338"/>
                  </a:lnTo>
                  <a:lnTo>
                    <a:pt x="260" y="350"/>
                  </a:lnTo>
                  <a:lnTo>
                    <a:pt x="263" y="361"/>
                  </a:lnTo>
                  <a:lnTo>
                    <a:pt x="267" y="373"/>
                  </a:lnTo>
                  <a:lnTo>
                    <a:pt x="270" y="384"/>
                  </a:lnTo>
                  <a:lnTo>
                    <a:pt x="285" y="380"/>
                  </a:lnTo>
                </a:path>
              </a:pathLst>
            </a:custGeom>
            <a:solidFill>
              <a:srgbClr val="B2DDDD"/>
            </a:solidFill>
            <a:ln w="9525" cap="rnd">
              <a:noFill/>
              <a:round/>
              <a:headEnd/>
              <a:tailEnd/>
            </a:ln>
            <a:effectLst/>
          </p:spPr>
          <p:txBody>
            <a:bodyPr/>
            <a:lstStyle/>
            <a:p>
              <a:endParaRPr lang="en-US"/>
            </a:p>
          </p:txBody>
        </p:sp>
        <p:sp>
          <p:nvSpPr>
            <p:cNvPr id="19594" name="Freeform 138"/>
            <p:cNvSpPr>
              <a:spLocks/>
            </p:cNvSpPr>
            <p:nvPr/>
          </p:nvSpPr>
          <p:spPr bwMode="auto">
            <a:xfrm>
              <a:off x="1359" y="3370"/>
              <a:ext cx="17" cy="17"/>
            </a:xfrm>
            <a:custGeom>
              <a:avLst/>
              <a:gdLst/>
              <a:ahLst/>
              <a:cxnLst>
                <a:cxn ang="0">
                  <a:pos x="0" y="5"/>
                </a:cxn>
                <a:cxn ang="0">
                  <a:pos x="1" y="11"/>
                </a:cxn>
                <a:cxn ang="0">
                  <a:pos x="3" y="13"/>
                </a:cxn>
                <a:cxn ang="0">
                  <a:pos x="6" y="16"/>
                </a:cxn>
                <a:cxn ang="0">
                  <a:pos x="9" y="14"/>
                </a:cxn>
                <a:cxn ang="0">
                  <a:pos x="12" y="12"/>
                </a:cxn>
                <a:cxn ang="0">
                  <a:pos x="14" y="10"/>
                </a:cxn>
                <a:cxn ang="0">
                  <a:pos x="16" y="5"/>
                </a:cxn>
                <a:cxn ang="0">
                  <a:pos x="15" y="0"/>
                </a:cxn>
                <a:cxn ang="0">
                  <a:pos x="0" y="5"/>
                </a:cxn>
              </a:cxnLst>
              <a:rect l="0" t="0" r="r" b="b"/>
              <a:pathLst>
                <a:path w="17" h="17">
                  <a:moveTo>
                    <a:pt x="0" y="5"/>
                  </a:moveTo>
                  <a:lnTo>
                    <a:pt x="1" y="11"/>
                  </a:lnTo>
                  <a:lnTo>
                    <a:pt x="3" y="13"/>
                  </a:lnTo>
                  <a:lnTo>
                    <a:pt x="6" y="16"/>
                  </a:lnTo>
                  <a:lnTo>
                    <a:pt x="9" y="14"/>
                  </a:lnTo>
                  <a:lnTo>
                    <a:pt x="12" y="12"/>
                  </a:lnTo>
                  <a:lnTo>
                    <a:pt x="14" y="10"/>
                  </a:lnTo>
                  <a:lnTo>
                    <a:pt x="16" y="5"/>
                  </a:lnTo>
                  <a:lnTo>
                    <a:pt x="15" y="0"/>
                  </a:lnTo>
                  <a:lnTo>
                    <a:pt x="0" y="5"/>
                  </a:lnTo>
                </a:path>
              </a:pathLst>
            </a:custGeom>
            <a:solidFill>
              <a:srgbClr val="B2DDDD"/>
            </a:solidFill>
            <a:ln w="9525" cap="rnd">
              <a:noFill/>
              <a:round/>
              <a:headEnd/>
              <a:tailEnd/>
            </a:ln>
            <a:effectLst/>
          </p:spPr>
          <p:txBody>
            <a:bodyPr/>
            <a:lstStyle/>
            <a:p>
              <a:endParaRPr lang="en-US"/>
            </a:p>
          </p:txBody>
        </p:sp>
        <p:sp>
          <p:nvSpPr>
            <p:cNvPr id="19595" name="Freeform 139"/>
            <p:cNvSpPr>
              <a:spLocks/>
            </p:cNvSpPr>
            <p:nvPr/>
          </p:nvSpPr>
          <p:spPr bwMode="auto">
            <a:xfrm>
              <a:off x="490" y="2512"/>
              <a:ext cx="17" cy="17"/>
            </a:xfrm>
            <a:custGeom>
              <a:avLst/>
              <a:gdLst/>
              <a:ahLst/>
              <a:cxnLst>
                <a:cxn ang="0">
                  <a:pos x="16" y="16"/>
                </a:cxn>
                <a:cxn ang="0">
                  <a:pos x="15" y="8"/>
                </a:cxn>
                <a:cxn ang="0">
                  <a:pos x="13" y="2"/>
                </a:cxn>
                <a:cxn ang="0">
                  <a:pos x="11" y="1"/>
                </a:cxn>
                <a:cxn ang="0">
                  <a:pos x="8" y="0"/>
                </a:cxn>
                <a:cxn ang="0">
                  <a:pos x="5" y="1"/>
                </a:cxn>
                <a:cxn ang="0">
                  <a:pos x="2" y="2"/>
                </a:cxn>
                <a:cxn ang="0">
                  <a:pos x="0" y="8"/>
                </a:cxn>
                <a:cxn ang="0">
                  <a:pos x="0" y="16"/>
                </a:cxn>
                <a:cxn ang="0">
                  <a:pos x="16" y="16"/>
                </a:cxn>
              </a:cxnLst>
              <a:rect l="0" t="0" r="r" b="b"/>
              <a:pathLst>
                <a:path w="17" h="17">
                  <a:moveTo>
                    <a:pt x="16" y="16"/>
                  </a:moveTo>
                  <a:lnTo>
                    <a:pt x="15" y="8"/>
                  </a:lnTo>
                  <a:lnTo>
                    <a:pt x="13" y="2"/>
                  </a:lnTo>
                  <a:lnTo>
                    <a:pt x="11" y="1"/>
                  </a:lnTo>
                  <a:lnTo>
                    <a:pt x="8" y="0"/>
                  </a:lnTo>
                  <a:lnTo>
                    <a:pt x="5" y="1"/>
                  </a:lnTo>
                  <a:lnTo>
                    <a:pt x="2" y="2"/>
                  </a:lnTo>
                  <a:lnTo>
                    <a:pt x="0" y="8"/>
                  </a:lnTo>
                  <a:lnTo>
                    <a:pt x="0" y="16"/>
                  </a:lnTo>
                  <a:lnTo>
                    <a:pt x="16" y="16"/>
                  </a:lnTo>
                </a:path>
              </a:pathLst>
            </a:custGeom>
            <a:solidFill>
              <a:srgbClr val="AADBDB"/>
            </a:solidFill>
            <a:ln w="9525" cap="rnd">
              <a:noFill/>
              <a:round/>
              <a:headEnd/>
              <a:tailEnd/>
            </a:ln>
            <a:effectLst/>
          </p:spPr>
          <p:txBody>
            <a:bodyPr/>
            <a:lstStyle/>
            <a:p>
              <a:endParaRPr lang="en-US"/>
            </a:p>
          </p:txBody>
        </p:sp>
        <p:sp>
          <p:nvSpPr>
            <p:cNvPr id="19596" name="Freeform 140"/>
            <p:cNvSpPr>
              <a:spLocks/>
            </p:cNvSpPr>
            <p:nvPr/>
          </p:nvSpPr>
          <p:spPr bwMode="auto">
            <a:xfrm>
              <a:off x="490" y="2520"/>
              <a:ext cx="57" cy="198"/>
            </a:xfrm>
            <a:custGeom>
              <a:avLst/>
              <a:gdLst/>
              <a:ahLst/>
              <a:cxnLst>
                <a:cxn ang="0">
                  <a:pos x="56" y="189"/>
                </a:cxn>
                <a:cxn ang="0">
                  <a:pos x="56" y="189"/>
                </a:cxn>
                <a:cxn ang="0">
                  <a:pos x="48" y="173"/>
                </a:cxn>
                <a:cxn ang="0">
                  <a:pos x="43" y="157"/>
                </a:cxn>
                <a:cxn ang="0">
                  <a:pos x="38" y="141"/>
                </a:cxn>
                <a:cxn ang="0">
                  <a:pos x="33" y="125"/>
                </a:cxn>
                <a:cxn ang="0">
                  <a:pos x="29" y="109"/>
                </a:cxn>
                <a:cxn ang="0">
                  <a:pos x="26" y="93"/>
                </a:cxn>
                <a:cxn ang="0">
                  <a:pos x="24" y="78"/>
                </a:cxn>
                <a:cxn ang="0">
                  <a:pos x="21" y="63"/>
                </a:cxn>
                <a:cxn ang="0">
                  <a:pos x="19" y="50"/>
                </a:cxn>
                <a:cxn ang="0">
                  <a:pos x="18" y="38"/>
                </a:cxn>
                <a:cxn ang="0">
                  <a:pos x="17" y="27"/>
                </a:cxn>
                <a:cxn ang="0">
                  <a:pos x="17" y="17"/>
                </a:cxn>
                <a:cxn ang="0">
                  <a:pos x="16" y="10"/>
                </a:cxn>
                <a:cxn ang="0">
                  <a:pos x="16" y="4"/>
                </a:cxn>
                <a:cxn ang="0">
                  <a:pos x="16" y="1"/>
                </a:cxn>
                <a:cxn ang="0">
                  <a:pos x="16" y="0"/>
                </a:cxn>
                <a:cxn ang="0">
                  <a:pos x="0" y="0"/>
                </a:cxn>
                <a:cxn ang="0">
                  <a:pos x="0" y="1"/>
                </a:cxn>
                <a:cxn ang="0">
                  <a:pos x="0" y="5"/>
                </a:cxn>
                <a:cxn ang="0">
                  <a:pos x="0" y="10"/>
                </a:cxn>
                <a:cxn ang="0">
                  <a:pos x="0" y="18"/>
                </a:cxn>
                <a:cxn ang="0">
                  <a:pos x="1" y="28"/>
                </a:cxn>
                <a:cxn ang="0">
                  <a:pos x="2" y="40"/>
                </a:cxn>
                <a:cxn ang="0">
                  <a:pos x="4" y="53"/>
                </a:cxn>
                <a:cxn ang="0">
                  <a:pos x="5" y="66"/>
                </a:cxn>
                <a:cxn ang="0">
                  <a:pos x="7" y="81"/>
                </a:cxn>
                <a:cxn ang="0">
                  <a:pos x="10" y="97"/>
                </a:cxn>
                <a:cxn ang="0">
                  <a:pos x="14" y="113"/>
                </a:cxn>
                <a:cxn ang="0">
                  <a:pos x="17" y="130"/>
                </a:cxn>
                <a:cxn ang="0">
                  <a:pos x="22" y="146"/>
                </a:cxn>
                <a:cxn ang="0">
                  <a:pos x="28" y="163"/>
                </a:cxn>
                <a:cxn ang="0">
                  <a:pos x="34" y="180"/>
                </a:cxn>
                <a:cxn ang="0">
                  <a:pos x="41" y="197"/>
                </a:cxn>
                <a:cxn ang="0">
                  <a:pos x="41" y="197"/>
                </a:cxn>
                <a:cxn ang="0">
                  <a:pos x="56" y="189"/>
                </a:cxn>
              </a:cxnLst>
              <a:rect l="0" t="0" r="r" b="b"/>
              <a:pathLst>
                <a:path w="57" h="198">
                  <a:moveTo>
                    <a:pt x="56" y="189"/>
                  </a:moveTo>
                  <a:lnTo>
                    <a:pt x="56" y="189"/>
                  </a:lnTo>
                  <a:lnTo>
                    <a:pt x="48" y="173"/>
                  </a:lnTo>
                  <a:lnTo>
                    <a:pt x="43" y="157"/>
                  </a:lnTo>
                  <a:lnTo>
                    <a:pt x="38" y="141"/>
                  </a:lnTo>
                  <a:lnTo>
                    <a:pt x="33" y="125"/>
                  </a:lnTo>
                  <a:lnTo>
                    <a:pt x="29" y="109"/>
                  </a:lnTo>
                  <a:lnTo>
                    <a:pt x="26" y="93"/>
                  </a:lnTo>
                  <a:lnTo>
                    <a:pt x="24" y="78"/>
                  </a:lnTo>
                  <a:lnTo>
                    <a:pt x="21" y="63"/>
                  </a:lnTo>
                  <a:lnTo>
                    <a:pt x="19" y="50"/>
                  </a:lnTo>
                  <a:lnTo>
                    <a:pt x="18" y="38"/>
                  </a:lnTo>
                  <a:lnTo>
                    <a:pt x="17" y="27"/>
                  </a:lnTo>
                  <a:lnTo>
                    <a:pt x="17" y="17"/>
                  </a:lnTo>
                  <a:lnTo>
                    <a:pt x="16" y="10"/>
                  </a:lnTo>
                  <a:lnTo>
                    <a:pt x="16" y="4"/>
                  </a:lnTo>
                  <a:lnTo>
                    <a:pt x="16" y="1"/>
                  </a:lnTo>
                  <a:lnTo>
                    <a:pt x="16" y="0"/>
                  </a:lnTo>
                  <a:lnTo>
                    <a:pt x="0" y="0"/>
                  </a:lnTo>
                  <a:lnTo>
                    <a:pt x="0" y="1"/>
                  </a:lnTo>
                  <a:lnTo>
                    <a:pt x="0" y="5"/>
                  </a:lnTo>
                  <a:lnTo>
                    <a:pt x="0" y="10"/>
                  </a:lnTo>
                  <a:lnTo>
                    <a:pt x="0" y="18"/>
                  </a:lnTo>
                  <a:lnTo>
                    <a:pt x="1" y="28"/>
                  </a:lnTo>
                  <a:lnTo>
                    <a:pt x="2" y="40"/>
                  </a:lnTo>
                  <a:lnTo>
                    <a:pt x="4" y="53"/>
                  </a:lnTo>
                  <a:lnTo>
                    <a:pt x="5" y="66"/>
                  </a:lnTo>
                  <a:lnTo>
                    <a:pt x="7" y="81"/>
                  </a:lnTo>
                  <a:lnTo>
                    <a:pt x="10" y="97"/>
                  </a:lnTo>
                  <a:lnTo>
                    <a:pt x="14" y="113"/>
                  </a:lnTo>
                  <a:lnTo>
                    <a:pt x="17" y="130"/>
                  </a:lnTo>
                  <a:lnTo>
                    <a:pt x="22" y="146"/>
                  </a:lnTo>
                  <a:lnTo>
                    <a:pt x="28" y="163"/>
                  </a:lnTo>
                  <a:lnTo>
                    <a:pt x="34" y="180"/>
                  </a:lnTo>
                  <a:lnTo>
                    <a:pt x="41" y="197"/>
                  </a:lnTo>
                  <a:lnTo>
                    <a:pt x="41" y="197"/>
                  </a:lnTo>
                  <a:lnTo>
                    <a:pt x="56" y="189"/>
                  </a:lnTo>
                </a:path>
              </a:pathLst>
            </a:custGeom>
            <a:solidFill>
              <a:srgbClr val="AADBDB"/>
            </a:solidFill>
            <a:ln w="9525" cap="rnd">
              <a:noFill/>
              <a:round/>
              <a:headEnd/>
              <a:tailEnd/>
            </a:ln>
            <a:effectLst/>
          </p:spPr>
          <p:txBody>
            <a:bodyPr/>
            <a:lstStyle/>
            <a:p>
              <a:endParaRPr lang="en-US"/>
            </a:p>
          </p:txBody>
        </p:sp>
        <p:sp>
          <p:nvSpPr>
            <p:cNvPr id="19597" name="Freeform 141"/>
            <p:cNvSpPr>
              <a:spLocks/>
            </p:cNvSpPr>
            <p:nvPr/>
          </p:nvSpPr>
          <p:spPr bwMode="auto">
            <a:xfrm>
              <a:off x="532" y="2709"/>
              <a:ext cx="88" cy="100"/>
            </a:xfrm>
            <a:custGeom>
              <a:avLst/>
              <a:gdLst/>
              <a:ahLst/>
              <a:cxnLst>
                <a:cxn ang="0">
                  <a:pos x="87" y="84"/>
                </a:cxn>
                <a:cxn ang="0">
                  <a:pos x="87" y="84"/>
                </a:cxn>
                <a:cxn ang="0">
                  <a:pos x="80" y="80"/>
                </a:cxn>
                <a:cxn ang="0">
                  <a:pos x="75" y="75"/>
                </a:cxn>
                <a:cxn ang="0">
                  <a:pos x="68" y="72"/>
                </a:cxn>
                <a:cxn ang="0">
                  <a:pos x="63" y="67"/>
                </a:cxn>
                <a:cxn ang="0">
                  <a:pos x="58" y="62"/>
                </a:cxn>
                <a:cxn ang="0">
                  <a:pos x="53" y="58"/>
                </a:cxn>
                <a:cxn ang="0">
                  <a:pos x="48" y="52"/>
                </a:cxn>
                <a:cxn ang="0">
                  <a:pos x="44" y="48"/>
                </a:cxn>
                <a:cxn ang="0">
                  <a:pos x="39" y="42"/>
                </a:cxn>
                <a:cxn ang="0">
                  <a:pos x="35" y="36"/>
                </a:cxn>
                <a:cxn ang="0">
                  <a:pos x="31" y="30"/>
                </a:cxn>
                <a:cxn ang="0">
                  <a:pos x="27" y="24"/>
                </a:cxn>
                <a:cxn ang="0">
                  <a:pos x="23" y="18"/>
                </a:cxn>
                <a:cxn ang="0">
                  <a:pos x="20" y="12"/>
                </a:cxn>
                <a:cxn ang="0">
                  <a:pos x="16" y="6"/>
                </a:cxn>
                <a:cxn ang="0">
                  <a:pos x="14" y="0"/>
                </a:cxn>
                <a:cxn ang="0">
                  <a:pos x="0" y="7"/>
                </a:cxn>
                <a:cxn ang="0">
                  <a:pos x="2" y="14"/>
                </a:cxn>
                <a:cxn ang="0">
                  <a:pos x="7" y="21"/>
                </a:cxn>
                <a:cxn ang="0">
                  <a:pos x="10" y="27"/>
                </a:cxn>
                <a:cxn ang="0">
                  <a:pos x="14" y="34"/>
                </a:cxn>
                <a:cxn ang="0">
                  <a:pos x="18" y="40"/>
                </a:cxn>
                <a:cxn ang="0">
                  <a:pos x="22" y="47"/>
                </a:cxn>
                <a:cxn ang="0">
                  <a:pos x="27" y="52"/>
                </a:cxn>
                <a:cxn ang="0">
                  <a:pos x="31" y="59"/>
                </a:cxn>
                <a:cxn ang="0">
                  <a:pos x="37" y="65"/>
                </a:cxn>
                <a:cxn ang="0">
                  <a:pos x="42" y="70"/>
                </a:cxn>
                <a:cxn ang="0">
                  <a:pos x="48" y="75"/>
                </a:cxn>
                <a:cxn ang="0">
                  <a:pos x="54" y="81"/>
                </a:cxn>
                <a:cxn ang="0">
                  <a:pos x="59" y="85"/>
                </a:cxn>
                <a:cxn ang="0">
                  <a:pos x="65" y="90"/>
                </a:cxn>
                <a:cxn ang="0">
                  <a:pos x="72" y="95"/>
                </a:cxn>
                <a:cxn ang="0">
                  <a:pos x="79" y="99"/>
                </a:cxn>
                <a:cxn ang="0">
                  <a:pos x="79" y="99"/>
                </a:cxn>
                <a:cxn ang="0">
                  <a:pos x="87" y="84"/>
                </a:cxn>
              </a:cxnLst>
              <a:rect l="0" t="0" r="r" b="b"/>
              <a:pathLst>
                <a:path w="88" h="100">
                  <a:moveTo>
                    <a:pt x="87" y="84"/>
                  </a:moveTo>
                  <a:lnTo>
                    <a:pt x="87" y="84"/>
                  </a:lnTo>
                  <a:lnTo>
                    <a:pt x="80" y="80"/>
                  </a:lnTo>
                  <a:lnTo>
                    <a:pt x="75" y="75"/>
                  </a:lnTo>
                  <a:lnTo>
                    <a:pt x="68" y="72"/>
                  </a:lnTo>
                  <a:lnTo>
                    <a:pt x="63" y="67"/>
                  </a:lnTo>
                  <a:lnTo>
                    <a:pt x="58" y="62"/>
                  </a:lnTo>
                  <a:lnTo>
                    <a:pt x="53" y="58"/>
                  </a:lnTo>
                  <a:lnTo>
                    <a:pt x="48" y="52"/>
                  </a:lnTo>
                  <a:lnTo>
                    <a:pt x="44" y="48"/>
                  </a:lnTo>
                  <a:lnTo>
                    <a:pt x="39" y="42"/>
                  </a:lnTo>
                  <a:lnTo>
                    <a:pt x="35" y="36"/>
                  </a:lnTo>
                  <a:lnTo>
                    <a:pt x="31" y="30"/>
                  </a:lnTo>
                  <a:lnTo>
                    <a:pt x="27" y="24"/>
                  </a:lnTo>
                  <a:lnTo>
                    <a:pt x="23" y="18"/>
                  </a:lnTo>
                  <a:lnTo>
                    <a:pt x="20" y="12"/>
                  </a:lnTo>
                  <a:lnTo>
                    <a:pt x="16" y="6"/>
                  </a:lnTo>
                  <a:lnTo>
                    <a:pt x="14" y="0"/>
                  </a:lnTo>
                  <a:lnTo>
                    <a:pt x="0" y="7"/>
                  </a:lnTo>
                  <a:lnTo>
                    <a:pt x="2" y="14"/>
                  </a:lnTo>
                  <a:lnTo>
                    <a:pt x="7" y="21"/>
                  </a:lnTo>
                  <a:lnTo>
                    <a:pt x="10" y="27"/>
                  </a:lnTo>
                  <a:lnTo>
                    <a:pt x="14" y="34"/>
                  </a:lnTo>
                  <a:lnTo>
                    <a:pt x="18" y="40"/>
                  </a:lnTo>
                  <a:lnTo>
                    <a:pt x="22" y="47"/>
                  </a:lnTo>
                  <a:lnTo>
                    <a:pt x="27" y="52"/>
                  </a:lnTo>
                  <a:lnTo>
                    <a:pt x="31" y="59"/>
                  </a:lnTo>
                  <a:lnTo>
                    <a:pt x="37" y="65"/>
                  </a:lnTo>
                  <a:lnTo>
                    <a:pt x="42" y="70"/>
                  </a:lnTo>
                  <a:lnTo>
                    <a:pt x="48" y="75"/>
                  </a:lnTo>
                  <a:lnTo>
                    <a:pt x="54" y="81"/>
                  </a:lnTo>
                  <a:lnTo>
                    <a:pt x="59" y="85"/>
                  </a:lnTo>
                  <a:lnTo>
                    <a:pt x="65" y="90"/>
                  </a:lnTo>
                  <a:lnTo>
                    <a:pt x="72" y="95"/>
                  </a:lnTo>
                  <a:lnTo>
                    <a:pt x="79" y="99"/>
                  </a:lnTo>
                  <a:lnTo>
                    <a:pt x="79" y="99"/>
                  </a:lnTo>
                  <a:lnTo>
                    <a:pt x="87" y="84"/>
                  </a:lnTo>
                </a:path>
              </a:pathLst>
            </a:custGeom>
            <a:solidFill>
              <a:srgbClr val="AADBDB"/>
            </a:solidFill>
            <a:ln w="9525" cap="rnd">
              <a:noFill/>
              <a:round/>
              <a:headEnd/>
              <a:tailEnd/>
            </a:ln>
            <a:effectLst/>
          </p:spPr>
          <p:txBody>
            <a:bodyPr/>
            <a:lstStyle/>
            <a:p>
              <a:endParaRPr lang="en-US"/>
            </a:p>
          </p:txBody>
        </p:sp>
        <p:sp>
          <p:nvSpPr>
            <p:cNvPr id="19598" name="Freeform 142"/>
            <p:cNvSpPr>
              <a:spLocks/>
            </p:cNvSpPr>
            <p:nvPr/>
          </p:nvSpPr>
          <p:spPr bwMode="auto">
            <a:xfrm>
              <a:off x="611" y="2793"/>
              <a:ext cx="67" cy="45"/>
            </a:xfrm>
            <a:custGeom>
              <a:avLst/>
              <a:gdLst/>
              <a:ahLst/>
              <a:cxnLst>
                <a:cxn ang="0">
                  <a:pos x="66" y="28"/>
                </a:cxn>
                <a:cxn ang="0">
                  <a:pos x="66" y="28"/>
                </a:cxn>
                <a:cxn ang="0">
                  <a:pos x="61" y="26"/>
                </a:cxn>
                <a:cxn ang="0">
                  <a:pos x="58" y="24"/>
                </a:cxn>
                <a:cxn ang="0">
                  <a:pos x="54" y="23"/>
                </a:cxn>
                <a:cxn ang="0">
                  <a:pos x="50" y="21"/>
                </a:cxn>
                <a:cxn ang="0">
                  <a:pos x="46" y="19"/>
                </a:cxn>
                <a:cxn ang="0">
                  <a:pos x="43" y="17"/>
                </a:cxn>
                <a:cxn ang="0">
                  <a:pos x="39" y="16"/>
                </a:cxn>
                <a:cxn ang="0">
                  <a:pos x="35" y="14"/>
                </a:cxn>
                <a:cxn ang="0">
                  <a:pos x="31" y="12"/>
                </a:cxn>
                <a:cxn ang="0">
                  <a:pos x="27" y="10"/>
                </a:cxn>
                <a:cxn ang="0">
                  <a:pos x="24" y="8"/>
                </a:cxn>
                <a:cxn ang="0">
                  <a:pos x="21" y="7"/>
                </a:cxn>
                <a:cxn ang="0">
                  <a:pos x="17" y="5"/>
                </a:cxn>
                <a:cxn ang="0">
                  <a:pos x="14" y="3"/>
                </a:cxn>
                <a:cxn ang="0">
                  <a:pos x="10" y="1"/>
                </a:cxn>
                <a:cxn ang="0">
                  <a:pos x="7" y="0"/>
                </a:cxn>
                <a:cxn ang="0">
                  <a:pos x="0" y="14"/>
                </a:cxn>
                <a:cxn ang="0">
                  <a:pos x="2" y="16"/>
                </a:cxn>
                <a:cxn ang="0">
                  <a:pos x="7" y="18"/>
                </a:cxn>
                <a:cxn ang="0">
                  <a:pos x="10" y="20"/>
                </a:cxn>
                <a:cxn ang="0">
                  <a:pos x="14" y="22"/>
                </a:cxn>
                <a:cxn ang="0">
                  <a:pos x="17" y="24"/>
                </a:cxn>
                <a:cxn ang="0">
                  <a:pos x="21" y="26"/>
                </a:cxn>
                <a:cxn ang="0">
                  <a:pos x="24" y="27"/>
                </a:cxn>
                <a:cxn ang="0">
                  <a:pos x="29" y="30"/>
                </a:cxn>
                <a:cxn ang="0">
                  <a:pos x="32" y="32"/>
                </a:cxn>
                <a:cxn ang="0">
                  <a:pos x="36" y="33"/>
                </a:cxn>
                <a:cxn ang="0">
                  <a:pos x="40" y="35"/>
                </a:cxn>
                <a:cxn ang="0">
                  <a:pos x="44" y="37"/>
                </a:cxn>
                <a:cxn ang="0">
                  <a:pos x="48" y="39"/>
                </a:cxn>
                <a:cxn ang="0">
                  <a:pos x="51" y="40"/>
                </a:cxn>
                <a:cxn ang="0">
                  <a:pos x="56" y="42"/>
                </a:cxn>
                <a:cxn ang="0">
                  <a:pos x="60" y="44"/>
                </a:cxn>
                <a:cxn ang="0">
                  <a:pos x="60" y="44"/>
                </a:cxn>
                <a:cxn ang="0">
                  <a:pos x="66" y="28"/>
                </a:cxn>
              </a:cxnLst>
              <a:rect l="0" t="0" r="r" b="b"/>
              <a:pathLst>
                <a:path w="67" h="45">
                  <a:moveTo>
                    <a:pt x="66" y="28"/>
                  </a:moveTo>
                  <a:lnTo>
                    <a:pt x="66" y="28"/>
                  </a:lnTo>
                  <a:lnTo>
                    <a:pt x="61" y="26"/>
                  </a:lnTo>
                  <a:lnTo>
                    <a:pt x="58" y="24"/>
                  </a:lnTo>
                  <a:lnTo>
                    <a:pt x="54" y="23"/>
                  </a:lnTo>
                  <a:lnTo>
                    <a:pt x="50" y="21"/>
                  </a:lnTo>
                  <a:lnTo>
                    <a:pt x="46" y="19"/>
                  </a:lnTo>
                  <a:lnTo>
                    <a:pt x="43" y="17"/>
                  </a:lnTo>
                  <a:lnTo>
                    <a:pt x="39" y="16"/>
                  </a:lnTo>
                  <a:lnTo>
                    <a:pt x="35" y="14"/>
                  </a:lnTo>
                  <a:lnTo>
                    <a:pt x="31" y="12"/>
                  </a:lnTo>
                  <a:lnTo>
                    <a:pt x="27" y="10"/>
                  </a:lnTo>
                  <a:lnTo>
                    <a:pt x="24" y="8"/>
                  </a:lnTo>
                  <a:lnTo>
                    <a:pt x="21" y="7"/>
                  </a:lnTo>
                  <a:lnTo>
                    <a:pt x="17" y="5"/>
                  </a:lnTo>
                  <a:lnTo>
                    <a:pt x="14" y="3"/>
                  </a:lnTo>
                  <a:lnTo>
                    <a:pt x="10" y="1"/>
                  </a:lnTo>
                  <a:lnTo>
                    <a:pt x="7" y="0"/>
                  </a:lnTo>
                  <a:lnTo>
                    <a:pt x="0" y="14"/>
                  </a:lnTo>
                  <a:lnTo>
                    <a:pt x="2" y="16"/>
                  </a:lnTo>
                  <a:lnTo>
                    <a:pt x="7" y="18"/>
                  </a:lnTo>
                  <a:lnTo>
                    <a:pt x="10" y="20"/>
                  </a:lnTo>
                  <a:lnTo>
                    <a:pt x="14" y="22"/>
                  </a:lnTo>
                  <a:lnTo>
                    <a:pt x="17" y="24"/>
                  </a:lnTo>
                  <a:lnTo>
                    <a:pt x="21" y="26"/>
                  </a:lnTo>
                  <a:lnTo>
                    <a:pt x="24" y="27"/>
                  </a:lnTo>
                  <a:lnTo>
                    <a:pt x="29" y="30"/>
                  </a:lnTo>
                  <a:lnTo>
                    <a:pt x="32" y="32"/>
                  </a:lnTo>
                  <a:lnTo>
                    <a:pt x="36" y="33"/>
                  </a:lnTo>
                  <a:lnTo>
                    <a:pt x="40" y="35"/>
                  </a:lnTo>
                  <a:lnTo>
                    <a:pt x="44" y="37"/>
                  </a:lnTo>
                  <a:lnTo>
                    <a:pt x="48" y="39"/>
                  </a:lnTo>
                  <a:lnTo>
                    <a:pt x="51" y="40"/>
                  </a:lnTo>
                  <a:lnTo>
                    <a:pt x="56" y="42"/>
                  </a:lnTo>
                  <a:lnTo>
                    <a:pt x="60" y="44"/>
                  </a:lnTo>
                  <a:lnTo>
                    <a:pt x="60" y="44"/>
                  </a:lnTo>
                  <a:lnTo>
                    <a:pt x="66" y="28"/>
                  </a:lnTo>
                </a:path>
              </a:pathLst>
            </a:custGeom>
            <a:solidFill>
              <a:srgbClr val="AADBDB"/>
            </a:solidFill>
            <a:ln w="9525" cap="rnd">
              <a:noFill/>
              <a:round/>
              <a:headEnd/>
              <a:tailEnd/>
            </a:ln>
            <a:effectLst/>
          </p:spPr>
          <p:txBody>
            <a:bodyPr/>
            <a:lstStyle/>
            <a:p>
              <a:endParaRPr lang="en-US"/>
            </a:p>
          </p:txBody>
        </p:sp>
        <p:sp>
          <p:nvSpPr>
            <p:cNvPr id="19599" name="Freeform 143"/>
            <p:cNvSpPr>
              <a:spLocks/>
            </p:cNvSpPr>
            <p:nvPr/>
          </p:nvSpPr>
          <p:spPr bwMode="auto">
            <a:xfrm>
              <a:off x="671" y="2822"/>
              <a:ext cx="380" cy="168"/>
            </a:xfrm>
            <a:custGeom>
              <a:avLst/>
              <a:gdLst/>
              <a:ahLst/>
              <a:cxnLst>
                <a:cxn ang="0">
                  <a:pos x="379" y="151"/>
                </a:cxn>
                <a:cxn ang="0">
                  <a:pos x="357" y="140"/>
                </a:cxn>
                <a:cxn ang="0">
                  <a:pos x="334" y="128"/>
                </a:cxn>
                <a:cxn ang="0">
                  <a:pos x="312" y="117"/>
                </a:cxn>
                <a:cxn ang="0">
                  <a:pos x="288" y="107"/>
                </a:cxn>
                <a:cxn ang="0">
                  <a:pos x="264" y="97"/>
                </a:cxn>
                <a:cxn ang="0">
                  <a:pos x="240" y="87"/>
                </a:cxn>
                <a:cxn ang="0">
                  <a:pos x="215" y="78"/>
                </a:cxn>
                <a:cxn ang="0">
                  <a:pos x="190" y="68"/>
                </a:cxn>
                <a:cxn ang="0">
                  <a:pos x="166" y="59"/>
                </a:cxn>
                <a:cxn ang="0">
                  <a:pos x="141" y="51"/>
                </a:cxn>
                <a:cxn ang="0">
                  <a:pos x="117" y="42"/>
                </a:cxn>
                <a:cxn ang="0">
                  <a:pos x="93" y="33"/>
                </a:cxn>
                <a:cxn ang="0">
                  <a:pos x="70" y="25"/>
                </a:cxn>
                <a:cxn ang="0">
                  <a:pos x="47" y="16"/>
                </a:cxn>
                <a:cxn ang="0">
                  <a:pos x="26" y="8"/>
                </a:cxn>
                <a:cxn ang="0">
                  <a:pos x="5" y="0"/>
                </a:cxn>
                <a:cxn ang="0">
                  <a:pos x="10" y="19"/>
                </a:cxn>
                <a:cxn ang="0">
                  <a:pos x="31" y="29"/>
                </a:cxn>
                <a:cxn ang="0">
                  <a:pos x="54" y="37"/>
                </a:cxn>
                <a:cxn ang="0">
                  <a:pos x="76" y="45"/>
                </a:cxn>
                <a:cxn ang="0">
                  <a:pos x="100" y="55"/>
                </a:cxn>
                <a:cxn ang="0">
                  <a:pos x="124" y="63"/>
                </a:cxn>
                <a:cxn ang="0">
                  <a:pos x="148" y="72"/>
                </a:cxn>
                <a:cxn ang="0">
                  <a:pos x="173" y="81"/>
                </a:cxn>
                <a:cxn ang="0">
                  <a:pos x="197" y="90"/>
                </a:cxn>
                <a:cxn ang="0">
                  <a:pos x="222" y="99"/>
                </a:cxn>
                <a:cxn ang="0">
                  <a:pos x="246" y="108"/>
                </a:cxn>
                <a:cxn ang="0">
                  <a:pos x="270" y="117"/>
                </a:cxn>
                <a:cxn ang="0">
                  <a:pos x="294" y="128"/>
                </a:cxn>
                <a:cxn ang="0">
                  <a:pos x="317" y="139"/>
                </a:cxn>
                <a:cxn ang="0">
                  <a:pos x="339" y="150"/>
                </a:cxn>
                <a:cxn ang="0">
                  <a:pos x="361" y="160"/>
                </a:cxn>
                <a:cxn ang="0">
                  <a:pos x="371" y="167"/>
                </a:cxn>
              </a:cxnLst>
              <a:rect l="0" t="0" r="r" b="b"/>
              <a:pathLst>
                <a:path w="380" h="168">
                  <a:moveTo>
                    <a:pt x="379" y="151"/>
                  </a:moveTo>
                  <a:lnTo>
                    <a:pt x="379" y="151"/>
                  </a:lnTo>
                  <a:lnTo>
                    <a:pt x="368" y="145"/>
                  </a:lnTo>
                  <a:lnTo>
                    <a:pt x="357" y="140"/>
                  </a:lnTo>
                  <a:lnTo>
                    <a:pt x="345" y="134"/>
                  </a:lnTo>
                  <a:lnTo>
                    <a:pt x="334" y="128"/>
                  </a:lnTo>
                  <a:lnTo>
                    <a:pt x="324" y="123"/>
                  </a:lnTo>
                  <a:lnTo>
                    <a:pt x="312" y="117"/>
                  </a:lnTo>
                  <a:lnTo>
                    <a:pt x="300" y="112"/>
                  </a:lnTo>
                  <a:lnTo>
                    <a:pt x="288" y="107"/>
                  </a:lnTo>
                  <a:lnTo>
                    <a:pt x="276" y="102"/>
                  </a:lnTo>
                  <a:lnTo>
                    <a:pt x="264" y="97"/>
                  </a:lnTo>
                  <a:lnTo>
                    <a:pt x="252" y="92"/>
                  </a:lnTo>
                  <a:lnTo>
                    <a:pt x="240" y="87"/>
                  </a:lnTo>
                  <a:lnTo>
                    <a:pt x="227" y="82"/>
                  </a:lnTo>
                  <a:lnTo>
                    <a:pt x="215" y="78"/>
                  </a:lnTo>
                  <a:lnTo>
                    <a:pt x="202" y="73"/>
                  </a:lnTo>
                  <a:lnTo>
                    <a:pt x="190" y="68"/>
                  </a:lnTo>
                  <a:lnTo>
                    <a:pt x="178" y="64"/>
                  </a:lnTo>
                  <a:lnTo>
                    <a:pt x="166" y="59"/>
                  </a:lnTo>
                  <a:lnTo>
                    <a:pt x="154" y="55"/>
                  </a:lnTo>
                  <a:lnTo>
                    <a:pt x="141" y="51"/>
                  </a:lnTo>
                  <a:lnTo>
                    <a:pt x="129" y="46"/>
                  </a:lnTo>
                  <a:lnTo>
                    <a:pt x="117" y="42"/>
                  </a:lnTo>
                  <a:lnTo>
                    <a:pt x="105" y="38"/>
                  </a:lnTo>
                  <a:lnTo>
                    <a:pt x="93" y="33"/>
                  </a:lnTo>
                  <a:lnTo>
                    <a:pt x="81" y="29"/>
                  </a:lnTo>
                  <a:lnTo>
                    <a:pt x="70" y="25"/>
                  </a:lnTo>
                  <a:lnTo>
                    <a:pt x="59" y="20"/>
                  </a:lnTo>
                  <a:lnTo>
                    <a:pt x="47" y="16"/>
                  </a:lnTo>
                  <a:lnTo>
                    <a:pt x="37" y="13"/>
                  </a:lnTo>
                  <a:lnTo>
                    <a:pt x="26" y="8"/>
                  </a:lnTo>
                  <a:lnTo>
                    <a:pt x="16" y="4"/>
                  </a:lnTo>
                  <a:lnTo>
                    <a:pt x="5" y="0"/>
                  </a:lnTo>
                  <a:lnTo>
                    <a:pt x="0" y="15"/>
                  </a:lnTo>
                  <a:lnTo>
                    <a:pt x="10" y="19"/>
                  </a:lnTo>
                  <a:lnTo>
                    <a:pt x="20" y="24"/>
                  </a:lnTo>
                  <a:lnTo>
                    <a:pt x="31" y="29"/>
                  </a:lnTo>
                  <a:lnTo>
                    <a:pt x="42" y="33"/>
                  </a:lnTo>
                  <a:lnTo>
                    <a:pt x="54" y="37"/>
                  </a:lnTo>
                  <a:lnTo>
                    <a:pt x="65" y="42"/>
                  </a:lnTo>
                  <a:lnTo>
                    <a:pt x="76" y="45"/>
                  </a:lnTo>
                  <a:lnTo>
                    <a:pt x="88" y="50"/>
                  </a:lnTo>
                  <a:lnTo>
                    <a:pt x="100" y="55"/>
                  </a:lnTo>
                  <a:lnTo>
                    <a:pt x="112" y="58"/>
                  </a:lnTo>
                  <a:lnTo>
                    <a:pt x="124" y="63"/>
                  </a:lnTo>
                  <a:lnTo>
                    <a:pt x="136" y="68"/>
                  </a:lnTo>
                  <a:lnTo>
                    <a:pt x="148" y="72"/>
                  </a:lnTo>
                  <a:lnTo>
                    <a:pt x="161" y="76"/>
                  </a:lnTo>
                  <a:lnTo>
                    <a:pt x="173" y="81"/>
                  </a:lnTo>
                  <a:lnTo>
                    <a:pt x="185" y="85"/>
                  </a:lnTo>
                  <a:lnTo>
                    <a:pt x="197" y="90"/>
                  </a:lnTo>
                  <a:lnTo>
                    <a:pt x="209" y="94"/>
                  </a:lnTo>
                  <a:lnTo>
                    <a:pt x="222" y="99"/>
                  </a:lnTo>
                  <a:lnTo>
                    <a:pt x="234" y="104"/>
                  </a:lnTo>
                  <a:lnTo>
                    <a:pt x="246" y="108"/>
                  </a:lnTo>
                  <a:lnTo>
                    <a:pt x="258" y="113"/>
                  </a:lnTo>
                  <a:lnTo>
                    <a:pt x="270" y="117"/>
                  </a:lnTo>
                  <a:lnTo>
                    <a:pt x="283" y="123"/>
                  </a:lnTo>
                  <a:lnTo>
                    <a:pt x="294" y="128"/>
                  </a:lnTo>
                  <a:lnTo>
                    <a:pt x="306" y="134"/>
                  </a:lnTo>
                  <a:lnTo>
                    <a:pt x="317" y="139"/>
                  </a:lnTo>
                  <a:lnTo>
                    <a:pt x="328" y="144"/>
                  </a:lnTo>
                  <a:lnTo>
                    <a:pt x="339" y="150"/>
                  </a:lnTo>
                  <a:lnTo>
                    <a:pt x="350" y="155"/>
                  </a:lnTo>
                  <a:lnTo>
                    <a:pt x="361" y="160"/>
                  </a:lnTo>
                  <a:lnTo>
                    <a:pt x="371" y="167"/>
                  </a:lnTo>
                  <a:lnTo>
                    <a:pt x="371" y="167"/>
                  </a:lnTo>
                  <a:lnTo>
                    <a:pt x="379" y="151"/>
                  </a:lnTo>
                </a:path>
              </a:pathLst>
            </a:custGeom>
            <a:solidFill>
              <a:srgbClr val="AADBDB"/>
            </a:solidFill>
            <a:ln w="9525" cap="rnd">
              <a:noFill/>
              <a:round/>
              <a:headEnd/>
              <a:tailEnd/>
            </a:ln>
            <a:effectLst/>
          </p:spPr>
          <p:txBody>
            <a:bodyPr/>
            <a:lstStyle/>
            <a:p>
              <a:endParaRPr lang="en-US"/>
            </a:p>
          </p:txBody>
        </p:sp>
        <p:sp>
          <p:nvSpPr>
            <p:cNvPr id="19600" name="Freeform 144"/>
            <p:cNvSpPr>
              <a:spLocks/>
            </p:cNvSpPr>
            <p:nvPr/>
          </p:nvSpPr>
          <p:spPr bwMode="auto">
            <a:xfrm>
              <a:off x="1042" y="2974"/>
              <a:ext cx="56" cy="45"/>
            </a:xfrm>
            <a:custGeom>
              <a:avLst/>
              <a:gdLst/>
              <a:ahLst/>
              <a:cxnLst>
                <a:cxn ang="0">
                  <a:pos x="55" y="29"/>
                </a:cxn>
                <a:cxn ang="0">
                  <a:pos x="55" y="29"/>
                </a:cxn>
                <a:cxn ang="0">
                  <a:pos x="49" y="25"/>
                </a:cxn>
                <a:cxn ang="0">
                  <a:pos x="43" y="22"/>
                </a:cxn>
                <a:cxn ang="0">
                  <a:pos x="38" y="18"/>
                </a:cxn>
                <a:cxn ang="0">
                  <a:pos x="31" y="13"/>
                </a:cxn>
                <a:cxn ang="0">
                  <a:pos x="26" y="10"/>
                </a:cxn>
                <a:cxn ang="0">
                  <a:pos x="19" y="6"/>
                </a:cxn>
                <a:cxn ang="0">
                  <a:pos x="14" y="3"/>
                </a:cxn>
                <a:cxn ang="0">
                  <a:pos x="7" y="0"/>
                </a:cxn>
                <a:cxn ang="0">
                  <a:pos x="0" y="15"/>
                </a:cxn>
                <a:cxn ang="0">
                  <a:pos x="6" y="18"/>
                </a:cxn>
                <a:cxn ang="0">
                  <a:pos x="11" y="22"/>
                </a:cxn>
                <a:cxn ang="0">
                  <a:pos x="18" y="25"/>
                </a:cxn>
                <a:cxn ang="0">
                  <a:pos x="23" y="28"/>
                </a:cxn>
                <a:cxn ang="0">
                  <a:pos x="29" y="32"/>
                </a:cxn>
                <a:cxn ang="0">
                  <a:pos x="35" y="36"/>
                </a:cxn>
                <a:cxn ang="0">
                  <a:pos x="40" y="40"/>
                </a:cxn>
                <a:cxn ang="0">
                  <a:pos x="46" y="44"/>
                </a:cxn>
                <a:cxn ang="0">
                  <a:pos x="46" y="44"/>
                </a:cxn>
                <a:cxn ang="0">
                  <a:pos x="55" y="29"/>
                </a:cxn>
              </a:cxnLst>
              <a:rect l="0" t="0" r="r" b="b"/>
              <a:pathLst>
                <a:path w="56" h="45">
                  <a:moveTo>
                    <a:pt x="55" y="29"/>
                  </a:moveTo>
                  <a:lnTo>
                    <a:pt x="55" y="29"/>
                  </a:lnTo>
                  <a:lnTo>
                    <a:pt x="49" y="25"/>
                  </a:lnTo>
                  <a:lnTo>
                    <a:pt x="43" y="22"/>
                  </a:lnTo>
                  <a:lnTo>
                    <a:pt x="38" y="18"/>
                  </a:lnTo>
                  <a:lnTo>
                    <a:pt x="31" y="13"/>
                  </a:lnTo>
                  <a:lnTo>
                    <a:pt x="26" y="10"/>
                  </a:lnTo>
                  <a:lnTo>
                    <a:pt x="19" y="6"/>
                  </a:lnTo>
                  <a:lnTo>
                    <a:pt x="14" y="3"/>
                  </a:lnTo>
                  <a:lnTo>
                    <a:pt x="7" y="0"/>
                  </a:lnTo>
                  <a:lnTo>
                    <a:pt x="0" y="15"/>
                  </a:lnTo>
                  <a:lnTo>
                    <a:pt x="6" y="18"/>
                  </a:lnTo>
                  <a:lnTo>
                    <a:pt x="11" y="22"/>
                  </a:lnTo>
                  <a:lnTo>
                    <a:pt x="18" y="25"/>
                  </a:lnTo>
                  <a:lnTo>
                    <a:pt x="23" y="28"/>
                  </a:lnTo>
                  <a:lnTo>
                    <a:pt x="29" y="32"/>
                  </a:lnTo>
                  <a:lnTo>
                    <a:pt x="35" y="36"/>
                  </a:lnTo>
                  <a:lnTo>
                    <a:pt x="40" y="40"/>
                  </a:lnTo>
                  <a:lnTo>
                    <a:pt x="46" y="44"/>
                  </a:lnTo>
                  <a:lnTo>
                    <a:pt x="46" y="44"/>
                  </a:lnTo>
                  <a:lnTo>
                    <a:pt x="55" y="29"/>
                  </a:lnTo>
                </a:path>
              </a:pathLst>
            </a:custGeom>
            <a:solidFill>
              <a:srgbClr val="AADBDB"/>
            </a:solidFill>
            <a:ln w="9525" cap="rnd">
              <a:noFill/>
              <a:round/>
              <a:headEnd/>
              <a:tailEnd/>
            </a:ln>
            <a:effectLst/>
          </p:spPr>
          <p:txBody>
            <a:bodyPr/>
            <a:lstStyle/>
            <a:p>
              <a:endParaRPr lang="en-US"/>
            </a:p>
          </p:txBody>
        </p:sp>
        <p:sp>
          <p:nvSpPr>
            <p:cNvPr id="19601" name="Freeform 145"/>
            <p:cNvSpPr>
              <a:spLocks/>
            </p:cNvSpPr>
            <p:nvPr/>
          </p:nvSpPr>
          <p:spPr bwMode="auto">
            <a:xfrm>
              <a:off x="1089" y="3003"/>
              <a:ext cx="288" cy="386"/>
            </a:xfrm>
            <a:custGeom>
              <a:avLst/>
              <a:gdLst/>
              <a:ahLst/>
              <a:cxnLst>
                <a:cxn ang="0">
                  <a:pos x="284" y="370"/>
                </a:cxn>
                <a:cxn ang="0">
                  <a:pos x="279" y="348"/>
                </a:cxn>
                <a:cxn ang="0">
                  <a:pos x="271" y="326"/>
                </a:cxn>
                <a:cxn ang="0">
                  <a:pos x="263" y="303"/>
                </a:cxn>
                <a:cxn ang="0">
                  <a:pos x="251" y="279"/>
                </a:cxn>
                <a:cxn ang="0">
                  <a:pos x="240" y="255"/>
                </a:cxn>
                <a:cxn ang="0">
                  <a:pos x="226" y="231"/>
                </a:cxn>
                <a:cxn ang="0">
                  <a:pos x="211" y="206"/>
                </a:cxn>
                <a:cxn ang="0">
                  <a:pos x="194" y="182"/>
                </a:cxn>
                <a:cxn ang="0">
                  <a:pos x="175" y="156"/>
                </a:cxn>
                <a:cxn ang="0">
                  <a:pos x="154" y="132"/>
                </a:cxn>
                <a:cxn ang="0">
                  <a:pos x="132" y="107"/>
                </a:cxn>
                <a:cxn ang="0">
                  <a:pos x="108" y="82"/>
                </a:cxn>
                <a:cxn ang="0">
                  <a:pos x="82" y="58"/>
                </a:cxn>
                <a:cxn ang="0">
                  <a:pos x="54" y="34"/>
                </a:cxn>
                <a:cxn ang="0">
                  <a:pos x="24" y="11"/>
                </a:cxn>
                <a:cxn ang="0">
                  <a:pos x="0" y="14"/>
                </a:cxn>
                <a:cxn ang="0">
                  <a:pos x="30" y="36"/>
                </a:cxn>
                <a:cxn ang="0">
                  <a:pos x="58" y="59"/>
                </a:cxn>
                <a:cxn ang="0">
                  <a:pos x="85" y="83"/>
                </a:cxn>
                <a:cxn ang="0">
                  <a:pos x="109" y="107"/>
                </a:cxn>
                <a:cxn ang="0">
                  <a:pos x="132" y="131"/>
                </a:cxn>
                <a:cxn ang="0">
                  <a:pos x="153" y="156"/>
                </a:cxn>
                <a:cxn ang="0">
                  <a:pos x="173" y="179"/>
                </a:cxn>
                <a:cxn ang="0">
                  <a:pos x="189" y="204"/>
                </a:cxn>
                <a:cxn ang="0">
                  <a:pos x="206" y="228"/>
                </a:cxn>
                <a:cxn ang="0">
                  <a:pos x="220" y="252"/>
                </a:cxn>
                <a:cxn ang="0">
                  <a:pos x="232" y="276"/>
                </a:cxn>
                <a:cxn ang="0">
                  <a:pos x="243" y="299"/>
                </a:cxn>
                <a:cxn ang="0">
                  <a:pos x="252" y="322"/>
                </a:cxn>
                <a:cxn ang="0">
                  <a:pos x="260" y="343"/>
                </a:cxn>
                <a:cxn ang="0">
                  <a:pos x="266" y="364"/>
                </a:cxn>
                <a:cxn ang="0">
                  <a:pos x="271" y="385"/>
                </a:cxn>
              </a:cxnLst>
              <a:rect l="0" t="0" r="r" b="b"/>
              <a:pathLst>
                <a:path w="288" h="386">
                  <a:moveTo>
                    <a:pt x="287" y="380"/>
                  </a:moveTo>
                  <a:lnTo>
                    <a:pt x="284" y="370"/>
                  </a:lnTo>
                  <a:lnTo>
                    <a:pt x="282" y="359"/>
                  </a:lnTo>
                  <a:lnTo>
                    <a:pt x="279" y="348"/>
                  </a:lnTo>
                  <a:lnTo>
                    <a:pt x="275" y="337"/>
                  </a:lnTo>
                  <a:lnTo>
                    <a:pt x="271" y="326"/>
                  </a:lnTo>
                  <a:lnTo>
                    <a:pt x="267" y="314"/>
                  </a:lnTo>
                  <a:lnTo>
                    <a:pt x="263" y="303"/>
                  </a:lnTo>
                  <a:lnTo>
                    <a:pt x="257" y="291"/>
                  </a:lnTo>
                  <a:lnTo>
                    <a:pt x="251" y="279"/>
                  </a:lnTo>
                  <a:lnTo>
                    <a:pt x="246" y="267"/>
                  </a:lnTo>
                  <a:lnTo>
                    <a:pt x="240" y="255"/>
                  </a:lnTo>
                  <a:lnTo>
                    <a:pt x="233" y="243"/>
                  </a:lnTo>
                  <a:lnTo>
                    <a:pt x="226" y="231"/>
                  </a:lnTo>
                  <a:lnTo>
                    <a:pt x="219" y="218"/>
                  </a:lnTo>
                  <a:lnTo>
                    <a:pt x="211" y="206"/>
                  </a:lnTo>
                  <a:lnTo>
                    <a:pt x="203" y="194"/>
                  </a:lnTo>
                  <a:lnTo>
                    <a:pt x="194" y="182"/>
                  </a:lnTo>
                  <a:lnTo>
                    <a:pt x="185" y="169"/>
                  </a:lnTo>
                  <a:lnTo>
                    <a:pt x="175" y="156"/>
                  </a:lnTo>
                  <a:lnTo>
                    <a:pt x="165" y="143"/>
                  </a:lnTo>
                  <a:lnTo>
                    <a:pt x="154" y="132"/>
                  </a:lnTo>
                  <a:lnTo>
                    <a:pt x="144" y="119"/>
                  </a:lnTo>
                  <a:lnTo>
                    <a:pt x="132" y="107"/>
                  </a:lnTo>
                  <a:lnTo>
                    <a:pt x="120" y="94"/>
                  </a:lnTo>
                  <a:lnTo>
                    <a:pt x="108" y="82"/>
                  </a:lnTo>
                  <a:lnTo>
                    <a:pt x="95" y="70"/>
                  </a:lnTo>
                  <a:lnTo>
                    <a:pt x="82" y="58"/>
                  </a:lnTo>
                  <a:lnTo>
                    <a:pt x="68" y="45"/>
                  </a:lnTo>
                  <a:lnTo>
                    <a:pt x="54" y="34"/>
                  </a:lnTo>
                  <a:lnTo>
                    <a:pt x="39" y="22"/>
                  </a:lnTo>
                  <a:lnTo>
                    <a:pt x="24" y="11"/>
                  </a:lnTo>
                  <a:lnTo>
                    <a:pt x="8" y="0"/>
                  </a:lnTo>
                  <a:lnTo>
                    <a:pt x="0" y="14"/>
                  </a:lnTo>
                  <a:lnTo>
                    <a:pt x="15" y="26"/>
                  </a:lnTo>
                  <a:lnTo>
                    <a:pt x="30" y="36"/>
                  </a:lnTo>
                  <a:lnTo>
                    <a:pt x="45" y="48"/>
                  </a:lnTo>
                  <a:lnTo>
                    <a:pt x="58" y="59"/>
                  </a:lnTo>
                  <a:lnTo>
                    <a:pt x="71" y="71"/>
                  </a:lnTo>
                  <a:lnTo>
                    <a:pt x="85" y="83"/>
                  </a:lnTo>
                  <a:lnTo>
                    <a:pt x="97" y="95"/>
                  </a:lnTo>
                  <a:lnTo>
                    <a:pt x="109" y="107"/>
                  </a:lnTo>
                  <a:lnTo>
                    <a:pt x="121" y="119"/>
                  </a:lnTo>
                  <a:lnTo>
                    <a:pt x="132" y="131"/>
                  </a:lnTo>
                  <a:lnTo>
                    <a:pt x="143" y="143"/>
                  </a:lnTo>
                  <a:lnTo>
                    <a:pt x="153" y="156"/>
                  </a:lnTo>
                  <a:lnTo>
                    <a:pt x="163" y="168"/>
                  </a:lnTo>
                  <a:lnTo>
                    <a:pt x="173" y="179"/>
                  </a:lnTo>
                  <a:lnTo>
                    <a:pt x="181" y="192"/>
                  </a:lnTo>
                  <a:lnTo>
                    <a:pt x="189" y="204"/>
                  </a:lnTo>
                  <a:lnTo>
                    <a:pt x="198" y="216"/>
                  </a:lnTo>
                  <a:lnTo>
                    <a:pt x="206" y="228"/>
                  </a:lnTo>
                  <a:lnTo>
                    <a:pt x="213" y="240"/>
                  </a:lnTo>
                  <a:lnTo>
                    <a:pt x="220" y="252"/>
                  </a:lnTo>
                  <a:lnTo>
                    <a:pt x="226" y="264"/>
                  </a:lnTo>
                  <a:lnTo>
                    <a:pt x="232" y="276"/>
                  </a:lnTo>
                  <a:lnTo>
                    <a:pt x="237" y="287"/>
                  </a:lnTo>
                  <a:lnTo>
                    <a:pt x="243" y="299"/>
                  </a:lnTo>
                  <a:lnTo>
                    <a:pt x="248" y="310"/>
                  </a:lnTo>
                  <a:lnTo>
                    <a:pt x="252" y="322"/>
                  </a:lnTo>
                  <a:lnTo>
                    <a:pt x="256" y="332"/>
                  </a:lnTo>
                  <a:lnTo>
                    <a:pt x="260" y="343"/>
                  </a:lnTo>
                  <a:lnTo>
                    <a:pt x="263" y="354"/>
                  </a:lnTo>
                  <a:lnTo>
                    <a:pt x="266" y="364"/>
                  </a:lnTo>
                  <a:lnTo>
                    <a:pt x="269" y="374"/>
                  </a:lnTo>
                  <a:lnTo>
                    <a:pt x="271" y="385"/>
                  </a:lnTo>
                  <a:lnTo>
                    <a:pt x="287" y="380"/>
                  </a:lnTo>
                </a:path>
              </a:pathLst>
            </a:custGeom>
            <a:solidFill>
              <a:srgbClr val="AADBDB"/>
            </a:solidFill>
            <a:ln w="9525" cap="rnd">
              <a:noFill/>
              <a:round/>
              <a:headEnd/>
              <a:tailEnd/>
            </a:ln>
            <a:effectLst/>
          </p:spPr>
          <p:txBody>
            <a:bodyPr/>
            <a:lstStyle/>
            <a:p>
              <a:endParaRPr lang="en-US"/>
            </a:p>
          </p:txBody>
        </p:sp>
        <p:sp>
          <p:nvSpPr>
            <p:cNvPr id="19602" name="Freeform 146"/>
            <p:cNvSpPr>
              <a:spLocks/>
            </p:cNvSpPr>
            <p:nvPr/>
          </p:nvSpPr>
          <p:spPr bwMode="auto">
            <a:xfrm>
              <a:off x="1360" y="3384"/>
              <a:ext cx="18" cy="17"/>
            </a:xfrm>
            <a:custGeom>
              <a:avLst/>
              <a:gdLst/>
              <a:ahLst/>
              <a:cxnLst>
                <a:cxn ang="0">
                  <a:pos x="0" y="6"/>
                </a:cxn>
                <a:cxn ang="0">
                  <a:pos x="2" y="11"/>
                </a:cxn>
                <a:cxn ang="0">
                  <a:pos x="4" y="14"/>
                </a:cxn>
                <a:cxn ang="0">
                  <a:pos x="7" y="16"/>
                </a:cxn>
                <a:cxn ang="0">
                  <a:pos x="10" y="16"/>
                </a:cxn>
                <a:cxn ang="0">
                  <a:pos x="13" y="13"/>
                </a:cxn>
                <a:cxn ang="0">
                  <a:pos x="15" y="11"/>
                </a:cxn>
                <a:cxn ang="0">
                  <a:pos x="17" y="5"/>
                </a:cxn>
                <a:cxn ang="0">
                  <a:pos x="16" y="0"/>
                </a:cxn>
                <a:cxn ang="0">
                  <a:pos x="0" y="6"/>
                </a:cxn>
              </a:cxnLst>
              <a:rect l="0" t="0" r="r" b="b"/>
              <a:pathLst>
                <a:path w="18" h="17">
                  <a:moveTo>
                    <a:pt x="0" y="6"/>
                  </a:moveTo>
                  <a:lnTo>
                    <a:pt x="2" y="11"/>
                  </a:lnTo>
                  <a:lnTo>
                    <a:pt x="4" y="14"/>
                  </a:lnTo>
                  <a:lnTo>
                    <a:pt x="7" y="16"/>
                  </a:lnTo>
                  <a:lnTo>
                    <a:pt x="10" y="16"/>
                  </a:lnTo>
                  <a:lnTo>
                    <a:pt x="13" y="13"/>
                  </a:lnTo>
                  <a:lnTo>
                    <a:pt x="15" y="11"/>
                  </a:lnTo>
                  <a:lnTo>
                    <a:pt x="17" y="5"/>
                  </a:lnTo>
                  <a:lnTo>
                    <a:pt x="16" y="0"/>
                  </a:lnTo>
                  <a:lnTo>
                    <a:pt x="0" y="6"/>
                  </a:lnTo>
                </a:path>
              </a:pathLst>
            </a:custGeom>
            <a:solidFill>
              <a:srgbClr val="AADBDB"/>
            </a:solidFill>
            <a:ln w="9525" cap="rnd">
              <a:noFill/>
              <a:round/>
              <a:headEnd/>
              <a:tailEnd/>
            </a:ln>
            <a:effectLst/>
          </p:spPr>
          <p:txBody>
            <a:bodyPr/>
            <a:lstStyle/>
            <a:p>
              <a:endParaRPr lang="en-US"/>
            </a:p>
          </p:txBody>
        </p:sp>
        <p:sp>
          <p:nvSpPr>
            <p:cNvPr id="19603" name="Freeform 147"/>
            <p:cNvSpPr>
              <a:spLocks/>
            </p:cNvSpPr>
            <p:nvPr/>
          </p:nvSpPr>
          <p:spPr bwMode="auto">
            <a:xfrm>
              <a:off x="492" y="2525"/>
              <a:ext cx="17" cy="17"/>
            </a:xfrm>
            <a:custGeom>
              <a:avLst/>
              <a:gdLst/>
              <a:ahLst/>
              <a:cxnLst>
                <a:cxn ang="0">
                  <a:pos x="16" y="16"/>
                </a:cxn>
                <a:cxn ang="0">
                  <a:pos x="16" y="8"/>
                </a:cxn>
                <a:cxn ang="0">
                  <a:pos x="13" y="4"/>
                </a:cxn>
                <a:cxn ang="0">
                  <a:pos x="10" y="2"/>
                </a:cxn>
                <a:cxn ang="0">
                  <a:pos x="8" y="0"/>
                </a:cxn>
                <a:cxn ang="0">
                  <a:pos x="5" y="2"/>
                </a:cxn>
                <a:cxn ang="0">
                  <a:pos x="3" y="4"/>
                </a:cxn>
                <a:cxn ang="0">
                  <a:pos x="1" y="8"/>
                </a:cxn>
                <a:cxn ang="0">
                  <a:pos x="0" y="16"/>
                </a:cxn>
                <a:cxn ang="0">
                  <a:pos x="16" y="16"/>
                </a:cxn>
              </a:cxnLst>
              <a:rect l="0" t="0" r="r" b="b"/>
              <a:pathLst>
                <a:path w="17" h="17">
                  <a:moveTo>
                    <a:pt x="16" y="16"/>
                  </a:moveTo>
                  <a:lnTo>
                    <a:pt x="16" y="8"/>
                  </a:lnTo>
                  <a:lnTo>
                    <a:pt x="13" y="4"/>
                  </a:lnTo>
                  <a:lnTo>
                    <a:pt x="10" y="2"/>
                  </a:lnTo>
                  <a:lnTo>
                    <a:pt x="8" y="0"/>
                  </a:lnTo>
                  <a:lnTo>
                    <a:pt x="5" y="2"/>
                  </a:lnTo>
                  <a:lnTo>
                    <a:pt x="3" y="4"/>
                  </a:lnTo>
                  <a:lnTo>
                    <a:pt x="1" y="8"/>
                  </a:lnTo>
                  <a:lnTo>
                    <a:pt x="0" y="16"/>
                  </a:lnTo>
                  <a:lnTo>
                    <a:pt x="16" y="16"/>
                  </a:lnTo>
                </a:path>
              </a:pathLst>
            </a:custGeom>
            <a:solidFill>
              <a:srgbClr val="A5D8D8"/>
            </a:solidFill>
            <a:ln w="9525" cap="rnd">
              <a:noFill/>
              <a:round/>
              <a:headEnd/>
              <a:tailEnd/>
            </a:ln>
            <a:effectLst/>
          </p:spPr>
          <p:txBody>
            <a:bodyPr/>
            <a:lstStyle/>
            <a:p>
              <a:endParaRPr lang="en-US"/>
            </a:p>
          </p:txBody>
        </p:sp>
        <p:sp>
          <p:nvSpPr>
            <p:cNvPr id="19604" name="Freeform 148"/>
            <p:cNvSpPr>
              <a:spLocks/>
            </p:cNvSpPr>
            <p:nvPr/>
          </p:nvSpPr>
          <p:spPr bwMode="auto">
            <a:xfrm>
              <a:off x="492" y="2530"/>
              <a:ext cx="123" cy="289"/>
            </a:xfrm>
            <a:custGeom>
              <a:avLst/>
              <a:gdLst/>
              <a:ahLst/>
              <a:cxnLst>
                <a:cxn ang="0">
                  <a:pos x="122" y="278"/>
                </a:cxn>
                <a:cxn ang="0">
                  <a:pos x="101" y="263"/>
                </a:cxn>
                <a:cxn ang="0">
                  <a:pos x="84" y="246"/>
                </a:cxn>
                <a:cxn ang="0">
                  <a:pos x="68" y="227"/>
                </a:cxn>
                <a:cxn ang="0">
                  <a:pos x="56" y="206"/>
                </a:cxn>
                <a:cxn ang="0">
                  <a:pos x="44" y="183"/>
                </a:cxn>
                <a:cxn ang="0">
                  <a:pos x="35" y="160"/>
                </a:cxn>
                <a:cxn ang="0">
                  <a:pos x="28" y="136"/>
                </a:cxn>
                <a:cxn ang="0">
                  <a:pos x="23" y="113"/>
                </a:cxn>
                <a:cxn ang="0">
                  <a:pos x="18" y="91"/>
                </a:cxn>
                <a:cxn ang="0">
                  <a:pos x="15" y="69"/>
                </a:cxn>
                <a:cxn ang="0">
                  <a:pos x="13" y="50"/>
                </a:cxn>
                <a:cxn ang="0">
                  <a:pos x="11" y="33"/>
                </a:cxn>
                <a:cxn ang="0">
                  <a:pos x="10" y="19"/>
                </a:cxn>
                <a:cxn ang="0">
                  <a:pos x="10" y="8"/>
                </a:cxn>
                <a:cxn ang="0">
                  <a:pos x="10" y="2"/>
                </a:cxn>
                <a:cxn ang="0">
                  <a:pos x="10" y="0"/>
                </a:cxn>
                <a:cxn ang="0">
                  <a:pos x="0" y="0"/>
                </a:cxn>
                <a:cxn ang="0">
                  <a:pos x="0" y="4"/>
                </a:cxn>
                <a:cxn ang="0">
                  <a:pos x="0" y="14"/>
                </a:cxn>
                <a:cxn ang="0">
                  <a:pos x="0" y="26"/>
                </a:cxn>
                <a:cxn ang="0">
                  <a:pos x="2" y="43"/>
                </a:cxn>
                <a:cxn ang="0">
                  <a:pos x="3" y="61"/>
                </a:cxn>
                <a:cxn ang="0">
                  <a:pos x="7" y="82"/>
                </a:cxn>
                <a:cxn ang="0">
                  <a:pos x="10" y="104"/>
                </a:cxn>
                <a:cxn ang="0">
                  <a:pos x="15" y="128"/>
                </a:cxn>
                <a:cxn ang="0">
                  <a:pos x="22" y="152"/>
                </a:cxn>
                <a:cxn ang="0">
                  <a:pos x="30" y="176"/>
                </a:cxn>
                <a:cxn ang="0">
                  <a:pos x="41" y="200"/>
                </a:cxn>
                <a:cxn ang="0">
                  <a:pos x="53" y="223"/>
                </a:cxn>
                <a:cxn ang="0">
                  <a:pos x="68" y="244"/>
                </a:cxn>
                <a:cxn ang="0">
                  <a:pos x="85" y="263"/>
                </a:cxn>
                <a:cxn ang="0">
                  <a:pos x="105" y="281"/>
                </a:cxn>
                <a:cxn ang="0">
                  <a:pos x="117" y="288"/>
                </a:cxn>
              </a:cxnLst>
              <a:rect l="0" t="0" r="r" b="b"/>
              <a:pathLst>
                <a:path w="123" h="289">
                  <a:moveTo>
                    <a:pt x="122" y="278"/>
                  </a:moveTo>
                  <a:lnTo>
                    <a:pt x="122" y="278"/>
                  </a:lnTo>
                  <a:lnTo>
                    <a:pt x="111" y="271"/>
                  </a:lnTo>
                  <a:lnTo>
                    <a:pt x="101" y="263"/>
                  </a:lnTo>
                  <a:lnTo>
                    <a:pt x="92" y="255"/>
                  </a:lnTo>
                  <a:lnTo>
                    <a:pt x="84" y="246"/>
                  </a:lnTo>
                  <a:lnTo>
                    <a:pt x="76" y="237"/>
                  </a:lnTo>
                  <a:lnTo>
                    <a:pt x="68" y="227"/>
                  </a:lnTo>
                  <a:lnTo>
                    <a:pt x="62" y="217"/>
                  </a:lnTo>
                  <a:lnTo>
                    <a:pt x="56" y="206"/>
                  </a:lnTo>
                  <a:lnTo>
                    <a:pt x="50" y="195"/>
                  </a:lnTo>
                  <a:lnTo>
                    <a:pt x="44" y="183"/>
                  </a:lnTo>
                  <a:lnTo>
                    <a:pt x="40" y="172"/>
                  </a:lnTo>
                  <a:lnTo>
                    <a:pt x="35" y="160"/>
                  </a:lnTo>
                  <a:lnTo>
                    <a:pt x="32" y="148"/>
                  </a:lnTo>
                  <a:lnTo>
                    <a:pt x="28" y="136"/>
                  </a:lnTo>
                  <a:lnTo>
                    <a:pt x="25" y="125"/>
                  </a:lnTo>
                  <a:lnTo>
                    <a:pt x="23" y="113"/>
                  </a:lnTo>
                  <a:lnTo>
                    <a:pt x="20" y="102"/>
                  </a:lnTo>
                  <a:lnTo>
                    <a:pt x="18" y="91"/>
                  </a:lnTo>
                  <a:lnTo>
                    <a:pt x="16" y="80"/>
                  </a:lnTo>
                  <a:lnTo>
                    <a:pt x="15" y="69"/>
                  </a:lnTo>
                  <a:lnTo>
                    <a:pt x="14" y="59"/>
                  </a:lnTo>
                  <a:lnTo>
                    <a:pt x="13" y="50"/>
                  </a:lnTo>
                  <a:lnTo>
                    <a:pt x="12" y="42"/>
                  </a:lnTo>
                  <a:lnTo>
                    <a:pt x="11" y="33"/>
                  </a:lnTo>
                  <a:lnTo>
                    <a:pt x="11" y="26"/>
                  </a:lnTo>
                  <a:lnTo>
                    <a:pt x="10" y="19"/>
                  </a:lnTo>
                  <a:lnTo>
                    <a:pt x="10" y="13"/>
                  </a:lnTo>
                  <a:lnTo>
                    <a:pt x="10" y="8"/>
                  </a:lnTo>
                  <a:lnTo>
                    <a:pt x="10" y="4"/>
                  </a:lnTo>
                  <a:lnTo>
                    <a:pt x="10" y="2"/>
                  </a:lnTo>
                  <a:lnTo>
                    <a:pt x="10" y="0"/>
                  </a:lnTo>
                  <a:lnTo>
                    <a:pt x="10" y="0"/>
                  </a:lnTo>
                  <a:lnTo>
                    <a:pt x="0" y="0"/>
                  </a:lnTo>
                  <a:lnTo>
                    <a:pt x="0" y="0"/>
                  </a:lnTo>
                  <a:lnTo>
                    <a:pt x="0" y="2"/>
                  </a:lnTo>
                  <a:lnTo>
                    <a:pt x="0" y="4"/>
                  </a:lnTo>
                  <a:lnTo>
                    <a:pt x="0" y="9"/>
                  </a:lnTo>
                  <a:lnTo>
                    <a:pt x="0" y="14"/>
                  </a:lnTo>
                  <a:lnTo>
                    <a:pt x="0" y="19"/>
                  </a:lnTo>
                  <a:lnTo>
                    <a:pt x="0" y="26"/>
                  </a:lnTo>
                  <a:lnTo>
                    <a:pt x="1" y="34"/>
                  </a:lnTo>
                  <a:lnTo>
                    <a:pt x="2" y="43"/>
                  </a:lnTo>
                  <a:lnTo>
                    <a:pt x="2" y="52"/>
                  </a:lnTo>
                  <a:lnTo>
                    <a:pt x="3" y="61"/>
                  </a:lnTo>
                  <a:lnTo>
                    <a:pt x="4" y="71"/>
                  </a:lnTo>
                  <a:lnTo>
                    <a:pt x="7" y="82"/>
                  </a:lnTo>
                  <a:lnTo>
                    <a:pt x="8" y="93"/>
                  </a:lnTo>
                  <a:lnTo>
                    <a:pt x="10" y="104"/>
                  </a:lnTo>
                  <a:lnTo>
                    <a:pt x="13" y="116"/>
                  </a:lnTo>
                  <a:lnTo>
                    <a:pt x="15" y="128"/>
                  </a:lnTo>
                  <a:lnTo>
                    <a:pt x="18" y="140"/>
                  </a:lnTo>
                  <a:lnTo>
                    <a:pt x="22" y="152"/>
                  </a:lnTo>
                  <a:lnTo>
                    <a:pt x="26" y="165"/>
                  </a:lnTo>
                  <a:lnTo>
                    <a:pt x="30" y="176"/>
                  </a:lnTo>
                  <a:lnTo>
                    <a:pt x="35" y="188"/>
                  </a:lnTo>
                  <a:lnTo>
                    <a:pt x="41" y="200"/>
                  </a:lnTo>
                  <a:lnTo>
                    <a:pt x="46" y="211"/>
                  </a:lnTo>
                  <a:lnTo>
                    <a:pt x="53" y="223"/>
                  </a:lnTo>
                  <a:lnTo>
                    <a:pt x="61" y="234"/>
                  </a:lnTo>
                  <a:lnTo>
                    <a:pt x="68" y="244"/>
                  </a:lnTo>
                  <a:lnTo>
                    <a:pt x="76" y="254"/>
                  </a:lnTo>
                  <a:lnTo>
                    <a:pt x="85" y="263"/>
                  </a:lnTo>
                  <a:lnTo>
                    <a:pt x="95" y="272"/>
                  </a:lnTo>
                  <a:lnTo>
                    <a:pt x="105" y="281"/>
                  </a:lnTo>
                  <a:lnTo>
                    <a:pt x="117" y="288"/>
                  </a:lnTo>
                  <a:lnTo>
                    <a:pt x="117" y="288"/>
                  </a:lnTo>
                  <a:lnTo>
                    <a:pt x="122" y="278"/>
                  </a:lnTo>
                </a:path>
              </a:pathLst>
            </a:custGeom>
            <a:solidFill>
              <a:srgbClr val="A5D8D8"/>
            </a:solidFill>
            <a:ln w="9525" cap="rnd">
              <a:noFill/>
              <a:round/>
              <a:headEnd/>
              <a:tailEnd/>
            </a:ln>
            <a:effectLst/>
          </p:spPr>
          <p:txBody>
            <a:bodyPr/>
            <a:lstStyle/>
            <a:p>
              <a:endParaRPr lang="en-US"/>
            </a:p>
          </p:txBody>
        </p:sp>
        <p:sp>
          <p:nvSpPr>
            <p:cNvPr id="19605" name="Freeform 149"/>
            <p:cNvSpPr>
              <a:spLocks/>
            </p:cNvSpPr>
            <p:nvPr/>
          </p:nvSpPr>
          <p:spPr bwMode="auto">
            <a:xfrm>
              <a:off x="610" y="2808"/>
              <a:ext cx="487" cy="223"/>
            </a:xfrm>
            <a:custGeom>
              <a:avLst/>
              <a:gdLst/>
              <a:ahLst/>
              <a:cxnLst>
                <a:cxn ang="0">
                  <a:pos x="486" y="212"/>
                </a:cxn>
                <a:cxn ang="0">
                  <a:pos x="461" y="195"/>
                </a:cxn>
                <a:cxn ang="0">
                  <a:pos x="433" y="180"/>
                </a:cxn>
                <a:cxn ang="0">
                  <a:pos x="405" y="166"/>
                </a:cxn>
                <a:cxn ang="0">
                  <a:pos x="374" y="151"/>
                </a:cxn>
                <a:cxn ang="0">
                  <a:pos x="343" y="138"/>
                </a:cxn>
                <a:cxn ang="0">
                  <a:pos x="311" y="125"/>
                </a:cxn>
                <a:cxn ang="0">
                  <a:pos x="278" y="112"/>
                </a:cxn>
                <a:cxn ang="0">
                  <a:pos x="245" y="100"/>
                </a:cxn>
                <a:cxn ang="0">
                  <a:pos x="212" y="88"/>
                </a:cxn>
                <a:cxn ang="0">
                  <a:pos x="178" y="75"/>
                </a:cxn>
                <a:cxn ang="0">
                  <a:pos x="146" y="63"/>
                </a:cxn>
                <a:cxn ang="0">
                  <a:pos x="115" y="51"/>
                </a:cxn>
                <a:cxn ang="0">
                  <a:pos x="85" y="39"/>
                </a:cxn>
                <a:cxn ang="0">
                  <a:pos x="56" y="26"/>
                </a:cxn>
                <a:cxn ang="0">
                  <a:pos x="29" y="13"/>
                </a:cxn>
                <a:cxn ang="0">
                  <a:pos x="4" y="0"/>
                </a:cxn>
                <a:cxn ang="0">
                  <a:pos x="11" y="16"/>
                </a:cxn>
                <a:cxn ang="0">
                  <a:pos x="38" y="29"/>
                </a:cxn>
                <a:cxn ang="0">
                  <a:pos x="66" y="43"/>
                </a:cxn>
                <a:cxn ang="0">
                  <a:pos x="96" y="55"/>
                </a:cxn>
                <a:cxn ang="0">
                  <a:pos x="127" y="68"/>
                </a:cxn>
                <a:cxn ang="0">
                  <a:pos x="159" y="80"/>
                </a:cxn>
                <a:cxn ang="0">
                  <a:pos x="192" y="92"/>
                </a:cxn>
                <a:cxn ang="0">
                  <a:pos x="225" y="104"/>
                </a:cxn>
                <a:cxn ang="0">
                  <a:pos x="258" y="117"/>
                </a:cxn>
                <a:cxn ang="0">
                  <a:pos x="290" y="129"/>
                </a:cxn>
                <a:cxn ang="0">
                  <a:pos x="324" y="142"/>
                </a:cxn>
                <a:cxn ang="0">
                  <a:pos x="355" y="155"/>
                </a:cxn>
                <a:cxn ang="0">
                  <a:pos x="385" y="169"/>
                </a:cxn>
                <a:cxn ang="0">
                  <a:pos x="415" y="183"/>
                </a:cxn>
                <a:cxn ang="0">
                  <a:pos x="443" y="198"/>
                </a:cxn>
                <a:cxn ang="0">
                  <a:pos x="468" y="213"/>
                </a:cxn>
                <a:cxn ang="0">
                  <a:pos x="480" y="222"/>
                </a:cxn>
              </a:cxnLst>
              <a:rect l="0" t="0" r="r" b="b"/>
              <a:pathLst>
                <a:path w="487" h="223">
                  <a:moveTo>
                    <a:pt x="486" y="212"/>
                  </a:moveTo>
                  <a:lnTo>
                    <a:pt x="486" y="212"/>
                  </a:lnTo>
                  <a:lnTo>
                    <a:pt x="474" y="204"/>
                  </a:lnTo>
                  <a:lnTo>
                    <a:pt x="461" y="195"/>
                  </a:lnTo>
                  <a:lnTo>
                    <a:pt x="447" y="188"/>
                  </a:lnTo>
                  <a:lnTo>
                    <a:pt x="433" y="180"/>
                  </a:lnTo>
                  <a:lnTo>
                    <a:pt x="419" y="173"/>
                  </a:lnTo>
                  <a:lnTo>
                    <a:pt x="405" y="166"/>
                  </a:lnTo>
                  <a:lnTo>
                    <a:pt x="390" y="158"/>
                  </a:lnTo>
                  <a:lnTo>
                    <a:pt x="374" y="151"/>
                  </a:lnTo>
                  <a:lnTo>
                    <a:pt x="359" y="145"/>
                  </a:lnTo>
                  <a:lnTo>
                    <a:pt x="343" y="138"/>
                  </a:lnTo>
                  <a:lnTo>
                    <a:pt x="327" y="131"/>
                  </a:lnTo>
                  <a:lnTo>
                    <a:pt x="311" y="125"/>
                  </a:lnTo>
                  <a:lnTo>
                    <a:pt x="295" y="119"/>
                  </a:lnTo>
                  <a:lnTo>
                    <a:pt x="278" y="112"/>
                  </a:lnTo>
                  <a:lnTo>
                    <a:pt x="261" y="106"/>
                  </a:lnTo>
                  <a:lnTo>
                    <a:pt x="245" y="100"/>
                  </a:lnTo>
                  <a:lnTo>
                    <a:pt x="228" y="94"/>
                  </a:lnTo>
                  <a:lnTo>
                    <a:pt x="212" y="88"/>
                  </a:lnTo>
                  <a:lnTo>
                    <a:pt x="195" y="81"/>
                  </a:lnTo>
                  <a:lnTo>
                    <a:pt x="178" y="75"/>
                  </a:lnTo>
                  <a:lnTo>
                    <a:pt x="162" y="69"/>
                  </a:lnTo>
                  <a:lnTo>
                    <a:pt x="146" y="63"/>
                  </a:lnTo>
                  <a:lnTo>
                    <a:pt x="131" y="57"/>
                  </a:lnTo>
                  <a:lnTo>
                    <a:pt x="115" y="51"/>
                  </a:lnTo>
                  <a:lnTo>
                    <a:pt x="100" y="45"/>
                  </a:lnTo>
                  <a:lnTo>
                    <a:pt x="85" y="39"/>
                  </a:lnTo>
                  <a:lnTo>
                    <a:pt x="70" y="32"/>
                  </a:lnTo>
                  <a:lnTo>
                    <a:pt x="56" y="26"/>
                  </a:lnTo>
                  <a:lnTo>
                    <a:pt x="42" y="19"/>
                  </a:lnTo>
                  <a:lnTo>
                    <a:pt x="29" y="13"/>
                  </a:lnTo>
                  <a:lnTo>
                    <a:pt x="16" y="6"/>
                  </a:lnTo>
                  <a:lnTo>
                    <a:pt x="4" y="0"/>
                  </a:lnTo>
                  <a:lnTo>
                    <a:pt x="0" y="9"/>
                  </a:lnTo>
                  <a:lnTo>
                    <a:pt x="11" y="16"/>
                  </a:lnTo>
                  <a:lnTo>
                    <a:pt x="25" y="23"/>
                  </a:lnTo>
                  <a:lnTo>
                    <a:pt x="38" y="29"/>
                  </a:lnTo>
                  <a:lnTo>
                    <a:pt x="52" y="36"/>
                  </a:lnTo>
                  <a:lnTo>
                    <a:pt x="66" y="43"/>
                  </a:lnTo>
                  <a:lnTo>
                    <a:pt x="81" y="49"/>
                  </a:lnTo>
                  <a:lnTo>
                    <a:pt x="96" y="55"/>
                  </a:lnTo>
                  <a:lnTo>
                    <a:pt x="111" y="62"/>
                  </a:lnTo>
                  <a:lnTo>
                    <a:pt x="127" y="68"/>
                  </a:lnTo>
                  <a:lnTo>
                    <a:pt x="143" y="74"/>
                  </a:lnTo>
                  <a:lnTo>
                    <a:pt x="159" y="80"/>
                  </a:lnTo>
                  <a:lnTo>
                    <a:pt x="176" y="86"/>
                  </a:lnTo>
                  <a:lnTo>
                    <a:pt x="192" y="92"/>
                  </a:lnTo>
                  <a:lnTo>
                    <a:pt x="208" y="98"/>
                  </a:lnTo>
                  <a:lnTo>
                    <a:pt x="225" y="104"/>
                  </a:lnTo>
                  <a:lnTo>
                    <a:pt x="241" y="111"/>
                  </a:lnTo>
                  <a:lnTo>
                    <a:pt x="258" y="117"/>
                  </a:lnTo>
                  <a:lnTo>
                    <a:pt x="274" y="123"/>
                  </a:lnTo>
                  <a:lnTo>
                    <a:pt x="290" y="129"/>
                  </a:lnTo>
                  <a:lnTo>
                    <a:pt x="307" y="135"/>
                  </a:lnTo>
                  <a:lnTo>
                    <a:pt x="324" y="142"/>
                  </a:lnTo>
                  <a:lnTo>
                    <a:pt x="339" y="148"/>
                  </a:lnTo>
                  <a:lnTo>
                    <a:pt x="355" y="155"/>
                  </a:lnTo>
                  <a:lnTo>
                    <a:pt x="371" y="162"/>
                  </a:lnTo>
                  <a:lnTo>
                    <a:pt x="385" y="169"/>
                  </a:lnTo>
                  <a:lnTo>
                    <a:pt x="400" y="176"/>
                  </a:lnTo>
                  <a:lnTo>
                    <a:pt x="415" y="183"/>
                  </a:lnTo>
                  <a:lnTo>
                    <a:pt x="429" y="190"/>
                  </a:lnTo>
                  <a:lnTo>
                    <a:pt x="443" y="198"/>
                  </a:lnTo>
                  <a:lnTo>
                    <a:pt x="456" y="205"/>
                  </a:lnTo>
                  <a:lnTo>
                    <a:pt x="468" y="213"/>
                  </a:lnTo>
                  <a:lnTo>
                    <a:pt x="480" y="222"/>
                  </a:lnTo>
                  <a:lnTo>
                    <a:pt x="480" y="222"/>
                  </a:lnTo>
                  <a:lnTo>
                    <a:pt x="486" y="212"/>
                  </a:lnTo>
                </a:path>
              </a:pathLst>
            </a:custGeom>
            <a:solidFill>
              <a:srgbClr val="A5D8D8"/>
            </a:solidFill>
            <a:ln w="9525" cap="rnd">
              <a:noFill/>
              <a:round/>
              <a:headEnd/>
              <a:tailEnd/>
            </a:ln>
            <a:effectLst/>
          </p:spPr>
          <p:txBody>
            <a:bodyPr/>
            <a:lstStyle/>
            <a:p>
              <a:endParaRPr lang="en-US"/>
            </a:p>
          </p:txBody>
        </p:sp>
        <p:sp>
          <p:nvSpPr>
            <p:cNvPr id="19606" name="Freeform 150"/>
            <p:cNvSpPr>
              <a:spLocks/>
            </p:cNvSpPr>
            <p:nvPr/>
          </p:nvSpPr>
          <p:spPr bwMode="auto">
            <a:xfrm>
              <a:off x="1090" y="3020"/>
              <a:ext cx="287" cy="384"/>
            </a:xfrm>
            <a:custGeom>
              <a:avLst/>
              <a:gdLst/>
              <a:ahLst/>
              <a:cxnLst>
                <a:cxn ang="0">
                  <a:pos x="283" y="372"/>
                </a:cxn>
                <a:cxn ang="0">
                  <a:pos x="279" y="352"/>
                </a:cxn>
                <a:cxn ang="0">
                  <a:pos x="272" y="331"/>
                </a:cxn>
                <a:cxn ang="0">
                  <a:pos x="264" y="309"/>
                </a:cxn>
                <a:cxn ang="0">
                  <a:pos x="255" y="287"/>
                </a:cxn>
                <a:cxn ang="0">
                  <a:pos x="243" y="263"/>
                </a:cxn>
                <a:cxn ang="0">
                  <a:pos x="229" y="239"/>
                </a:cxn>
                <a:cxn ang="0">
                  <a:pos x="214" y="214"/>
                </a:cxn>
                <a:cxn ang="0">
                  <a:pos x="197" y="189"/>
                </a:cxn>
                <a:cxn ang="0">
                  <a:pos x="178" y="163"/>
                </a:cxn>
                <a:cxn ang="0">
                  <a:pos x="158" y="138"/>
                </a:cxn>
                <a:cxn ang="0">
                  <a:pos x="135" y="112"/>
                </a:cxn>
                <a:cxn ang="0">
                  <a:pos x="110" y="87"/>
                </a:cxn>
                <a:cxn ang="0">
                  <a:pos x="83" y="61"/>
                </a:cxn>
                <a:cxn ang="0">
                  <a:pos x="53" y="36"/>
                </a:cxn>
                <a:cxn ang="0">
                  <a:pos x="22" y="12"/>
                </a:cxn>
                <a:cxn ang="0">
                  <a:pos x="0" y="9"/>
                </a:cxn>
                <a:cxn ang="0">
                  <a:pos x="32" y="33"/>
                </a:cxn>
                <a:cxn ang="0">
                  <a:pos x="62" y="58"/>
                </a:cxn>
                <a:cxn ang="0">
                  <a:pos x="90" y="83"/>
                </a:cxn>
                <a:cxn ang="0">
                  <a:pos x="115" y="108"/>
                </a:cxn>
                <a:cxn ang="0">
                  <a:pos x="139" y="133"/>
                </a:cxn>
                <a:cxn ang="0">
                  <a:pos x="161" y="158"/>
                </a:cxn>
                <a:cxn ang="0">
                  <a:pos x="180" y="184"/>
                </a:cxn>
                <a:cxn ang="0">
                  <a:pos x="198" y="208"/>
                </a:cxn>
                <a:cxn ang="0">
                  <a:pos x="214" y="233"/>
                </a:cxn>
                <a:cxn ang="0">
                  <a:pos x="228" y="257"/>
                </a:cxn>
                <a:cxn ang="0">
                  <a:pos x="239" y="280"/>
                </a:cxn>
                <a:cxn ang="0">
                  <a:pos x="250" y="303"/>
                </a:cxn>
                <a:cxn ang="0">
                  <a:pos x="259" y="324"/>
                </a:cxn>
                <a:cxn ang="0">
                  <a:pos x="266" y="345"/>
                </a:cxn>
                <a:cxn ang="0">
                  <a:pos x="271" y="364"/>
                </a:cxn>
                <a:cxn ang="0">
                  <a:pos x="276" y="383"/>
                </a:cxn>
              </a:cxnLst>
              <a:rect l="0" t="0" r="r" b="b"/>
              <a:pathLst>
                <a:path w="287" h="384">
                  <a:moveTo>
                    <a:pt x="286" y="381"/>
                  </a:moveTo>
                  <a:lnTo>
                    <a:pt x="283" y="372"/>
                  </a:lnTo>
                  <a:lnTo>
                    <a:pt x="281" y="362"/>
                  </a:lnTo>
                  <a:lnTo>
                    <a:pt x="279" y="352"/>
                  </a:lnTo>
                  <a:lnTo>
                    <a:pt x="276" y="342"/>
                  </a:lnTo>
                  <a:lnTo>
                    <a:pt x="272" y="331"/>
                  </a:lnTo>
                  <a:lnTo>
                    <a:pt x="269" y="320"/>
                  </a:lnTo>
                  <a:lnTo>
                    <a:pt x="264" y="309"/>
                  </a:lnTo>
                  <a:lnTo>
                    <a:pt x="259" y="298"/>
                  </a:lnTo>
                  <a:lnTo>
                    <a:pt x="255" y="287"/>
                  </a:lnTo>
                  <a:lnTo>
                    <a:pt x="249" y="275"/>
                  </a:lnTo>
                  <a:lnTo>
                    <a:pt x="243" y="263"/>
                  </a:lnTo>
                  <a:lnTo>
                    <a:pt x="236" y="251"/>
                  </a:lnTo>
                  <a:lnTo>
                    <a:pt x="229" y="239"/>
                  </a:lnTo>
                  <a:lnTo>
                    <a:pt x="222" y="227"/>
                  </a:lnTo>
                  <a:lnTo>
                    <a:pt x="214" y="214"/>
                  </a:lnTo>
                  <a:lnTo>
                    <a:pt x="206" y="201"/>
                  </a:lnTo>
                  <a:lnTo>
                    <a:pt x="197" y="189"/>
                  </a:lnTo>
                  <a:lnTo>
                    <a:pt x="188" y="177"/>
                  </a:lnTo>
                  <a:lnTo>
                    <a:pt x="178" y="163"/>
                  </a:lnTo>
                  <a:lnTo>
                    <a:pt x="168" y="151"/>
                  </a:lnTo>
                  <a:lnTo>
                    <a:pt x="158" y="138"/>
                  </a:lnTo>
                  <a:lnTo>
                    <a:pt x="147" y="125"/>
                  </a:lnTo>
                  <a:lnTo>
                    <a:pt x="135" y="112"/>
                  </a:lnTo>
                  <a:lnTo>
                    <a:pt x="122" y="99"/>
                  </a:lnTo>
                  <a:lnTo>
                    <a:pt x="110" y="87"/>
                  </a:lnTo>
                  <a:lnTo>
                    <a:pt x="97" y="74"/>
                  </a:lnTo>
                  <a:lnTo>
                    <a:pt x="83" y="61"/>
                  </a:lnTo>
                  <a:lnTo>
                    <a:pt x="69" y="49"/>
                  </a:lnTo>
                  <a:lnTo>
                    <a:pt x="53" y="36"/>
                  </a:lnTo>
                  <a:lnTo>
                    <a:pt x="38" y="24"/>
                  </a:lnTo>
                  <a:lnTo>
                    <a:pt x="22" y="12"/>
                  </a:lnTo>
                  <a:lnTo>
                    <a:pt x="5" y="0"/>
                  </a:lnTo>
                  <a:lnTo>
                    <a:pt x="0" y="9"/>
                  </a:lnTo>
                  <a:lnTo>
                    <a:pt x="16" y="22"/>
                  </a:lnTo>
                  <a:lnTo>
                    <a:pt x="32" y="33"/>
                  </a:lnTo>
                  <a:lnTo>
                    <a:pt x="47" y="46"/>
                  </a:lnTo>
                  <a:lnTo>
                    <a:pt x="62" y="58"/>
                  </a:lnTo>
                  <a:lnTo>
                    <a:pt x="76" y="70"/>
                  </a:lnTo>
                  <a:lnTo>
                    <a:pt x="90" y="83"/>
                  </a:lnTo>
                  <a:lnTo>
                    <a:pt x="103" y="95"/>
                  </a:lnTo>
                  <a:lnTo>
                    <a:pt x="115" y="108"/>
                  </a:lnTo>
                  <a:lnTo>
                    <a:pt x="128" y="121"/>
                  </a:lnTo>
                  <a:lnTo>
                    <a:pt x="139" y="133"/>
                  </a:lnTo>
                  <a:lnTo>
                    <a:pt x="150" y="145"/>
                  </a:lnTo>
                  <a:lnTo>
                    <a:pt x="161" y="158"/>
                  </a:lnTo>
                  <a:lnTo>
                    <a:pt x="171" y="171"/>
                  </a:lnTo>
                  <a:lnTo>
                    <a:pt x="180" y="184"/>
                  </a:lnTo>
                  <a:lnTo>
                    <a:pt x="189" y="196"/>
                  </a:lnTo>
                  <a:lnTo>
                    <a:pt x="198" y="208"/>
                  </a:lnTo>
                  <a:lnTo>
                    <a:pt x="206" y="221"/>
                  </a:lnTo>
                  <a:lnTo>
                    <a:pt x="214" y="233"/>
                  </a:lnTo>
                  <a:lnTo>
                    <a:pt x="221" y="245"/>
                  </a:lnTo>
                  <a:lnTo>
                    <a:pt x="228" y="257"/>
                  </a:lnTo>
                  <a:lnTo>
                    <a:pt x="234" y="269"/>
                  </a:lnTo>
                  <a:lnTo>
                    <a:pt x="239" y="280"/>
                  </a:lnTo>
                  <a:lnTo>
                    <a:pt x="245" y="291"/>
                  </a:lnTo>
                  <a:lnTo>
                    <a:pt x="250" y="303"/>
                  </a:lnTo>
                  <a:lnTo>
                    <a:pt x="255" y="313"/>
                  </a:lnTo>
                  <a:lnTo>
                    <a:pt x="259" y="324"/>
                  </a:lnTo>
                  <a:lnTo>
                    <a:pt x="262" y="335"/>
                  </a:lnTo>
                  <a:lnTo>
                    <a:pt x="266" y="345"/>
                  </a:lnTo>
                  <a:lnTo>
                    <a:pt x="269" y="355"/>
                  </a:lnTo>
                  <a:lnTo>
                    <a:pt x="271" y="364"/>
                  </a:lnTo>
                  <a:lnTo>
                    <a:pt x="274" y="374"/>
                  </a:lnTo>
                  <a:lnTo>
                    <a:pt x="276" y="383"/>
                  </a:lnTo>
                  <a:lnTo>
                    <a:pt x="286" y="381"/>
                  </a:lnTo>
                </a:path>
              </a:pathLst>
            </a:custGeom>
            <a:solidFill>
              <a:srgbClr val="A5D8D8"/>
            </a:solidFill>
            <a:ln w="9525" cap="rnd">
              <a:noFill/>
              <a:round/>
              <a:headEnd/>
              <a:tailEnd/>
            </a:ln>
            <a:effectLst/>
          </p:spPr>
          <p:txBody>
            <a:bodyPr/>
            <a:lstStyle/>
            <a:p>
              <a:endParaRPr lang="en-US"/>
            </a:p>
          </p:txBody>
        </p:sp>
        <p:sp>
          <p:nvSpPr>
            <p:cNvPr id="19607" name="Freeform 151"/>
            <p:cNvSpPr>
              <a:spLocks/>
            </p:cNvSpPr>
            <p:nvPr/>
          </p:nvSpPr>
          <p:spPr bwMode="auto">
            <a:xfrm>
              <a:off x="1366" y="3401"/>
              <a:ext cx="17" cy="17"/>
            </a:xfrm>
            <a:custGeom>
              <a:avLst/>
              <a:gdLst/>
              <a:ahLst/>
              <a:cxnLst>
                <a:cxn ang="0">
                  <a:pos x="0" y="4"/>
                </a:cxn>
                <a:cxn ang="0">
                  <a:pos x="1" y="12"/>
                </a:cxn>
                <a:cxn ang="0">
                  <a:pos x="3" y="14"/>
                </a:cxn>
                <a:cxn ang="0">
                  <a:pos x="5" y="16"/>
                </a:cxn>
                <a:cxn ang="0">
                  <a:pos x="9" y="16"/>
                </a:cxn>
                <a:cxn ang="0">
                  <a:pos x="12" y="14"/>
                </a:cxn>
                <a:cxn ang="0">
                  <a:pos x="14" y="12"/>
                </a:cxn>
                <a:cxn ang="0">
                  <a:pos x="16" y="6"/>
                </a:cxn>
                <a:cxn ang="0">
                  <a:pos x="16" y="0"/>
                </a:cxn>
                <a:cxn ang="0">
                  <a:pos x="0" y="4"/>
                </a:cxn>
              </a:cxnLst>
              <a:rect l="0" t="0" r="r" b="b"/>
              <a:pathLst>
                <a:path w="17" h="17">
                  <a:moveTo>
                    <a:pt x="0" y="4"/>
                  </a:moveTo>
                  <a:lnTo>
                    <a:pt x="1" y="12"/>
                  </a:lnTo>
                  <a:lnTo>
                    <a:pt x="3" y="14"/>
                  </a:lnTo>
                  <a:lnTo>
                    <a:pt x="5" y="16"/>
                  </a:lnTo>
                  <a:lnTo>
                    <a:pt x="9" y="16"/>
                  </a:lnTo>
                  <a:lnTo>
                    <a:pt x="12" y="14"/>
                  </a:lnTo>
                  <a:lnTo>
                    <a:pt x="14" y="12"/>
                  </a:lnTo>
                  <a:lnTo>
                    <a:pt x="16" y="6"/>
                  </a:lnTo>
                  <a:lnTo>
                    <a:pt x="16" y="0"/>
                  </a:lnTo>
                  <a:lnTo>
                    <a:pt x="0" y="4"/>
                  </a:lnTo>
                </a:path>
              </a:pathLst>
            </a:custGeom>
            <a:solidFill>
              <a:srgbClr val="A5D8D8"/>
            </a:solidFill>
            <a:ln w="9525" cap="rnd">
              <a:noFill/>
              <a:round/>
              <a:headEnd/>
              <a:tailEnd/>
            </a:ln>
            <a:effectLst/>
          </p:spPr>
          <p:txBody>
            <a:bodyPr/>
            <a:lstStyle/>
            <a:p>
              <a:endParaRPr lang="en-US"/>
            </a:p>
          </p:txBody>
        </p:sp>
        <p:sp>
          <p:nvSpPr>
            <p:cNvPr id="19608" name="Freeform 152"/>
            <p:cNvSpPr>
              <a:spLocks/>
            </p:cNvSpPr>
            <p:nvPr/>
          </p:nvSpPr>
          <p:spPr bwMode="auto">
            <a:xfrm>
              <a:off x="791" y="2458"/>
              <a:ext cx="249" cy="520"/>
            </a:xfrm>
            <a:custGeom>
              <a:avLst/>
              <a:gdLst/>
              <a:ahLst/>
              <a:cxnLst>
                <a:cxn ang="0">
                  <a:pos x="220" y="9"/>
                </a:cxn>
                <a:cxn ang="0">
                  <a:pos x="228" y="14"/>
                </a:cxn>
                <a:cxn ang="0">
                  <a:pos x="235" y="25"/>
                </a:cxn>
                <a:cxn ang="0">
                  <a:pos x="241" y="42"/>
                </a:cxn>
                <a:cxn ang="0">
                  <a:pos x="245" y="68"/>
                </a:cxn>
                <a:cxn ang="0">
                  <a:pos x="246" y="99"/>
                </a:cxn>
                <a:cxn ang="0">
                  <a:pos x="246" y="127"/>
                </a:cxn>
                <a:cxn ang="0">
                  <a:pos x="246" y="160"/>
                </a:cxn>
                <a:cxn ang="0">
                  <a:pos x="246" y="199"/>
                </a:cxn>
                <a:cxn ang="0">
                  <a:pos x="247" y="241"/>
                </a:cxn>
                <a:cxn ang="0">
                  <a:pos x="247" y="283"/>
                </a:cxn>
                <a:cxn ang="0">
                  <a:pos x="247" y="326"/>
                </a:cxn>
                <a:cxn ang="0">
                  <a:pos x="248" y="365"/>
                </a:cxn>
                <a:cxn ang="0">
                  <a:pos x="248" y="399"/>
                </a:cxn>
                <a:cxn ang="0">
                  <a:pos x="248" y="426"/>
                </a:cxn>
                <a:cxn ang="0">
                  <a:pos x="248" y="444"/>
                </a:cxn>
                <a:cxn ang="0">
                  <a:pos x="246" y="462"/>
                </a:cxn>
                <a:cxn ang="0">
                  <a:pos x="238" y="486"/>
                </a:cxn>
                <a:cxn ang="0">
                  <a:pos x="224" y="507"/>
                </a:cxn>
                <a:cxn ang="0">
                  <a:pos x="202" y="519"/>
                </a:cxn>
                <a:cxn ang="0">
                  <a:pos x="170" y="512"/>
                </a:cxn>
                <a:cxn ang="0">
                  <a:pos x="132" y="483"/>
                </a:cxn>
                <a:cxn ang="0">
                  <a:pos x="98" y="443"/>
                </a:cxn>
                <a:cxn ang="0">
                  <a:pos x="71" y="402"/>
                </a:cxn>
                <a:cxn ang="0">
                  <a:pos x="51" y="359"/>
                </a:cxn>
                <a:cxn ang="0">
                  <a:pos x="37" y="316"/>
                </a:cxn>
                <a:cxn ang="0">
                  <a:pos x="28" y="274"/>
                </a:cxn>
                <a:cxn ang="0">
                  <a:pos x="24" y="251"/>
                </a:cxn>
                <a:cxn ang="0">
                  <a:pos x="19" y="221"/>
                </a:cxn>
                <a:cxn ang="0">
                  <a:pos x="12" y="189"/>
                </a:cxn>
                <a:cxn ang="0">
                  <a:pos x="7" y="153"/>
                </a:cxn>
                <a:cxn ang="0">
                  <a:pos x="2" y="119"/>
                </a:cxn>
                <a:cxn ang="0">
                  <a:pos x="0" y="86"/>
                </a:cxn>
                <a:cxn ang="0">
                  <a:pos x="0" y="56"/>
                </a:cxn>
                <a:cxn ang="0">
                  <a:pos x="5" y="31"/>
                </a:cxn>
                <a:cxn ang="0">
                  <a:pos x="15" y="12"/>
                </a:cxn>
                <a:cxn ang="0">
                  <a:pos x="31" y="2"/>
                </a:cxn>
                <a:cxn ang="0">
                  <a:pos x="60" y="0"/>
                </a:cxn>
                <a:cxn ang="0">
                  <a:pos x="107" y="3"/>
                </a:cxn>
                <a:cxn ang="0">
                  <a:pos x="149" y="3"/>
                </a:cxn>
                <a:cxn ang="0">
                  <a:pos x="183" y="5"/>
                </a:cxn>
                <a:cxn ang="0">
                  <a:pos x="207" y="6"/>
                </a:cxn>
                <a:cxn ang="0">
                  <a:pos x="215" y="6"/>
                </a:cxn>
              </a:cxnLst>
              <a:rect l="0" t="0" r="r" b="b"/>
              <a:pathLst>
                <a:path w="249" h="520">
                  <a:moveTo>
                    <a:pt x="215" y="6"/>
                  </a:moveTo>
                  <a:lnTo>
                    <a:pt x="218" y="7"/>
                  </a:lnTo>
                  <a:lnTo>
                    <a:pt x="220" y="9"/>
                  </a:lnTo>
                  <a:lnTo>
                    <a:pt x="223" y="10"/>
                  </a:lnTo>
                  <a:lnTo>
                    <a:pt x="225" y="12"/>
                  </a:lnTo>
                  <a:lnTo>
                    <a:pt x="228" y="14"/>
                  </a:lnTo>
                  <a:lnTo>
                    <a:pt x="231" y="17"/>
                  </a:lnTo>
                  <a:lnTo>
                    <a:pt x="233" y="21"/>
                  </a:lnTo>
                  <a:lnTo>
                    <a:pt x="235" y="25"/>
                  </a:lnTo>
                  <a:lnTo>
                    <a:pt x="238" y="29"/>
                  </a:lnTo>
                  <a:lnTo>
                    <a:pt x="240" y="35"/>
                  </a:lnTo>
                  <a:lnTo>
                    <a:pt x="241" y="42"/>
                  </a:lnTo>
                  <a:lnTo>
                    <a:pt x="243" y="49"/>
                  </a:lnTo>
                  <a:lnTo>
                    <a:pt x="245" y="58"/>
                  </a:lnTo>
                  <a:lnTo>
                    <a:pt x="245" y="68"/>
                  </a:lnTo>
                  <a:lnTo>
                    <a:pt x="245" y="80"/>
                  </a:lnTo>
                  <a:lnTo>
                    <a:pt x="246" y="92"/>
                  </a:lnTo>
                  <a:lnTo>
                    <a:pt x="246" y="99"/>
                  </a:lnTo>
                  <a:lnTo>
                    <a:pt x="246" y="107"/>
                  </a:lnTo>
                  <a:lnTo>
                    <a:pt x="246" y="117"/>
                  </a:lnTo>
                  <a:lnTo>
                    <a:pt x="246" y="127"/>
                  </a:lnTo>
                  <a:lnTo>
                    <a:pt x="246" y="137"/>
                  </a:lnTo>
                  <a:lnTo>
                    <a:pt x="246" y="149"/>
                  </a:lnTo>
                  <a:lnTo>
                    <a:pt x="246" y="160"/>
                  </a:lnTo>
                  <a:lnTo>
                    <a:pt x="246" y="173"/>
                  </a:lnTo>
                  <a:lnTo>
                    <a:pt x="246" y="186"/>
                  </a:lnTo>
                  <a:lnTo>
                    <a:pt x="246" y="199"/>
                  </a:lnTo>
                  <a:lnTo>
                    <a:pt x="246" y="213"/>
                  </a:lnTo>
                  <a:lnTo>
                    <a:pt x="247" y="227"/>
                  </a:lnTo>
                  <a:lnTo>
                    <a:pt x="247" y="241"/>
                  </a:lnTo>
                  <a:lnTo>
                    <a:pt x="247" y="255"/>
                  </a:lnTo>
                  <a:lnTo>
                    <a:pt x="247" y="270"/>
                  </a:lnTo>
                  <a:lnTo>
                    <a:pt x="247" y="283"/>
                  </a:lnTo>
                  <a:lnTo>
                    <a:pt x="247" y="298"/>
                  </a:lnTo>
                  <a:lnTo>
                    <a:pt x="247" y="313"/>
                  </a:lnTo>
                  <a:lnTo>
                    <a:pt x="247" y="326"/>
                  </a:lnTo>
                  <a:lnTo>
                    <a:pt x="247" y="339"/>
                  </a:lnTo>
                  <a:lnTo>
                    <a:pt x="248" y="352"/>
                  </a:lnTo>
                  <a:lnTo>
                    <a:pt x="248" y="365"/>
                  </a:lnTo>
                  <a:lnTo>
                    <a:pt x="248" y="377"/>
                  </a:lnTo>
                  <a:lnTo>
                    <a:pt x="248" y="388"/>
                  </a:lnTo>
                  <a:lnTo>
                    <a:pt x="248" y="399"/>
                  </a:lnTo>
                  <a:lnTo>
                    <a:pt x="248" y="408"/>
                  </a:lnTo>
                  <a:lnTo>
                    <a:pt x="248" y="417"/>
                  </a:lnTo>
                  <a:lnTo>
                    <a:pt x="248" y="426"/>
                  </a:lnTo>
                  <a:lnTo>
                    <a:pt x="248" y="433"/>
                  </a:lnTo>
                  <a:lnTo>
                    <a:pt x="248" y="439"/>
                  </a:lnTo>
                  <a:lnTo>
                    <a:pt x="248" y="444"/>
                  </a:lnTo>
                  <a:lnTo>
                    <a:pt x="248" y="448"/>
                  </a:lnTo>
                  <a:lnTo>
                    <a:pt x="248" y="454"/>
                  </a:lnTo>
                  <a:lnTo>
                    <a:pt x="246" y="462"/>
                  </a:lnTo>
                  <a:lnTo>
                    <a:pt x="245" y="470"/>
                  </a:lnTo>
                  <a:lnTo>
                    <a:pt x="242" y="478"/>
                  </a:lnTo>
                  <a:lnTo>
                    <a:pt x="238" y="486"/>
                  </a:lnTo>
                  <a:lnTo>
                    <a:pt x="235" y="494"/>
                  </a:lnTo>
                  <a:lnTo>
                    <a:pt x="230" y="501"/>
                  </a:lnTo>
                  <a:lnTo>
                    <a:pt x="224" y="507"/>
                  </a:lnTo>
                  <a:lnTo>
                    <a:pt x="218" y="513"/>
                  </a:lnTo>
                  <a:lnTo>
                    <a:pt x="210" y="517"/>
                  </a:lnTo>
                  <a:lnTo>
                    <a:pt x="202" y="519"/>
                  </a:lnTo>
                  <a:lnTo>
                    <a:pt x="192" y="519"/>
                  </a:lnTo>
                  <a:lnTo>
                    <a:pt x="182" y="517"/>
                  </a:lnTo>
                  <a:lnTo>
                    <a:pt x="170" y="512"/>
                  </a:lnTo>
                  <a:lnTo>
                    <a:pt x="158" y="505"/>
                  </a:lnTo>
                  <a:lnTo>
                    <a:pt x="146" y="495"/>
                  </a:lnTo>
                  <a:lnTo>
                    <a:pt x="132" y="483"/>
                  </a:lnTo>
                  <a:lnTo>
                    <a:pt x="120" y="470"/>
                  </a:lnTo>
                  <a:lnTo>
                    <a:pt x="108" y="456"/>
                  </a:lnTo>
                  <a:lnTo>
                    <a:pt x="98" y="443"/>
                  </a:lnTo>
                  <a:lnTo>
                    <a:pt x="88" y="430"/>
                  </a:lnTo>
                  <a:lnTo>
                    <a:pt x="79" y="416"/>
                  </a:lnTo>
                  <a:lnTo>
                    <a:pt x="71" y="402"/>
                  </a:lnTo>
                  <a:lnTo>
                    <a:pt x="63" y="388"/>
                  </a:lnTo>
                  <a:lnTo>
                    <a:pt x="57" y="374"/>
                  </a:lnTo>
                  <a:lnTo>
                    <a:pt x="51" y="359"/>
                  </a:lnTo>
                  <a:lnTo>
                    <a:pt x="45" y="346"/>
                  </a:lnTo>
                  <a:lnTo>
                    <a:pt x="41" y="331"/>
                  </a:lnTo>
                  <a:lnTo>
                    <a:pt x="37" y="316"/>
                  </a:lnTo>
                  <a:lnTo>
                    <a:pt x="33" y="302"/>
                  </a:lnTo>
                  <a:lnTo>
                    <a:pt x="31" y="288"/>
                  </a:lnTo>
                  <a:lnTo>
                    <a:pt x="28" y="274"/>
                  </a:lnTo>
                  <a:lnTo>
                    <a:pt x="27" y="267"/>
                  </a:lnTo>
                  <a:lnTo>
                    <a:pt x="26" y="259"/>
                  </a:lnTo>
                  <a:lnTo>
                    <a:pt x="24" y="251"/>
                  </a:lnTo>
                  <a:lnTo>
                    <a:pt x="23" y="241"/>
                  </a:lnTo>
                  <a:lnTo>
                    <a:pt x="21" y="231"/>
                  </a:lnTo>
                  <a:lnTo>
                    <a:pt x="19" y="221"/>
                  </a:lnTo>
                  <a:lnTo>
                    <a:pt x="16" y="211"/>
                  </a:lnTo>
                  <a:lnTo>
                    <a:pt x="14" y="199"/>
                  </a:lnTo>
                  <a:lnTo>
                    <a:pt x="12" y="189"/>
                  </a:lnTo>
                  <a:lnTo>
                    <a:pt x="11" y="177"/>
                  </a:lnTo>
                  <a:lnTo>
                    <a:pt x="9" y="166"/>
                  </a:lnTo>
                  <a:lnTo>
                    <a:pt x="7" y="153"/>
                  </a:lnTo>
                  <a:lnTo>
                    <a:pt x="5" y="142"/>
                  </a:lnTo>
                  <a:lnTo>
                    <a:pt x="4" y="130"/>
                  </a:lnTo>
                  <a:lnTo>
                    <a:pt x="2" y="119"/>
                  </a:lnTo>
                  <a:lnTo>
                    <a:pt x="1" y="108"/>
                  </a:lnTo>
                  <a:lnTo>
                    <a:pt x="0" y="97"/>
                  </a:lnTo>
                  <a:lnTo>
                    <a:pt x="0" y="86"/>
                  </a:lnTo>
                  <a:lnTo>
                    <a:pt x="0" y="75"/>
                  </a:lnTo>
                  <a:lnTo>
                    <a:pt x="0" y="65"/>
                  </a:lnTo>
                  <a:lnTo>
                    <a:pt x="0" y="56"/>
                  </a:lnTo>
                  <a:lnTo>
                    <a:pt x="2" y="47"/>
                  </a:lnTo>
                  <a:lnTo>
                    <a:pt x="3" y="39"/>
                  </a:lnTo>
                  <a:lnTo>
                    <a:pt x="5" y="31"/>
                  </a:lnTo>
                  <a:lnTo>
                    <a:pt x="7" y="24"/>
                  </a:lnTo>
                  <a:lnTo>
                    <a:pt x="11" y="18"/>
                  </a:lnTo>
                  <a:lnTo>
                    <a:pt x="15" y="12"/>
                  </a:lnTo>
                  <a:lnTo>
                    <a:pt x="19" y="7"/>
                  </a:lnTo>
                  <a:lnTo>
                    <a:pt x="24" y="4"/>
                  </a:lnTo>
                  <a:lnTo>
                    <a:pt x="31" y="2"/>
                  </a:lnTo>
                  <a:lnTo>
                    <a:pt x="38" y="0"/>
                  </a:lnTo>
                  <a:lnTo>
                    <a:pt x="45" y="0"/>
                  </a:lnTo>
                  <a:lnTo>
                    <a:pt x="60" y="0"/>
                  </a:lnTo>
                  <a:lnTo>
                    <a:pt x="77" y="1"/>
                  </a:lnTo>
                  <a:lnTo>
                    <a:pt x="92" y="2"/>
                  </a:lnTo>
                  <a:lnTo>
                    <a:pt x="107" y="3"/>
                  </a:lnTo>
                  <a:lnTo>
                    <a:pt x="122" y="3"/>
                  </a:lnTo>
                  <a:lnTo>
                    <a:pt x="136" y="3"/>
                  </a:lnTo>
                  <a:lnTo>
                    <a:pt x="149" y="3"/>
                  </a:lnTo>
                  <a:lnTo>
                    <a:pt x="161" y="4"/>
                  </a:lnTo>
                  <a:lnTo>
                    <a:pt x="173" y="5"/>
                  </a:lnTo>
                  <a:lnTo>
                    <a:pt x="183" y="5"/>
                  </a:lnTo>
                  <a:lnTo>
                    <a:pt x="192" y="5"/>
                  </a:lnTo>
                  <a:lnTo>
                    <a:pt x="200" y="6"/>
                  </a:lnTo>
                  <a:lnTo>
                    <a:pt x="207" y="6"/>
                  </a:lnTo>
                  <a:lnTo>
                    <a:pt x="211" y="6"/>
                  </a:lnTo>
                  <a:lnTo>
                    <a:pt x="214" y="6"/>
                  </a:lnTo>
                  <a:lnTo>
                    <a:pt x="215" y="6"/>
                  </a:lnTo>
                </a:path>
              </a:pathLst>
            </a:custGeom>
            <a:solidFill>
              <a:srgbClr val="8C8C8C"/>
            </a:solidFill>
            <a:ln w="9525" cap="rnd">
              <a:noFill/>
              <a:round/>
              <a:headEnd/>
              <a:tailEnd/>
            </a:ln>
            <a:effectLst/>
          </p:spPr>
          <p:txBody>
            <a:bodyPr/>
            <a:lstStyle/>
            <a:p>
              <a:endParaRPr lang="en-US"/>
            </a:p>
          </p:txBody>
        </p:sp>
        <p:sp>
          <p:nvSpPr>
            <p:cNvPr id="19609" name="Freeform 153"/>
            <p:cNvSpPr>
              <a:spLocks/>
            </p:cNvSpPr>
            <p:nvPr/>
          </p:nvSpPr>
          <p:spPr bwMode="auto">
            <a:xfrm>
              <a:off x="955" y="2464"/>
              <a:ext cx="82" cy="98"/>
            </a:xfrm>
            <a:custGeom>
              <a:avLst/>
              <a:gdLst/>
              <a:ahLst/>
              <a:cxnLst>
                <a:cxn ang="0">
                  <a:pos x="0" y="35"/>
                </a:cxn>
                <a:cxn ang="0">
                  <a:pos x="0" y="35"/>
                </a:cxn>
                <a:cxn ang="0">
                  <a:pos x="2" y="36"/>
                </a:cxn>
                <a:cxn ang="0">
                  <a:pos x="4" y="37"/>
                </a:cxn>
                <a:cxn ang="0">
                  <a:pos x="7" y="38"/>
                </a:cxn>
                <a:cxn ang="0">
                  <a:pos x="10" y="40"/>
                </a:cxn>
                <a:cxn ang="0">
                  <a:pos x="14" y="42"/>
                </a:cxn>
                <a:cxn ang="0">
                  <a:pos x="19" y="43"/>
                </a:cxn>
                <a:cxn ang="0">
                  <a:pos x="23" y="46"/>
                </a:cxn>
                <a:cxn ang="0">
                  <a:pos x="28" y="48"/>
                </a:cxn>
                <a:cxn ang="0">
                  <a:pos x="33" y="50"/>
                </a:cxn>
                <a:cxn ang="0">
                  <a:pos x="38" y="53"/>
                </a:cxn>
                <a:cxn ang="0">
                  <a:pos x="42" y="55"/>
                </a:cxn>
                <a:cxn ang="0">
                  <a:pos x="46" y="56"/>
                </a:cxn>
                <a:cxn ang="0">
                  <a:pos x="50" y="58"/>
                </a:cxn>
                <a:cxn ang="0">
                  <a:pos x="52" y="60"/>
                </a:cxn>
                <a:cxn ang="0">
                  <a:pos x="55" y="61"/>
                </a:cxn>
                <a:cxn ang="0">
                  <a:pos x="59" y="63"/>
                </a:cxn>
                <a:cxn ang="0">
                  <a:pos x="63" y="67"/>
                </a:cxn>
                <a:cxn ang="0">
                  <a:pos x="67" y="72"/>
                </a:cxn>
                <a:cxn ang="0">
                  <a:pos x="71" y="76"/>
                </a:cxn>
                <a:cxn ang="0">
                  <a:pos x="74" y="82"/>
                </a:cxn>
                <a:cxn ang="0">
                  <a:pos x="77" y="87"/>
                </a:cxn>
                <a:cxn ang="0">
                  <a:pos x="80" y="92"/>
                </a:cxn>
                <a:cxn ang="0">
                  <a:pos x="81" y="97"/>
                </a:cxn>
                <a:cxn ang="0">
                  <a:pos x="81" y="96"/>
                </a:cxn>
                <a:cxn ang="0">
                  <a:pos x="81" y="94"/>
                </a:cxn>
                <a:cxn ang="0">
                  <a:pos x="81" y="92"/>
                </a:cxn>
                <a:cxn ang="0">
                  <a:pos x="81" y="89"/>
                </a:cxn>
                <a:cxn ang="0">
                  <a:pos x="81" y="84"/>
                </a:cxn>
                <a:cxn ang="0">
                  <a:pos x="81" y="80"/>
                </a:cxn>
                <a:cxn ang="0">
                  <a:pos x="80" y="74"/>
                </a:cxn>
                <a:cxn ang="0">
                  <a:pos x="80" y="69"/>
                </a:cxn>
                <a:cxn ang="0">
                  <a:pos x="80" y="63"/>
                </a:cxn>
                <a:cxn ang="0">
                  <a:pos x="79" y="56"/>
                </a:cxn>
                <a:cxn ang="0">
                  <a:pos x="78" y="50"/>
                </a:cxn>
                <a:cxn ang="0">
                  <a:pos x="77" y="44"/>
                </a:cxn>
                <a:cxn ang="0">
                  <a:pos x="76" y="38"/>
                </a:cxn>
                <a:cxn ang="0">
                  <a:pos x="75" y="33"/>
                </a:cxn>
                <a:cxn ang="0">
                  <a:pos x="73" y="27"/>
                </a:cxn>
                <a:cxn ang="0">
                  <a:pos x="71" y="23"/>
                </a:cxn>
                <a:cxn ang="0">
                  <a:pos x="69" y="18"/>
                </a:cxn>
                <a:cxn ang="0">
                  <a:pos x="66" y="14"/>
                </a:cxn>
                <a:cxn ang="0">
                  <a:pos x="64" y="10"/>
                </a:cxn>
                <a:cxn ang="0">
                  <a:pos x="61" y="7"/>
                </a:cxn>
                <a:cxn ang="0">
                  <a:pos x="57" y="5"/>
                </a:cxn>
                <a:cxn ang="0">
                  <a:pos x="53" y="3"/>
                </a:cxn>
                <a:cxn ang="0">
                  <a:pos x="50" y="1"/>
                </a:cxn>
                <a:cxn ang="0">
                  <a:pos x="45" y="0"/>
                </a:cxn>
                <a:cxn ang="0">
                  <a:pos x="30" y="0"/>
                </a:cxn>
                <a:cxn ang="0">
                  <a:pos x="19" y="2"/>
                </a:cxn>
                <a:cxn ang="0">
                  <a:pos x="11" y="8"/>
                </a:cxn>
                <a:cxn ang="0">
                  <a:pos x="5" y="15"/>
                </a:cxn>
                <a:cxn ang="0">
                  <a:pos x="2" y="22"/>
                </a:cxn>
                <a:cxn ang="0">
                  <a:pos x="0" y="28"/>
                </a:cxn>
                <a:cxn ang="0">
                  <a:pos x="0" y="33"/>
                </a:cxn>
                <a:cxn ang="0">
                  <a:pos x="0" y="35"/>
                </a:cxn>
              </a:cxnLst>
              <a:rect l="0" t="0" r="r" b="b"/>
              <a:pathLst>
                <a:path w="82" h="98">
                  <a:moveTo>
                    <a:pt x="0" y="35"/>
                  </a:moveTo>
                  <a:lnTo>
                    <a:pt x="0" y="35"/>
                  </a:lnTo>
                  <a:lnTo>
                    <a:pt x="2" y="36"/>
                  </a:lnTo>
                  <a:lnTo>
                    <a:pt x="4" y="37"/>
                  </a:lnTo>
                  <a:lnTo>
                    <a:pt x="7" y="38"/>
                  </a:lnTo>
                  <a:lnTo>
                    <a:pt x="10" y="40"/>
                  </a:lnTo>
                  <a:lnTo>
                    <a:pt x="14" y="42"/>
                  </a:lnTo>
                  <a:lnTo>
                    <a:pt x="19" y="43"/>
                  </a:lnTo>
                  <a:lnTo>
                    <a:pt x="23" y="46"/>
                  </a:lnTo>
                  <a:lnTo>
                    <a:pt x="28" y="48"/>
                  </a:lnTo>
                  <a:lnTo>
                    <a:pt x="33" y="50"/>
                  </a:lnTo>
                  <a:lnTo>
                    <a:pt x="38" y="53"/>
                  </a:lnTo>
                  <a:lnTo>
                    <a:pt x="42" y="55"/>
                  </a:lnTo>
                  <a:lnTo>
                    <a:pt x="46" y="56"/>
                  </a:lnTo>
                  <a:lnTo>
                    <a:pt x="50" y="58"/>
                  </a:lnTo>
                  <a:lnTo>
                    <a:pt x="52" y="60"/>
                  </a:lnTo>
                  <a:lnTo>
                    <a:pt x="55" y="61"/>
                  </a:lnTo>
                  <a:lnTo>
                    <a:pt x="59" y="63"/>
                  </a:lnTo>
                  <a:lnTo>
                    <a:pt x="63" y="67"/>
                  </a:lnTo>
                  <a:lnTo>
                    <a:pt x="67" y="72"/>
                  </a:lnTo>
                  <a:lnTo>
                    <a:pt x="71" y="76"/>
                  </a:lnTo>
                  <a:lnTo>
                    <a:pt x="74" y="82"/>
                  </a:lnTo>
                  <a:lnTo>
                    <a:pt x="77" y="87"/>
                  </a:lnTo>
                  <a:lnTo>
                    <a:pt x="80" y="92"/>
                  </a:lnTo>
                  <a:lnTo>
                    <a:pt x="81" y="97"/>
                  </a:lnTo>
                  <a:lnTo>
                    <a:pt x="81" y="96"/>
                  </a:lnTo>
                  <a:lnTo>
                    <a:pt x="81" y="94"/>
                  </a:lnTo>
                  <a:lnTo>
                    <a:pt x="81" y="92"/>
                  </a:lnTo>
                  <a:lnTo>
                    <a:pt x="81" y="89"/>
                  </a:lnTo>
                  <a:lnTo>
                    <a:pt x="81" y="84"/>
                  </a:lnTo>
                  <a:lnTo>
                    <a:pt x="81" y="80"/>
                  </a:lnTo>
                  <a:lnTo>
                    <a:pt x="80" y="74"/>
                  </a:lnTo>
                  <a:lnTo>
                    <a:pt x="80" y="69"/>
                  </a:lnTo>
                  <a:lnTo>
                    <a:pt x="80" y="63"/>
                  </a:lnTo>
                  <a:lnTo>
                    <a:pt x="79" y="56"/>
                  </a:lnTo>
                  <a:lnTo>
                    <a:pt x="78" y="50"/>
                  </a:lnTo>
                  <a:lnTo>
                    <a:pt x="77" y="44"/>
                  </a:lnTo>
                  <a:lnTo>
                    <a:pt x="76" y="38"/>
                  </a:lnTo>
                  <a:lnTo>
                    <a:pt x="75" y="33"/>
                  </a:lnTo>
                  <a:lnTo>
                    <a:pt x="73" y="27"/>
                  </a:lnTo>
                  <a:lnTo>
                    <a:pt x="71" y="23"/>
                  </a:lnTo>
                  <a:lnTo>
                    <a:pt x="69" y="18"/>
                  </a:lnTo>
                  <a:lnTo>
                    <a:pt x="66" y="14"/>
                  </a:lnTo>
                  <a:lnTo>
                    <a:pt x="64" y="10"/>
                  </a:lnTo>
                  <a:lnTo>
                    <a:pt x="61" y="7"/>
                  </a:lnTo>
                  <a:lnTo>
                    <a:pt x="57" y="5"/>
                  </a:lnTo>
                  <a:lnTo>
                    <a:pt x="53" y="3"/>
                  </a:lnTo>
                  <a:lnTo>
                    <a:pt x="50" y="1"/>
                  </a:lnTo>
                  <a:lnTo>
                    <a:pt x="45" y="0"/>
                  </a:lnTo>
                  <a:lnTo>
                    <a:pt x="30" y="0"/>
                  </a:lnTo>
                  <a:lnTo>
                    <a:pt x="19" y="2"/>
                  </a:lnTo>
                  <a:lnTo>
                    <a:pt x="11" y="8"/>
                  </a:lnTo>
                  <a:lnTo>
                    <a:pt x="5" y="15"/>
                  </a:lnTo>
                  <a:lnTo>
                    <a:pt x="2" y="22"/>
                  </a:lnTo>
                  <a:lnTo>
                    <a:pt x="0" y="28"/>
                  </a:lnTo>
                  <a:lnTo>
                    <a:pt x="0" y="33"/>
                  </a:lnTo>
                  <a:lnTo>
                    <a:pt x="0" y="35"/>
                  </a:lnTo>
                </a:path>
              </a:pathLst>
            </a:custGeom>
            <a:solidFill>
              <a:srgbClr val="595959"/>
            </a:solidFill>
            <a:ln w="9525" cap="rnd">
              <a:noFill/>
              <a:round/>
              <a:headEnd/>
              <a:tailEnd/>
            </a:ln>
            <a:effectLst/>
          </p:spPr>
          <p:txBody>
            <a:bodyPr/>
            <a:lstStyle/>
            <a:p>
              <a:endParaRPr lang="en-US"/>
            </a:p>
          </p:txBody>
        </p:sp>
        <p:sp>
          <p:nvSpPr>
            <p:cNvPr id="19610" name="Freeform 154"/>
            <p:cNvSpPr>
              <a:spLocks/>
            </p:cNvSpPr>
            <p:nvPr/>
          </p:nvSpPr>
          <p:spPr bwMode="auto">
            <a:xfrm>
              <a:off x="1032" y="2545"/>
              <a:ext cx="17" cy="17"/>
            </a:xfrm>
            <a:custGeom>
              <a:avLst/>
              <a:gdLst/>
              <a:ahLst/>
              <a:cxnLst>
                <a:cxn ang="0">
                  <a:pos x="16" y="16"/>
                </a:cxn>
                <a:cxn ang="0">
                  <a:pos x="13" y="0"/>
                </a:cxn>
                <a:cxn ang="0">
                  <a:pos x="8" y="0"/>
                </a:cxn>
                <a:cxn ang="0">
                  <a:pos x="2" y="0"/>
                </a:cxn>
                <a:cxn ang="0">
                  <a:pos x="0" y="16"/>
                </a:cxn>
                <a:cxn ang="0">
                  <a:pos x="16" y="16"/>
                </a:cxn>
              </a:cxnLst>
              <a:rect l="0" t="0" r="r" b="b"/>
              <a:pathLst>
                <a:path w="17" h="17">
                  <a:moveTo>
                    <a:pt x="16" y="16"/>
                  </a:moveTo>
                  <a:lnTo>
                    <a:pt x="13" y="0"/>
                  </a:lnTo>
                  <a:lnTo>
                    <a:pt x="8" y="0"/>
                  </a:lnTo>
                  <a:lnTo>
                    <a:pt x="2" y="0"/>
                  </a:lnTo>
                  <a:lnTo>
                    <a:pt x="0" y="16"/>
                  </a:lnTo>
                  <a:lnTo>
                    <a:pt x="16" y="16"/>
                  </a:lnTo>
                </a:path>
              </a:pathLst>
            </a:custGeom>
            <a:solidFill>
              <a:srgbClr val="595959"/>
            </a:solidFill>
            <a:ln w="9525" cap="rnd">
              <a:noFill/>
              <a:round/>
              <a:headEnd/>
              <a:tailEnd/>
            </a:ln>
            <a:effectLst/>
          </p:spPr>
          <p:txBody>
            <a:bodyPr/>
            <a:lstStyle/>
            <a:p>
              <a:endParaRPr lang="en-US"/>
            </a:p>
          </p:txBody>
        </p:sp>
        <p:sp>
          <p:nvSpPr>
            <p:cNvPr id="19611" name="Freeform 155"/>
            <p:cNvSpPr>
              <a:spLocks/>
            </p:cNvSpPr>
            <p:nvPr/>
          </p:nvSpPr>
          <p:spPr bwMode="auto">
            <a:xfrm>
              <a:off x="1033" y="2547"/>
              <a:ext cx="17" cy="345"/>
            </a:xfrm>
            <a:custGeom>
              <a:avLst/>
              <a:gdLst/>
              <a:ahLst/>
              <a:cxnLst>
                <a:cxn ang="0">
                  <a:pos x="16" y="344"/>
                </a:cxn>
                <a:cxn ang="0">
                  <a:pos x="16" y="337"/>
                </a:cxn>
                <a:cxn ang="0">
                  <a:pos x="16" y="324"/>
                </a:cxn>
                <a:cxn ang="0">
                  <a:pos x="16" y="305"/>
                </a:cxn>
                <a:cxn ang="0">
                  <a:pos x="13" y="282"/>
                </a:cxn>
                <a:cxn ang="0">
                  <a:pos x="13" y="255"/>
                </a:cxn>
                <a:cxn ang="0">
                  <a:pos x="13" y="227"/>
                </a:cxn>
                <a:cxn ang="0">
                  <a:pos x="13" y="196"/>
                </a:cxn>
                <a:cxn ang="0">
                  <a:pos x="13" y="165"/>
                </a:cxn>
                <a:cxn ang="0">
                  <a:pos x="11" y="134"/>
                </a:cxn>
                <a:cxn ang="0">
                  <a:pos x="11" y="104"/>
                </a:cxn>
                <a:cxn ang="0">
                  <a:pos x="11" y="75"/>
                </a:cxn>
                <a:cxn ang="0">
                  <a:pos x="11" y="51"/>
                </a:cxn>
                <a:cxn ang="0">
                  <a:pos x="9" y="30"/>
                </a:cxn>
                <a:cxn ang="0">
                  <a:pos x="9" y="13"/>
                </a:cxn>
                <a:cxn ang="0">
                  <a:pos x="9" y="3"/>
                </a:cxn>
                <a:cxn ang="0">
                  <a:pos x="9" y="0"/>
                </a:cxn>
                <a:cxn ang="0">
                  <a:pos x="0" y="1"/>
                </a:cxn>
                <a:cxn ang="0">
                  <a:pos x="0" y="8"/>
                </a:cxn>
                <a:cxn ang="0">
                  <a:pos x="0" y="21"/>
                </a:cxn>
                <a:cxn ang="0">
                  <a:pos x="0" y="40"/>
                </a:cxn>
                <a:cxn ang="0">
                  <a:pos x="0" y="63"/>
                </a:cxn>
                <a:cxn ang="0">
                  <a:pos x="0" y="89"/>
                </a:cxn>
                <a:cxn ang="0">
                  <a:pos x="2" y="119"/>
                </a:cxn>
                <a:cxn ang="0">
                  <a:pos x="2" y="149"/>
                </a:cxn>
                <a:cxn ang="0">
                  <a:pos x="2" y="180"/>
                </a:cxn>
                <a:cxn ang="0">
                  <a:pos x="2" y="212"/>
                </a:cxn>
                <a:cxn ang="0">
                  <a:pos x="4" y="242"/>
                </a:cxn>
                <a:cxn ang="0">
                  <a:pos x="4" y="269"/>
                </a:cxn>
                <a:cxn ang="0">
                  <a:pos x="4" y="294"/>
                </a:cxn>
                <a:cxn ang="0">
                  <a:pos x="4" y="315"/>
                </a:cxn>
                <a:cxn ang="0">
                  <a:pos x="4" y="330"/>
                </a:cxn>
                <a:cxn ang="0">
                  <a:pos x="4" y="341"/>
                </a:cxn>
                <a:cxn ang="0">
                  <a:pos x="4" y="344"/>
                </a:cxn>
              </a:cxnLst>
              <a:rect l="0" t="0" r="r" b="b"/>
              <a:pathLst>
                <a:path w="17" h="345">
                  <a:moveTo>
                    <a:pt x="16" y="344"/>
                  </a:moveTo>
                  <a:lnTo>
                    <a:pt x="16" y="344"/>
                  </a:lnTo>
                  <a:lnTo>
                    <a:pt x="16" y="341"/>
                  </a:lnTo>
                  <a:lnTo>
                    <a:pt x="16" y="337"/>
                  </a:lnTo>
                  <a:lnTo>
                    <a:pt x="16" y="330"/>
                  </a:lnTo>
                  <a:lnTo>
                    <a:pt x="16" y="324"/>
                  </a:lnTo>
                  <a:lnTo>
                    <a:pt x="16" y="315"/>
                  </a:lnTo>
                  <a:lnTo>
                    <a:pt x="16" y="305"/>
                  </a:lnTo>
                  <a:lnTo>
                    <a:pt x="13" y="294"/>
                  </a:lnTo>
                  <a:lnTo>
                    <a:pt x="13" y="282"/>
                  </a:lnTo>
                  <a:lnTo>
                    <a:pt x="13" y="269"/>
                  </a:lnTo>
                  <a:lnTo>
                    <a:pt x="13" y="255"/>
                  </a:lnTo>
                  <a:lnTo>
                    <a:pt x="13" y="242"/>
                  </a:lnTo>
                  <a:lnTo>
                    <a:pt x="13" y="227"/>
                  </a:lnTo>
                  <a:lnTo>
                    <a:pt x="13" y="212"/>
                  </a:lnTo>
                  <a:lnTo>
                    <a:pt x="13" y="196"/>
                  </a:lnTo>
                  <a:lnTo>
                    <a:pt x="13" y="180"/>
                  </a:lnTo>
                  <a:lnTo>
                    <a:pt x="13" y="165"/>
                  </a:lnTo>
                  <a:lnTo>
                    <a:pt x="11" y="149"/>
                  </a:lnTo>
                  <a:lnTo>
                    <a:pt x="11" y="134"/>
                  </a:lnTo>
                  <a:lnTo>
                    <a:pt x="11" y="119"/>
                  </a:lnTo>
                  <a:lnTo>
                    <a:pt x="11" y="104"/>
                  </a:lnTo>
                  <a:lnTo>
                    <a:pt x="11" y="89"/>
                  </a:lnTo>
                  <a:lnTo>
                    <a:pt x="11" y="75"/>
                  </a:lnTo>
                  <a:lnTo>
                    <a:pt x="11" y="63"/>
                  </a:lnTo>
                  <a:lnTo>
                    <a:pt x="11" y="51"/>
                  </a:lnTo>
                  <a:lnTo>
                    <a:pt x="11" y="40"/>
                  </a:lnTo>
                  <a:lnTo>
                    <a:pt x="9" y="30"/>
                  </a:lnTo>
                  <a:lnTo>
                    <a:pt x="9" y="21"/>
                  </a:lnTo>
                  <a:lnTo>
                    <a:pt x="9" y="13"/>
                  </a:lnTo>
                  <a:lnTo>
                    <a:pt x="9" y="8"/>
                  </a:lnTo>
                  <a:lnTo>
                    <a:pt x="9" y="3"/>
                  </a:lnTo>
                  <a:lnTo>
                    <a:pt x="9" y="1"/>
                  </a:lnTo>
                  <a:lnTo>
                    <a:pt x="9" y="0"/>
                  </a:lnTo>
                  <a:lnTo>
                    <a:pt x="0" y="0"/>
                  </a:lnTo>
                  <a:lnTo>
                    <a:pt x="0" y="1"/>
                  </a:lnTo>
                  <a:lnTo>
                    <a:pt x="0" y="3"/>
                  </a:lnTo>
                  <a:lnTo>
                    <a:pt x="0" y="8"/>
                  </a:lnTo>
                  <a:lnTo>
                    <a:pt x="0" y="13"/>
                  </a:lnTo>
                  <a:lnTo>
                    <a:pt x="0" y="21"/>
                  </a:lnTo>
                  <a:lnTo>
                    <a:pt x="0" y="30"/>
                  </a:lnTo>
                  <a:lnTo>
                    <a:pt x="0" y="40"/>
                  </a:lnTo>
                  <a:lnTo>
                    <a:pt x="0" y="51"/>
                  </a:lnTo>
                  <a:lnTo>
                    <a:pt x="0" y="63"/>
                  </a:lnTo>
                  <a:lnTo>
                    <a:pt x="0" y="75"/>
                  </a:lnTo>
                  <a:lnTo>
                    <a:pt x="0" y="89"/>
                  </a:lnTo>
                  <a:lnTo>
                    <a:pt x="2" y="104"/>
                  </a:lnTo>
                  <a:lnTo>
                    <a:pt x="2" y="119"/>
                  </a:lnTo>
                  <a:lnTo>
                    <a:pt x="2" y="134"/>
                  </a:lnTo>
                  <a:lnTo>
                    <a:pt x="2" y="149"/>
                  </a:lnTo>
                  <a:lnTo>
                    <a:pt x="2" y="165"/>
                  </a:lnTo>
                  <a:lnTo>
                    <a:pt x="2" y="180"/>
                  </a:lnTo>
                  <a:lnTo>
                    <a:pt x="2" y="196"/>
                  </a:lnTo>
                  <a:lnTo>
                    <a:pt x="2" y="212"/>
                  </a:lnTo>
                  <a:lnTo>
                    <a:pt x="2" y="227"/>
                  </a:lnTo>
                  <a:lnTo>
                    <a:pt x="4" y="242"/>
                  </a:lnTo>
                  <a:lnTo>
                    <a:pt x="4" y="255"/>
                  </a:lnTo>
                  <a:lnTo>
                    <a:pt x="4" y="269"/>
                  </a:lnTo>
                  <a:lnTo>
                    <a:pt x="4" y="282"/>
                  </a:lnTo>
                  <a:lnTo>
                    <a:pt x="4" y="294"/>
                  </a:lnTo>
                  <a:lnTo>
                    <a:pt x="4" y="305"/>
                  </a:lnTo>
                  <a:lnTo>
                    <a:pt x="4" y="315"/>
                  </a:lnTo>
                  <a:lnTo>
                    <a:pt x="4" y="324"/>
                  </a:lnTo>
                  <a:lnTo>
                    <a:pt x="4" y="330"/>
                  </a:lnTo>
                  <a:lnTo>
                    <a:pt x="4" y="337"/>
                  </a:lnTo>
                  <a:lnTo>
                    <a:pt x="4" y="341"/>
                  </a:lnTo>
                  <a:lnTo>
                    <a:pt x="4" y="344"/>
                  </a:lnTo>
                  <a:lnTo>
                    <a:pt x="4" y="344"/>
                  </a:lnTo>
                  <a:lnTo>
                    <a:pt x="16" y="344"/>
                  </a:lnTo>
                </a:path>
              </a:pathLst>
            </a:custGeom>
            <a:solidFill>
              <a:srgbClr val="595959"/>
            </a:solidFill>
            <a:ln w="9525" cap="rnd">
              <a:noFill/>
              <a:round/>
              <a:headEnd/>
              <a:tailEnd/>
            </a:ln>
            <a:effectLst/>
          </p:spPr>
          <p:txBody>
            <a:bodyPr/>
            <a:lstStyle/>
            <a:p>
              <a:endParaRPr lang="en-US"/>
            </a:p>
          </p:txBody>
        </p:sp>
        <p:sp>
          <p:nvSpPr>
            <p:cNvPr id="19612" name="Freeform 156"/>
            <p:cNvSpPr>
              <a:spLocks/>
            </p:cNvSpPr>
            <p:nvPr/>
          </p:nvSpPr>
          <p:spPr bwMode="auto">
            <a:xfrm>
              <a:off x="1002" y="2891"/>
              <a:ext cx="37" cy="85"/>
            </a:xfrm>
            <a:custGeom>
              <a:avLst/>
              <a:gdLst/>
              <a:ahLst/>
              <a:cxnLst>
                <a:cxn ang="0">
                  <a:pos x="0" y="84"/>
                </a:cxn>
                <a:cxn ang="0">
                  <a:pos x="0" y="84"/>
                </a:cxn>
                <a:cxn ang="0">
                  <a:pos x="7" y="80"/>
                </a:cxn>
                <a:cxn ang="0">
                  <a:pos x="12" y="77"/>
                </a:cxn>
                <a:cxn ang="0">
                  <a:pos x="16" y="73"/>
                </a:cxn>
                <a:cxn ang="0">
                  <a:pos x="20" y="67"/>
                </a:cxn>
                <a:cxn ang="0">
                  <a:pos x="24" y="62"/>
                </a:cxn>
                <a:cxn ang="0">
                  <a:pos x="26" y="56"/>
                </a:cxn>
                <a:cxn ang="0">
                  <a:pos x="29" y="50"/>
                </a:cxn>
                <a:cxn ang="0">
                  <a:pos x="31" y="44"/>
                </a:cxn>
                <a:cxn ang="0">
                  <a:pos x="32" y="37"/>
                </a:cxn>
                <a:cxn ang="0">
                  <a:pos x="33" y="31"/>
                </a:cxn>
                <a:cxn ang="0">
                  <a:pos x="34" y="25"/>
                </a:cxn>
                <a:cxn ang="0">
                  <a:pos x="35" y="19"/>
                </a:cxn>
                <a:cxn ang="0">
                  <a:pos x="35" y="13"/>
                </a:cxn>
                <a:cxn ang="0">
                  <a:pos x="36" y="8"/>
                </a:cxn>
                <a:cxn ang="0">
                  <a:pos x="36" y="3"/>
                </a:cxn>
                <a:cxn ang="0">
                  <a:pos x="36" y="0"/>
                </a:cxn>
                <a:cxn ang="0">
                  <a:pos x="32" y="0"/>
                </a:cxn>
                <a:cxn ang="0">
                  <a:pos x="32" y="3"/>
                </a:cxn>
                <a:cxn ang="0">
                  <a:pos x="32" y="8"/>
                </a:cxn>
                <a:cxn ang="0">
                  <a:pos x="32" y="13"/>
                </a:cxn>
                <a:cxn ang="0">
                  <a:pos x="31" y="19"/>
                </a:cxn>
                <a:cxn ang="0">
                  <a:pos x="31" y="24"/>
                </a:cxn>
                <a:cxn ang="0">
                  <a:pos x="30" y="30"/>
                </a:cxn>
                <a:cxn ang="0">
                  <a:pos x="29" y="37"/>
                </a:cxn>
                <a:cxn ang="0">
                  <a:pos x="28" y="43"/>
                </a:cxn>
                <a:cxn ang="0">
                  <a:pos x="26" y="48"/>
                </a:cxn>
                <a:cxn ang="0">
                  <a:pos x="24" y="54"/>
                </a:cxn>
                <a:cxn ang="0">
                  <a:pos x="21" y="60"/>
                </a:cxn>
                <a:cxn ang="0">
                  <a:pos x="18" y="65"/>
                </a:cxn>
                <a:cxn ang="0">
                  <a:pos x="14" y="70"/>
                </a:cxn>
                <a:cxn ang="0">
                  <a:pos x="9" y="74"/>
                </a:cxn>
                <a:cxn ang="0">
                  <a:pos x="4" y="77"/>
                </a:cxn>
                <a:cxn ang="0">
                  <a:pos x="0" y="80"/>
                </a:cxn>
                <a:cxn ang="0">
                  <a:pos x="0" y="80"/>
                </a:cxn>
                <a:cxn ang="0">
                  <a:pos x="0" y="84"/>
                </a:cxn>
              </a:cxnLst>
              <a:rect l="0" t="0" r="r" b="b"/>
              <a:pathLst>
                <a:path w="37" h="85">
                  <a:moveTo>
                    <a:pt x="0" y="84"/>
                  </a:moveTo>
                  <a:lnTo>
                    <a:pt x="0" y="84"/>
                  </a:lnTo>
                  <a:lnTo>
                    <a:pt x="7" y="80"/>
                  </a:lnTo>
                  <a:lnTo>
                    <a:pt x="12" y="77"/>
                  </a:lnTo>
                  <a:lnTo>
                    <a:pt x="16" y="73"/>
                  </a:lnTo>
                  <a:lnTo>
                    <a:pt x="20" y="67"/>
                  </a:lnTo>
                  <a:lnTo>
                    <a:pt x="24" y="62"/>
                  </a:lnTo>
                  <a:lnTo>
                    <a:pt x="26" y="56"/>
                  </a:lnTo>
                  <a:lnTo>
                    <a:pt x="29" y="50"/>
                  </a:lnTo>
                  <a:lnTo>
                    <a:pt x="31" y="44"/>
                  </a:lnTo>
                  <a:lnTo>
                    <a:pt x="32" y="37"/>
                  </a:lnTo>
                  <a:lnTo>
                    <a:pt x="33" y="31"/>
                  </a:lnTo>
                  <a:lnTo>
                    <a:pt x="34" y="25"/>
                  </a:lnTo>
                  <a:lnTo>
                    <a:pt x="35" y="19"/>
                  </a:lnTo>
                  <a:lnTo>
                    <a:pt x="35" y="13"/>
                  </a:lnTo>
                  <a:lnTo>
                    <a:pt x="36" y="8"/>
                  </a:lnTo>
                  <a:lnTo>
                    <a:pt x="36" y="3"/>
                  </a:lnTo>
                  <a:lnTo>
                    <a:pt x="36" y="0"/>
                  </a:lnTo>
                  <a:lnTo>
                    <a:pt x="32" y="0"/>
                  </a:lnTo>
                  <a:lnTo>
                    <a:pt x="32" y="3"/>
                  </a:lnTo>
                  <a:lnTo>
                    <a:pt x="32" y="8"/>
                  </a:lnTo>
                  <a:lnTo>
                    <a:pt x="32" y="13"/>
                  </a:lnTo>
                  <a:lnTo>
                    <a:pt x="31" y="19"/>
                  </a:lnTo>
                  <a:lnTo>
                    <a:pt x="31" y="24"/>
                  </a:lnTo>
                  <a:lnTo>
                    <a:pt x="30" y="30"/>
                  </a:lnTo>
                  <a:lnTo>
                    <a:pt x="29" y="37"/>
                  </a:lnTo>
                  <a:lnTo>
                    <a:pt x="28" y="43"/>
                  </a:lnTo>
                  <a:lnTo>
                    <a:pt x="26" y="48"/>
                  </a:lnTo>
                  <a:lnTo>
                    <a:pt x="24" y="54"/>
                  </a:lnTo>
                  <a:lnTo>
                    <a:pt x="21" y="60"/>
                  </a:lnTo>
                  <a:lnTo>
                    <a:pt x="18" y="65"/>
                  </a:lnTo>
                  <a:lnTo>
                    <a:pt x="14" y="70"/>
                  </a:lnTo>
                  <a:lnTo>
                    <a:pt x="9" y="74"/>
                  </a:lnTo>
                  <a:lnTo>
                    <a:pt x="4" y="77"/>
                  </a:lnTo>
                  <a:lnTo>
                    <a:pt x="0" y="80"/>
                  </a:lnTo>
                  <a:lnTo>
                    <a:pt x="0" y="80"/>
                  </a:lnTo>
                  <a:lnTo>
                    <a:pt x="0" y="84"/>
                  </a:lnTo>
                </a:path>
              </a:pathLst>
            </a:custGeom>
            <a:solidFill>
              <a:srgbClr val="595959"/>
            </a:solidFill>
            <a:ln w="9525" cap="rnd">
              <a:noFill/>
              <a:round/>
              <a:headEnd/>
              <a:tailEnd/>
            </a:ln>
            <a:effectLst/>
          </p:spPr>
          <p:txBody>
            <a:bodyPr/>
            <a:lstStyle/>
            <a:p>
              <a:endParaRPr lang="en-US"/>
            </a:p>
          </p:txBody>
        </p:sp>
        <p:sp>
          <p:nvSpPr>
            <p:cNvPr id="19613" name="Freeform 157"/>
            <p:cNvSpPr>
              <a:spLocks/>
            </p:cNvSpPr>
            <p:nvPr/>
          </p:nvSpPr>
          <p:spPr bwMode="auto">
            <a:xfrm>
              <a:off x="936" y="2949"/>
              <a:ext cx="68" cy="30"/>
            </a:xfrm>
            <a:custGeom>
              <a:avLst/>
              <a:gdLst/>
              <a:ahLst/>
              <a:cxnLst>
                <a:cxn ang="0">
                  <a:pos x="0" y="3"/>
                </a:cxn>
                <a:cxn ang="0">
                  <a:pos x="2" y="5"/>
                </a:cxn>
                <a:cxn ang="0">
                  <a:pos x="4" y="7"/>
                </a:cxn>
                <a:cxn ang="0">
                  <a:pos x="7" y="9"/>
                </a:cxn>
                <a:cxn ang="0">
                  <a:pos x="10" y="12"/>
                </a:cxn>
                <a:cxn ang="0">
                  <a:pos x="13" y="15"/>
                </a:cxn>
                <a:cxn ang="0">
                  <a:pos x="16" y="18"/>
                </a:cxn>
                <a:cxn ang="0">
                  <a:pos x="20" y="20"/>
                </a:cxn>
                <a:cxn ang="0">
                  <a:pos x="24" y="22"/>
                </a:cxn>
                <a:cxn ang="0">
                  <a:pos x="28" y="24"/>
                </a:cxn>
                <a:cxn ang="0">
                  <a:pos x="33" y="26"/>
                </a:cxn>
                <a:cxn ang="0">
                  <a:pos x="38" y="27"/>
                </a:cxn>
                <a:cxn ang="0">
                  <a:pos x="43" y="28"/>
                </a:cxn>
                <a:cxn ang="0">
                  <a:pos x="49" y="29"/>
                </a:cxn>
                <a:cxn ang="0">
                  <a:pos x="55" y="28"/>
                </a:cxn>
                <a:cxn ang="0">
                  <a:pos x="60" y="27"/>
                </a:cxn>
                <a:cxn ang="0">
                  <a:pos x="67" y="25"/>
                </a:cxn>
                <a:cxn ang="0">
                  <a:pos x="66" y="22"/>
                </a:cxn>
                <a:cxn ang="0">
                  <a:pos x="59" y="23"/>
                </a:cxn>
                <a:cxn ang="0">
                  <a:pos x="54" y="25"/>
                </a:cxn>
                <a:cxn ang="0">
                  <a:pos x="49" y="25"/>
                </a:cxn>
                <a:cxn ang="0">
                  <a:pos x="43" y="25"/>
                </a:cxn>
                <a:cxn ang="0">
                  <a:pos x="39" y="24"/>
                </a:cxn>
                <a:cxn ang="0">
                  <a:pos x="34" y="22"/>
                </a:cxn>
                <a:cxn ang="0">
                  <a:pos x="30" y="21"/>
                </a:cxn>
                <a:cxn ang="0">
                  <a:pos x="26" y="19"/>
                </a:cxn>
                <a:cxn ang="0">
                  <a:pos x="22" y="16"/>
                </a:cxn>
                <a:cxn ang="0">
                  <a:pos x="19" y="14"/>
                </a:cxn>
                <a:cxn ang="0">
                  <a:pos x="15" y="12"/>
                </a:cxn>
                <a:cxn ang="0">
                  <a:pos x="11" y="9"/>
                </a:cxn>
                <a:cxn ang="0">
                  <a:pos x="9" y="6"/>
                </a:cxn>
                <a:cxn ang="0">
                  <a:pos x="7" y="4"/>
                </a:cxn>
                <a:cxn ang="0">
                  <a:pos x="4" y="2"/>
                </a:cxn>
                <a:cxn ang="0">
                  <a:pos x="2" y="0"/>
                </a:cxn>
                <a:cxn ang="0">
                  <a:pos x="0" y="3"/>
                </a:cxn>
              </a:cxnLst>
              <a:rect l="0" t="0" r="r" b="b"/>
              <a:pathLst>
                <a:path w="68" h="30">
                  <a:moveTo>
                    <a:pt x="0" y="3"/>
                  </a:moveTo>
                  <a:lnTo>
                    <a:pt x="2" y="5"/>
                  </a:lnTo>
                  <a:lnTo>
                    <a:pt x="4" y="7"/>
                  </a:lnTo>
                  <a:lnTo>
                    <a:pt x="7" y="9"/>
                  </a:lnTo>
                  <a:lnTo>
                    <a:pt x="10" y="12"/>
                  </a:lnTo>
                  <a:lnTo>
                    <a:pt x="13" y="15"/>
                  </a:lnTo>
                  <a:lnTo>
                    <a:pt x="16" y="18"/>
                  </a:lnTo>
                  <a:lnTo>
                    <a:pt x="20" y="20"/>
                  </a:lnTo>
                  <a:lnTo>
                    <a:pt x="24" y="22"/>
                  </a:lnTo>
                  <a:lnTo>
                    <a:pt x="28" y="24"/>
                  </a:lnTo>
                  <a:lnTo>
                    <a:pt x="33" y="26"/>
                  </a:lnTo>
                  <a:lnTo>
                    <a:pt x="38" y="27"/>
                  </a:lnTo>
                  <a:lnTo>
                    <a:pt x="43" y="28"/>
                  </a:lnTo>
                  <a:lnTo>
                    <a:pt x="49" y="29"/>
                  </a:lnTo>
                  <a:lnTo>
                    <a:pt x="55" y="28"/>
                  </a:lnTo>
                  <a:lnTo>
                    <a:pt x="60" y="27"/>
                  </a:lnTo>
                  <a:lnTo>
                    <a:pt x="67" y="25"/>
                  </a:lnTo>
                  <a:lnTo>
                    <a:pt x="66" y="22"/>
                  </a:lnTo>
                  <a:lnTo>
                    <a:pt x="59" y="23"/>
                  </a:lnTo>
                  <a:lnTo>
                    <a:pt x="54" y="25"/>
                  </a:lnTo>
                  <a:lnTo>
                    <a:pt x="49" y="25"/>
                  </a:lnTo>
                  <a:lnTo>
                    <a:pt x="43" y="25"/>
                  </a:lnTo>
                  <a:lnTo>
                    <a:pt x="39" y="24"/>
                  </a:lnTo>
                  <a:lnTo>
                    <a:pt x="34" y="22"/>
                  </a:lnTo>
                  <a:lnTo>
                    <a:pt x="30" y="21"/>
                  </a:lnTo>
                  <a:lnTo>
                    <a:pt x="26" y="19"/>
                  </a:lnTo>
                  <a:lnTo>
                    <a:pt x="22" y="16"/>
                  </a:lnTo>
                  <a:lnTo>
                    <a:pt x="19" y="14"/>
                  </a:lnTo>
                  <a:lnTo>
                    <a:pt x="15" y="12"/>
                  </a:lnTo>
                  <a:lnTo>
                    <a:pt x="11" y="9"/>
                  </a:lnTo>
                  <a:lnTo>
                    <a:pt x="9" y="6"/>
                  </a:lnTo>
                  <a:lnTo>
                    <a:pt x="7" y="4"/>
                  </a:lnTo>
                  <a:lnTo>
                    <a:pt x="4" y="2"/>
                  </a:lnTo>
                  <a:lnTo>
                    <a:pt x="2" y="0"/>
                  </a:lnTo>
                  <a:lnTo>
                    <a:pt x="0" y="3"/>
                  </a:lnTo>
                </a:path>
              </a:pathLst>
            </a:custGeom>
            <a:solidFill>
              <a:srgbClr val="595959"/>
            </a:solidFill>
            <a:ln w="9525" cap="rnd">
              <a:noFill/>
              <a:round/>
              <a:headEnd/>
              <a:tailEnd/>
            </a:ln>
            <a:effectLst/>
          </p:spPr>
          <p:txBody>
            <a:bodyPr/>
            <a:lstStyle/>
            <a:p>
              <a:endParaRPr lang="en-US"/>
            </a:p>
          </p:txBody>
        </p:sp>
        <p:sp>
          <p:nvSpPr>
            <p:cNvPr id="19614" name="Freeform 158"/>
            <p:cNvSpPr>
              <a:spLocks/>
            </p:cNvSpPr>
            <p:nvPr/>
          </p:nvSpPr>
          <p:spPr bwMode="auto">
            <a:xfrm>
              <a:off x="935" y="2948"/>
              <a:ext cx="17" cy="17"/>
            </a:xfrm>
            <a:custGeom>
              <a:avLst/>
              <a:gdLst/>
              <a:ahLst/>
              <a:cxnLst>
                <a:cxn ang="0">
                  <a:pos x="16" y="3"/>
                </a:cxn>
                <a:cxn ang="0">
                  <a:pos x="12" y="0"/>
                </a:cxn>
                <a:cxn ang="0">
                  <a:pos x="4" y="3"/>
                </a:cxn>
                <a:cxn ang="0">
                  <a:pos x="0" y="9"/>
                </a:cxn>
                <a:cxn ang="0">
                  <a:pos x="4" y="16"/>
                </a:cxn>
                <a:cxn ang="0">
                  <a:pos x="16" y="3"/>
                </a:cxn>
              </a:cxnLst>
              <a:rect l="0" t="0" r="r" b="b"/>
              <a:pathLst>
                <a:path w="17" h="17">
                  <a:moveTo>
                    <a:pt x="16" y="3"/>
                  </a:moveTo>
                  <a:lnTo>
                    <a:pt x="12" y="0"/>
                  </a:lnTo>
                  <a:lnTo>
                    <a:pt x="4" y="3"/>
                  </a:lnTo>
                  <a:lnTo>
                    <a:pt x="0" y="9"/>
                  </a:lnTo>
                  <a:lnTo>
                    <a:pt x="4" y="16"/>
                  </a:lnTo>
                  <a:lnTo>
                    <a:pt x="16" y="3"/>
                  </a:lnTo>
                </a:path>
              </a:pathLst>
            </a:custGeom>
            <a:solidFill>
              <a:srgbClr val="595959"/>
            </a:solidFill>
            <a:ln w="9525" cap="rnd">
              <a:noFill/>
              <a:round/>
              <a:headEnd/>
              <a:tailEnd/>
            </a:ln>
            <a:effectLst/>
          </p:spPr>
          <p:txBody>
            <a:bodyPr/>
            <a:lstStyle/>
            <a:p>
              <a:endParaRPr lang="en-US"/>
            </a:p>
          </p:txBody>
        </p:sp>
        <p:sp>
          <p:nvSpPr>
            <p:cNvPr id="19615" name="Freeform 159"/>
            <p:cNvSpPr>
              <a:spLocks/>
            </p:cNvSpPr>
            <p:nvPr/>
          </p:nvSpPr>
          <p:spPr bwMode="auto">
            <a:xfrm>
              <a:off x="719" y="2357"/>
              <a:ext cx="300" cy="663"/>
            </a:xfrm>
            <a:custGeom>
              <a:avLst/>
              <a:gdLst/>
              <a:ahLst/>
              <a:cxnLst>
                <a:cxn ang="0">
                  <a:pos x="83" y="9"/>
                </a:cxn>
                <a:cxn ang="0">
                  <a:pos x="100" y="16"/>
                </a:cxn>
                <a:cxn ang="0">
                  <a:pos x="121" y="26"/>
                </a:cxn>
                <a:cxn ang="0">
                  <a:pos x="147" y="38"/>
                </a:cxn>
                <a:cxn ang="0">
                  <a:pos x="173" y="50"/>
                </a:cxn>
                <a:cxn ang="0">
                  <a:pos x="201" y="63"/>
                </a:cxn>
                <a:cxn ang="0">
                  <a:pos x="227" y="75"/>
                </a:cxn>
                <a:cxn ang="0">
                  <a:pos x="251" y="87"/>
                </a:cxn>
                <a:cxn ang="0">
                  <a:pos x="272" y="98"/>
                </a:cxn>
                <a:cxn ang="0">
                  <a:pos x="289" y="107"/>
                </a:cxn>
                <a:cxn ang="0">
                  <a:pos x="299" y="114"/>
                </a:cxn>
                <a:cxn ang="0">
                  <a:pos x="289" y="111"/>
                </a:cxn>
                <a:cxn ang="0">
                  <a:pos x="267" y="114"/>
                </a:cxn>
                <a:cxn ang="0">
                  <a:pos x="249" y="132"/>
                </a:cxn>
                <a:cxn ang="0">
                  <a:pos x="238" y="150"/>
                </a:cxn>
                <a:cxn ang="0">
                  <a:pos x="228" y="171"/>
                </a:cxn>
                <a:cxn ang="0">
                  <a:pos x="222" y="198"/>
                </a:cxn>
                <a:cxn ang="0">
                  <a:pos x="221" y="229"/>
                </a:cxn>
                <a:cxn ang="0">
                  <a:pos x="227" y="267"/>
                </a:cxn>
                <a:cxn ang="0">
                  <a:pos x="232" y="287"/>
                </a:cxn>
                <a:cxn ang="0">
                  <a:pos x="237" y="308"/>
                </a:cxn>
                <a:cxn ang="0">
                  <a:pos x="242" y="328"/>
                </a:cxn>
                <a:cxn ang="0">
                  <a:pos x="246" y="349"/>
                </a:cxn>
                <a:cxn ang="0">
                  <a:pos x="249" y="370"/>
                </a:cxn>
                <a:cxn ang="0">
                  <a:pos x="251" y="392"/>
                </a:cxn>
                <a:cxn ang="0">
                  <a:pos x="252" y="415"/>
                </a:cxn>
                <a:cxn ang="0">
                  <a:pos x="252" y="439"/>
                </a:cxn>
                <a:cxn ang="0">
                  <a:pos x="250" y="464"/>
                </a:cxn>
                <a:cxn ang="0">
                  <a:pos x="246" y="490"/>
                </a:cxn>
                <a:cxn ang="0">
                  <a:pos x="239" y="526"/>
                </a:cxn>
                <a:cxn ang="0">
                  <a:pos x="226" y="574"/>
                </a:cxn>
                <a:cxn ang="0">
                  <a:pos x="210" y="614"/>
                </a:cxn>
                <a:cxn ang="0">
                  <a:pos x="189" y="642"/>
                </a:cxn>
                <a:cxn ang="0">
                  <a:pos x="160" y="658"/>
                </a:cxn>
                <a:cxn ang="0">
                  <a:pos x="123" y="661"/>
                </a:cxn>
                <a:cxn ang="0">
                  <a:pos x="87" y="648"/>
                </a:cxn>
                <a:cxn ang="0">
                  <a:pos x="62" y="625"/>
                </a:cxn>
                <a:cxn ang="0">
                  <a:pos x="48" y="595"/>
                </a:cxn>
                <a:cxn ang="0">
                  <a:pos x="41" y="564"/>
                </a:cxn>
                <a:cxn ang="0">
                  <a:pos x="39" y="536"/>
                </a:cxn>
                <a:cxn ang="0">
                  <a:pos x="40" y="511"/>
                </a:cxn>
                <a:cxn ang="0">
                  <a:pos x="44" y="481"/>
                </a:cxn>
                <a:cxn ang="0">
                  <a:pos x="49" y="445"/>
                </a:cxn>
                <a:cxn ang="0">
                  <a:pos x="52" y="406"/>
                </a:cxn>
                <a:cxn ang="0">
                  <a:pos x="54" y="367"/>
                </a:cxn>
                <a:cxn ang="0">
                  <a:pos x="53" y="327"/>
                </a:cxn>
                <a:cxn ang="0">
                  <a:pos x="47" y="286"/>
                </a:cxn>
                <a:cxn ang="0">
                  <a:pos x="38" y="243"/>
                </a:cxn>
                <a:cxn ang="0">
                  <a:pos x="28" y="202"/>
                </a:cxn>
                <a:cxn ang="0">
                  <a:pos x="18" y="163"/>
                </a:cxn>
                <a:cxn ang="0">
                  <a:pos x="8" y="131"/>
                </a:cxn>
                <a:cxn ang="0">
                  <a:pos x="2" y="101"/>
                </a:cxn>
                <a:cxn ang="0">
                  <a:pos x="0" y="73"/>
                </a:cxn>
                <a:cxn ang="0">
                  <a:pos x="2" y="47"/>
                </a:cxn>
                <a:cxn ang="0">
                  <a:pos x="10" y="26"/>
                </a:cxn>
                <a:cxn ang="0">
                  <a:pos x="23" y="9"/>
                </a:cxn>
                <a:cxn ang="0">
                  <a:pos x="47" y="0"/>
                </a:cxn>
                <a:cxn ang="0">
                  <a:pos x="66" y="1"/>
                </a:cxn>
                <a:cxn ang="0">
                  <a:pos x="75" y="5"/>
                </a:cxn>
              </a:cxnLst>
              <a:rect l="0" t="0" r="r" b="b"/>
              <a:pathLst>
                <a:path w="300" h="663">
                  <a:moveTo>
                    <a:pt x="75" y="5"/>
                  </a:moveTo>
                  <a:lnTo>
                    <a:pt x="78" y="6"/>
                  </a:lnTo>
                  <a:lnTo>
                    <a:pt x="83" y="9"/>
                  </a:lnTo>
                  <a:lnTo>
                    <a:pt x="88" y="11"/>
                  </a:lnTo>
                  <a:lnTo>
                    <a:pt x="94" y="13"/>
                  </a:lnTo>
                  <a:lnTo>
                    <a:pt x="100" y="16"/>
                  </a:lnTo>
                  <a:lnTo>
                    <a:pt x="106" y="19"/>
                  </a:lnTo>
                  <a:lnTo>
                    <a:pt x="113" y="22"/>
                  </a:lnTo>
                  <a:lnTo>
                    <a:pt x="121" y="26"/>
                  </a:lnTo>
                  <a:lnTo>
                    <a:pt x="130" y="30"/>
                  </a:lnTo>
                  <a:lnTo>
                    <a:pt x="137" y="34"/>
                  </a:lnTo>
                  <a:lnTo>
                    <a:pt x="147" y="38"/>
                  </a:lnTo>
                  <a:lnTo>
                    <a:pt x="155" y="42"/>
                  </a:lnTo>
                  <a:lnTo>
                    <a:pt x="164" y="45"/>
                  </a:lnTo>
                  <a:lnTo>
                    <a:pt x="173" y="50"/>
                  </a:lnTo>
                  <a:lnTo>
                    <a:pt x="182" y="54"/>
                  </a:lnTo>
                  <a:lnTo>
                    <a:pt x="192" y="58"/>
                  </a:lnTo>
                  <a:lnTo>
                    <a:pt x="201" y="63"/>
                  </a:lnTo>
                  <a:lnTo>
                    <a:pt x="209" y="67"/>
                  </a:lnTo>
                  <a:lnTo>
                    <a:pt x="218" y="71"/>
                  </a:lnTo>
                  <a:lnTo>
                    <a:pt x="227" y="75"/>
                  </a:lnTo>
                  <a:lnTo>
                    <a:pt x="235" y="79"/>
                  </a:lnTo>
                  <a:lnTo>
                    <a:pt x="244" y="83"/>
                  </a:lnTo>
                  <a:lnTo>
                    <a:pt x="251" y="87"/>
                  </a:lnTo>
                  <a:lnTo>
                    <a:pt x="258" y="91"/>
                  </a:lnTo>
                  <a:lnTo>
                    <a:pt x="265" y="95"/>
                  </a:lnTo>
                  <a:lnTo>
                    <a:pt x="272" y="98"/>
                  </a:lnTo>
                  <a:lnTo>
                    <a:pt x="278" y="101"/>
                  </a:lnTo>
                  <a:lnTo>
                    <a:pt x="284" y="104"/>
                  </a:lnTo>
                  <a:lnTo>
                    <a:pt x="289" y="107"/>
                  </a:lnTo>
                  <a:lnTo>
                    <a:pt x="292" y="109"/>
                  </a:lnTo>
                  <a:lnTo>
                    <a:pt x="296" y="111"/>
                  </a:lnTo>
                  <a:lnTo>
                    <a:pt x="299" y="114"/>
                  </a:lnTo>
                  <a:lnTo>
                    <a:pt x="297" y="113"/>
                  </a:lnTo>
                  <a:lnTo>
                    <a:pt x="294" y="112"/>
                  </a:lnTo>
                  <a:lnTo>
                    <a:pt x="289" y="111"/>
                  </a:lnTo>
                  <a:lnTo>
                    <a:pt x="282" y="111"/>
                  </a:lnTo>
                  <a:lnTo>
                    <a:pt x="275" y="111"/>
                  </a:lnTo>
                  <a:lnTo>
                    <a:pt x="267" y="114"/>
                  </a:lnTo>
                  <a:lnTo>
                    <a:pt x="259" y="119"/>
                  </a:lnTo>
                  <a:lnTo>
                    <a:pt x="252" y="127"/>
                  </a:lnTo>
                  <a:lnTo>
                    <a:pt x="249" y="132"/>
                  </a:lnTo>
                  <a:lnTo>
                    <a:pt x="245" y="137"/>
                  </a:lnTo>
                  <a:lnTo>
                    <a:pt x="242" y="144"/>
                  </a:lnTo>
                  <a:lnTo>
                    <a:pt x="238" y="150"/>
                  </a:lnTo>
                  <a:lnTo>
                    <a:pt x="234" y="157"/>
                  </a:lnTo>
                  <a:lnTo>
                    <a:pt x="232" y="163"/>
                  </a:lnTo>
                  <a:lnTo>
                    <a:pt x="228" y="171"/>
                  </a:lnTo>
                  <a:lnTo>
                    <a:pt x="226" y="180"/>
                  </a:lnTo>
                  <a:lnTo>
                    <a:pt x="224" y="188"/>
                  </a:lnTo>
                  <a:lnTo>
                    <a:pt x="222" y="198"/>
                  </a:lnTo>
                  <a:lnTo>
                    <a:pt x="221" y="207"/>
                  </a:lnTo>
                  <a:lnTo>
                    <a:pt x="220" y="218"/>
                  </a:lnTo>
                  <a:lnTo>
                    <a:pt x="221" y="229"/>
                  </a:lnTo>
                  <a:lnTo>
                    <a:pt x="222" y="241"/>
                  </a:lnTo>
                  <a:lnTo>
                    <a:pt x="225" y="253"/>
                  </a:lnTo>
                  <a:lnTo>
                    <a:pt x="227" y="267"/>
                  </a:lnTo>
                  <a:lnTo>
                    <a:pt x="229" y="273"/>
                  </a:lnTo>
                  <a:lnTo>
                    <a:pt x="231" y="280"/>
                  </a:lnTo>
                  <a:lnTo>
                    <a:pt x="232" y="287"/>
                  </a:lnTo>
                  <a:lnTo>
                    <a:pt x="234" y="294"/>
                  </a:lnTo>
                  <a:lnTo>
                    <a:pt x="236" y="301"/>
                  </a:lnTo>
                  <a:lnTo>
                    <a:pt x="237" y="308"/>
                  </a:lnTo>
                  <a:lnTo>
                    <a:pt x="239" y="314"/>
                  </a:lnTo>
                  <a:lnTo>
                    <a:pt x="241" y="321"/>
                  </a:lnTo>
                  <a:lnTo>
                    <a:pt x="242" y="328"/>
                  </a:lnTo>
                  <a:lnTo>
                    <a:pt x="244" y="335"/>
                  </a:lnTo>
                  <a:lnTo>
                    <a:pt x="245" y="342"/>
                  </a:lnTo>
                  <a:lnTo>
                    <a:pt x="246" y="349"/>
                  </a:lnTo>
                  <a:lnTo>
                    <a:pt x="247" y="356"/>
                  </a:lnTo>
                  <a:lnTo>
                    <a:pt x="249" y="363"/>
                  </a:lnTo>
                  <a:lnTo>
                    <a:pt x="249" y="370"/>
                  </a:lnTo>
                  <a:lnTo>
                    <a:pt x="250" y="377"/>
                  </a:lnTo>
                  <a:lnTo>
                    <a:pt x="251" y="385"/>
                  </a:lnTo>
                  <a:lnTo>
                    <a:pt x="251" y="392"/>
                  </a:lnTo>
                  <a:lnTo>
                    <a:pt x="252" y="399"/>
                  </a:lnTo>
                  <a:lnTo>
                    <a:pt x="252" y="407"/>
                  </a:lnTo>
                  <a:lnTo>
                    <a:pt x="252" y="415"/>
                  </a:lnTo>
                  <a:lnTo>
                    <a:pt x="252" y="423"/>
                  </a:lnTo>
                  <a:lnTo>
                    <a:pt x="252" y="431"/>
                  </a:lnTo>
                  <a:lnTo>
                    <a:pt x="252" y="439"/>
                  </a:lnTo>
                  <a:lnTo>
                    <a:pt x="252" y="447"/>
                  </a:lnTo>
                  <a:lnTo>
                    <a:pt x="251" y="455"/>
                  </a:lnTo>
                  <a:lnTo>
                    <a:pt x="250" y="464"/>
                  </a:lnTo>
                  <a:lnTo>
                    <a:pt x="249" y="472"/>
                  </a:lnTo>
                  <a:lnTo>
                    <a:pt x="248" y="481"/>
                  </a:lnTo>
                  <a:lnTo>
                    <a:pt x="246" y="490"/>
                  </a:lnTo>
                  <a:lnTo>
                    <a:pt x="245" y="498"/>
                  </a:lnTo>
                  <a:lnTo>
                    <a:pt x="243" y="507"/>
                  </a:lnTo>
                  <a:lnTo>
                    <a:pt x="239" y="526"/>
                  </a:lnTo>
                  <a:lnTo>
                    <a:pt x="235" y="543"/>
                  </a:lnTo>
                  <a:lnTo>
                    <a:pt x="231" y="559"/>
                  </a:lnTo>
                  <a:lnTo>
                    <a:pt x="226" y="574"/>
                  </a:lnTo>
                  <a:lnTo>
                    <a:pt x="222" y="589"/>
                  </a:lnTo>
                  <a:lnTo>
                    <a:pt x="216" y="602"/>
                  </a:lnTo>
                  <a:lnTo>
                    <a:pt x="210" y="614"/>
                  </a:lnTo>
                  <a:lnTo>
                    <a:pt x="204" y="625"/>
                  </a:lnTo>
                  <a:lnTo>
                    <a:pt x="196" y="634"/>
                  </a:lnTo>
                  <a:lnTo>
                    <a:pt x="189" y="642"/>
                  </a:lnTo>
                  <a:lnTo>
                    <a:pt x="180" y="649"/>
                  </a:lnTo>
                  <a:lnTo>
                    <a:pt x="170" y="655"/>
                  </a:lnTo>
                  <a:lnTo>
                    <a:pt x="160" y="658"/>
                  </a:lnTo>
                  <a:lnTo>
                    <a:pt x="149" y="661"/>
                  </a:lnTo>
                  <a:lnTo>
                    <a:pt x="136" y="662"/>
                  </a:lnTo>
                  <a:lnTo>
                    <a:pt x="123" y="661"/>
                  </a:lnTo>
                  <a:lnTo>
                    <a:pt x="109" y="658"/>
                  </a:lnTo>
                  <a:lnTo>
                    <a:pt x="97" y="653"/>
                  </a:lnTo>
                  <a:lnTo>
                    <a:pt x="87" y="648"/>
                  </a:lnTo>
                  <a:lnTo>
                    <a:pt x="77" y="641"/>
                  </a:lnTo>
                  <a:lnTo>
                    <a:pt x="69" y="633"/>
                  </a:lnTo>
                  <a:lnTo>
                    <a:pt x="62" y="625"/>
                  </a:lnTo>
                  <a:lnTo>
                    <a:pt x="56" y="615"/>
                  </a:lnTo>
                  <a:lnTo>
                    <a:pt x="52" y="605"/>
                  </a:lnTo>
                  <a:lnTo>
                    <a:pt x="48" y="595"/>
                  </a:lnTo>
                  <a:lnTo>
                    <a:pt x="45" y="585"/>
                  </a:lnTo>
                  <a:lnTo>
                    <a:pt x="42" y="574"/>
                  </a:lnTo>
                  <a:lnTo>
                    <a:pt x="41" y="564"/>
                  </a:lnTo>
                  <a:lnTo>
                    <a:pt x="40" y="554"/>
                  </a:lnTo>
                  <a:lnTo>
                    <a:pt x="40" y="545"/>
                  </a:lnTo>
                  <a:lnTo>
                    <a:pt x="39" y="536"/>
                  </a:lnTo>
                  <a:lnTo>
                    <a:pt x="40" y="528"/>
                  </a:lnTo>
                  <a:lnTo>
                    <a:pt x="40" y="520"/>
                  </a:lnTo>
                  <a:lnTo>
                    <a:pt x="40" y="511"/>
                  </a:lnTo>
                  <a:lnTo>
                    <a:pt x="42" y="501"/>
                  </a:lnTo>
                  <a:lnTo>
                    <a:pt x="43" y="491"/>
                  </a:lnTo>
                  <a:lnTo>
                    <a:pt x="44" y="481"/>
                  </a:lnTo>
                  <a:lnTo>
                    <a:pt x="46" y="469"/>
                  </a:lnTo>
                  <a:lnTo>
                    <a:pt x="47" y="458"/>
                  </a:lnTo>
                  <a:lnTo>
                    <a:pt x="49" y="445"/>
                  </a:lnTo>
                  <a:lnTo>
                    <a:pt x="49" y="432"/>
                  </a:lnTo>
                  <a:lnTo>
                    <a:pt x="51" y="420"/>
                  </a:lnTo>
                  <a:lnTo>
                    <a:pt x="52" y="406"/>
                  </a:lnTo>
                  <a:lnTo>
                    <a:pt x="53" y="393"/>
                  </a:lnTo>
                  <a:lnTo>
                    <a:pt x="54" y="380"/>
                  </a:lnTo>
                  <a:lnTo>
                    <a:pt x="54" y="367"/>
                  </a:lnTo>
                  <a:lnTo>
                    <a:pt x="54" y="354"/>
                  </a:lnTo>
                  <a:lnTo>
                    <a:pt x="54" y="340"/>
                  </a:lnTo>
                  <a:lnTo>
                    <a:pt x="53" y="327"/>
                  </a:lnTo>
                  <a:lnTo>
                    <a:pt x="52" y="314"/>
                  </a:lnTo>
                  <a:lnTo>
                    <a:pt x="49" y="301"/>
                  </a:lnTo>
                  <a:lnTo>
                    <a:pt x="47" y="286"/>
                  </a:lnTo>
                  <a:lnTo>
                    <a:pt x="45" y="272"/>
                  </a:lnTo>
                  <a:lnTo>
                    <a:pt x="42" y="258"/>
                  </a:lnTo>
                  <a:lnTo>
                    <a:pt x="38" y="243"/>
                  </a:lnTo>
                  <a:lnTo>
                    <a:pt x="35" y="229"/>
                  </a:lnTo>
                  <a:lnTo>
                    <a:pt x="32" y="216"/>
                  </a:lnTo>
                  <a:lnTo>
                    <a:pt x="28" y="202"/>
                  </a:lnTo>
                  <a:lnTo>
                    <a:pt x="25" y="189"/>
                  </a:lnTo>
                  <a:lnTo>
                    <a:pt x="21" y="176"/>
                  </a:lnTo>
                  <a:lnTo>
                    <a:pt x="18" y="163"/>
                  </a:lnTo>
                  <a:lnTo>
                    <a:pt x="14" y="152"/>
                  </a:lnTo>
                  <a:lnTo>
                    <a:pt x="11" y="141"/>
                  </a:lnTo>
                  <a:lnTo>
                    <a:pt x="8" y="131"/>
                  </a:lnTo>
                  <a:lnTo>
                    <a:pt x="6" y="121"/>
                  </a:lnTo>
                  <a:lnTo>
                    <a:pt x="3" y="111"/>
                  </a:lnTo>
                  <a:lnTo>
                    <a:pt x="2" y="101"/>
                  </a:lnTo>
                  <a:lnTo>
                    <a:pt x="0" y="92"/>
                  </a:lnTo>
                  <a:lnTo>
                    <a:pt x="0" y="82"/>
                  </a:lnTo>
                  <a:lnTo>
                    <a:pt x="0" y="73"/>
                  </a:lnTo>
                  <a:lnTo>
                    <a:pt x="0" y="64"/>
                  </a:lnTo>
                  <a:lnTo>
                    <a:pt x="1" y="55"/>
                  </a:lnTo>
                  <a:lnTo>
                    <a:pt x="2" y="47"/>
                  </a:lnTo>
                  <a:lnTo>
                    <a:pt x="4" y="39"/>
                  </a:lnTo>
                  <a:lnTo>
                    <a:pt x="7" y="32"/>
                  </a:lnTo>
                  <a:lnTo>
                    <a:pt x="10" y="26"/>
                  </a:lnTo>
                  <a:lnTo>
                    <a:pt x="14" y="19"/>
                  </a:lnTo>
                  <a:lnTo>
                    <a:pt x="18" y="14"/>
                  </a:lnTo>
                  <a:lnTo>
                    <a:pt x="23" y="9"/>
                  </a:lnTo>
                  <a:lnTo>
                    <a:pt x="30" y="6"/>
                  </a:lnTo>
                  <a:lnTo>
                    <a:pt x="40" y="3"/>
                  </a:lnTo>
                  <a:lnTo>
                    <a:pt x="47" y="0"/>
                  </a:lnTo>
                  <a:lnTo>
                    <a:pt x="55" y="0"/>
                  </a:lnTo>
                  <a:lnTo>
                    <a:pt x="61" y="0"/>
                  </a:lnTo>
                  <a:lnTo>
                    <a:pt x="66" y="1"/>
                  </a:lnTo>
                  <a:lnTo>
                    <a:pt x="70" y="2"/>
                  </a:lnTo>
                  <a:lnTo>
                    <a:pt x="73" y="3"/>
                  </a:lnTo>
                  <a:lnTo>
                    <a:pt x="75" y="5"/>
                  </a:lnTo>
                </a:path>
              </a:pathLst>
            </a:custGeom>
            <a:solidFill>
              <a:srgbClr val="F2F2F2"/>
            </a:solidFill>
            <a:ln w="9525" cap="rnd">
              <a:noFill/>
              <a:round/>
              <a:headEnd/>
              <a:tailEnd/>
            </a:ln>
            <a:effectLst/>
          </p:spPr>
          <p:txBody>
            <a:bodyPr/>
            <a:lstStyle/>
            <a:p>
              <a:endParaRPr lang="en-US"/>
            </a:p>
          </p:txBody>
        </p:sp>
        <p:sp>
          <p:nvSpPr>
            <p:cNvPr id="19616" name="Freeform 160"/>
            <p:cNvSpPr>
              <a:spLocks/>
            </p:cNvSpPr>
            <p:nvPr/>
          </p:nvSpPr>
          <p:spPr bwMode="auto">
            <a:xfrm>
              <a:off x="719" y="2357"/>
              <a:ext cx="300" cy="663"/>
            </a:xfrm>
            <a:custGeom>
              <a:avLst/>
              <a:gdLst/>
              <a:ahLst/>
              <a:cxnLst>
                <a:cxn ang="0">
                  <a:pos x="78" y="6"/>
                </a:cxn>
                <a:cxn ang="0">
                  <a:pos x="94" y="13"/>
                </a:cxn>
                <a:cxn ang="0">
                  <a:pos x="113" y="22"/>
                </a:cxn>
                <a:cxn ang="0">
                  <a:pos x="137" y="34"/>
                </a:cxn>
                <a:cxn ang="0">
                  <a:pos x="164" y="45"/>
                </a:cxn>
                <a:cxn ang="0">
                  <a:pos x="192" y="58"/>
                </a:cxn>
                <a:cxn ang="0">
                  <a:pos x="218" y="71"/>
                </a:cxn>
                <a:cxn ang="0">
                  <a:pos x="244" y="83"/>
                </a:cxn>
                <a:cxn ang="0">
                  <a:pos x="265" y="95"/>
                </a:cxn>
                <a:cxn ang="0">
                  <a:pos x="284" y="104"/>
                </a:cxn>
                <a:cxn ang="0">
                  <a:pos x="296" y="111"/>
                </a:cxn>
                <a:cxn ang="0">
                  <a:pos x="297" y="113"/>
                </a:cxn>
                <a:cxn ang="0">
                  <a:pos x="282" y="111"/>
                </a:cxn>
                <a:cxn ang="0">
                  <a:pos x="259" y="119"/>
                </a:cxn>
                <a:cxn ang="0">
                  <a:pos x="249" y="132"/>
                </a:cxn>
                <a:cxn ang="0">
                  <a:pos x="238" y="150"/>
                </a:cxn>
                <a:cxn ang="0">
                  <a:pos x="228" y="171"/>
                </a:cxn>
                <a:cxn ang="0">
                  <a:pos x="222" y="198"/>
                </a:cxn>
                <a:cxn ang="0">
                  <a:pos x="221" y="229"/>
                </a:cxn>
                <a:cxn ang="0">
                  <a:pos x="227" y="267"/>
                </a:cxn>
                <a:cxn ang="0">
                  <a:pos x="231" y="280"/>
                </a:cxn>
                <a:cxn ang="0">
                  <a:pos x="236" y="301"/>
                </a:cxn>
                <a:cxn ang="0">
                  <a:pos x="241" y="321"/>
                </a:cxn>
                <a:cxn ang="0">
                  <a:pos x="245" y="342"/>
                </a:cxn>
                <a:cxn ang="0">
                  <a:pos x="249" y="363"/>
                </a:cxn>
                <a:cxn ang="0">
                  <a:pos x="251" y="385"/>
                </a:cxn>
                <a:cxn ang="0">
                  <a:pos x="252" y="407"/>
                </a:cxn>
                <a:cxn ang="0">
                  <a:pos x="252" y="431"/>
                </a:cxn>
                <a:cxn ang="0">
                  <a:pos x="251" y="455"/>
                </a:cxn>
                <a:cxn ang="0">
                  <a:pos x="248" y="481"/>
                </a:cxn>
                <a:cxn ang="0">
                  <a:pos x="243" y="507"/>
                </a:cxn>
                <a:cxn ang="0">
                  <a:pos x="235" y="543"/>
                </a:cxn>
                <a:cxn ang="0">
                  <a:pos x="222" y="589"/>
                </a:cxn>
                <a:cxn ang="0">
                  <a:pos x="204" y="625"/>
                </a:cxn>
                <a:cxn ang="0">
                  <a:pos x="180" y="649"/>
                </a:cxn>
                <a:cxn ang="0">
                  <a:pos x="149" y="661"/>
                </a:cxn>
                <a:cxn ang="0">
                  <a:pos x="123" y="661"/>
                </a:cxn>
                <a:cxn ang="0">
                  <a:pos x="87" y="648"/>
                </a:cxn>
                <a:cxn ang="0">
                  <a:pos x="62" y="625"/>
                </a:cxn>
                <a:cxn ang="0">
                  <a:pos x="48" y="595"/>
                </a:cxn>
                <a:cxn ang="0">
                  <a:pos x="41" y="564"/>
                </a:cxn>
                <a:cxn ang="0">
                  <a:pos x="39" y="536"/>
                </a:cxn>
                <a:cxn ang="0">
                  <a:pos x="40" y="520"/>
                </a:cxn>
                <a:cxn ang="0">
                  <a:pos x="43" y="491"/>
                </a:cxn>
                <a:cxn ang="0">
                  <a:pos x="47" y="458"/>
                </a:cxn>
                <a:cxn ang="0">
                  <a:pos x="51" y="420"/>
                </a:cxn>
                <a:cxn ang="0">
                  <a:pos x="54" y="380"/>
                </a:cxn>
                <a:cxn ang="0">
                  <a:pos x="54" y="340"/>
                </a:cxn>
                <a:cxn ang="0">
                  <a:pos x="52" y="314"/>
                </a:cxn>
                <a:cxn ang="0">
                  <a:pos x="45" y="272"/>
                </a:cxn>
                <a:cxn ang="0">
                  <a:pos x="35" y="229"/>
                </a:cxn>
                <a:cxn ang="0">
                  <a:pos x="25" y="189"/>
                </a:cxn>
                <a:cxn ang="0">
                  <a:pos x="14" y="152"/>
                </a:cxn>
                <a:cxn ang="0">
                  <a:pos x="8" y="131"/>
                </a:cxn>
                <a:cxn ang="0">
                  <a:pos x="2" y="101"/>
                </a:cxn>
                <a:cxn ang="0">
                  <a:pos x="0" y="73"/>
                </a:cxn>
                <a:cxn ang="0">
                  <a:pos x="2" y="47"/>
                </a:cxn>
                <a:cxn ang="0">
                  <a:pos x="10" y="26"/>
                </a:cxn>
                <a:cxn ang="0">
                  <a:pos x="23" y="9"/>
                </a:cxn>
                <a:cxn ang="0">
                  <a:pos x="40" y="3"/>
                </a:cxn>
                <a:cxn ang="0">
                  <a:pos x="61" y="0"/>
                </a:cxn>
                <a:cxn ang="0">
                  <a:pos x="73" y="3"/>
                </a:cxn>
              </a:cxnLst>
              <a:rect l="0" t="0" r="r" b="b"/>
              <a:pathLst>
                <a:path w="300" h="663">
                  <a:moveTo>
                    <a:pt x="75" y="5"/>
                  </a:moveTo>
                  <a:lnTo>
                    <a:pt x="75" y="5"/>
                  </a:lnTo>
                  <a:lnTo>
                    <a:pt x="78" y="6"/>
                  </a:lnTo>
                  <a:lnTo>
                    <a:pt x="83" y="9"/>
                  </a:lnTo>
                  <a:lnTo>
                    <a:pt x="88" y="11"/>
                  </a:lnTo>
                  <a:lnTo>
                    <a:pt x="94" y="13"/>
                  </a:lnTo>
                  <a:lnTo>
                    <a:pt x="100" y="16"/>
                  </a:lnTo>
                  <a:lnTo>
                    <a:pt x="106" y="19"/>
                  </a:lnTo>
                  <a:lnTo>
                    <a:pt x="113" y="22"/>
                  </a:lnTo>
                  <a:lnTo>
                    <a:pt x="121" y="26"/>
                  </a:lnTo>
                  <a:lnTo>
                    <a:pt x="130" y="30"/>
                  </a:lnTo>
                  <a:lnTo>
                    <a:pt x="137" y="34"/>
                  </a:lnTo>
                  <a:lnTo>
                    <a:pt x="147" y="38"/>
                  </a:lnTo>
                  <a:lnTo>
                    <a:pt x="155" y="42"/>
                  </a:lnTo>
                  <a:lnTo>
                    <a:pt x="164" y="45"/>
                  </a:lnTo>
                  <a:lnTo>
                    <a:pt x="173" y="50"/>
                  </a:lnTo>
                  <a:lnTo>
                    <a:pt x="182" y="54"/>
                  </a:lnTo>
                  <a:lnTo>
                    <a:pt x="192" y="58"/>
                  </a:lnTo>
                  <a:lnTo>
                    <a:pt x="201" y="63"/>
                  </a:lnTo>
                  <a:lnTo>
                    <a:pt x="209" y="67"/>
                  </a:lnTo>
                  <a:lnTo>
                    <a:pt x="218" y="71"/>
                  </a:lnTo>
                  <a:lnTo>
                    <a:pt x="227" y="75"/>
                  </a:lnTo>
                  <a:lnTo>
                    <a:pt x="235" y="79"/>
                  </a:lnTo>
                  <a:lnTo>
                    <a:pt x="244" y="83"/>
                  </a:lnTo>
                  <a:lnTo>
                    <a:pt x="251" y="87"/>
                  </a:lnTo>
                  <a:lnTo>
                    <a:pt x="258" y="91"/>
                  </a:lnTo>
                  <a:lnTo>
                    <a:pt x="265" y="95"/>
                  </a:lnTo>
                  <a:lnTo>
                    <a:pt x="272" y="98"/>
                  </a:lnTo>
                  <a:lnTo>
                    <a:pt x="278" y="101"/>
                  </a:lnTo>
                  <a:lnTo>
                    <a:pt x="284" y="104"/>
                  </a:lnTo>
                  <a:lnTo>
                    <a:pt x="289" y="107"/>
                  </a:lnTo>
                  <a:lnTo>
                    <a:pt x="292" y="109"/>
                  </a:lnTo>
                  <a:lnTo>
                    <a:pt x="296" y="111"/>
                  </a:lnTo>
                  <a:lnTo>
                    <a:pt x="299" y="114"/>
                  </a:lnTo>
                  <a:lnTo>
                    <a:pt x="299" y="114"/>
                  </a:lnTo>
                  <a:lnTo>
                    <a:pt x="297" y="113"/>
                  </a:lnTo>
                  <a:lnTo>
                    <a:pt x="294" y="112"/>
                  </a:lnTo>
                  <a:lnTo>
                    <a:pt x="289" y="111"/>
                  </a:lnTo>
                  <a:lnTo>
                    <a:pt x="282" y="111"/>
                  </a:lnTo>
                  <a:lnTo>
                    <a:pt x="275" y="111"/>
                  </a:lnTo>
                  <a:lnTo>
                    <a:pt x="267" y="114"/>
                  </a:lnTo>
                  <a:lnTo>
                    <a:pt x="259" y="119"/>
                  </a:lnTo>
                  <a:lnTo>
                    <a:pt x="252" y="127"/>
                  </a:lnTo>
                  <a:lnTo>
                    <a:pt x="252" y="127"/>
                  </a:lnTo>
                  <a:lnTo>
                    <a:pt x="249" y="132"/>
                  </a:lnTo>
                  <a:lnTo>
                    <a:pt x="245" y="137"/>
                  </a:lnTo>
                  <a:lnTo>
                    <a:pt x="242" y="144"/>
                  </a:lnTo>
                  <a:lnTo>
                    <a:pt x="238" y="150"/>
                  </a:lnTo>
                  <a:lnTo>
                    <a:pt x="234" y="157"/>
                  </a:lnTo>
                  <a:lnTo>
                    <a:pt x="232" y="163"/>
                  </a:lnTo>
                  <a:lnTo>
                    <a:pt x="228" y="171"/>
                  </a:lnTo>
                  <a:lnTo>
                    <a:pt x="226" y="180"/>
                  </a:lnTo>
                  <a:lnTo>
                    <a:pt x="224" y="188"/>
                  </a:lnTo>
                  <a:lnTo>
                    <a:pt x="222" y="198"/>
                  </a:lnTo>
                  <a:lnTo>
                    <a:pt x="221" y="207"/>
                  </a:lnTo>
                  <a:lnTo>
                    <a:pt x="220" y="218"/>
                  </a:lnTo>
                  <a:lnTo>
                    <a:pt x="221" y="229"/>
                  </a:lnTo>
                  <a:lnTo>
                    <a:pt x="222" y="241"/>
                  </a:lnTo>
                  <a:lnTo>
                    <a:pt x="225" y="253"/>
                  </a:lnTo>
                  <a:lnTo>
                    <a:pt x="227" y="267"/>
                  </a:lnTo>
                  <a:lnTo>
                    <a:pt x="227" y="267"/>
                  </a:lnTo>
                  <a:lnTo>
                    <a:pt x="229" y="273"/>
                  </a:lnTo>
                  <a:lnTo>
                    <a:pt x="231" y="280"/>
                  </a:lnTo>
                  <a:lnTo>
                    <a:pt x="232" y="287"/>
                  </a:lnTo>
                  <a:lnTo>
                    <a:pt x="234" y="294"/>
                  </a:lnTo>
                  <a:lnTo>
                    <a:pt x="236" y="301"/>
                  </a:lnTo>
                  <a:lnTo>
                    <a:pt x="237" y="308"/>
                  </a:lnTo>
                  <a:lnTo>
                    <a:pt x="239" y="314"/>
                  </a:lnTo>
                  <a:lnTo>
                    <a:pt x="241" y="321"/>
                  </a:lnTo>
                  <a:lnTo>
                    <a:pt x="242" y="328"/>
                  </a:lnTo>
                  <a:lnTo>
                    <a:pt x="244" y="335"/>
                  </a:lnTo>
                  <a:lnTo>
                    <a:pt x="245" y="342"/>
                  </a:lnTo>
                  <a:lnTo>
                    <a:pt x="246" y="349"/>
                  </a:lnTo>
                  <a:lnTo>
                    <a:pt x="247" y="356"/>
                  </a:lnTo>
                  <a:lnTo>
                    <a:pt x="249" y="363"/>
                  </a:lnTo>
                  <a:lnTo>
                    <a:pt x="249" y="370"/>
                  </a:lnTo>
                  <a:lnTo>
                    <a:pt x="250" y="377"/>
                  </a:lnTo>
                  <a:lnTo>
                    <a:pt x="251" y="385"/>
                  </a:lnTo>
                  <a:lnTo>
                    <a:pt x="251" y="392"/>
                  </a:lnTo>
                  <a:lnTo>
                    <a:pt x="252" y="399"/>
                  </a:lnTo>
                  <a:lnTo>
                    <a:pt x="252" y="407"/>
                  </a:lnTo>
                  <a:lnTo>
                    <a:pt x="252" y="415"/>
                  </a:lnTo>
                  <a:lnTo>
                    <a:pt x="252" y="423"/>
                  </a:lnTo>
                  <a:lnTo>
                    <a:pt x="252" y="431"/>
                  </a:lnTo>
                  <a:lnTo>
                    <a:pt x="252" y="439"/>
                  </a:lnTo>
                  <a:lnTo>
                    <a:pt x="252" y="447"/>
                  </a:lnTo>
                  <a:lnTo>
                    <a:pt x="251" y="455"/>
                  </a:lnTo>
                  <a:lnTo>
                    <a:pt x="250" y="464"/>
                  </a:lnTo>
                  <a:lnTo>
                    <a:pt x="249" y="472"/>
                  </a:lnTo>
                  <a:lnTo>
                    <a:pt x="248" y="481"/>
                  </a:lnTo>
                  <a:lnTo>
                    <a:pt x="246" y="490"/>
                  </a:lnTo>
                  <a:lnTo>
                    <a:pt x="245" y="498"/>
                  </a:lnTo>
                  <a:lnTo>
                    <a:pt x="243" y="507"/>
                  </a:lnTo>
                  <a:lnTo>
                    <a:pt x="243" y="507"/>
                  </a:lnTo>
                  <a:lnTo>
                    <a:pt x="239" y="526"/>
                  </a:lnTo>
                  <a:lnTo>
                    <a:pt x="235" y="543"/>
                  </a:lnTo>
                  <a:lnTo>
                    <a:pt x="231" y="559"/>
                  </a:lnTo>
                  <a:lnTo>
                    <a:pt x="226" y="574"/>
                  </a:lnTo>
                  <a:lnTo>
                    <a:pt x="222" y="589"/>
                  </a:lnTo>
                  <a:lnTo>
                    <a:pt x="216" y="602"/>
                  </a:lnTo>
                  <a:lnTo>
                    <a:pt x="210" y="614"/>
                  </a:lnTo>
                  <a:lnTo>
                    <a:pt x="204" y="625"/>
                  </a:lnTo>
                  <a:lnTo>
                    <a:pt x="196" y="634"/>
                  </a:lnTo>
                  <a:lnTo>
                    <a:pt x="189" y="642"/>
                  </a:lnTo>
                  <a:lnTo>
                    <a:pt x="180" y="649"/>
                  </a:lnTo>
                  <a:lnTo>
                    <a:pt x="170" y="655"/>
                  </a:lnTo>
                  <a:lnTo>
                    <a:pt x="160" y="658"/>
                  </a:lnTo>
                  <a:lnTo>
                    <a:pt x="149" y="661"/>
                  </a:lnTo>
                  <a:lnTo>
                    <a:pt x="136" y="662"/>
                  </a:lnTo>
                  <a:lnTo>
                    <a:pt x="123" y="661"/>
                  </a:lnTo>
                  <a:lnTo>
                    <a:pt x="123" y="661"/>
                  </a:lnTo>
                  <a:lnTo>
                    <a:pt x="109" y="658"/>
                  </a:lnTo>
                  <a:lnTo>
                    <a:pt x="97" y="653"/>
                  </a:lnTo>
                  <a:lnTo>
                    <a:pt x="87" y="648"/>
                  </a:lnTo>
                  <a:lnTo>
                    <a:pt x="77" y="641"/>
                  </a:lnTo>
                  <a:lnTo>
                    <a:pt x="69" y="633"/>
                  </a:lnTo>
                  <a:lnTo>
                    <a:pt x="62" y="625"/>
                  </a:lnTo>
                  <a:lnTo>
                    <a:pt x="56" y="615"/>
                  </a:lnTo>
                  <a:lnTo>
                    <a:pt x="52" y="605"/>
                  </a:lnTo>
                  <a:lnTo>
                    <a:pt x="48" y="595"/>
                  </a:lnTo>
                  <a:lnTo>
                    <a:pt x="45" y="585"/>
                  </a:lnTo>
                  <a:lnTo>
                    <a:pt x="42" y="574"/>
                  </a:lnTo>
                  <a:lnTo>
                    <a:pt x="41" y="564"/>
                  </a:lnTo>
                  <a:lnTo>
                    <a:pt x="40" y="554"/>
                  </a:lnTo>
                  <a:lnTo>
                    <a:pt x="40" y="545"/>
                  </a:lnTo>
                  <a:lnTo>
                    <a:pt x="39" y="536"/>
                  </a:lnTo>
                  <a:lnTo>
                    <a:pt x="40" y="528"/>
                  </a:lnTo>
                  <a:lnTo>
                    <a:pt x="40" y="528"/>
                  </a:lnTo>
                  <a:lnTo>
                    <a:pt x="40" y="520"/>
                  </a:lnTo>
                  <a:lnTo>
                    <a:pt x="40" y="511"/>
                  </a:lnTo>
                  <a:lnTo>
                    <a:pt x="42" y="501"/>
                  </a:lnTo>
                  <a:lnTo>
                    <a:pt x="43" y="491"/>
                  </a:lnTo>
                  <a:lnTo>
                    <a:pt x="44" y="481"/>
                  </a:lnTo>
                  <a:lnTo>
                    <a:pt x="46" y="469"/>
                  </a:lnTo>
                  <a:lnTo>
                    <a:pt x="47" y="458"/>
                  </a:lnTo>
                  <a:lnTo>
                    <a:pt x="49" y="445"/>
                  </a:lnTo>
                  <a:lnTo>
                    <a:pt x="49" y="432"/>
                  </a:lnTo>
                  <a:lnTo>
                    <a:pt x="51" y="420"/>
                  </a:lnTo>
                  <a:lnTo>
                    <a:pt x="52" y="406"/>
                  </a:lnTo>
                  <a:lnTo>
                    <a:pt x="53" y="393"/>
                  </a:lnTo>
                  <a:lnTo>
                    <a:pt x="54" y="380"/>
                  </a:lnTo>
                  <a:lnTo>
                    <a:pt x="54" y="367"/>
                  </a:lnTo>
                  <a:lnTo>
                    <a:pt x="54" y="354"/>
                  </a:lnTo>
                  <a:lnTo>
                    <a:pt x="54" y="340"/>
                  </a:lnTo>
                  <a:lnTo>
                    <a:pt x="54" y="340"/>
                  </a:lnTo>
                  <a:lnTo>
                    <a:pt x="53" y="327"/>
                  </a:lnTo>
                  <a:lnTo>
                    <a:pt x="52" y="314"/>
                  </a:lnTo>
                  <a:lnTo>
                    <a:pt x="49" y="301"/>
                  </a:lnTo>
                  <a:lnTo>
                    <a:pt x="47" y="286"/>
                  </a:lnTo>
                  <a:lnTo>
                    <a:pt x="45" y="272"/>
                  </a:lnTo>
                  <a:lnTo>
                    <a:pt x="42" y="258"/>
                  </a:lnTo>
                  <a:lnTo>
                    <a:pt x="38" y="243"/>
                  </a:lnTo>
                  <a:lnTo>
                    <a:pt x="35" y="229"/>
                  </a:lnTo>
                  <a:lnTo>
                    <a:pt x="32" y="216"/>
                  </a:lnTo>
                  <a:lnTo>
                    <a:pt x="28" y="202"/>
                  </a:lnTo>
                  <a:lnTo>
                    <a:pt x="25" y="189"/>
                  </a:lnTo>
                  <a:lnTo>
                    <a:pt x="21" y="176"/>
                  </a:lnTo>
                  <a:lnTo>
                    <a:pt x="18" y="163"/>
                  </a:lnTo>
                  <a:lnTo>
                    <a:pt x="14" y="152"/>
                  </a:lnTo>
                  <a:lnTo>
                    <a:pt x="11" y="141"/>
                  </a:lnTo>
                  <a:lnTo>
                    <a:pt x="8" y="131"/>
                  </a:lnTo>
                  <a:lnTo>
                    <a:pt x="8" y="131"/>
                  </a:lnTo>
                  <a:lnTo>
                    <a:pt x="6" y="121"/>
                  </a:lnTo>
                  <a:lnTo>
                    <a:pt x="3" y="111"/>
                  </a:lnTo>
                  <a:lnTo>
                    <a:pt x="2" y="101"/>
                  </a:lnTo>
                  <a:lnTo>
                    <a:pt x="0" y="92"/>
                  </a:lnTo>
                  <a:lnTo>
                    <a:pt x="0" y="82"/>
                  </a:lnTo>
                  <a:lnTo>
                    <a:pt x="0" y="73"/>
                  </a:lnTo>
                  <a:lnTo>
                    <a:pt x="0" y="64"/>
                  </a:lnTo>
                  <a:lnTo>
                    <a:pt x="1" y="55"/>
                  </a:lnTo>
                  <a:lnTo>
                    <a:pt x="2" y="47"/>
                  </a:lnTo>
                  <a:lnTo>
                    <a:pt x="4" y="39"/>
                  </a:lnTo>
                  <a:lnTo>
                    <a:pt x="7" y="32"/>
                  </a:lnTo>
                  <a:lnTo>
                    <a:pt x="10" y="26"/>
                  </a:lnTo>
                  <a:lnTo>
                    <a:pt x="14" y="19"/>
                  </a:lnTo>
                  <a:lnTo>
                    <a:pt x="18" y="14"/>
                  </a:lnTo>
                  <a:lnTo>
                    <a:pt x="23" y="9"/>
                  </a:lnTo>
                  <a:lnTo>
                    <a:pt x="30" y="6"/>
                  </a:lnTo>
                  <a:lnTo>
                    <a:pt x="30" y="6"/>
                  </a:lnTo>
                  <a:lnTo>
                    <a:pt x="40" y="3"/>
                  </a:lnTo>
                  <a:lnTo>
                    <a:pt x="47" y="0"/>
                  </a:lnTo>
                  <a:lnTo>
                    <a:pt x="55" y="0"/>
                  </a:lnTo>
                  <a:lnTo>
                    <a:pt x="61" y="0"/>
                  </a:lnTo>
                  <a:lnTo>
                    <a:pt x="66" y="1"/>
                  </a:lnTo>
                  <a:lnTo>
                    <a:pt x="70" y="2"/>
                  </a:lnTo>
                  <a:lnTo>
                    <a:pt x="73" y="3"/>
                  </a:lnTo>
                  <a:lnTo>
                    <a:pt x="75" y="5"/>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617" name="Freeform 161"/>
            <p:cNvSpPr>
              <a:spLocks/>
            </p:cNvSpPr>
            <p:nvPr/>
          </p:nvSpPr>
          <p:spPr bwMode="auto">
            <a:xfrm>
              <a:off x="539" y="1877"/>
              <a:ext cx="1210" cy="381"/>
            </a:xfrm>
            <a:custGeom>
              <a:avLst/>
              <a:gdLst/>
              <a:ahLst/>
              <a:cxnLst>
                <a:cxn ang="0">
                  <a:pos x="3" y="25"/>
                </a:cxn>
                <a:cxn ang="0">
                  <a:pos x="19" y="23"/>
                </a:cxn>
                <a:cxn ang="0">
                  <a:pos x="45" y="21"/>
                </a:cxn>
                <a:cxn ang="0">
                  <a:pos x="80" y="18"/>
                </a:cxn>
                <a:cxn ang="0">
                  <a:pos x="121" y="15"/>
                </a:cxn>
                <a:cxn ang="0">
                  <a:pos x="164" y="11"/>
                </a:cxn>
                <a:cxn ang="0">
                  <a:pos x="208" y="8"/>
                </a:cxn>
                <a:cxn ang="0">
                  <a:pos x="249" y="4"/>
                </a:cxn>
                <a:cxn ang="0">
                  <a:pos x="285" y="2"/>
                </a:cxn>
                <a:cxn ang="0">
                  <a:pos x="314" y="0"/>
                </a:cxn>
                <a:cxn ang="0">
                  <a:pos x="331" y="0"/>
                </a:cxn>
                <a:cxn ang="0">
                  <a:pos x="352" y="0"/>
                </a:cxn>
                <a:cxn ang="0">
                  <a:pos x="368" y="3"/>
                </a:cxn>
                <a:cxn ang="0">
                  <a:pos x="383" y="6"/>
                </a:cxn>
                <a:cxn ang="0">
                  <a:pos x="397" y="10"/>
                </a:cxn>
                <a:cxn ang="0">
                  <a:pos x="411" y="16"/>
                </a:cxn>
                <a:cxn ang="0">
                  <a:pos x="428" y="22"/>
                </a:cxn>
                <a:cxn ang="0">
                  <a:pos x="471" y="39"/>
                </a:cxn>
                <a:cxn ang="0">
                  <a:pos x="540" y="66"/>
                </a:cxn>
                <a:cxn ang="0">
                  <a:pos x="625" y="99"/>
                </a:cxn>
                <a:cxn ang="0">
                  <a:pos x="721" y="137"/>
                </a:cxn>
                <a:cxn ang="0">
                  <a:pos x="821" y="177"/>
                </a:cxn>
                <a:cxn ang="0">
                  <a:pos x="919" y="216"/>
                </a:cxn>
                <a:cxn ang="0">
                  <a:pos x="1009" y="252"/>
                </a:cxn>
                <a:cxn ang="0">
                  <a:pos x="1082" y="281"/>
                </a:cxn>
                <a:cxn ang="0">
                  <a:pos x="1135" y="302"/>
                </a:cxn>
                <a:cxn ang="0">
                  <a:pos x="1158" y="311"/>
                </a:cxn>
                <a:cxn ang="0">
                  <a:pos x="1184" y="325"/>
                </a:cxn>
                <a:cxn ang="0">
                  <a:pos x="1202" y="341"/>
                </a:cxn>
                <a:cxn ang="0">
                  <a:pos x="751" y="380"/>
                </a:cxn>
                <a:cxn ang="0">
                  <a:pos x="750" y="377"/>
                </a:cxn>
                <a:cxn ang="0">
                  <a:pos x="747" y="372"/>
                </a:cxn>
                <a:cxn ang="0">
                  <a:pos x="736" y="362"/>
                </a:cxn>
                <a:cxn ang="0">
                  <a:pos x="718" y="349"/>
                </a:cxn>
                <a:cxn ang="0">
                  <a:pos x="687" y="333"/>
                </a:cxn>
                <a:cxn ang="0">
                  <a:pos x="654" y="318"/>
                </a:cxn>
                <a:cxn ang="0">
                  <a:pos x="604" y="296"/>
                </a:cxn>
                <a:cxn ang="0">
                  <a:pos x="537" y="266"/>
                </a:cxn>
                <a:cxn ang="0">
                  <a:pos x="456" y="230"/>
                </a:cxn>
                <a:cxn ang="0">
                  <a:pos x="368" y="190"/>
                </a:cxn>
                <a:cxn ang="0">
                  <a:pos x="278" y="150"/>
                </a:cxn>
                <a:cxn ang="0">
                  <a:pos x="193" y="112"/>
                </a:cxn>
                <a:cxn ang="0">
                  <a:pos x="116" y="78"/>
                </a:cxn>
                <a:cxn ang="0">
                  <a:pos x="55" y="50"/>
                </a:cxn>
                <a:cxn ang="0">
                  <a:pos x="14" y="32"/>
                </a:cxn>
                <a:cxn ang="0">
                  <a:pos x="0" y="25"/>
                </a:cxn>
              </a:cxnLst>
              <a:rect l="0" t="0" r="r" b="b"/>
              <a:pathLst>
                <a:path w="1210" h="381">
                  <a:moveTo>
                    <a:pt x="0" y="25"/>
                  </a:moveTo>
                  <a:lnTo>
                    <a:pt x="0" y="25"/>
                  </a:lnTo>
                  <a:lnTo>
                    <a:pt x="3" y="25"/>
                  </a:lnTo>
                  <a:lnTo>
                    <a:pt x="7" y="24"/>
                  </a:lnTo>
                  <a:lnTo>
                    <a:pt x="12" y="24"/>
                  </a:lnTo>
                  <a:lnTo>
                    <a:pt x="19" y="23"/>
                  </a:lnTo>
                  <a:lnTo>
                    <a:pt x="27" y="22"/>
                  </a:lnTo>
                  <a:lnTo>
                    <a:pt x="35" y="22"/>
                  </a:lnTo>
                  <a:lnTo>
                    <a:pt x="45" y="21"/>
                  </a:lnTo>
                  <a:lnTo>
                    <a:pt x="57" y="20"/>
                  </a:lnTo>
                  <a:lnTo>
                    <a:pt x="68" y="19"/>
                  </a:lnTo>
                  <a:lnTo>
                    <a:pt x="80" y="18"/>
                  </a:lnTo>
                  <a:lnTo>
                    <a:pt x="94" y="17"/>
                  </a:lnTo>
                  <a:lnTo>
                    <a:pt x="107" y="16"/>
                  </a:lnTo>
                  <a:lnTo>
                    <a:pt x="121" y="15"/>
                  </a:lnTo>
                  <a:lnTo>
                    <a:pt x="135" y="13"/>
                  </a:lnTo>
                  <a:lnTo>
                    <a:pt x="150" y="12"/>
                  </a:lnTo>
                  <a:lnTo>
                    <a:pt x="164" y="11"/>
                  </a:lnTo>
                  <a:lnTo>
                    <a:pt x="179" y="10"/>
                  </a:lnTo>
                  <a:lnTo>
                    <a:pt x="194" y="9"/>
                  </a:lnTo>
                  <a:lnTo>
                    <a:pt x="208" y="8"/>
                  </a:lnTo>
                  <a:lnTo>
                    <a:pt x="223" y="6"/>
                  </a:lnTo>
                  <a:lnTo>
                    <a:pt x="236" y="6"/>
                  </a:lnTo>
                  <a:lnTo>
                    <a:pt x="249" y="4"/>
                  </a:lnTo>
                  <a:lnTo>
                    <a:pt x="262" y="3"/>
                  </a:lnTo>
                  <a:lnTo>
                    <a:pt x="274" y="3"/>
                  </a:lnTo>
                  <a:lnTo>
                    <a:pt x="285" y="2"/>
                  </a:lnTo>
                  <a:lnTo>
                    <a:pt x="296" y="1"/>
                  </a:lnTo>
                  <a:lnTo>
                    <a:pt x="305" y="1"/>
                  </a:lnTo>
                  <a:lnTo>
                    <a:pt x="314" y="0"/>
                  </a:lnTo>
                  <a:lnTo>
                    <a:pt x="321" y="0"/>
                  </a:lnTo>
                  <a:lnTo>
                    <a:pt x="327" y="0"/>
                  </a:lnTo>
                  <a:lnTo>
                    <a:pt x="331" y="0"/>
                  </a:lnTo>
                  <a:lnTo>
                    <a:pt x="338" y="0"/>
                  </a:lnTo>
                  <a:lnTo>
                    <a:pt x="345" y="0"/>
                  </a:lnTo>
                  <a:lnTo>
                    <a:pt x="352" y="0"/>
                  </a:lnTo>
                  <a:lnTo>
                    <a:pt x="358" y="1"/>
                  </a:lnTo>
                  <a:lnTo>
                    <a:pt x="364" y="2"/>
                  </a:lnTo>
                  <a:lnTo>
                    <a:pt x="368" y="3"/>
                  </a:lnTo>
                  <a:lnTo>
                    <a:pt x="374" y="4"/>
                  </a:lnTo>
                  <a:lnTo>
                    <a:pt x="378" y="5"/>
                  </a:lnTo>
                  <a:lnTo>
                    <a:pt x="383" y="6"/>
                  </a:lnTo>
                  <a:lnTo>
                    <a:pt x="388" y="8"/>
                  </a:lnTo>
                  <a:lnTo>
                    <a:pt x="392" y="9"/>
                  </a:lnTo>
                  <a:lnTo>
                    <a:pt x="397" y="10"/>
                  </a:lnTo>
                  <a:lnTo>
                    <a:pt x="401" y="12"/>
                  </a:lnTo>
                  <a:lnTo>
                    <a:pt x="406" y="14"/>
                  </a:lnTo>
                  <a:lnTo>
                    <a:pt x="411" y="16"/>
                  </a:lnTo>
                  <a:lnTo>
                    <a:pt x="416" y="17"/>
                  </a:lnTo>
                  <a:lnTo>
                    <a:pt x="420" y="19"/>
                  </a:lnTo>
                  <a:lnTo>
                    <a:pt x="428" y="22"/>
                  </a:lnTo>
                  <a:lnTo>
                    <a:pt x="439" y="26"/>
                  </a:lnTo>
                  <a:lnTo>
                    <a:pt x="454" y="32"/>
                  </a:lnTo>
                  <a:lnTo>
                    <a:pt x="471" y="39"/>
                  </a:lnTo>
                  <a:lnTo>
                    <a:pt x="492" y="47"/>
                  </a:lnTo>
                  <a:lnTo>
                    <a:pt x="514" y="56"/>
                  </a:lnTo>
                  <a:lnTo>
                    <a:pt x="540" y="66"/>
                  </a:lnTo>
                  <a:lnTo>
                    <a:pt x="566" y="76"/>
                  </a:lnTo>
                  <a:lnTo>
                    <a:pt x="594" y="88"/>
                  </a:lnTo>
                  <a:lnTo>
                    <a:pt x="625" y="99"/>
                  </a:lnTo>
                  <a:lnTo>
                    <a:pt x="655" y="112"/>
                  </a:lnTo>
                  <a:lnTo>
                    <a:pt x="687" y="124"/>
                  </a:lnTo>
                  <a:lnTo>
                    <a:pt x="721" y="137"/>
                  </a:lnTo>
                  <a:lnTo>
                    <a:pt x="754" y="150"/>
                  </a:lnTo>
                  <a:lnTo>
                    <a:pt x="787" y="164"/>
                  </a:lnTo>
                  <a:lnTo>
                    <a:pt x="821" y="177"/>
                  </a:lnTo>
                  <a:lnTo>
                    <a:pt x="854" y="190"/>
                  </a:lnTo>
                  <a:lnTo>
                    <a:pt x="887" y="204"/>
                  </a:lnTo>
                  <a:lnTo>
                    <a:pt x="919" y="216"/>
                  </a:lnTo>
                  <a:lnTo>
                    <a:pt x="950" y="229"/>
                  </a:lnTo>
                  <a:lnTo>
                    <a:pt x="980" y="241"/>
                  </a:lnTo>
                  <a:lnTo>
                    <a:pt x="1009" y="252"/>
                  </a:lnTo>
                  <a:lnTo>
                    <a:pt x="1035" y="262"/>
                  </a:lnTo>
                  <a:lnTo>
                    <a:pt x="1060" y="272"/>
                  </a:lnTo>
                  <a:lnTo>
                    <a:pt x="1082" y="281"/>
                  </a:lnTo>
                  <a:lnTo>
                    <a:pt x="1102" y="289"/>
                  </a:lnTo>
                  <a:lnTo>
                    <a:pt x="1120" y="296"/>
                  </a:lnTo>
                  <a:lnTo>
                    <a:pt x="1135" y="302"/>
                  </a:lnTo>
                  <a:lnTo>
                    <a:pt x="1146" y="307"/>
                  </a:lnTo>
                  <a:lnTo>
                    <a:pt x="1154" y="310"/>
                  </a:lnTo>
                  <a:lnTo>
                    <a:pt x="1158" y="311"/>
                  </a:lnTo>
                  <a:lnTo>
                    <a:pt x="1167" y="315"/>
                  </a:lnTo>
                  <a:lnTo>
                    <a:pt x="1175" y="321"/>
                  </a:lnTo>
                  <a:lnTo>
                    <a:pt x="1184" y="325"/>
                  </a:lnTo>
                  <a:lnTo>
                    <a:pt x="1191" y="330"/>
                  </a:lnTo>
                  <a:lnTo>
                    <a:pt x="1197" y="336"/>
                  </a:lnTo>
                  <a:lnTo>
                    <a:pt x="1202" y="341"/>
                  </a:lnTo>
                  <a:lnTo>
                    <a:pt x="1206" y="347"/>
                  </a:lnTo>
                  <a:lnTo>
                    <a:pt x="1209" y="350"/>
                  </a:lnTo>
                  <a:lnTo>
                    <a:pt x="751" y="380"/>
                  </a:lnTo>
                  <a:lnTo>
                    <a:pt x="751" y="380"/>
                  </a:lnTo>
                  <a:lnTo>
                    <a:pt x="750" y="379"/>
                  </a:lnTo>
                  <a:lnTo>
                    <a:pt x="750" y="377"/>
                  </a:lnTo>
                  <a:lnTo>
                    <a:pt x="749" y="376"/>
                  </a:lnTo>
                  <a:lnTo>
                    <a:pt x="748" y="374"/>
                  </a:lnTo>
                  <a:lnTo>
                    <a:pt x="747" y="372"/>
                  </a:lnTo>
                  <a:lnTo>
                    <a:pt x="744" y="369"/>
                  </a:lnTo>
                  <a:lnTo>
                    <a:pt x="740" y="366"/>
                  </a:lnTo>
                  <a:lnTo>
                    <a:pt x="736" y="362"/>
                  </a:lnTo>
                  <a:lnTo>
                    <a:pt x="731" y="358"/>
                  </a:lnTo>
                  <a:lnTo>
                    <a:pt x="725" y="354"/>
                  </a:lnTo>
                  <a:lnTo>
                    <a:pt x="718" y="349"/>
                  </a:lnTo>
                  <a:lnTo>
                    <a:pt x="709" y="344"/>
                  </a:lnTo>
                  <a:lnTo>
                    <a:pt x="699" y="339"/>
                  </a:lnTo>
                  <a:lnTo>
                    <a:pt x="687" y="333"/>
                  </a:lnTo>
                  <a:lnTo>
                    <a:pt x="673" y="327"/>
                  </a:lnTo>
                  <a:lnTo>
                    <a:pt x="665" y="323"/>
                  </a:lnTo>
                  <a:lnTo>
                    <a:pt x="654" y="318"/>
                  </a:lnTo>
                  <a:lnTo>
                    <a:pt x="640" y="312"/>
                  </a:lnTo>
                  <a:lnTo>
                    <a:pt x="623" y="304"/>
                  </a:lnTo>
                  <a:lnTo>
                    <a:pt x="604" y="296"/>
                  </a:lnTo>
                  <a:lnTo>
                    <a:pt x="583" y="287"/>
                  </a:lnTo>
                  <a:lnTo>
                    <a:pt x="561" y="277"/>
                  </a:lnTo>
                  <a:lnTo>
                    <a:pt x="537" y="266"/>
                  </a:lnTo>
                  <a:lnTo>
                    <a:pt x="511" y="255"/>
                  </a:lnTo>
                  <a:lnTo>
                    <a:pt x="484" y="242"/>
                  </a:lnTo>
                  <a:lnTo>
                    <a:pt x="456" y="230"/>
                  </a:lnTo>
                  <a:lnTo>
                    <a:pt x="427" y="217"/>
                  </a:lnTo>
                  <a:lnTo>
                    <a:pt x="398" y="204"/>
                  </a:lnTo>
                  <a:lnTo>
                    <a:pt x="368" y="190"/>
                  </a:lnTo>
                  <a:lnTo>
                    <a:pt x="338" y="177"/>
                  </a:lnTo>
                  <a:lnTo>
                    <a:pt x="309" y="163"/>
                  </a:lnTo>
                  <a:lnTo>
                    <a:pt x="278" y="150"/>
                  </a:lnTo>
                  <a:lnTo>
                    <a:pt x="249" y="137"/>
                  </a:lnTo>
                  <a:lnTo>
                    <a:pt x="221" y="124"/>
                  </a:lnTo>
                  <a:lnTo>
                    <a:pt x="193" y="112"/>
                  </a:lnTo>
                  <a:lnTo>
                    <a:pt x="166" y="100"/>
                  </a:lnTo>
                  <a:lnTo>
                    <a:pt x="141" y="88"/>
                  </a:lnTo>
                  <a:lnTo>
                    <a:pt x="116" y="78"/>
                  </a:lnTo>
                  <a:lnTo>
                    <a:pt x="95" y="68"/>
                  </a:lnTo>
                  <a:lnTo>
                    <a:pt x="74" y="58"/>
                  </a:lnTo>
                  <a:lnTo>
                    <a:pt x="55" y="50"/>
                  </a:lnTo>
                  <a:lnTo>
                    <a:pt x="39" y="42"/>
                  </a:lnTo>
                  <a:lnTo>
                    <a:pt x="26" y="37"/>
                  </a:lnTo>
                  <a:lnTo>
                    <a:pt x="14" y="32"/>
                  </a:lnTo>
                  <a:lnTo>
                    <a:pt x="7" y="28"/>
                  </a:lnTo>
                  <a:lnTo>
                    <a:pt x="1" y="26"/>
                  </a:lnTo>
                  <a:lnTo>
                    <a:pt x="0" y="25"/>
                  </a:lnTo>
                </a:path>
              </a:pathLst>
            </a:custGeom>
            <a:solidFill>
              <a:srgbClr val="D8F2F2"/>
            </a:solidFill>
            <a:ln w="9525" cap="rnd">
              <a:noFill/>
              <a:round/>
              <a:headEnd/>
              <a:tailEnd/>
            </a:ln>
            <a:effectLst/>
          </p:spPr>
          <p:txBody>
            <a:bodyPr/>
            <a:lstStyle/>
            <a:p>
              <a:endParaRPr lang="en-US"/>
            </a:p>
          </p:txBody>
        </p:sp>
        <p:sp>
          <p:nvSpPr>
            <p:cNvPr id="19618" name="Freeform 162"/>
            <p:cNvSpPr>
              <a:spLocks/>
            </p:cNvSpPr>
            <p:nvPr/>
          </p:nvSpPr>
          <p:spPr bwMode="auto">
            <a:xfrm>
              <a:off x="526" y="1901"/>
              <a:ext cx="17" cy="17"/>
            </a:xfrm>
            <a:custGeom>
              <a:avLst/>
              <a:gdLst/>
              <a:ahLst/>
              <a:cxnLst>
                <a:cxn ang="0">
                  <a:pos x="16" y="0"/>
                </a:cxn>
                <a:cxn ang="0">
                  <a:pos x="10" y="0"/>
                </a:cxn>
                <a:cxn ang="0">
                  <a:pos x="6" y="0"/>
                </a:cxn>
                <a:cxn ang="0">
                  <a:pos x="3" y="3"/>
                </a:cxn>
                <a:cxn ang="0">
                  <a:pos x="1" y="5"/>
                </a:cxn>
                <a:cxn ang="0">
                  <a:pos x="0" y="8"/>
                </a:cxn>
                <a:cxn ang="0">
                  <a:pos x="0" y="11"/>
                </a:cxn>
                <a:cxn ang="0">
                  <a:pos x="3" y="14"/>
                </a:cxn>
                <a:cxn ang="0">
                  <a:pos x="6" y="16"/>
                </a:cxn>
                <a:cxn ang="0">
                  <a:pos x="16" y="0"/>
                </a:cxn>
              </a:cxnLst>
              <a:rect l="0" t="0" r="r" b="b"/>
              <a:pathLst>
                <a:path w="17" h="17">
                  <a:moveTo>
                    <a:pt x="16" y="0"/>
                  </a:moveTo>
                  <a:lnTo>
                    <a:pt x="10" y="0"/>
                  </a:lnTo>
                  <a:lnTo>
                    <a:pt x="6" y="0"/>
                  </a:lnTo>
                  <a:lnTo>
                    <a:pt x="3" y="3"/>
                  </a:lnTo>
                  <a:lnTo>
                    <a:pt x="1" y="5"/>
                  </a:lnTo>
                  <a:lnTo>
                    <a:pt x="0" y="8"/>
                  </a:lnTo>
                  <a:lnTo>
                    <a:pt x="0" y="11"/>
                  </a:lnTo>
                  <a:lnTo>
                    <a:pt x="3" y="14"/>
                  </a:lnTo>
                  <a:lnTo>
                    <a:pt x="6" y="16"/>
                  </a:lnTo>
                  <a:lnTo>
                    <a:pt x="16" y="0"/>
                  </a:lnTo>
                </a:path>
              </a:pathLst>
            </a:custGeom>
            <a:solidFill>
              <a:srgbClr val="FFFFFF"/>
            </a:solidFill>
            <a:ln w="9525" cap="rnd">
              <a:noFill/>
              <a:round/>
              <a:headEnd/>
              <a:tailEnd/>
            </a:ln>
            <a:effectLst/>
          </p:spPr>
          <p:txBody>
            <a:bodyPr/>
            <a:lstStyle/>
            <a:p>
              <a:endParaRPr lang="en-US"/>
            </a:p>
          </p:txBody>
        </p:sp>
        <p:sp>
          <p:nvSpPr>
            <p:cNvPr id="19619" name="Freeform 163"/>
            <p:cNvSpPr>
              <a:spLocks/>
            </p:cNvSpPr>
            <p:nvPr/>
          </p:nvSpPr>
          <p:spPr bwMode="auto">
            <a:xfrm>
              <a:off x="530" y="1901"/>
              <a:ext cx="720" cy="336"/>
            </a:xfrm>
            <a:custGeom>
              <a:avLst/>
              <a:gdLst/>
              <a:ahLst/>
              <a:cxnLst>
                <a:cxn ang="0">
                  <a:pos x="718" y="320"/>
                </a:cxn>
                <a:cxn ang="0">
                  <a:pos x="705" y="314"/>
                </a:cxn>
                <a:cxn ang="0">
                  <a:pos x="678" y="302"/>
                </a:cxn>
                <a:cxn ang="0">
                  <a:pos x="641" y="285"/>
                </a:cxn>
                <a:cxn ang="0">
                  <a:pos x="594" y="264"/>
                </a:cxn>
                <a:cxn ang="0">
                  <a:pos x="539" y="239"/>
                </a:cxn>
                <a:cxn ang="0">
                  <a:pos x="479" y="213"/>
                </a:cxn>
                <a:cxn ang="0">
                  <a:pos x="415" y="184"/>
                </a:cxn>
                <a:cxn ang="0">
                  <a:pos x="351" y="154"/>
                </a:cxn>
                <a:cxn ang="0">
                  <a:pos x="286" y="125"/>
                </a:cxn>
                <a:cxn ang="0">
                  <a:pos x="223" y="98"/>
                </a:cxn>
                <a:cxn ang="0">
                  <a:pos x="164" y="72"/>
                </a:cxn>
                <a:cxn ang="0">
                  <a:pos x="112" y="48"/>
                </a:cxn>
                <a:cxn ang="0">
                  <a:pos x="69" y="28"/>
                </a:cxn>
                <a:cxn ang="0">
                  <a:pos x="35" y="13"/>
                </a:cxn>
                <a:cxn ang="0">
                  <a:pos x="13" y="3"/>
                </a:cxn>
                <a:cxn ang="0">
                  <a:pos x="6" y="0"/>
                </a:cxn>
                <a:cxn ang="0">
                  <a:pos x="2" y="16"/>
                </a:cxn>
                <a:cxn ang="0">
                  <a:pos x="16" y="22"/>
                </a:cxn>
                <a:cxn ang="0">
                  <a:pos x="45" y="35"/>
                </a:cxn>
                <a:cxn ang="0">
                  <a:pos x="83" y="52"/>
                </a:cxn>
                <a:cxn ang="0">
                  <a:pos x="132" y="74"/>
                </a:cxn>
                <a:cxn ang="0">
                  <a:pos x="188" y="98"/>
                </a:cxn>
                <a:cxn ang="0">
                  <a:pos x="248" y="126"/>
                </a:cxn>
                <a:cxn ang="0">
                  <a:pos x="312" y="154"/>
                </a:cxn>
                <a:cxn ang="0">
                  <a:pos x="377" y="184"/>
                </a:cxn>
                <a:cxn ang="0">
                  <a:pos x="442" y="213"/>
                </a:cxn>
                <a:cxn ang="0">
                  <a:pos x="504" y="241"/>
                </a:cxn>
                <a:cxn ang="0">
                  <a:pos x="562" y="266"/>
                </a:cxn>
                <a:cxn ang="0">
                  <a:pos x="613" y="289"/>
                </a:cxn>
                <a:cxn ang="0">
                  <a:pos x="655" y="308"/>
                </a:cxn>
                <a:cxn ang="0">
                  <a:pos x="688" y="323"/>
                </a:cxn>
                <a:cxn ang="0">
                  <a:pos x="708" y="332"/>
                </a:cxn>
                <a:cxn ang="0">
                  <a:pos x="712" y="335"/>
                </a:cxn>
              </a:cxnLst>
              <a:rect l="0" t="0" r="r" b="b"/>
              <a:pathLst>
                <a:path w="720" h="336">
                  <a:moveTo>
                    <a:pt x="719" y="320"/>
                  </a:moveTo>
                  <a:lnTo>
                    <a:pt x="718" y="320"/>
                  </a:lnTo>
                  <a:lnTo>
                    <a:pt x="714" y="318"/>
                  </a:lnTo>
                  <a:lnTo>
                    <a:pt x="705" y="314"/>
                  </a:lnTo>
                  <a:lnTo>
                    <a:pt x="694" y="308"/>
                  </a:lnTo>
                  <a:lnTo>
                    <a:pt x="678" y="302"/>
                  </a:lnTo>
                  <a:lnTo>
                    <a:pt x="661" y="294"/>
                  </a:lnTo>
                  <a:lnTo>
                    <a:pt x="641" y="285"/>
                  </a:lnTo>
                  <a:lnTo>
                    <a:pt x="618" y="275"/>
                  </a:lnTo>
                  <a:lnTo>
                    <a:pt x="594" y="264"/>
                  </a:lnTo>
                  <a:lnTo>
                    <a:pt x="567" y="252"/>
                  </a:lnTo>
                  <a:lnTo>
                    <a:pt x="539" y="239"/>
                  </a:lnTo>
                  <a:lnTo>
                    <a:pt x="510" y="226"/>
                  </a:lnTo>
                  <a:lnTo>
                    <a:pt x="479" y="213"/>
                  </a:lnTo>
                  <a:lnTo>
                    <a:pt x="448" y="198"/>
                  </a:lnTo>
                  <a:lnTo>
                    <a:pt x="415" y="184"/>
                  </a:lnTo>
                  <a:lnTo>
                    <a:pt x="383" y="170"/>
                  </a:lnTo>
                  <a:lnTo>
                    <a:pt x="351" y="154"/>
                  </a:lnTo>
                  <a:lnTo>
                    <a:pt x="317" y="140"/>
                  </a:lnTo>
                  <a:lnTo>
                    <a:pt x="286" y="125"/>
                  </a:lnTo>
                  <a:lnTo>
                    <a:pt x="254" y="111"/>
                  </a:lnTo>
                  <a:lnTo>
                    <a:pt x="223" y="98"/>
                  </a:lnTo>
                  <a:lnTo>
                    <a:pt x="193" y="84"/>
                  </a:lnTo>
                  <a:lnTo>
                    <a:pt x="164" y="72"/>
                  </a:lnTo>
                  <a:lnTo>
                    <a:pt x="137" y="59"/>
                  </a:lnTo>
                  <a:lnTo>
                    <a:pt x="112" y="48"/>
                  </a:lnTo>
                  <a:lnTo>
                    <a:pt x="90" y="38"/>
                  </a:lnTo>
                  <a:lnTo>
                    <a:pt x="69" y="28"/>
                  </a:lnTo>
                  <a:lnTo>
                    <a:pt x="50" y="20"/>
                  </a:lnTo>
                  <a:lnTo>
                    <a:pt x="35" y="13"/>
                  </a:lnTo>
                  <a:lnTo>
                    <a:pt x="23" y="7"/>
                  </a:lnTo>
                  <a:lnTo>
                    <a:pt x="13" y="3"/>
                  </a:lnTo>
                  <a:lnTo>
                    <a:pt x="7" y="1"/>
                  </a:lnTo>
                  <a:lnTo>
                    <a:pt x="6" y="0"/>
                  </a:lnTo>
                  <a:lnTo>
                    <a:pt x="0" y="14"/>
                  </a:lnTo>
                  <a:lnTo>
                    <a:pt x="2" y="16"/>
                  </a:lnTo>
                  <a:lnTo>
                    <a:pt x="8" y="18"/>
                  </a:lnTo>
                  <a:lnTo>
                    <a:pt x="16" y="22"/>
                  </a:lnTo>
                  <a:lnTo>
                    <a:pt x="29" y="28"/>
                  </a:lnTo>
                  <a:lnTo>
                    <a:pt x="45" y="35"/>
                  </a:lnTo>
                  <a:lnTo>
                    <a:pt x="63" y="42"/>
                  </a:lnTo>
                  <a:lnTo>
                    <a:pt x="83" y="52"/>
                  </a:lnTo>
                  <a:lnTo>
                    <a:pt x="107" y="62"/>
                  </a:lnTo>
                  <a:lnTo>
                    <a:pt x="132" y="74"/>
                  </a:lnTo>
                  <a:lnTo>
                    <a:pt x="159" y="86"/>
                  </a:lnTo>
                  <a:lnTo>
                    <a:pt x="188" y="98"/>
                  </a:lnTo>
                  <a:lnTo>
                    <a:pt x="217" y="112"/>
                  </a:lnTo>
                  <a:lnTo>
                    <a:pt x="248" y="126"/>
                  </a:lnTo>
                  <a:lnTo>
                    <a:pt x="279" y="140"/>
                  </a:lnTo>
                  <a:lnTo>
                    <a:pt x="312" y="154"/>
                  </a:lnTo>
                  <a:lnTo>
                    <a:pt x="345" y="169"/>
                  </a:lnTo>
                  <a:lnTo>
                    <a:pt x="377" y="184"/>
                  </a:lnTo>
                  <a:lnTo>
                    <a:pt x="410" y="199"/>
                  </a:lnTo>
                  <a:lnTo>
                    <a:pt x="442" y="213"/>
                  </a:lnTo>
                  <a:lnTo>
                    <a:pt x="473" y="227"/>
                  </a:lnTo>
                  <a:lnTo>
                    <a:pt x="504" y="241"/>
                  </a:lnTo>
                  <a:lnTo>
                    <a:pt x="534" y="254"/>
                  </a:lnTo>
                  <a:lnTo>
                    <a:pt x="562" y="266"/>
                  </a:lnTo>
                  <a:lnTo>
                    <a:pt x="588" y="279"/>
                  </a:lnTo>
                  <a:lnTo>
                    <a:pt x="613" y="289"/>
                  </a:lnTo>
                  <a:lnTo>
                    <a:pt x="635" y="299"/>
                  </a:lnTo>
                  <a:lnTo>
                    <a:pt x="655" y="308"/>
                  </a:lnTo>
                  <a:lnTo>
                    <a:pt x="673" y="316"/>
                  </a:lnTo>
                  <a:lnTo>
                    <a:pt x="688" y="323"/>
                  </a:lnTo>
                  <a:lnTo>
                    <a:pt x="699" y="328"/>
                  </a:lnTo>
                  <a:lnTo>
                    <a:pt x="708" y="332"/>
                  </a:lnTo>
                  <a:lnTo>
                    <a:pt x="713" y="335"/>
                  </a:lnTo>
                  <a:lnTo>
                    <a:pt x="712" y="335"/>
                  </a:lnTo>
                  <a:lnTo>
                    <a:pt x="719" y="320"/>
                  </a:lnTo>
                </a:path>
              </a:pathLst>
            </a:custGeom>
            <a:solidFill>
              <a:srgbClr val="FFFFFF"/>
            </a:solidFill>
            <a:ln w="9525" cap="rnd">
              <a:noFill/>
              <a:round/>
              <a:headEnd/>
              <a:tailEnd/>
            </a:ln>
            <a:effectLst/>
          </p:spPr>
          <p:txBody>
            <a:bodyPr/>
            <a:lstStyle/>
            <a:p>
              <a:endParaRPr lang="en-US"/>
            </a:p>
          </p:txBody>
        </p:sp>
        <p:sp>
          <p:nvSpPr>
            <p:cNvPr id="19620" name="Freeform 164"/>
            <p:cNvSpPr>
              <a:spLocks/>
            </p:cNvSpPr>
            <p:nvPr/>
          </p:nvSpPr>
          <p:spPr bwMode="auto">
            <a:xfrm>
              <a:off x="1242" y="2222"/>
              <a:ext cx="68" cy="73"/>
            </a:xfrm>
            <a:custGeom>
              <a:avLst/>
              <a:gdLst/>
              <a:ahLst/>
              <a:cxnLst>
                <a:cxn ang="0">
                  <a:pos x="67" y="68"/>
                </a:cxn>
                <a:cxn ang="0">
                  <a:pos x="66" y="64"/>
                </a:cxn>
                <a:cxn ang="0">
                  <a:pos x="64" y="58"/>
                </a:cxn>
                <a:cxn ang="0">
                  <a:pos x="62" y="53"/>
                </a:cxn>
                <a:cxn ang="0">
                  <a:pos x="60" y="47"/>
                </a:cxn>
                <a:cxn ang="0">
                  <a:pos x="57" y="43"/>
                </a:cxn>
                <a:cxn ang="0">
                  <a:pos x="53" y="37"/>
                </a:cxn>
                <a:cxn ang="0">
                  <a:pos x="50" y="33"/>
                </a:cxn>
                <a:cxn ang="0">
                  <a:pos x="46" y="28"/>
                </a:cxn>
                <a:cxn ang="0">
                  <a:pos x="42" y="25"/>
                </a:cxn>
                <a:cxn ang="0">
                  <a:pos x="37" y="19"/>
                </a:cxn>
                <a:cxn ang="0">
                  <a:pos x="32" y="16"/>
                </a:cxn>
                <a:cxn ang="0">
                  <a:pos x="28" y="12"/>
                </a:cxn>
                <a:cxn ang="0">
                  <a:pos x="23" y="9"/>
                </a:cxn>
                <a:cxn ang="0">
                  <a:pos x="17" y="5"/>
                </a:cxn>
                <a:cxn ang="0">
                  <a:pos x="11" y="3"/>
                </a:cxn>
                <a:cxn ang="0">
                  <a:pos x="6" y="0"/>
                </a:cxn>
                <a:cxn ang="0">
                  <a:pos x="0" y="14"/>
                </a:cxn>
                <a:cxn ang="0">
                  <a:pos x="6" y="16"/>
                </a:cxn>
                <a:cxn ang="0">
                  <a:pos x="11" y="18"/>
                </a:cxn>
                <a:cxn ang="0">
                  <a:pos x="16" y="21"/>
                </a:cxn>
                <a:cxn ang="0">
                  <a:pos x="20" y="25"/>
                </a:cxn>
                <a:cxn ang="0">
                  <a:pos x="24" y="28"/>
                </a:cxn>
                <a:cxn ang="0">
                  <a:pos x="29" y="32"/>
                </a:cxn>
                <a:cxn ang="0">
                  <a:pos x="32" y="35"/>
                </a:cxn>
                <a:cxn ang="0">
                  <a:pos x="36" y="39"/>
                </a:cxn>
                <a:cxn ang="0">
                  <a:pos x="39" y="43"/>
                </a:cxn>
                <a:cxn ang="0">
                  <a:pos x="42" y="47"/>
                </a:cxn>
                <a:cxn ang="0">
                  <a:pos x="45" y="51"/>
                </a:cxn>
                <a:cxn ang="0">
                  <a:pos x="47" y="55"/>
                </a:cxn>
                <a:cxn ang="0">
                  <a:pos x="49" y="59"/>
                </a:cxn>
                <a:cxn ang="0">
                  <a:pos x="50" y="63"/>
                </a:cxn>
                <a:cxn ang="0">
                  <a:pos x="52" y="67"/>
                </a:cxn>
                <a:cxn ang="0">
                  <a:pos x="53" y="72"/>
                </a:cxn>
                <a:cxn ang="0">
                  <a:pos x="67" y="68"/>
                </a:cxn>
              </a:cxnLst>
              <a:rect l="0" t="0" r="r" b="b"/>
              <a:pathLst>
                <a:path w="68" h="73">
                  <a:moveTo>
                    <a:pt x="67" y="68"/>
                  </a:moveTo>
                  <a:lnTo>
                    <a:pt x="66" y="64"/>
                  </a:lnTo>
                  <a:lnTo>
                    <a:pt x="64" y="58"/>
                  </a:lnTo>
                  <a:lnTo>
                    <a:pt x="62" y="53"/>
                  </a:lnTo>
                  <a:lnTo>
                    <a:pt x="60" y="47"/>
                  </a:lnTo>
                  <a:lnTo>
                    <a:pt x="57" y="43"/>
                  </a:lnTo>
                  <a:lnTo>
                    <a:pt x="53" y="37"/>
                  </a:lnTo>
                  <a:lnTo>
                    <a:pt x="50" y="33"/>
                  </a:lnTo>
                  <a:lnTo>
                    <a:pt x="46" y="28"/>
                  </a:lnTo>
                  <a:lnTo>
                    <a:pt x="42" y="25"/>
                  </a:lnTo>
                  <a:lnTo>
                    <a:pt x="37" y="19"/>
                  </a:lnTo>
                  <a:lnTo>
                    <a:pt x="32" y="16"/>
                  </a:lnTo>
                  <a:lnTo>
                    <a:pt x="28" y="12"/>
                  </a:lnTo>
                  <a:lnTo>
                    <a:pt x="23" y="9"/>
                  </a:lnTo>
                  <a:lnTo>
                    <a:pt x="17" y="5"/>
                  </a:lnTo>
                  <a:lnTo>
                    <a:pt x="11" y="3"/>
                  </a:lnTo>
                  <a:lnTo>
                    <a:pt x="6" y="0"/>
                  </a:lnTo>
                  <a:lnTo>
                    <a:pt x="0" y="14"/>
                  </a:lnTo>
                  <a:lnTo>
                    <a:pt x="6" y="16"/>
                  </a:lnTo>
                  <a:lnTo>
                    <a:pt x="11" y="18"/>
                  </a:lnTo>
                  <a:lnTo>
                    <a:pt x="16" y="21"/>
                  </a:lnTo>
                  <a:lnTo>
                    <a:pt x="20" y="25"/>
                  </a:lnTo>
                  <a:lnTo>
                    <a:pt x="24" y="28"/>
                  </a:lnTo>
                  <a:lnTo>
                    <a:pt x="29" y="32"/>
                  </a:lnTo>
                  <a:lnTo>
                    <a:pt x="32" y="35"/>
                  </a:lnTo>
                  <a:lnTo>
                    <a:pt x="36" y="39"/>
                  </a:lnTo>
                  <a:lnTo>
                    <a:pt x="39" y="43"/>
                  </a:lnTo>
                  <a:lnTo>
                    <a:pt x="42" y="47"/>
                  </a:lnTo>
                  <a:lnTo>
                    <a:pt x="45" y="51"/>
                  </a:lnTo>
                  <a:lnTo>
                    <a:pt x="47" y="55"/>
                  </a:lnTo>
                  <a:lnTo>
                    <a:pt x="49" y="59"/>
                  </a:lnTo>
                  <a:lnTo>
                    <a:pt x="50" y="63"/>
                  </a:lnTo>
                  <a:lnTo>
                    <a:pt x="52" y="67"/>
                  </a:lnTo>
                  <a:lnTo>
                    <a:pt x="53" y="72"/>
                  </a:lnTo>
                  <a:lnTo>
                    <a:pt x="67" y="68"/>
                  </a:lnTo>
                </a:path>
              </a:pathLst>
            </a:custGeom>
            <a:solidFill>
              <a:srgbClr val="FFFFFF"/>
            </a:solidFill>
            <a:ln w="9525" cap="rnd">
              <a:noFill/>
              <a:round/>
              <a:headEnd/>
              <a:tailEnd/>
            </a:ln>
            <a:effectLst/>
          </p:spPr>
          <p:txBody>
            <a:bodyPr/>
            <a:lstStyle/>
            <a:p>
              <a:endParaRPr lang="en-US"/>
            </a:p>
          </p:txBody>
        </p:sp>
        <p:sp>
          <p:nvSpPr>
            <p:cNvPr id="19621" name="Freeform 165"/>
            <p:cNvSpPr>
              <a:spLocks/>
            </p:cNvSpPr>
            <p:nvPr/>
          </p:nvSpPr>
          <p:spPr bwMode="auto">
            <a:xfrm>
              <a:off x="1296" y="2291"/>
              <a:ext cx="17" cy="17"/>
            </a:xfrm>
            <a:custGeom>
              <a:avLst/>
              <a:gdLst/>
              <a:ahLst/>
              <a:cxnLst>
                <a:cxn ang="0">
                  <a:pos x="0" y="5"/>
                </a:cxn>
                <a:cxn ang="0">
                  <a:pos x="1" y="10"/>
                </a:cxn>
                <a:cxn ang="0">
                  <a:pos x="4" y="14"/>
                </a:cxn>
                <a:cxn ang="0">
                  <a:pos x="6" y="16"/>
                </a:cxn>
                <a:cxn ang="0">
                  <a:pos x="9" y="16"/>
                </a:cxn>
                <a:cxn ang="0">
                  <a:pos x="12" y="14"/>
                </a:cxn>
                <a:cxn ang="0">
                  <a:pos x="14" y="12"/>
                </a:cxn>
                <a:cxn ang="0">
                  <a:pos x="16" y="6"/>
                </a:cxn>
                <a:cxn ang="0">
                  <a:pos x="16" y="0"/>
                </a:cxn>
                <a:cxn ang="0">
                  <a:pos x="0" y="5"/>
                </a:cxn>
              </a:cxnLst>
              <a:rect l="0" t="0" r="r" b="b"/>
              <a:pathLst>
                <a:path w="17" h="17">
                  <a:moveTo>
                    <a:pt x="0" y="5"/>
                  </a:moveTo>
                  <a:lnTo>
                    <a:pt x="1" y="10"/>
                  </a:lnTo>
                  <a:lnTo>
                    <a:pt x="4" y="14"/>
                  </a:lnTo>
                  <a:lnTo>
                    <a:pt x="6" y="16"/>
                  </a:lnTo>
                  <a:lnTo>
                    <a:pt x="9" y="16"/>
                  </a:lnTo>
                  <a:lnTo>
                    <a:pt x="12" y="14"/>
                  </a:lnTo>
                  <a:lnTo>
                    <a:pt x="14" y="12"/>
                  </a:lnTo>
                  <a:lnTo>
                    <a:pt x="16" y="6"/>
                  </a:lnTo>
                  <a:lnTo>
                    <a:pt x="16" y="0"/>
                  </a:lnTo>
                  <a:lnTo>
                    <a:pt x="0" y="5"/>
                  </a:lnTo>
                </a:path>
              </a:pathLst>
            </a:custGeom>
            <a:solidFill>
              <a:srgbClr val="FFFFFF"/>
            </a:solidFill>
            <a:ln w="9525" cap="rnd">
              <a:noFill/>
              <a:round/>
              <a:headEnd/>
              <a:tailEnd/>
            </a:ln>
            <a:effectLst/>
          </p:spPr>
          <p:txBody>
            <a:bodyPr/>
            <a:lstStyle/>
            <a:p>
              <a:endParaRPr lang="en-US"/>
            </a:p>
          </p:txBody>
        </p:sp>
        <p:sp>
          <p:nvSpPr>
            <p:cNvPr id="19622" name="Freeform 166"/>
            <p:cNvSpPr>
              <a:spLocks/>
            </p:cNvSpPr>
            <p:nvPr/>
          </p:nvSpPr>
          <p:spPr bwMode="auto">
            <a:xfrm>
              <a:off x="934" y="2538"/>
              <a:ext cx="17" cy="17"/>
            </a:xfrm>
            <a:custGeom>
              <a:avLst/>
              <a:gdLst/>
              <a:ahLst/>
              <a:cxnLst>
                <a:cxn ang="0">
                  <a:pos x="0" y="14"/>
                </a:cxn>
                <a:cxn ang="0">
                  <a:pos x="5" y="16"/>
                </a:cxn>
                <a:cxn ang="0">
                  <a:pos x="8" y="14"/>
                </a:cxn>
                <a:cxn ang="0">
                  <a:pos x="13" y="13"/>
                </a:cxn>
                <a:cxn ang="0">
                  <a:pos x="14" y="10"/>
                </a:cxn>
                <a:cxn ang="0">
                  <a:pos x="16" y="8"/>
                </a:cxn>
                <a:cxn ang="0">
                  <a:pos x="16" y="5"/>
                </a:cxn>
                <a:cxn ang="0">
                  <a:pos x="14" y="2"/>
                </a:cxn>
                <a:cxn ang="0">
                  <a:pos x="10" y="0"/>
                </a:cxn>
                <a:cxn ang="0">
                  <a:pos x="0" y="14"/>
                </a:cxn>
              </a:cxnLst>
              <a:rect l="0" t="0" r="r" b="b"/>
              <a:pathLst>
                <a:path w="17" h="17">
                  <a:moveTo>
                    <a:pt x="0" y="14"/>
                  </a:moveTo>
                  <a:lnTo>
                    <a:pt x="5" y="16"/>
                  </a:lnTo>
                  <a:lnTo>
                    <a:pt x="8" y="14"/>
                  </a:lnTo>
                  <a:lnTo>
                    <a:pt x="13" y="13"/>
                  </a:lnTo>
                  <a:lnTo>
                    <a:pt x="14" y="10"/>
                  </a:lnTo>
                  <a:lnTo>
                    <a:pt x="16" y="8"/>
                  </a:lnTo>
                  <a:lnTo>
                    <a:pt x="16" y="5"/>
                  </a:lnTo>
                  <a:lnTo>
                    <a:pt x="14" y="2"/>
                  </a:lnTo>
                  <a:lnTo>
                    <a:pt x="10" y="0"/>
                  </a:lnTo>
                  <a:lnTo>
                    <a:pt x="0" y="14"/>
                  </a:lnTo>
                </a:path>
              </a:pathLst>
            </a:custGeom>
            <a:solidFill>
              <a:srgbClr val="F2F2F2"/>
            </a:solidFill>
            <a:ln w="9525" cap="rnd">
              <a:noFill/>
              <a:round/>
              <a:headEnd/>
              <a:tailEnd/>
            </a:ln>
            <a:effectLst/>
          </p:spPr>
          <p:txBody>
            <a:bodyPr/>
            <a:lstStyle/>
            <a:p>
              <a:endParaRPr lang="en-US"/>
            </a:p>
          </p:txBody>
        </p:sp>
        <p:sp>
          <p:nvSpPr>
            <p:cNvPr id="19623" name="Freeform 167"/>
            <p:cNvSpPr>
              <a:spLocks/>
            </p:cNvSpPr>
            <p:nvPr/>
          </p:nvSpPr>
          <p:spPr bwMode="auto">
            <a:xfrm>
              <a:off x="723" y="2439"/>
              <a:ext cx="217" cy="111"/>
            </a:xfrm>
            <a:custGeom>
              <a:avLst/>
              <a:gdLst/>
              <a:ahLst/>
              <a:cxnLst>
                <a:cxn ang="0">
                  <a:pos x="2" y="5"/>
                </a:cxn>
                <a:cxn ang="0">
                  <a:pos x="0" y="10"/>
                </a:cxn>
                <a:cxn ang="0">
                  <a:pos x="211" y="110"/>
                </a:cxn>
                <a:cxn ang="0">
                  <a:pos x="216" y="99"/>
                </a:cxn>
                <a:cxn ang="0">
                  <a:pos x="4" y="0"/>
                </a:cxn>
                <a:cxn ang="0">
                  <a:pos x="2" y="5"/>
                </a:cxn>
              </a:cxnLst>
              <a:rect l="0" t="0" r="r" b="b"/>
              <a:pathLst>
                <a:path w="217" h="111">
                  <a:moveTo>
                    <a:pt x="2" y="5"/>
                  </a:moveTo>
                  <a:lnTo>
                    <a:pt x="0" y="10"/>
                  </a:lnTo>
                  <a:lnTo>
                    <a:pt x="211" y="110"/>
                  </a:lnTo>
                  <a:lnTo>
                    <a:pt x="216" y="99"/>
                  </a:lnTo>
                  <a:lnTo>
                    <a:pt x="4" y="0"/>
                  </a:lnTo>
                  <a:lnTo>
                    <a:pt x="2" y="5"/>
                  </a:lnTo>
                </a:path>
              </a:pathLst>
            </a:custGeom>
            <a:solidFill>
              <a:srgbClr val="F2F2F2"/>
            </a:solidFill>
            <a:ln w="9525" cap="rnd">
              <a:noFill/>
              <a:round/>
              <a:headEnd/>
              <a:tailEnd/>
            </a:ln>
            <a:effectLst/>
          </p:spPr>
          <p:txBody>
            <a:bodyPr/>
            <a:lstStyle/>
            <a:p>
              <a:endParaRPr lang="en-US"/>
            </a:p>
          </p:txBody>
        </p:sp>
        <p:sp>
          <p:nvSpPr>
            <p:cNvPr id="19624" name="Freeform 168"/>
            <p:cNvSpPr>
              <a:spLocks/>
            </p:cNvSpPr>
            <p:nvPr/>
          </p:nvSpPr>
          <p:spPr bwMode="auto">
            <a:xfrm>
              <a:off x="720" y="2439"/>
              <a:ext cx="17" cy="17"/>
            </a:xfrm>
            <a:custGeom>
              <a:avLst/>
              <a:gdLst/>
              <a:ahLst/>
              <a:cxnLst>
                <a:cxn ang="0">
                  <a:pos x="16" y="0"/>
                </a:cxn>
                <a:cxn ang="0">
                  <a:pos x="11" y="0"/>
                </a:cxn>
                <a:cxn ang="0">
                  <a:pos x="7" y="0"/>
                </a:cxn>
                <a:cxn ang="0">
                  <a:pos x="4" y="2"/>
                </a:cxn>
                <a:cxn ang="0">
                  <a:pos x="1" y="4"/>
                </a:cxn>
                <a:cxn ang="0">
                  <a:pos x="0" y="8"/>
                </a:cxn>
                <a:cxn ang="0">
                  <a:pos x="1" y="11"/>
                </a:cxn>
                <a:cxn ang="0">
                  <a:pos x="2" y="13"/>
                </a:cxn>
                <a:cxn ang="0">
                  <a:pos x="7" y="16"/>
                </a:cxn>
                <a:cxn ang="0">
                  <a:pos x="16" y="0"/>
                </a:cxn>
              </a:cxnLst>
              <a:rect l="0" t="0" r="r" b="b"/>
              <a:pathLst>
                <a:path w="17" h="17">
                  <a:moveTo>
                    <a:pt x="16" y="0"/>
                  </a:moveTo>
                  <a:lnTo>
                    <a:pt x="11" y="0"/>
                  </a:lnTo>
                  <a:lnTo>
                    <a:pt x="7" y="0"/>
                  </a:lnTo>
                  <a:lnTo>
                    <a:pt x="4" y="2"/>
                  </a:lnTo>
                  <a:lnTo>
                    <a:pt x="1" y="4"/>
                  </a:lnTo>
                  <a:lnTo>
                    <a:pt x="0" y="8"/>
                  </a:lnTo>
                  <a:lnTo>
                    <a:pt x="1" y="11"/>
                  </a:lnTo>
                  <a:lnTo>
                    <a:pt x="2" y="13"/>
                  </a:lnTo>
                  <a:lnTo>
                    <a:pt x="7" y="16"/>
                  </a:lnTo>
                  <a:lnTo>
                    <a:pt x="16" y="0"/>
                  </a:lnTo>
                </a:path>
              </a:pathLst>
            </a:custGeom>
            <a:solidFill>
              <a:srgbClr val="F2F2F2"/>
            </a:solidFill>
            <a:ln w="9525" cap="rnd">
              <a:noFill/>
              <a:round/>
              <a:headEnd/>
              <a:tailEnd/>
            </a:ln>
            <a:effectLst/>
          </p:spPr>
          <p:txBody>
            <a:bodyPr/>
            <a:lstStyle/>
            <a:p>
              <a:endParaRPr lang="en-US"/>
            </a:p>
          </p:txBody>
        </p:sp>
        <p:sp>
          <p:nvSpPr>
            <p:cNvPr id="19625" name="Freeform 169"/>
            <p:cNvSpPr>
              <a:spLocks/>
            </p:cNvSpPr>
            <p:nvPr/>
          </p:nvSpPr>
          <p:spPr bwMode="auto">
            <a:xfrm>
              <a:off x="747" y="2361"/>
              <a:ext cx="258" cy="118"/>
            </a:xfrm>
            <a:custGeom>
              <a:avLst/>
              <a:gdLst/>
              <a:ahLst/>
              <a:cxnLst>
                <a:cxn ang="0">
                  <a:pos x="228" y="117"/>
                </a:cxn>
                <a:cxn ang="0">
                  <a:pos x="0" y="9"/>
                </a:cxn>
                <a:cxn ang="0">
                  <a:pos x="3" y="7"/>
                </a:cxn>
                <a:cxn ang="0">
                  <a:pos x="7" y="5"/>
                </a:cxn>
                <a:cxn ang="0">
                  <a:pos x="11" y="3"/>
                </a:cxn>
                <a:cxn ang="0">
                  <a:pos x="16" y="1"/>
                </a:cxn>
                <a:cxn ang="0">
                  <a:pos x="21" y="0"/>
                </a:cxn>
                <a:cxn ang="0">
                  <a:pos x="26" y="0"/>
                </a:cxn>
                <a:cxn ang="0">
                  <a:pos x="31" y="0"/>
                </a:cxn>
                <a:cxn ang="0">
                  <a:pos x="36" y="1"/>
                </a:cxn>
                <a:cxn ang="0">
                  <a:pos x="257" y="105"/>
                </a:cxn>
                <a:cxn ang="0">
                  <a:pos x="252" y="105"/>
                </a:cxn>
                <a:cxn ang="0">
                  <a:pos x="248" y="106"/>
                </a:cxn>
                <a:cxn ang="0">
                  <a:pos x="245" y="107"/>
                </a:cxn>
                <a:cxn ang="0">
                  <a:pos x="241" y="108"/>
                </a:cxn>
                <a:cxn ang="0">
                  <a:pos x="237" y="109"/>
                </a:cxn>
                <a:cxn ang="0">
                  <a:pos x="234" y="111"/>
                </a:cxn>
                <a:cxn ang="0">
                  <a:pos x="230" y="113"/>
                </a:cxn>
                <a:cxn ang="0">
                  <a:pos x="228" y="117"/>
                </a:cxn>
              </a:cxnLst>
              <a:rect l="0" t="0" r="r" b="b"/>
              <a:pathLst>
                <a:path w="258" h="118">
                  <a:moveTo>
                    <a:pt x="228" y="117"/>
                  </a:moveTo>
                  <a:lnTo>
                    <a:pt x="0" y="9"/>
                  </a:lnTo>
                  <a:lnTo>
                    <a:pt x="3" y="7"/>
                  </a:lnTo>
                  <a:lnTo>
                    <a:pt x="7" y="5"/>
                  </a:lnTo>
                  <a:lnTo>
                    <a:pt x="11" y="3"/>
                  </a:lnTo>
                  <a:lnTo>
                    <a:pt x="16" y="1"/>
                  </a:lnTo>
                  <a:lnTo>
                    <a:pt x="21" y="0"/>
                  </a:lnTo>
                  <a:lnTo>
                    <a:pt x="26" y="0"/>
                  </a:lnTo>
                  <a:lnTo>
                    <a:pt x="31" y="0"/>
                  </a:lnTo>
                  <a:lnTo>
                    <a:pt x="36" y="1"/>
                  </a:lnTo>
                  <a:lnTo>
                    <a:pt x="257" y="105"/>
                  </a:lnTo>
                  <a:lnTo>
                    <a:pt x="252" y="105"/>
                  </a:lnTo>
                  <a:lnTo>
                    <a:pt x="248" y="106"/>
                  </a:lnTo>
                  <a:lnTo>
                    <a:pt x="245" y="107"/>
                  </a:lnTo>
                  <a:lnTo>
                    <a:pt x="241" y="108"/>
                  </a:lnTo>
                  <a:lnTo>
                    <a:pt x="237" y="109"/>
                  </a:lnTo>
                  <a:lnTo>
                    <a:pt x="234" y="111"/>
                  </a:lnTo>
                  <a:lnTo>
                    <a:pt x="230" y="113"/>
                  </a:lnTo>
                  <a:lnTo>
                    <a:pt x="228" y="117"/>
                  </a:lnTo>
                </a:path>
              </a:pathLst>
            </a:custGeom>
            <a:solidFill>
              <a:srgbClr val="72CCFF"/>
            </a:solidFill>
            <a:ln w="9525" cap="rnd">
              <a:noFill/>
              <a:round/>
              <a:headEnd/>
              <a:tailEnd/>
            </a:ln>
            <a:effectLst/>
          </p:spPr>
          <p:txBody>
            <a:bodyPr/>
            <a:lstStyle/>
            <a:p>
              <a:endParaRPr lang="en-US"/>
            </a:p>
          </p:txBody>
        </p:sp>
        <p:sp>
          <p:nvSpPr>
            <p:cNvPr id="19626" name="Freeform 170"/>
            <p:cNvSpPr>
              <a:spLocks/>
            </p:cNvSpPr>
            <p:nvPr/>
          </p:nvSpPr>
          <p:spPr bwMode="auto">
            <a:xfrm>
              <a:off x="937" y="2531"/>
              <a:ext cx="17" cy="17"/>
            </a:xfrm>
            <a:custGeom>
              <a:avLst/>
              <a:gdLst/>
              <a:ahLst/>
              <a:cxnLst>
                <a:cxn ang="0">
                  <a:pos x="0" y="16"/>
                </a:cxn>
                <a:cxn ang="0">
                  <a:pos x="4" y="16"/>
                </a:cxn>
                <a:cxn ang="0">
                  <a:pos x="8" y="16"/>
                </a:cxn>
                <a:cxn ang="0">
                  <a:pos x="11" y="13"/>
                </a:cxn>
                <a:cxn ang="0">
                  <a:pos x="14" y="11"/>
                </a:cxn>
                <a:cxn ang="0">
                  <a:pos x="16" y="8"/>
                </a:cxn>
                <a:cxn ang="0">
                  <a:pos x="14" y="4"/>
                </a:cxn>
                <a:cxn ang="0">
                  <a:pos x="13" y="2"/>
                </a:cxn>
                <a:cxn ang="0">
                  <a:pos x="8" y="0"/>
                </a:cxn>
                <a:cxn ang="0">
                  <a:pos x="0" y="16"/>
                </a:cxn>
              </a:cxnLst>
              <a:rect l="0" t="0" r="r" b="b"/>
              <a:pathLst>
                <a:path w="17" h="17">
                  <a:moveTo>
                    <a:pt x="0" y="16"/>
                  </a:moveTo>
                  <a:lnTo>
                    <a:pt x="4" y="16"/>
                  </a:lnTo>
                  <a:lnTo>
                    <a:pt x="8" y="16"/>
                  </a:lnTo>
                  <a:lnTo>
                    <a:pt x="11" y="13"/>
                  </a:lnTo>
                  <a:lnTo>
                    <a:pt x="14" y="11"/>
                  </a:lnTo>
                  <a:lnTo>
                    <a:pt x="16" y="8"/>
                  </a:lnTo>
                  <a:lnTo>
                    <a:pt x="14" y="4"/>
                  </a:lnTo>
                  <a:lnTo>
                    <a:pt x="13" y="2"/>
                  </a:lnTo>
                  <a:lnTo>
                    <a:pt x="8" y="0"/>
                  </a:lnTo>
                  <a:lnTo>
                    <a:pt x="0" y="16"/>
                  </a:lnTo>
                </a:path>
              </a:pathLst>
            </a:custGeom>
            <a:solidFill>
              <a:srgbClr val="E5EDF2"/>
            </a:solidFill>
            <a:ln w="9525" cap="rnd">
              <a:noFill/>
              <a:round/>
              <a:headEnd/>
              <a:tailEnd/>
            </a:ln>
            <a:effectLst/>
          </p:spPr>
          <p:txBody>
            <a:bodyPr/>
            <a:lstStyle/>
            <a:p>
              <a:endParaRPr lang="en-US"/>
            </a:p>
          </p:txBody>
        </p:sp>
        <p:sp>
          <p:nvSpPr>
            <p:cNvPr id="19627" name="Freeform 171"/>
            <p:cNvSpPr>
              <a:spLocks/>
            </p:cNvSpPr>
            <p:nvPr/>
          </p:nvSpPr>
          <p:spPr bwMode="auto">
            <a:xfrm>
              <a:off x="723" y="2431"/>
              <a:ext cx="219" cy="112"/>
            </a:xfrm>
            <a:custGeom>
              <a:avLst/>
              <a:gdLst/>
              <a:ahLst/>
              <a:cxnLst>
                <a:cxn ang="0">
                  <a:pos x="2" y="5"/>
                </a:cxn>
                <a:cxn ang="0">
                  <a:pos x="0" y="10"/>
                </a:cxn>
                <a:cxn ang="0">
                  <a:pos x="213" y="111"/>
                </a:cxn>
                <a:cxn ang="0">
                  <a:pos x="218" y="100"/>
                </a:cxn>
                <a:cxn ang="0">
                  <a:pos x="4" y="0"/>
                </a:cxn>
                <a:cxn ang="0">
                  <a:pos x="2" y="5"/>
                </a:cxn>
              </a:cxnLst>
              <a:rect l="0" t="0" r="r" b="b"/>
              <a:pathLst>
                <a:path w="219" h="112">
                  <a:moveTo>
                    <a:pt x="2" y="5"/>
                  </a:moveTo>
                  <a:lnTo>
                    <a:pt x="0" y="10"/>
                  </a:lnTo>
                  <a:lnTo>
                    <a:pt x="213" y="111"/>
                  </a:lnTo>
                  <a:lnTo>
                    <a:pt x="218" y="100"/>
                  </a:lnTo>
                  <a:lnTo>
                    <a:pt x="4" y="0"/>
                  </a:lnTo>
                  <a:lnTo>
                    <a:pt x="2" y="5"/>
                  </a:lnTo>
                </a:path>
              </a:pathLst>
            </a:custGeom>
            <a:solidFill>
              <a:srgbClr val="E5EDF2"/>
            </a:solidFill>
            <a:ln w="9525" cap="rnd">
              <a:noFill/>
              <a:round/>
              <a:headEnd/>
              <a:tailEnd/>
            </a:ln>
            <a:effectLst/>
          </p:spPr>
          <p:txBody>
            <a:bodyPr/>
            <a:lstStyle/>
            <a:p>
              <a:endParaRPr lang="en-US"/>
            </a:p>
          </p:txBody>
        </p:sp>
        <p:sp>
          <p:nvSpPr>
            <p:cNvPr id="19628" name="Freeform 172"/>
            <p:cNvSpPr>
              <a:spLocks/>
            </p:cNvSpPr>
            <p:nvPr/>
          </p:nvSpPr>
          <p:spPr bwMode="auto">
            <a:xfrm>
              <a:off x="719" y="2430"/>
              <a:ext cx="17" cy="17"/>
            </a:xfrm>
            <a:custGeom>
              <a:avLst/>
              <a:gdLst/>
              <a:ahLst/>
              <a:cxnLst>
                <a:cxn ang="0">
                  <a:pos x="16" y="1"/>
                </a:cxn>
                <a:cxn ang="0">
                  <a:pos x="11" y="0"/>
                </a:cxn>
                <a:cxn ang="0">
                  <a:pos x="7" y="1"/>
                </a:cxn>
                <a:cxn ang="0">
                  <a:pos x="4" y="3"/>
                </a:cxn>
                <a:cxn ang="0">
                  <a:pos x="1" y="5"/>
                </a:cxn>
                <a:cxn ang="0">
                  <a:pos x="0" y="8"/>
                </a:cxn>
                <a:cxn ang="0">
                  <a:pos x="1" y="10"/>
                </a:cxn>
                <a:cxn ang="0">
                  <a:pos x="2" y="13"/>
                </a:cxn>
                <a:cxn ang="0">
                  <a:pos x="7" y="16"/>
                </a:cxn>
                <a:cxn ang="0">
                  <a:pos x="16" y="1"/>
                </a:cxn>
              </a:cxnLst>
              <a:rect l="0" t="0" r="r" b="b"/>
              <a:pathLst>
                <a:path w="17" h="17">
                  <a:moveTo>
                    <a:pt x="16" y="1"/>
                  </a:moveTo>
                  <a:lnTo>
                    <a:pt x="11" y="0"/>
                  </a:lnTo>
                  <a:lnTo>
                    <a:pt x="7" y="1"/>
                  </a:lnTo>
                  <a:lnTo>
                    <a:pt x="4" y="3"/>
                  </a:lnTo>
                  <a:lnTo>
                    <a:pt x="1" y="5"/>
                  </a:lnTo>
                  <a:lnTo>
                    <a:pt x="0" y="8"/>
                  </a:lnTo>
                  <a:lnTo>
                    <a:pt x="1" y="10"/>
                  </a:lnTo>
                  <a:lnTo>
                    <a:pt x="2" y="13"/>
                  </a:lnTo>
                  <a:lnTo>
                    <a:pt x="7" y="16"/>
                  </a:lnTo>
                  <a:lnTo>
                    <a:pt x="16" y="1"/>
                  </a:lnTo>
                </a:path>
              </a:pathLst>
            </a:custGeom>
            <a:solidFill>
              <a:srgbClr val="E5EDF2"/>
            </a:solidFill>
            <a:ln w="9525" cap="rnd">
              <a:noFill/>
              <a:round/>
              <a:headEnd/>
              <a:tailEnd/>
            </a:ln>
            <a:effectLst/>
          </p:spPr>
          <p:txBody>
            <a:bodyPr/>
            <a:lstStyle/>
            <a:p>
              <a:endParaRPr lang="en-US"/>
            </a:p>
          </p:txBody>
        </p:sp>
        <p:sp>
          <p:nvSpPr>
            <p:cNvPr id="19629" name="Freeform 173"/>
            <p:cNvSpPr>
              <a:spLocks/>
            </p:cNvSpPr>
            <p:nvPr/>
          </p:nvSpPr>
          <p:spPr bwMode="auto">
            <a:xfrm>
              <a:off x="938" y="2524"/>
              <a:ext cx="17" cy="17"/>
            </a:xfrm>
            <a:custGeom>
              <a:avLst/>
              <a:gdLst/>
              <a:ahLst/>
              <a:cxnLst>
                <a:cxn ang="0">
                  <a:pos x="0" y="14"/>
                </a:cxn>
                <a:cxn ang="0">
                  <a:pos x="4" y="16"/>
                </a:cxn>
                <a:cxn ang="0">
                  <a:pos x="8" y="14"/>
                </a:cxn>
                <a:cxn ang="0">
                  <a:pos x="12" y="13"/>
                </a:cxn>
                <a:cxn ang="0">
                  <a:pos x="16" y="10"/>
                </a:cxn>
                <a:cxn ang="0">
                  <a:pos x="16" y="8"/>
                </a:cxn>
                <a:cxn ang="0">
                  <a:pos x="16" y="5"/>
                </a:cxn>
                <a:cxn ang="0">
                  <a:pos x="14" y="2"/>
                </a:cxn>
                <a:cxn ang="0">
                  <a:pos x="9" y="0"/>
                </a:cxn>
                <a:cxn ang="0">
                  <a:pos x="0" y="14"/>
                </a:cxn>
              </a:cxnLst>
              <a:rect l="0" t="0" r="r" b="b"/>
              <a:pathLst>
                <a:path w="17" h="17">
                  <a:moveTo>
                    <a:pt x="0" y="14"/>
                  </a:moveTo>
                  <a:lnTo>
                    <a:pt x="4" y="16"/>
                  </a:lnTo>
                  <a:lnTo>
                    <a:pt x="8" y="14"/>
                  </a:lnTo>
                  <a:lnTo>
                    <a:pt x="12" y="13"/>
                  </a:lnTo>
                  <a:lnTo>
                    <a:pt x="16" y="10"/>
                  </a:lnTo>
                  <a:lnTo>
                    <a:pt x="16" y="8"/>
                  </a:lnTo>
                  <a:lnTo>
                    <a:pt x="16" y="5"/>
                  </a:lnTo>
                  <a:lnTo>
                    <a:pt x="14" y="2"/>
                  </a:lnTo>
                  <a:lnTo>
                    <a:pt x="9" y="0"/>
                  </a:lnTo>
                  <a:lnTo>
                    <a:pt x="0" y="14"/>
                  </a:lnTo>
                </a:path>
              </a:pathLst>
            </a:custGeom>
            <a:solidFill>
              <a:srgbClr val="DBEAF4"/>
            </a:solidFill>
            <a:ln w="9525" cap="rnd">
              <a:noFill/>
              <a:round/>
              <a:headEnd/>
              <a:tailEnd/>
            </a:ln>
            <a:effectLst/>
          </p:spPr>
          <p:txBody>
            <a:bodyPr/>
            <a:lstStyle/>
            <a:p>
              <a:endParaRPr lang="en-US"/>
            </a:p>
          </p:txBody>
        </p:sp>
        <p:sp>
          <p:nvSpPr>
            <p:cNvPr id="19630" name="Freeform 174"/>
            <p:cNvSpPr>
              <a:spLocks/>
            </p:cNvSpPr>
            <p:nvPr/>
          </p:nvSpPr>
          <p:spPr bwMode="auto">
            <a:xfrm>
              <a:off x="723" y="2423"/>
              <a:ext cx="220" cy="113"/>
            </a:xfrm>
            <a:custGeom>
              <a:avLst/>
              <a:gdLst/>
              <a:ahLst/>
              <a:cxnLst>
                <a:cxn ang="0">
                  <a:pos x="2" y="5"/>
                </a:cxn>
                <a:cxn ang="0">
                  <a:pos x="0" y="10"/>
                </a:cxn>
                <a:cxn ang="0">
                  <a:pos x="214" y="112"/>
                </a:cxn>
                <a:cxn ang="0">
                  <a:pos x="219" y="101"/>
                </a:cxn>
                <a:cxn ang="0">
                  <a:pos x="4" y="0"/>
                </a:cxn>
                <a:cxn ang="0">
                  <a:pos x="2" y="5"/>
                </a:cxn>
              </a:cxnLst>
              <a:rect l="0" t="0" r="r" b="b"/>
              <a:pathLst>
                <a:path w="220" h="113">
                  <a:moveTo>
                    <a:pt x="2" y="5"/>
                  </a:moveTo>
                  <a:lnTo>
                    <a:pt x="0" y="10"/>
                  </a:lnTo>
                  <a:lnTo>
                    <a:pt x="214" y="112"/>
                  </a:lnTo>
                  <a:lnTo>
                    <a:pt x="219" y="101"/>
                  </a:lnTo>
                  <a:lnTo>
                    <a:pt x="4" y="0"/>
                  </a:lnTo>
                  <a:lnTo>
                    <a:pt x="2" y="5"/>
                  </a:lnTo>
                </a:path>
              </a:pathLst>
            </a:custGeom>
            <a:solidFill>
              <a:srgbClr val="DBEAF4"/>
            </a:solidFill>
            <a:ln w="9525" cap="rnd">
              <a:noFill/>
              <a:round/>
              <a:headEnd/>
              <a:tailEnd/>
            </a:ln>
            <a:effectLst/>
          </p:spPr>
          <p:txBody>
            <a:bodyPr/>
            <a:lstStyle/>
            <a:p>
              <a:endParaRPr lang="en-US"/>
            </a:p>
          </p:txBody>
        </p:sp>
        <p:sp>
          <p:nvSpPr>
            <p:cNvPr id="19631" name="Freeform 175"/>
            <p:cNvSpPr>
              <a:spLocks/>
            </p:cNvSpPr>
            <p:nvPr/>
          </p:nvSpPr>
          <p:spPr bwMode="auto">
            <a:xfrm>
              <a:off x="719" y="2422"/>
              <a:ext cx="17" cy="17"/>
            </a:xfrm>
            <a:custGeom>
              <a:avLst/>
              <a:gdLst/>
              <a:ahLst/>
              <a:cxnLst>
                <a:cxn ang="0">
                  <a:pos x="16" y="1"/>
                </a:cxn>
                <a:cxn ang="0">
                  <a:pos x="11" y="0"/>
                </a:cxn>
                <a:cxn ang="0">
                  <a:pos x="7" y="1"/>
                </a:cxn>
                <a:cxn ang="0">
                  <a:pos x="4" y="2"/>
                </a:cxn>
                <a:cxn ang="0">
                  <a:pos x="1" y="4"/>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4"/>
                  </a:lnTo>
                  <a:lnTo>
                    <a:pt x="7" y="16"/>
                  </a:lnTo>
                  <a:lnTo>
                    <a:pt x="16" y="1"/>
                  </a:lnTo>
                </a:path>
              </a:pathLst>
            </a:custGeom>
            <a:solidFill>
              <a:srgbClr val="DBEAF4"/>
            </a:solidFill>
            <a:ln w="9525" cap="rnd">
              <a:noFill/>
              <a:round/>
              <a:headEnd/>
              <a:tailEnd/>
            </a:ln>
            <a:effectLst/>
          </p:spPr>
          <p:txBody>
            <a:bodyPr/>
            <a:lstStyle/>
            <a:p>
              <a:endParaRPr lang="en-US"/>
            </a:p>
          </p:txBody>
        </p:sp>
        <p:sp>
          <p:nvSpPr>
            <p:cNvPr id="19632" name="Freeform 176"/>
            <p:cNvSpPr>
              <a:spLocks/>
            </p:cNvSpPr>
            <p:nvPr/>
          </p:nvSpPr>
          <p:spPr bwMode="auto">
            <a:xfrm>
              <a:off x="941" y="2518"/>
              <a:ext cx="17" cy="17"/>
            </a:xfrm>
            <a:custGeom>
              <a:avLst/>
              <a:gdLst/>
              <a:ahLst/>
              <a:cxnLst>
                <a:cxn ang="0">
                  <a:pos x="0" y="14"/>
                </a:cxn>
                <a:cxn ang="0">
                  <a:pos x="4" y="16"/>
                </a:cxn>
                <a:cxn ang="0">
                  <a:pos x="9" y="14"/>
                </a:cxn>
                <a:cxn ang="0">
                  <a:pos x="12" y="13"/>
                </a:cxn>
                <a:cxn ang="0">
                  <a:pos x="14" y="10"/>
                </a:cxn>
                <a:cxn ang="0">
                  <a:pos x="16" y="8"/>
                </a:cxn>
                <a:cxn ang="0">
                  <a:pos x="14" y="4"/>
                </a:cxn>
                <a:cxn ang="0">
                  <a:pos x="12" y="2"/>
                </a:cxn>
                <a:cxn ang="0">
                  <a:pos x="8" y="0"/>
                </a:cxn>
                <a:cxn ang="0">
                  <a:pos x="0" y="14"/>
                </a:cxn>
              </a:cxnLst>
              <a:rect l="0" t="0" r="r" b="b"/>
              <a:pathLst>
                <a:path w="17" h="17">
                  <a:moveTo>
                    <a:pt x="0" y="14"/>
                  </a:moveTo>
                  <a:lnTo>
                    <a:pt x="4" y="16"/>
                  </a:lnTo>
                  <a:lnTo>
                    <a:pt x="9" y="14"/>
                  </a:lnTo>
                  <a:lnTo>
                    <a:pt x="12" y="13"/>
                  </a:lnTo>
                  <a:lnTo>
                    <a:pt x="14" y="10"/>
                  </a:lnTo>
                  <a:lnTo>
                    <a:pt x="16" y="8"/>
                  </a:lnTo>
                  <a:lnTo>
                    <a:pt x="14" y="4"/>
                  </a:lnTo>
                  <a:lnTo>
                    <a:pt x="12" y="2"/>
                  </a:lnTo>
                  <a:lnTo>
                    <a:pt x="8" y="0"/>
                  </a:lnTo>
                  <a:lnTo>
                    <a:pt x="0" y="14"/>
                  </a:lnTo>
                </a:path>
              </a:pathLst>
            </a:custGeom>
            <a:solidFill>
              <a:srgbClr val="CEE8F4"/>
            </a:solidFill>
            <a:ln w="9525" cap="rnd">
              <a:noFill/>
              <a:round/>
              <a:headEnd/>
              <a:tailEnd/>
            </a:ln>
            <a:effectLst/>
          </p:spPr>
          <p:txBody>
            <a:bodyPr/>
            <a:lstStyle/>
            <a:p>
              <a:endParaRPr lang="en-US"/>
            </a:p>
          </p:txBody>
        </p:sp>
        <p:sp>
          <p:nvSpPr>
            <p:cNvPr id="19633" name="Freeform 177"/>
            <p:cNvSpPr>
              <a:spLocks/>
            </p:cNvSpPr>
            <p:nvPr/>
          </p:nvSpPr>
          <p:spPr bwMode="auto">
            <a:xfrm>
              <a:off x="723" y="2417"/>
              <a:ext cx="222" cy="112"/>
            </a:xfrm>
            <a:custGeom>
              <a:avLst/>
              <a:gdLst/>
              <a:ahLst/>
              <a:cxnLst>
                <a:cxn ang="0">
                  <a:pos x="2" y="5"/>
                </a:cxn>
                <a:cxn ang="0">
                  <a:pos x="0" y="9"/>
                </a:cxn>
                <a:cxn ang="0">
                  <a:pos x="217" y="111"/>
                </a:cxn>
                <a:cxn ang="0">
                  <a:pos x="221" y="101"/>
                </a:cxn>
                <a:cxn ang="0">
                  <a:pos x="4" y="0"/>
                </a:cxn>
                <a:cxn ang="0">
                  <a:pos x="2" y="5"/>
                </a:cxn>
              </a:cxnLst>
              <a:rect l="0" t="0" r="r" b="b"/>
              <a:pathLst>
                <a:path w="222" h="112">
                  <a:moveTo>
                    <a:pt x="2" y="5"/>
                  </a:moveTo>
                  <a:lnTo>
                    <a:pt x="0" y="9"/>
                  </a:lnTo>
                  <a:lnTo>
                    <a:pt x="217" y="111"/>
                  </a:lnTo>
                  <a:lnTo>
                    <a:pt x="221" y="101"/>
                  </a:lnTo>
                  <a:lnTo>
                    <a:pt x="4" y="0"/>
                  </a:lnTo>
                  <a:lnTo>
                    <a:pt x="2" y="5"/>
                  </a:lnTo>
                </a:path>
              </a:pathLst>
            </a:custGeom>
            <a:solidFill>
              <a:srgbClr val="CEE8F4"/>
            </a:solidFill>
            <a:ln w="9525" cap="rnd">
              <a:noFill/>
              <a:round/>
              <a:headEnd/>
              <a:tailEnd/>
            </a:ln>
            <a:effectLst/>
          </p:spPr>
          <p:txBody>
            <a:bodyPr/>
            <a:lstStyle/>
            <a:p>
              <a:endParaRPr lang="en-US"/>
            </a:p>
          </p:txBody>
        </p:sp>
        <p:sp>
          <p:nvSpPr>
            <p:cNvPr id="19634" name="Freeform 178"/>
            <p:cNvSpPr>
              <a:spLocks/>
            </p:cNvSpPr>
            <p:nvPr/>
          </p:nvSpPr>
          <p:spPr bwMode="auto">
            <a:xfrm>
              <a:off x="720" y="2416"/>
              <a:ext cx="17" cy="17"/>
            </a:xfrm>
            <a:custGeom>
              <a:avLst/>
              <a:gdLst/>
              <a:ahLst/>
              <a:cxnLst>
                <a:cxn ang="0">
                  <a:pos x="16" y="1"/>
                </a:cxn>
                <a:cxn ang="0">
                  <a:pos x="11" y="0"/>
                </a:cxn>
                <a:cxn ang="0">
                  <a:pos x="6" y="1"/>
                </a:cxn>
                <a:cxn ang="0">
                  <a:pos x="3" y="3"/>
                </a:cxn>
                <a:cxn ang="0">
                  <a:pos x="0" y="5"/>
                </a:cxn>
                <a:cxn ang="0">
                  <a:pos x="0" y="9"/>
                </a:cxn>
                <a:cxn ang="0">
                  <a:pos x="0" y="11"/>
                </a:cxn>
                <a:cxn ang="0">
                  <a:pos x="3" y="13"/>
                </a:cxn>
                <a:cxn ang="0">
                  <a:pos x="6" y="16"/>
                </a:cxn>
                <a:cxn ang="0">
                  <a:pos x="16" y="1"/>
                </a:cxn>
              </a:cxnLst>
              <a:rect l="0" t="0" r="r" b="b"/>
              <a:pathLst>
                <a:path w="17" h="17">
                  <a:moveTo>
                    <a:pt x="16" y="1"/>
                  </a:moveTo>
                  <a:lnTo>
                    <a:pt x="11" y="0"/>
                  </a:lnTo>
                  <a:lnTo>
                    <a:pt x="6" y="1"/>
                  </a:lnTo>
                  <a:lnTo>
                    <a:pt x="3" y="3"/>
                  </a:lnTo>
                  <a:lnTo>
                    <a:pt x="0" y="5"/>
                  </a:lnTo>
                  <a:lnTo>
                    <a:pt x="0" y="9"/>
                  </a:lnTo>
                  <a:lnTo>
                    <a:pt x="0" y="11"/>
                  </a:lnTo>
                  <a:lnTo>
                    <a:pt x="3" y="13"/>
                  </a:lnTo>
                  <a:lnTo>
                    <a:pt x="6" y="16"/>
                  </a:lnTo>
                  <a:lnTo>
                    <a:pt x="16" y="1"/>
                  </a:lnTo>
                </a:path>
              </a:pathLst>
            </a:custGeom>
            <a:solidFill>
              <a:srgbClr val="CEE8F4"/>
            </a:solidFill>
            <a:ln w="9525" cap="rnd">
              <a:noFill/>
              <a:round/>
              <a:headEnd/>
              <a:tailEnd/>
            </a:ln>
            <a:effectLst/>
          </p:spPr>
          <p:txBody>
            <a:bodyPr/>
            <a:lstStyle/>
            <a:p>
              <a:endParaRPr lang="en-US"/>
            </a:p>
          </p:txBody>
        </p:sp>
        <p:sp>
          <p:nvSpPr>
            <p:cNvPr id="19635" name="Freeform 179"/>
            <p:cNvSpPr>
              <a:spLocks/>
            </p:cNvSpPr>
            <p:nvPr/>
          </p:nvSpPr>
          <p:spPr bwMode="auto">
            <a:xfrm>
              <a:off x="942" y="2512"/>
              <a:ext cx="17" cy="17"/>
            </a:xfrm>
            <a:custGeom>
              <a:avLst/>
              <a:gdLst/>
              <a:ahLst/>
              <a:cxnLst>
                <a:cxn ang="0">
                  <a:pos x="0" y="14"/>
                </a:cxn>
                <a:cxn ang="0">
                  <a:pos x="5" y="16"/>
                </a:cxn>
                <a:cxn ang="0">
                  <a:pos x="8" y="14"/>
                </a:cxn>
                <a:cxn ang="0">
                  <a:pos x="11" y="13"/>
                </a:cxn>
                <a:cxn ang="0">
                  <a:pos x="14" y="11"/>
                </a:cxn>
                <a:cxn ang="0">
                  <a:pos x="16" y="8"/>
                </a:cxn>
                <a:cxn ang="0">
                  <a:pos x="16" y="4"/>
                </a:cxn>
                <a:cxn ang="0">
                  <a:pos x="13" y="2"/>
                </a:cxn>
                <a:cxn ang="0">
                  <a:pos x="10" y="0"/>
                </a:cxn>
                <a:cxn ang="0">
                  <a:pos x="0" y="14"/>
                </a:cxn>
              </a:cxnLst>
              <a:rect l="0" t="0" r="r" b="b"/>
              <a:pathLst>
                <a:path w="17" h="17">
                  <a:moveTo>
                    <a:pt x="0" y="14"/>
                  </a:moveTo>
                  <a:lnTo>
                    <a:pt x="5" y="16"/>
                  </a:lnTo>
                  <a:lnTo>
                    <a:pt x="8" y="14"/>
                  </a:lnTo>
                  <a:lnTo>
                    <a:pt x="11" y="13"/>
                  </a:lnTo>
                  <a:lnTo>
                    <a:pt x="14" y="11"/>
                  </a:lnTo>
                  <a:lnTo>
                    <a:pt x="16" y="8"/>
                  </a:lnTo>
                  <a:lnTo>
                    <a:pt x="16" y="4"/>
                  </a:lnTo>
                  <a:lnTo>
                    <a:pt x="13" y="2"/>
                  </a:lnTo>
                  <a:lnTo>
                    <a:pt x="10" y="0"/>
                  </a:lnTo>
                  <a:lnTo>
                    <a:pt x="0" y="14"/>
                  </a:lnTo>
                </a:path>
              </a:pathLst>
            </a:custGeom>
            <a:solidFill>
              <a:srgbClr val="C4E5F7"/>
            </a:solidFill>
            <a:ln w="9525" cap="rnd">
              <a:noFill/>
              <a:round/>
              <a:headEnd/>
              <a:tailEnd/>
            </a:ln>
            <a:effectLst/>
          </p:spPr>
          <p:txBody>
            <a:bodyPr/>
            <a:lstStyle/>
            <a:p>
              <a:endParaRPr lang="en-US"/>
            </a:p>
          </p:txBody>
        </p:sp>
        <p:sp>
          <p:nvSpPr>
            <p:cNvPr id="19636" name="Freeform 180"/>
            <p:cNvSpPr>
              <a:spLocks/>
            </p:cNvSpPr>
            <p:nvPr/>
          </p:nvSpPr>
          <p:spPr bwMode="auto">
            <a:xfrm>
              <a:off x="723" y="2409"/>
              <a:ext cx="225" cy="113"/>
            </a:xfrm>
            <a:custGeom>
              <a:avLst/>
              <a:gdLst/>
              <a:ahLst/>
              <a:cxnLst>
                <a:cxn ang="0">
                  <a:pos x="2" y="5"/>
                </a:cxn>
                <a:cxn ang="0">
                  <a:pos x="0" y="10"/>
                </a:cxn>
                <a:cxn ang="0">
                  <a:pos x="219" y="112"/>
                </a:cxn>
                <a:cxn ang="0">
                  <a:pos x="224" y="102"/>
                </a:cxn>
                <a:cxn ang="0">
                  <a:pos x="4" y="0"/>
                </a:cxn>
                <a:cxn ang="0">
                  <a:pos x="2" y="5"/>
                </a:cxn>
              </a:cxnLst>
              <a:rect l="0" t="0" r="r" b="b"/>
              <a:pathLst>
                <a:path w="225" h="113">
                  <a:moveTo>
                    <a:pt x="2" y="5"/>
                  </a:moveTo>
                  <a:lnTo>
                    <a:pt x="0" y="10"/>
                  </a:lnTo>
                  <a:lnTo>
                    <a:pt x="219" y="112"/>
                  </a:lnTo>
                  <a:lnTo>
                    <a:pt x="224" y="102"/>
                  </a:lnTo>
                  <a:lnTo>
                    <a:pt x="4" y="0"/>
                  </a:lnTo>
                  <a:lnTo>
                    <a:pt x="2" y="5"/>
                  </a:lnTo>
                </a:path>
              </a:pathLst>
            </a:custGeom>
            <a:solidFill>
              <a:srgbClr val="C4E5F7"/>
            </a:solidFill>
            <a:ln w="9525" cap="rnd">
              <a:noFill/>
              <a:round/>
              <a:headEnd/>
              <a:tailEnd/>
            </a:ln>
            <a:effectLst/>
          </p:spPr>
          <p:txBody>
            <a:bodyPr/>
            <a:lstStyle/>
            <a:p>
              <a:endParaRPr lang="en-US"/>
            </a:p>
          </p:txBody>
        </p:sp>
        <p:sp>
          <p:nvSpPr>
            <p:cNvPr id="19637" name="Freeform 181"/>
            <p:cNvSpPr>
              <a:spLocks/>
            </p:cNvSpPr>
            <p:nvPr/>
          </p:nvSpPr>
          <p:spPr bwMode="auto">
            <a:xfrm>
              <a:off x="721" y="2408"/>
              <a:ext cx="17" cy="17"/>
            </a:xfrm>
            <a:custGeom>
              <a:avLst/>
              <a:gdLst/>
              <a:ahLst/>
              <a:cxnLst>
                <a:cxn ang="0">
                  <a:pos x="16" y="1"/>
                </a:cxn>
                <a:cxn ang="0">
                  <a:pos x="10" y="0"/>
                </a:cxn>
                <a:cxn ang="0">
                  <a:pos x="7" y="1"/>
                </a:cxn>
                <a:cxn ang="0">
                  <a:pos x="2" y="3"/>
                </a:cxn>
                <a:cxn ang="0">
                  <a:pos x="1" y="5"/>
                </a:cxn>
                <a:cxn ang="0">
                  <a:pos x="0" y="8"/>
                </a:cxn>
                <a:cxn ang="0">
                  <a:pos x="0" y="10"/>
                </a:cxn>
                <a:cxn ang="0">
                  <a:pos x="1" y="13"/>
                </a:cxn>
                <a:cxn ang="0">
                  <a:pos x="5" y="16"/>
                </a:cxn>
                <a:cxn ang="0">
                  <a:pos x="16" y="1"/>
                </a:cxn>
              </a:cxnLst>
              <a:rect l="0" t="0" r="r" b="b"/>
              <a:pathLst>
                <a:path w="17" h="17">
                  <a:moveTo>
                    <a:pt x="16" y="1"/>
                  </a:moveTo>
                  <a:lnTo>
                    <a:pt x="10" y="0"/>
                  </a:lnTo>
                  <a:lnTo>
                    <a:pt x="7" y="1"/>
                  </a:lnTo>
                  <a:lnTo>
                    <a:pt x="2" y="3"/>
                  </a:lnTo>
                  <a:lnTo>
                    <a:pt x="1" y="5"/>
                  </a:lnTo>
                  <a:lnTo>
                    <a:pt x="0" y="8"/>
                  </a:lnTo>
                  <a:lnTo>
                    <a:pt x="0" y="10"/>
                  </a:lnTo>
                  <a:lnTo>
                    <a:pt x="1" y="13"/>
                  </a:lnTo>
                  <a:lnTo>
                    <a:pt x="5" y="16"/>
                  </a:lnTo>
                  <a:lnTo>
                    <a:pt x="16" y="1"/>
                  </a:lnTo>
                </a:path>
              </a:pathLst>
            </a:custGeom>
            <a:solidFill>
              <a:srgbClr val="C4E5F7"/>
            </a:solidFill>
            <a:ln w="9525" cap="rnd">
              <a:noFill/>
              <a:round/>
              <a:headEnd/>
              <a:tailEnd/>
            </a:ln>
            <a:effectLst/>
          </p:spPr>
          <p:txBody>
            <a:bodyPr/>
            <a:lstStyle/>
            <a:p>
              <a:endParaRPr lang="en-US"/>
            </a:p>
          </p:txBody>
        </p:sp>
        <p:sp>
          <p:nvSpPr>
            <p:cNvPr id="19638" name="Freeform 182"/>
            <p:cNvSpPr>
              <a:spLocks/>
            </p:cNvSpPr>
            <p:nvPr/>
          </p:nvSpPr>
          <p:spPr bwMode="auto">
            <a:xfrm>
              <a:off x="946" y="2504"/>
              <a:ext cx="17" cy="17"/>
            </a:xfrm>
            <a:custGeom>
              <a:avLst/>
              <a:gdLst/>
              <a:ahLst/>
              <a:cxnLst>
                <a:cxn ang="0">
                  <a:pos x="0" y="14"/>
                </a:cxn>
                <a:cxn ang="0">
                  <a:pos x="4" y="16"/>
                </a:cxn>
                <a:cxn ang="0">
                  <a:pos x="8" y="14"/>
                </a:cxn>
                <a:cxn ang="0">
                  <a:pos x="11" y="12"/>
                </a:cxn>
                <a:cxn ang="0">
                  <a:pos x="14" y="10"/>
                </a:cxn>
                <a:cxn ang="0">
                  <a:pos x="16" y="7"/>
                </a:cxn>
                <a:cxn ang="0">
                  <a:pos x="14"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4" y="5"/>
                  </a:lnTo>
                  <a:lnTo>
                    <a:pt x="13" y="2"/>
                  </a:lnTo>
                  <a:lnTo>
                    <a:pt x="8" y="0"/>
                  </a:lnTo>
                  <a:lnTo>
                    <a:pt x="0" y="14"/>
                  </a:lnTo>
                </a:path>
              </a:pathLst>
            </a:custGeom>
            <a:solidFill>
              <a:srgbClr val="B7E0F7"/>
            </a:solidFill>
            <a:ln w="9525" cap="rnd">
              <a:noFill/>
              <a:round/>
              <a:headEnd/>
              <a:tailEnd/>
            </a:ln>
            <a:effectLst/>
          </p:spPr>
          <p:txBody>
            <a:bodyPr/>
            <a:lstStyle/>
            <a:p>
              <a:endParaRPr lang="en-US"/>
            </a:p>
          </p:txBody>
        </p:sp>
        <p:sp>
          <p:nvSpPr>
            <p:cNvPr id="19639" name="Freeform 183"/>
            <p:cNvSpPr>
              <a:spLocks/>
            </p:cNvSpPr>
            <p:nvPr/>
          </p:nvSpPr>
          <p:spPr bwMode="auto">
            <a:xfrm>
              <a:off x="726" y="2402"/>
              <a:ext cx="224" cy="114"/>
            </a:xfrm>
            <a:custGeom>
              <a:avLst/>
              <a:gdLst/>
              <a:ahLst/>
              <a:cxnLst>
                <a:cxn ang="0">
                  <a:pos x="2" y="5"/>
                </a:cxn>
                <a:cxn ang="0">
                  <a:pos x="0" y="9"/>
                </a:cxn>
                <a:cxn ang="0">
                  <a:pos x="218" y="113"/>
                </a:cxn>
                <a:cxn ang="0">
                  <a:pos x="223" y="102"/>
                </a:cxn>
                <a:cxn ang="0">
                  <a:pos x="4" y="0"/>
                </a:cxn>
                <a:cxn ang="0">
                  <a:pos x="2" y="5"/>
                </a:cxn>
              </a:cxnLst>
              <a:rect l="0" t="0" r="r" b="b"/>
              <a:pathLst>
                <a:path w="224" h="114">
                  <a:moveTo>
                    <a:pt x="2" y="5"/>
                  </a:moveTo>
                  <a:lnTo>
                    <a:pt x="0" y="9"/>
                  </a:lnTo>
                  <a:lnTo>
                    <a:pt x="218" y="113"/>
                  </a:lnTo>
                  <a:lnTo>
                    <a:pt x="223" y="102"/>
                  </a:lnTo>
                  <a:lnTo>
                    <a:pt x="4" y="0"/>
                  </a:lnTo>
                  <a:lnTo>
                    <a:pt x="2" y="5"/>
                  </a:lnTo>
                </a:path>
              </a:pathLst>
            </a:custGeom>
            <a:solidFill>
              <a:srgbClr val="B7E0F7"/>
            </a:solidFill>
            <a:ln w="9525" cap="rnd">
              <a:noFill/>
              <a:round/>
              <a:headEnd/>
              <a:tailEnd/>
            </a:ln>
            <a:effectLst/>
          </p:spPr>
          <p:txBody>
            <a:bodyPr/>
            <a:lstStyle/>
            <a:p>
              <a:endParaRPr lang="en-US"/>
            </a:p>
          </p:txBody>
        </p:sp>
        <p:sp>
          <p:nvSpPr>
            <p:cNvPr id="19640" name="Freeform 184"/>
            <p:cNvSpPr>
              <a:spLocks/>
            </p:cNvSpPr>
            <p:nvPr/>
          </p:nvSpPr>
          <p:spPr bwMode="auto">
            <a:xfrm>
              <a:off x="723" y="2401"/>
              <a:ext cx="17" cy="17"/>
            </a:xfrm>
            <a:custGeom>
              <a:avLst/>
              <a:gdLst/>
              <a:ahLst/>
              <a:cxnLst>
                <a:cxn ang="0">
                  <a:pos x="16" y="1"/>
                </a:cxn>
                <a:cxn ang="0">
                  <a:pos x="11" y="0"/>
                </a:cxn>
                <a:cxn ang="0">
                  <a:pos x="7" y="1"/>
                </a:cxn>
                <a:cxn ang="0">
                  <a:pos x="4" y="2"/>
                </a:cxn>
                <a:cxn ang="0">
                  <a:pos x="1" y="4"/>
                </a:cxn>
                <a:cxn ang="0">
                  <a:pos x="0" y="8"/>
                </a:cxn>
                <a:cxn ang="0">
                  <a:pos x="1" y="11"/>
                </a:cxn>
                <a:cxn ang="0">
                  <a:pos x="2" y="13"/>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3"/>
                  </a:lnTo>
                  <a:lnTo>
                    <a:pt x="7" y="16"/>
                  </a:lnTo>
                  <a:lnTo>
                    <a:pt x="16" y="1"/>
                  </a:lnTo>
                </a:path>
              </a:pathLst>
            </a:custGeom>
            <a:solidFill>
              <a:srgbClr val="B7E0F7"/>
            </a:solidFill>
            <a:ln w="9525" cap="rnd">
              <a:noFill/>
              <a:round/>
              <a:headEnd/>
              <a:tailEnd/>
            </a:ln>
            <a:effectLst/>
          </p:spPr>
          <p:txBody>
            <a:bodyPr/>
            <a:lstStyle/>
            <a:p>
              <a:endParaRPr lang="en-US"/>
            </a:p>
          </p:txBody>
        </p:sp>
        <p:sp>
          <p:nvSpPr>
            <p:cNvPr id="19641" name="Freeform 185"/>
            <p:cNvSpPr>
              <a:spLocks/>
            </p:cNvSpPr>
            <p:nvPr/>
          </p:nvSpPr>
          <p:spPr bwMode="auto">
            <a:xfrm>
              <a:off x="949" y="2498"/>
              <a:ext cx="17" cy="17"/>
            </a:xfrm>
            <a:custGeom>
              <a:avLst/>
              <a:gdLst/>
              <a:ahLst/>
              <a:cxnLst>
                <a:cxn ang="0">
                  <a:pos x="0" y="16"/>
                </a:cxn>
                <a:cxn ang="0">
                  <a:pos x="4" y="16"/>
                </a:cxn>
                <a:cxn ang="0">
                  <a:pos x="8" y="16"/>
                </a:cxn>
                <a:cxn ang="0">
                  <a:pos x="11" y="13"/>
                </a:cxn>
                <a:cxn ang="0">
                  <a:pos x="14" y="11"/>
                </a:cxn>
                <a:cxn ang="0">
                  <a:pos x="16" y="8"/>
                </a:cxn>
                <a:cxn ang="0">
                  <a:pos x="14" y="4"/>
                </a:cxn>
                <a:cxn ang="0">
                  <a:pos x="13" y="2"/>
                </a:cxn>
                <a:cxn ang="0">
                  <a:pos x="8" y="0"/>
                </a:cxn>
                <a:cxn ang="0">
                  <a:pos x="0" y="16"/>
                </a:cxn>
              </a:cxnLst>
              <a:rect l="0" t="0" r="r" b="b"/>
              <a:pathLst>
                <a:path w="17" h="17">
                  <a:moveTo>
                    <a:pt x="0" y="16"/>
                  </a:moveTo>
                  <a:lnTo>
                    <a:pt x="4" y="16"/>
                  </a:lnTo>
                  <a:lnTo>
                    <a:pt x="8" y="16"/>
                  </a:lnTo>
                  <a:lnTo>
                    <a:pt x="11" y="13"/>
                  </a:lnTo>
                  <a:lnTo>
                    <a:pt x="14" y="11"/>
                  </a:lnTo>
                  <a:lnTo>
                    <a:pt x="16" y="8"/>
                  </a:lnTo>
                  <a:lnTo>
                    <a:pt x="14" y="4"/>
                  </a:lnTo>
                  <a:lnTo>
                    <a:pt x="13" y="2"/>
                  </a:lnTo>
                  <a:lnTo>
                    <a:pt x="8" y="0"/>
                  </a:lnTo>
                  <a:lnTo>
                    <a:pt x="0" y="16"/>
                  </a:lnTo>
                </a:path>
              </a:pathLst>
            </a:custGeom>
            <a:solidFill>
              <a:srgbClr val="ADDDF9"/>
            </a:solidFill>
            <a:ln w="9525" cap="rnd">
              <a:noFill/>
              <a:round/>
              <a:headEnd/>
              <a:tailEnd/>
            </a:ln>
            <a:effectLst/>
          </p:spPr>
          <p:txBody>
            <a:bodyPr/>
            <a:lstStyle/>
            <a:p>
              <a:endParaRPr lang="en-US"/>
            </a:p>
          </p:txBody>
        </p:sp>
        <p:sp>
          <p:nvSpPr>
            <p:cNvPr id="19642" name="Freeform 186"/>
            <p:cNvSpPr>
              <a:spLocks/>
            </p:cNvSpPr>
            <p:nvPr/>
          </p:nvSpPr>
          <p:spPr bwMode="auto">
            <a:xfrm>
              <a:off x="727" y="2395"/>
              <a:ext cx="227" cy="115"/>
            </a:xfrm>
            <a:custGeom>
              <a:avLst/>
              <a:gdLst/>
              <a:ahLst/>
              <a:cxnLst>
                <a:cxn ang="0">
                  <a:pos x="2" y="5"/>
                </a:cxn>
                <a:cxn ang="0">
                  <a:pos x="0" y="10"/>
                </a:cxn>
                <a:cxn ang="0">
                  <a:pos x="221" y="114"/>
                </a:cxn>
                <a:cxn ang="0">
                  <a:pos x="226" y="103"/>
                </a:cxn>
                <a:cxn ang="0">
                  <a:pos x="4" y="0"/>
                </a:cxn>
                <a:cxn ang="0">
                  <a:pos x="2" y="5"/>
                </a:cxn>
              </a:cxnLst>
              <a:rect l="0" t="0" r="r" b="b"/>
              <a:pathLst>
                <a:path w="227" h="115">
                  <a:moveTo>
                    <a:pt x="2" y="5"/>
                  </a:moveTo>
                  <a:lnTo>
                    <a:pt x="0" y="10"/>
                  </a:lnTo>
                  <a:lnTo>
                    <a:pt x="221" y="114"/>
                  </a:lnTo>
                  <a:lnTo>
                    <a:pt x="226" y="103"/>
                  </a:lnTo>
                  <a:lnTo>
                    <a:pt x="4" y="0"/>
                  </a:lnTo>
                  <a:lnTo>
                    <a:pt x="2" y="5"/>
                  </a:lnTo>
                </a:path>
              </a:pathLst>
            </a:custGeom>
            <a:solidFill>
              <a:srgbClr val="ADDDF9"/>
            </a:solidFill>
            <a:ln w="9525" cap="rnd">
              <a:noFill/>
              <a:round/>
              <a:headEnd/>
              <a:tailEnd/>
            </a:ln>
            <a:effectLst/>
          </p:spPr>
          <p:txBody>
            <a:bodyPr/>
            <a:lstStyle/>
            <a:p>
              <a:endParaRPr lang="en-US"/>
            </a:p>
          </p:txBody>
        </p:sp>
        <p:sp>
          <p:nvSpPr>
            <p:cNvPr id="19643" name="Freeform 187"/>
            <p:cNvSpPr>
              <a:spLocks/>
            </p:cNvSpPr>
            <p:nvPr/>
          </p:nvSpPr>
          <p:spPr bwMode="auto">
            <a:xfrm>
              <a:off x="724" y="2394"/>
              <a:ext cx="17" cy="17"/>
            </a:xfrm>
            <a:custGeom>
              <a:avLst/>
              <a:gdLst/>
              <a:ahLst/>
              <a:cxnLst>
                <a:cxn ang="0">
                  <a:pos x="16" y="1"/>
                </a:cxn>
                <a:cxn ang="0">
                  <a:pos x="10" y="0"/>
                </a:cxn>
                <a:cxn ang="0">
                  <a:pos x="7" y="1"/>
                </a:cxn>
                <a:cxn ang="0">
                  <a:pos x="2" y="3"/>
                </a:cxn>
                <a:cxn ang="0">
                  <a:pos x="1" y="5"/>
                </a:cxn>
                <a:cxn ang="0">
                  <a:pos x="0" y="8"/>
                </a:cxn>
                <a:cxn ang="0">
                  <a:pos x="0" y="10"/>
                </a:cxn>
                <a:cxn ang="0">
                  <a:pos x="1" y="13"/>
                </a:cxn>
                <a:cxn ang="0">
                  <a:pos x="5" y="16"/>
                </a:cxn>
                <a:cxn ang="0">
                  <a:pos x="16" y="1"/>
                </a:cxn>
              </a:cxnLst>
              <a:rect l="0" t="0" r="r" b="b"/>
              <a:pathLst>
                <a:path w="17" h="17">
                  <a:moveTo>
                    <a:pt x="16" y="1"/>
                  </a:moveTo>
                  <a:lnTo>
                    <a:pt x="10" y="0"/>
                  </a:lnTo>
                  <a:lnTo>
                    <a:pt x="7" y="1"/>
                  </a:lnTo>
                  <a:lnTo>
                    <a:pt x="2" y="3"/>
                  </a:lnTo>
                  <a:lnTo>
                    <a:pt x="1" y="5"/>
                  </a:lnTo>
                  <a:lnTo>
                    <a:pt x="0" y="8"/>
                  </a:lnTo>
                  <a:lnTo>
                    <a:pt x="0" y="10"/>
                  </a:lnTo>
                  <a:lnTo>
                    <a:pt x="1" y="13"/>
                  </a:lnTo>
                  <a:lnTo>
                    <a:pt x="5" y="16"/>
                  </a:lnTo>
                  <a:lnTo>
                    <a:pt x="16" y="1"/>
                  </a:lnTo>
                </a:path>
              </a:pathLst>
            </a:custGeom>
            <a:solidFill>
              <a:srgbClr val="ADDDF9"/>
            </a:solidFill>
            <a:ln w="9525" cap="rnd">
              <a:noFill/>
              <a:round/>
              <a:headEnd/>
              <a:tailEnd/>
            </a:ln>
            <a:effectLst/>
          </p:spPr>
          <p:txBody>
            <a:bodyPr/>
            <a:lstStyle/>
            <a:p>
              <a:endParaRPr lang="en-US"/>
            </a:p>
          </p:txBody>
        </p:sp>
        <p:sp>
          <p:nvSpPr>
            <p:cNvPr id="19644" name="Freeform 188"/>
            <p:cNvSpPr>
              <a:spLocks/>
            </p:cNvSpPr>
            <p:nvPr/>
          </p:nvSpPr>
          <p:spPr bwMode="auto">
            <a:xfrm>
              <a:off x="953" y="2493"/>
              <a:ext cx="17" cy="17"/>
            </a:xfrm>
            <a:custGeom>
              <a:avLst/>
              <a:gdLst/>
              <a:ahLst/>
              <a:cxnLst>
                <a:cxn ang="0">
                  <a:pos x="0" y="14"/>
                </a:cxn>
                <a:cxn ang="0">
                  <a:pos x="4" y="16"/>
                </a:cxn>
                <a:cxn ang="0">
                  <a:pos x="8" y="14"/>
                </a:cxn>
                <a:cxn ang="0">
                  <a:pos x="11" y="13"/>
                </a:cxn>
                <a:cxn ang="0">
                  <a:pos x="14" y="11"/>
                </a:cxn>
                <a:cxn ang="0">
                  <a:pos x="16" y="8"/>
                </a:cxn>
                <a:cxn ang="0">
                  <a:pos x="14" y="4"/>
                </a:cxn>
                <a:cxn ang="0">
                  <a:pos x="13" y="2"/>
                </a:cxn>
                <a:cxn ang="0">
                  <a:pos x="8" y="0"/>
                </a:cxn>
                <a:cxn ang="0">
                  <a:pos x="0" y="14"/>
                </a:cxn>
              </a:cxnLst>
              <a:rect l="0" t="0" r="r" b="b"/>
              <a:pathLst>
                <a:path w="17" h="17">
                  <a:moveTo>
                    <a:pt x="0" y="14"/>
                  </a:moveTo>
                  <a:lnTo>
                    <a:pt x="4" y="16"/>
                  </a:lnTo>
                  <a:lnTo>
                    <a:pt x="8" y="14"/>
                  </a:lnTo>
                  <a:lnTo>
                    <a:pt x="11" y="13"/>
                  </a:lnTo>
                  <a:lnTo>
                    <a:pt x="14" y="11"/>
                  </a:lnTo>
                  <a:lnTo>
                    <a:pt x="16" y="8"/>
                  </a:lnTo>
                  <a:lnTo>
                    <a:pt x="14" y="4"/>
                  </a:lnTo>
                  <a:lnTo>
                    <a:pt x="13" y="2"/>
                  </a:lnTo>
                  <a:lnTo>
                    <a:pt x="8" y="0"/>
                  </a:lnTo>
                  <a:lnTo>
                    <a:pt x="0" y="14"/>
                  </a:lnTo>
                </a:path>
              </a:pathLst>
            </a:custGeom>
            <a:solidFill>
              <a:srgbClr val="A0D8F9"/>
            </a:solidFill>
            <a:ln w="9525" cap="rnd">
              <a:noFill/>
              <a:round/>
              <a:headEnd/>
              <a:tailEnd/>
            </a:ln>
            <a:effectLst/>
          </p:spPr>
          <p:txBody>
            <a:bodyPr/>
            <a:lstStyle/>
            <a:p>
              <a:endParaRPr lang="en-US"/>
            </a:p>
          </p:txBody>
        </p:sp>
        <p:sp>
          <p:nvSpPr>
            <p:cNvPr id="19645" name="Freeform 189"/>
            <p:cNvSpPr>
              <a:spLocks/>
            </p:cNvSpPr>
            <p:nvPr/>
          </p:nvSpPr>
          <p:spPr bwMode="auto">
            <a:xfrm>
              <a:off x="730" y="2388"/>
              <a:ext cx="228" cy="116"/>
            </a:xfrm>
            <a:custGeom>
              <a:avLst/>
              <a:gdLst/>
              <a:ahLst/>
              <a:cxnLst>
                <a:cxn ang="0">
                  <a:pos x="2" y="5"/>
                </a:cxn>
                <a:cxn ang="0">
                  <a:pos x="0" y="10"/>
                </a:cxn>
                <a:cxn ang="0">
                  <a:pos x="222" y="115"/>
                </a:cxn>
                <a:cxn ang="0">
                  <a:pos x="227" y="105"/>
                </a:cxn>
                <a:cxn ang="0">
                  <a:pos x="4" y="0"/>
                </a:cxn>
                <a:cxn ang="0">
                  <a:pos x="2" y="5"/>
                </a:cxn>
              </a:cxnLst>
              <a:rect l="0" t="0" r="r" b="b"/>
              <a:pathLst>
                <a:path w="228" h="116">
                  <a:moveTo>
                    <a:pt x="2" y="5"/>
                  </a:moveTo>
                  <a:lnTo>
                    <a:pt x="0" y="10"/>
                  </a:lnTo>
                  <a:lnTo>
                    <a:pt x="222" y="115"/>
                  </a:lnTo>
                  <a:lnTo>
                    <a:pt x="227" y="105"/>
                  </a:lnTo>
                  <a:lnTo>
                    <a:pt x="4" y="0"/>
                  </a:lnTo>
                  <a:lnTo>
                    <a:pt x="2" y="5"/>
                  </a:lnTo>
                </a:path>
              </a:pathLst>
            </a:custGeom>
            <a:solidFill>
              <a:srgbClr val="A0D8F9"/>
            </a:solidFill>
            <a:ln w="9525" cap="rnd">
              <a:noFill/>
              <a:round/>
              <a:headEnd/>
              <a:tailEnd/>
            </a:ln>
            <a:effectLst/>
          </p:spPr>
          <p:txBody>
            <a:bodyPr/>
            <a:lstStyle/>
            <a:p>
              <a:endParaRPr lang="en-US"/>
            </a:p>
          </p:txBody>
        </p:sp>
        <p:sp>
          <p:nvSpPr>
            <p:cNvPr id="19646" name="Freeform 190"/>
            <p:cNvSpPr>
              <a:spLocks/>
            </p:cNvSpPr>
            <p:nvPr/>
          </p:nvSpPr>
          <p:spPr bwMode="auto">
            <a:xfrm>
              <a:off x="727" y="2388"/>
              <a:ext cx="17" cy="17"/>
            </a:xfrm>
            <a:custGeom>
              <a:avLst/>
              <a:gdLst/>
              <a:ahLst/>
              <a:cxnLst>
                <a:cxn ang="0">
                  <a:pos x="16" y="1"/>
                </a:cxn>
                <a:cxn ang="0">
                  <a:pos x="11" y="0"/>
                </a:cxn>
                <a:cxn ang="0">
                  <a:pos x="7" y="1"/>
                </a:cxn>
                <a:cxn ang="0">
                  <a:pos x="4" y="2"/>
                </a:cxn>
                <a:cxn ang="0">
                  <a:pos x="1" y="5"/>
                </a:cxn>
                <a:cxn ang="0">
                  <a:pos x="0" y="7"/>
                </a:cxn>
                <a:cxn ang="0">
                  <a:pos x="0" y="10"/>
                </a:cxn>
                <a:cxn ang="0">
                  <a:pos x="2" y="13"/>
                </a:cxn>
                <a:cxn ang="0">
                  <a:pos x="5" y="16"/>
                </a:cxn>
                <a:cxn ang="0">
                  <a:pos x="16" y="1"/>
                </a:cxn>
              </a:cxnLst>
              <a:rect l="0" t="0" r="r" b="b"/>
              <a:pathLst>
                <a:path w="17" h="17">
                  <a:moveTo>
                    <a:pt x="16" y="1"/>
                  </a:moveTo>
                  <a:lnTo>
                    <a:pt x="11" y="0"/>
                  </a:lnTo>
                  <a:lnTo>
                    <a:pt x="7" y="1"/>
                  </a:lnTo>
                  <a:lnTo>
                    <a:pt x="4" y="2"/>
                  </a:lnTo>
                  <a:lnTo>
                    <a:pt x="1" y="5"/>
                  </a:lnTo>
                  <a:lnTo>
                    <a:pt x="0" y="7"/>
                  </a:lnTo>
                  <a:lnTo>
                    <a:pt x="0" y="10"/>
                  </a:lnTo>
                  <a:lnTo>
                    <a:pt x="2" y="13"/>
                  </a:lnTo>
                  <a:lnTo>
                    <a:pt x="5" y="16"/>
                  </a:lnTo>
                  <a:lnTo>
                    <a:pt x="16" y="1"/>
                  </a:lnTo>
                </a:path>
              </a:pathLst>
            </a:custGeom>
            <a:solidFill>
              <a:srgbClr val="A0D8F9"/>
            </a:solidFill>
            <a:ln w="9525" cap="rnd">
              <a:noFill/>
              <a:round/>
              <a:headEnd/>
              <a:tailEnd/>
            </a:ln>
            <a:effectLst/>
          </p:spPr>
          <p:txBody>
            <a:bodyPr/>
            <a:lstStyle/>
            <a:p>
              <a:endParaRPr lang="en-US"/>
            </a:p>
          </p:txBody>
        </p:sp>
        <p:sp>
          <p:nvSpPr>
            <p:cNvPr id="19647" name="Freeform 191"/>
            <p:cNvSpPr>
              <a:spLocks/>
            </p:cNvSpPr>
            <p:nvPr/>
          </p:nvSpPr>
          <p:spPr bwMode="auto">
            <a:xfrm>
              <a:off x="956" y="2487"/>
              <a:ext cx="17" cy="17"/>
            </a:xfrm>
            <a:custGeom>
              <a:avLst/>
              <a:gdLst/>
              <a:ahLst/>
              <a:cxnLst>
                <a:cxn ang="0">
                  <a:pos x="0" y="14"/>
                </a:cxn>
                <a:cxn ang="0">
                  <a:pos x="4" y="16"/>
                </a:cxn>
                <a:cxn ang="0">
                  <a:pos x="8" y="14"/>
                </a:cxn>
                <a:cxn ang="0">
                  <a:pos x="11" y="12"/>
                </a:cxn>
                <a:cxn ang="0">
                  <a:pos x="14" y="10"/>
                </a:cxn>
                <a:cxn ang="0">
                  <a:pos x="16" y="7"/>
                </a:cxn>
                <a:cxn ang="0">
                  <a:pos x="14"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4" y="5"/>
                  </a:lnTo>
                  <a:lnTo>
                    <a:pt x="13" y="2"/>
                  </a:lnTo>
                  <a:lnTo>
                    <a:pt x="8" y="0"/>
                  </a:lnTo>
                  <a:lnTo>
                    <a:pt x="0" y="14"/>
                  </a:lnTo>
                </a:path>
              </a:pathLst>
            </a:custGeom>
            <a:solidFill>
              <a:srgbClr val="96D8FC"/>
            </a:solidFill>
            <a:ln w="9525" cap="rnd">
              <a:noFill/>
              <a:round/>
              <a:headEnd/>
              <a:tailEnd/>
            </a:ln>
            <a:effectLst/>
          </p:spPr>
          <p:txBody>
            <a:bodyPr/>
            <a:lstStyle/>
            <a:p>
              <a:endParaRPr lang="en-US"/>
            </a:p>
          </p:txBody>
        </p:sp>
        <p:sp>
          <p:nvSpPr>
            <p:cNvPr id="19648" name="Freeform 192"/>
            <p:cNvSpPr>
              <a:spLocks/>
            </p:cNvSpPr>
            <p:nvPr/>
          </p:nvSpPr>
          <p:spPr bwMode="auto">
            <a:xfrm>
              <a:off x="733" y="2381"/>
              <a:ext cx="229" cy="117"/>
            </a:xfrm>
            <a:custGeom>
              <a:avLst/>
              <a:gdLst/>
              <a:ahLst/>
              <a:cxnLst>
                <a:cxn ang="0">
                  <a:pos x="2" y="5"/>
                </a:cxn>
                <a:cxn ang="0">
                  <a:pos x="0" y="10"/>
                </a:cxn>
                <a:cxn ang="0">
                  <a:pos x="223" y="116"/>
                </a:cxn>
                <a:cxn ang="0">
                  <a:pos x="228" y="105"/>
                </a:cxn>
                <a:cxn ang="0">
                  <a:pos x="4" y="0"/>
                </a:cxn>
                <a:cxn ang="0">
                  <a:pos x="2" y="5"/>
                </a:cxn>
              </a:cxnLst>
              <a:rect l="0" t="0" r="r" b="b"/>
              <a:pathLst>
                <a:path w="229" h="117">
                  <a:moveTo>
                    <a:pt x="2" y="5"/>
                  </a:moveTo>
                  <a:lnTo>
                    <a:pt x="0" y="10"/>
                  </a:lnTo>
                  <a:lnTo>
                    <a:pt x="223" y="116"/>
                  </a:lnTo>
                  <a:lnTo>
                    <a:pt x="228" y="105"/>
                  </a:lnTo>
                  <a:lnTo>
                    <a:pt x="4" y="0"/>
                  </a:lnTo>
                  <a:lnTo>
                    <a:pt x="2" y="5"/>
                  </a:lnTo>
                </a:path>
              </a:pathLst>
            </a:custGeom>
            <a:solidFill>
              <a:srgbClr val="96D8FC"/>
            </a:solidFill>
            <a:ln w="9525" cap="rnd">
              <a:noFill/>
              <a:round/>
              <a:headEnd/>
              <a:tailEnd/>
            </a:ln>
            <a:effectLst/>
          </p:spPr>
          <p:txBody>
            <a:bodyPr/>
            <a:lstStyle/>
            <a:p>
              <a:endParaRPr lang="en-US"/>
            </a:p>
          </p:txBody>
        </p:sp>
        <p:sp>
          <p:nvSpPr>
            <p:cNvPr id="19649" name="Freeform 193"/>
            <p:cNvSpPr>
              <a:spLocks/>
            </p:cNvSpPr>
            <p:nvPr/>
          </p:nvSpPr>
          <p:spPr bwMode="auto">
            <a:xfrm>
              <a:off x="730" y="2381"/>
              <a:ext cx="17" cy="17"/>
            </a:xfrm>
            <a:custGeom>
              <a:avLst/>
              <a:gdLst/>
              <a:ahLst/>
              <a:cxnLst>
                <a:cxn ang="0">
                  <a:pos x="16" y="0"/>
                </a:cxn>
                <a:cxn ang="0">
                  <a:pos x="11" y="0"/>
                </a:cxn>
                <a:cxn ang="0">
                  <a:pos x="7" y="0"/>
                </a:cxn>
                <a:cxn ang="0">
                  <a:pos x="4" y="2"/>
                </a:cxn>
                <a:cxn ang="0">
                  <a:pos x="1" y="4"/>
                </a:cxn>
                <a:cxn ang="0">
                  <a:pos x="0" y="8"/>
                </a:cxn>
                <a:cxn ang="0">
                  <a:pos x="1" y="11"/>
                </a:cxn>
                <a:cxn ang="0">
                  <a:pos x="2" y="13"/>
                </a:cxn>
                <a:cxn ang="0">
                  <a:pos x="7" y="16"/>
                </a:cxn>
                <a:cxn ang="0">
                  <a:pos x="16" y="0"/>
                </a:cxn>
              </a:cxnLst>
              <a:rect l="0" t="0" r="r" b="b"/>
              <a:pathLst>
                <a:path w="17" h="17">
                  <a:moveTo>
                    <a:pt x="16" y="0"/>
                  </a:moveTo>
                  <a:lnTo>
                    <a:pt x="11" y="0"/>
                  </a:lnTo>
                  <a:lnTo>
                    <a:pt x="7" y="0"/>
                  </a:lnTo>
                  <a:lnTo>
                    <a:pt x="4" y="2"/>
                  </a:lnTo>
                  <a:lnTo>
                    <a:pt x="1" y="4"/>
                  </a:lnTo>
                  <a:lnTo>
                    <a:pt x="0" y="8"/>
                  </a:lnTo>
                  <a:lnTo>
                    <a:pt x="1" y="11"/>
                  </a:lnTo>
                  <a:lnTo>
                    <a:pt x="2" y="13"/>
                  </a:lnTo>
                  <a:lnTo>
                    <a:pt x="7" y="16"/>
                  </a:lnTo>
                  <a:lnTo>
                    <a:pt x="16" y="0"/>
                  </a:lnTo>
                </a:path>
              </a:pathLst>
            </a:custGeom>
            <a:solidFill>
              <a:srgbClr val="96D8FC"/>
            </a:solidFill>
            <a:ln w="9525" cap="rnd">
              <a:noFill/>
              <a:round/>
              <a:headEnd/>
              <a:tailEnd/>
            </a:ln>
            <a:effectLst/>
          </p:spPr>
          <p:txBody>
            <a:bodyPr/>
            <a:lstStyle/>
            <a:p>
              <a:endParaRPr lang="en-US"/>
            </a:p>
          </p:txBody>
        </p:sp>
        <p:sp>
          <p:nvSpPr>
            <p:cNvPr id="19650" name="Freeform 194"/>
            <p:cNvSpPr>
              <a:spLocks/>
            </p:cNvSpPr>
            <p:nvPr/>
          </p:nvSpPr>
          <p:spPr bwMode="auto">
            <a:xfrm>
              <a:off x="960" y="2480"/>
              <a:ext cx="17" cy="17"/>
            </a:xfrm>
            <a:custGeom>
              <a:avLst/>
              <a:gdLst/>
              <a:ahLst/>
              <a:cxnLst>
                <a:cxn ang="0">
                  <a:pos x="0" y="16"/>
                </a:cxn>
                <a:cxn ang="0">
                  <a:pos x="4" y="16"/>
                </a:cxn>
                <a:cxn ang="0">
                  <a:pos x="8" y="16"/>
                </a:cxn>
                <a:cxn ang="0">
                  <a:pos x="11" y="13"/>
                </a:cxn>
                <a:cxn ang="0">
                  <a:pos x="14" y="11"/>
                </a:cxn>
                <a:cxn ang="0">
                  <a:pos x="16" y="8"/>
                </a:cxn>
                <a:cxn ang="0">
                  <a:pos x="14" y="5"/>
                </a:cxn>
                <a:cxn ang="0">
                  <a:pos x="13" y="2"/>
                </a:cxn>
                <a:cxn ang="0">
                  <a:pos x="8" y="0"/>
                </a:cxn>
                <a:cxn ang="0">
                  <a:pos x="0" y="16"/>
                </a:cxn>
              </a:cxnLst>
              <a:rect l="0" t="0" r="r" b="b"/>
              <a:pathLst>
                <a:path w="17" h="17">
                  <a:moveTo>
                    <a:pt x="0" y="16"/>
                  </a:moveTo>
                  <a:lnTo>
                    <a:pt x="4" y="16"/>
                  </a:lnTo>
                  <a:lnTo>
                    <a:pt x="8" y="16"/>
                  </a:lnTo>
                  <a:lnTo>
                    <a:pt x="11" y="13"/>
                  </a:lnTo>
                  <a:lnTo>
                    <a:pt x="14" y="11"/>
                  </a:lnTo>
                  <a:lnTo>
                    <a:pt x="16" y="8"/>
                  </a:lnTo>
                  <a:lnTo>
                    <a:pt x="14" y="5"/>
                  </a:lnTo>
                  <a:lnTo>
                    <a:pt x="13" y="2"/>
                  </a:lnTo>
                  <a:lnTo>
                    <a:pt x="8" y="0"/>
                  </a:lnTo>
                  <a:lnTo>
                    <a:pt x="0" y="16"/>
                  </a:lnTo>
                </a:path>
              </a:pathLst>
            </a:custGeom>
            <a:solidFill>
              <a:srgbClr val="89D3FC"/>
            </a:solidFill>
            <a:ln w="9525" cap="rnd">
              <a:noFill/>
              <a:round/>
              <a:headEnd/>
              <a:tailEnd/>
            </a:ln>
            <a:effectLst/>
          </p:spPr>
          <p:txBody>
            <a:bodyPr/>
            <a:lstStyle/>
            <a:p>
              <a:endParaRPr lang="en-US"/>
            </a:p>
          </p:txBody>
        </p:sp>
        <p:sp>
          <p:nvSpPr>
            <p:cNvPr id="19651" name="Freeform 195"/>
            <p:cNvSpPr>
              <a:spLocks/>
            </p:cNvSpPr>
            <p:nvPr/>
          </p:nvSpPr>
          <p:spPr bwMode="auto">
            <a:xfrm>
              <a:off x="737" y="2376"/>
              <a:ext cx="228" cy="116"/>
            </a:xfrm>
            <a:custGeom>
              <a:avLst/>
              <a:gdLst/>
              <a:ahLst/>
              <a:cxnLst>
                <a:cxn ang="0">
                  <a:pos x="2" y="5"/>
                </a:cxn>
                <a:cxn ang="0">
                  <a:pos x="0" y="9"/>
                </a:cxn>
                <a:cxn ang="0">
                  <a:pos x="222" y="115"/>
                </a:cxn>
                <a:cxn ang="0">
                  <a:pos x="227" y="104"/>
                </a:cxn>
                <a:cxn ang="0">
                  <a:pos x="4" y="0"/>
                </a:cxn>
                <a:cxn ang="0">
                  <a:pos x="2" y="5"/>
                </a:cxn>
              </a:cxnLst>
              <a:rect l="0" t="0" r="r" b="b"/>
              <a:pathLst>
                <a:path w="228" h="116">
                  <a:moveTo>
                    <a:pt x="2" y="5"/>
                  </a:moveTo>
                  <a:lnTo>
                    <a:pt x="0" y="9"/>
                  </a:lnTo>
                  <a:lnTo>
                    <a:pt x="222" y="115"/>
                  </a:lnTo>
                  <a:lnTo>
                    <a:pt x="227" y="104"/>
                  </a:lnTo>
                  <a:lnTo>
                    <a:pt x="4" y="0"/>
                  </a:lnTo>
                  <a:lnTo>
                    <a:pt x="2" y="5"/>
                  </a:lnTo>
                </a:path>
              </a:pathLst>
            </a:custGeom>
            <a:solidFill>
              <a:srgbClr val="89D3FC"/>
            </a:solidFill>
            <a:ln w="9525" cap="rnd">
              <a:noFill/>
              <a:round/>
              <a:headEnd/>
              <a:tailEnd/>
            </a:ln>
            <a:effectLst/>
          </p:spPr>
          <p:txBody>
            <a:bodyPr/>
            <a:lstStyle/>
            <a:p>
              <a:endParaRPr lang="en-US"/>
            </a:p>
          </p:txBody>
        </p:sp>
        <p:sp>
          <p:nvSpPr>
            <p:cNvPr id="19652" name="Freeform 196"/>
            <p:cNvSpPr>
              <a:spLocks/>
            </p:cNvSpPr>
            <p:nvPr/>
          </p:nvSpPr>
          <p:spPr bwMode="auto">
            <a:xfrm>
              <a:off x="734" y="2375"/>
              <a:ext cx="17" cy="17"/>
            </a:xfrm>
            <a:custGeom>
              <a:avLst/>
              <a:gdLst/>
              <a:ahLst/>
              <a:cxnLst>
                <a:cxn ang="0">
                  <a:pos x="16" y="1"/>
                </a:cxn>
                <a:cxn ang="0">
                  <a:pos x="11" y="0"/>
                </a:cxn>
                <a:cxn ang="0">
                  <a:pos x="7" y="1"/>
                </a:cxn>
                <a:cxn ang="0">
                  <a:pos x="4" y="2"/>
                </a:cxn>
                <a:cxn ang="0">
                  <a:pos x="1" y="4"/>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4"/>
                  </a:lnTo>
                  <a:lnTo>
                    <a:pt x="7" y="16"/>
                  </a:lnTo>
                  <a:lnTo>
                    <a:pt x="16" y="1"/>
                  </a:lnTo>
                </a:path>
              </a:pathLst>
            </a:custGeom>
            <a:solidFill>
              <a:srgbClr val="89D3FC"/>
            </a:solidFill>
            <a:ln w="9525" cap="rnd">
              <a:noFill/>
              <a:round/>
              <a:headEnd/>
              <a:tailEnd/>
            </a:ln>
            <a:effectLst/>
          </p:spPr>
          <p:txBody>
            <a:bodyPr/>
            <a:lstStyle/>
            <a:p>
              <a:endParaRPr lang="en-US"/>
            </a:p>
          </p:txBody>
        </p:sp>
        <p:sp>
          <p:nvSpPr>
            <p:cNvPr id="19653" name="Freeform 197"/>
            <p:cNvSpPr>
              <a:spLocks/>
            </p:cNvSpPr>
            <p:nvPr/>
          </p:nvSpPr>
          <p:spPr bwMode="auto">
            <a:xfrm>
              <a:off x="964" y="2475"/>
              <a:ext cx="17" cy="17"/>
            </a:xfrm>
            <a:custGeom>
              <a:avLst/>
              <a:gdLst/>
              <a:ahLst/>
              <a:cxnLst>
                <a:cxn ang="0">
                  <a:pos x="0" y="14"/>
                </a:cxn>
                <a:cxn ang="0">
                  <a:pos x="4" y="16"/>
                </a:cxn>
                <a:cxn ang="0">
                  <a:pos x="8" y="14"/>
                </a:cxn>
                <a:cxn ang="0">
                  <a:pos x="11" y="12"/>
                </a:cxn>
                <a:cxn ang="0">
                  <a:pos x="14" y="10"/>
                </a:cxn>
                <a:cxn ang="0">
                  <a:pos x="16" y="7"/>
                </a:cxn>
                <a:cxn ang="0">
                  <a:pos x="16"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6" y="5"/>
                  </a:lnTo>
                  <a:lnTo>
                    <a:pt x="13" y="2"/>
                  </a:lnTo>
                  <a:lnTo>
                    <a:pt x="8" y="0"/>
                  </a:lnTo>
                  <a:lnTo>
                    <a:pt x="0" y="14"/>
                  </a:lnTo>
                </a:path>
              </a:pathLst>
            </a:custGeom>
            <a:solidFill>
              <a:srgbClr val="7FD1FF"/>
            </a:solidFill>
            <a:ln w="9525" cap="rnd">
              <a:noFill/>
              <a:round/>
              <a:headEnd/>
              <a:tailEnd/>
            </a:ln>
            <a:effectLst/>
          </p:spPr>
          <p:txBody>
            <a:bodyPr/>
            <a:lstStyle/>
            <a:p>
              <a:endParaRPr lang="en-US"/>
            </a:p>
          </p:txBody>
        </p:sp>
        <p:sp>
          <p:nvSpPr>
            <p:cNvPr id="19654" name="Freeform 198"/>
            <p:cNvSpPr>
              <a:spLocks/>
            </p:cNvSpPr>
            <p:nvPr/>
          </p:nvSpPr>
          <p:spPr bwMode="auto">
            <a:xfrm>
              <a:off x="742" y="2371"/>
              <a:ext cx="227" cy="116"/>
            </a:xfrm>
            <a:custGeom>
              <a:avLst/>
              <a:gdLst/>
              <a:ahLst/>
              <a:cxnLst>
                <a:cxn ang="0">
                  <a:pos x="2" y="5"/>
                </a:cxn>
                <a:cxn ang="0">
                  <a:pos x="0" y="10"/>
                </a:cxn>
                <a:cxn ang="0">
                  <a:pos x="221" y="115"/>
                </a:cxn>
                <a:cxn ang="0">
                  <a:pos x="226" y="104"/>
                </a:cxn>
                <a:cxn ang="0">
                  <a:pos x="4" y="0"/>
                </a:cxn>
                <a:cxn ang="0">
                  <a:pos x="2" y="5"/>
                </a:cxn>
              </a:cxnLst>
              <a:rect l="0" t="0" r="r" b="b"/>
              <a:pathLst>
                <a:path w="227" h="116">
                  <a:moveTo>
                    <a:pt x="2" y="5"/>
                  </a:moveTo>
                  <a:lnTo>
                    <a:pt x="0" y="10"/>
                  </a:lnTo>
                  <a:lnTo>
                    <a:pt x="221" y="115"/>
                  </a:lnTo>
                  <a:lnTo>
                    <a:pt x="226" y="104"/>
                  </a:lnTo>
                  <a:lnTo>
                    <a:pt x="4" y="0"/>
                  </a:lnTo>
                  <a:lnTo>
                    <a:pt x="2" y="5"/>
                  </a:lnTo>
                </a:path>
              </a:pathLst>
            </a:custGeom>
            <a:solidFill>
              <a:srgbClr val="7FD1FF"/>
            </a:solidFill>
            <a:ln w="9525" cap="rnd">
              <a:noFill/>
              <a:round/>
              <a:headEnd/>
              <a:tailEnd/>
            </a:ln>
            <a:effectLst/>
          </p:spPr>
          <p:txBody>
            <a:bodyPr/>
            <a:lstStyle/>
            <a:p>
              <a:endParaRPr lang="en-US"/>
            </a:p>
          </p:txBody>
        </p:sp>
        <p:sp>
          <p:nvSpPr>
            <p:cNvPr id="19655" name="Freeform 199"/>
            <p:cNvSpPr>
              <a:spLocks/>
            </p:cNvSpPr>
            <p:nvPr/>
          </p:nvSpPr>
          <p:spPr bwMode="auto">
            <a:xfrm>
              <a:off x="739" y="2370"/>
              <a:ext cx="17" cy="17"/>
            </a:xfrm>
            <a:custGeom>
              <a:avLst/>
              <a:gdLst/>
              <a:ahLst/>
              <a:cxnLst>
                <a:cxn ang="0">
                  <a:pos x="16" y="1"/>
                </a:cxn>
                <a:cxn ang="0">
                  <a:pos x="11" y="0"/>
                </a:cxn>
                <a:cxn ang="0">
                  <a:pos x="7" y="1"/>
                </a:cxn>
                <a:cxn ang="0">
                  <a:pos x="4" y="2"/>
                </a:cxn>
                <a:cxn ang="0">
                  <a:pos x="1" y="5"/>
                </a:cxn>
                <a:cxn ang="0">
                  <a:pos x="0" y="7"/>
                </a:cxn>
                <a:cxn ang="0">
                  <a:pos x="1" y="10"/>
                </a:cxn>
                <a:cxn ang="0">
                  <a:pos x="2" y="13"/>
                </a:cxn>
                <a:cxn ang="0">
                  <a:pos x="7" y="16"/>
                </a:cxn>
                <a:cxn ang="0">
                  <a:pos x="16" y="1"/>
                </a:cxn>
              </a:cxnLst>
              <a:rect l="0" t="0" r="r" b="b"/>
              <a:pathLst>
                <a:path w="17" h="17">
                  <a:moveTo>
                    <a:pt x="16" y="1"/>
                  </a:moveTo>
                  <a:lnTo>
                    <a:pt x="11" y="0"/>
                  </a:lnTo>
                  <a:lnTo>
                    <a:pt x="7" y="1"/>
                  </a:lnTo>
                  <a:lnTo>
                    <a:pt x="4" y="2"/>
                  </a:lnTo>
                  <a:lnTo>
                    <a:pt x="1" y="5"/>
                  </a:lnTo>
                  <a:lnTo>
                    <a:pt x="0" y="7"/>
                  </a:lnTo>
                  <a:lnTo>
                    <a:pt x="1" y="10"/>
                  </a:lnTo>
                  <a:lnTo>
                    <a:pt x="2" y="13"/>
                  </a:lnTo>
                  <a:lnTo>
                    <a:pt x="7" y="16"/>
                  </a:lnTo>
                  <a:lnTo>
                    <a:pt x="16" y="1"/>
                  </a:lnTo>
                </a:path>
              </a:pathLst>
            </a:custGeom>
            <a:solidFill>
              <a:srgbClr val="7FD1FF"/>
            </a:solidFill>
            <a:ln w="9525" cap="rnd">
              <a:noFill/>
              <a:round/>
              <a:headEnd/>
              <a:tailEnd/>
            </a:ln>
            <a:effectLst/>
          </p:spPr>
          <p:txBody>
            <a:bodyPr/>
            <a:lstStyle/>
            <a:p>
              <a:endParaRPr lang="en-US"/>
            </a:p>
          </p:txBody>
        </p:sp>
        <p:sp>
          <p:nvSpPr>
            <p:cNvPr id="19656" name="Freeform 200"/>
            <p:cNvSpPr>
              <a:spLocks/>
            </p:cNvSpPr>
            <p:nvPr/>
          </p:nvSpPr>
          <p:spPr bwMode="auto">
            <a:xfrm>
              <a:off x="969" y="2470"/>
              <a:ext cx="17" cy="17"/>
            </a:xfrm>
            <a:custGeom>
              <a:avLst/>
              <a:gdLst/>
              <a:ahLst/>
              <a:cxnLst>
                <a:cxn ang="0">
                  <a:pos x="0" y="14"/>
                </a:cxn>
                <a:cxn ang="0">
                  <a:pos x="4" y="16"/>
                </a:cxn>
                <a:cxn ang="0">
                  <a:pos x="8" y="14"/>
                </a:cxn>
                <a:cxn ang="0">
                  <a:pos x="11" y="13"/>
                </a:cxn>
                <a:cxn ang="0">
                  <a:pos x="14" y="10"/>
                </a:cxn>
                <a:cxn ang="0">
                  <a:pos x="16" y="8"/>
                </a:cxn>
                <a:cxn ang="0">
                  <a:pos x="14" y="5"/>
                </a:cxn>
                <a:cxn ang="0">
                  <a:pos x="13" y="2"/>
                </a:cxn>
                <a:cxn ang="0">
                  <a:pos x="8" y="0"/>
                </a:cxn>
                <a:cxn ang="0">
                  <a:pos x="0" y="14"/>
                </a:cxn>
              </a:cxnLst>
              <a:rect l="0" t="0" r="r" b="b"/>
              <a:pathLst>
                <a:path w="17" h="17">
                  <a:moveTo>
                    <a:pt x="0" y="14"/>
                  </a:moveTo>
                  <a:lnTo>
                    <a:pt x="4" y="16"/>
                  </a:lnTo>
                  <a:lnTo>
                    <a:pt x="8" y="14"/>
                  </a:lnTo>
                  <a:lnTo>
                    <a:pt x="11" y="13"/>
                  </a:lnTo>
                  <a:lnTo>
                    <a:pt x="14" y="10"/>
                  </a:lnTo>
                  <a:lnTo>
                    <a:pt x="16" y="8"/>
                  </a:lnTo>
                  <a:lnTo>
                    <a:pt x="14" y="5"/>
                  </a:lnTo>
                  <a:lnTo>
                    <a:pt x="13" y="2"/>
                  </a:lnTo>
                  <a:lnTo>
                    <a:pt x="8" y="0"/>
                  </a:lnTo>
                  <a:lnTo>
                    <a:pt x="0" y="14"/>
                  </a:lnTo>
                </a:path>
              </a:pathLst>
            </a:custGeom>
            <a:solidFill>
              <a:srgbClr val="72CCFF"/>
            </a:solidFill>
            <a:ln w="9525" cap="rnd">
              <a:noFill/>
              <a:round/>
              <a:headEnd/>
              <a:tailEnd/>
            </a:ln>
            <a:effectLst/>
          </p:spPr>
          <p:txBody>
            <a:bodyPr/>
            <a:lstStyle/>
            <a:p>
              <a:endParaRPr lang="en-US"/>
            </a:p>
          </p:txBody>
        </p:sp>
        <p:sp>
          <p:nvSpPr>
            <p:cNvPr id="19657" name="Freeform 201"/>
            <p:cNvSpPr>
              <a:spLocks/>
            </p:cNvSpPr>
            <p:nvPr/>
          </p:nvSpPr>
          <p:spPr bwMode="auto">
            <a:xfrm>
              <a:off x="749" y="2367"/>
              <a:ext cx="225" cy="114"/>
            </a:xfrm>
            <a:custGeom>
              <a:avLst/>
              <a:gdLst/>
              <a:ahLst/>
              <a:cxnLst>
                <a:cxn ang="0">
                  <a:pos x="2" y="5"/>
                </a:cxn>
                <a:cxn ang="0">
                  <a:pos x="0" y="10"/>
                </a:cxn>
                <a:cxn ang="0">
                  <a:pos x="219" y="113"/>
                </a:cxn>
                <a:cxn ang="0">
                  <a:pos x="224" y="102"/>
                </a:cxn>
                <a:cxn ang="0">
                  <a:pos x="4" y="0"/>
                </a:cxn>
                <a:cxn ang="0">
                  <a:pos x="2" y="5"/>
                </a:cxn>
              </a:cxnLst>
              <a:rect l="0" t="0" r="r" b="b"/>
              <a:pathLst>
                <a:path w="225" h="114">
                  <a:moveTo>
                    <a:pt x="2" y="5"/>
                  </a:moveTo>
                  <a:lnTo>
                    <a:pt x="0" y="10"/>
                  </a:lnTo>
                  <a:lnTo>
                    <a:pt x="219" y="113"/>
                  </a:lnTo>
                  <a:lnTo>
                    <a:pt x="224" y="102"/>
                  </a:lnTo>
                  <a:lnTo>
                    <a:pt x="4" y="0"/>
                  </a:lnTo>
                  <a:lnTo>
                    <a:pt x="2" y="5"/>
                  </a:lnTo>
                </a:path>
              </a:pathLst>
            </a:custGeom>
            <a:solidFill>
              <a:srgbClr val="72CCFF"/>
            </a:solidFill>
            <a:ln w="9525" cap="rnd">
              <a:noFill/>
              <a:round/>
              <a:headEnd/>
              <a:tailEnd/>
            </a:ln>
            <a:effectLst/>
          </p:spPr>
          <p:txBody>
            <a:bodyPr/>
            <a:lstStyle/>
            <a:p>
              <a:endParaRPr lang="en-US"/>
            </a:p>
          </p:txBody>
        </p:sp>
        <p:sp>
          <p:nvSpPr>
            <p:cNvPr id="19658" name="Freeform 202"/>
            <p:cNvSpPr>
              <a:spLocks/>
            </p:cNvSpPr>
            <p:nvPr/>
          </p:nvSpPr>
          <p:spPr bwMode="auto">
            <a:xfrm>
              <a:off x="746" y="2367"/>
              <a:ext cx="17" cy="17"/>
            </a:xfrm>
            <a:custGeom>
              <a:avLst/>
              <a:gdLst/>
              <a:ahLst/>
              <a:cxnLst>
                <a:cxn ang="0">
                  <a:pos x="16" y="0"/>
                </a:cxn>
                <a:cxn ang="0">
                  <a:pos x="11" y="0"/>
                </a:cxn>
                <a:cxn ang="0">
                  <a:pos x="7" y="0"/>
                </a:cxn>
                <a:cxn ang="0">
                  <a:pos x="4" y="2"/>
                </a:cxn>
                <a:cxn ang="0">
                  <a:pos x="1" y="4"/>
                </a:cxn>
                <a:cxn ang="0">
                  <a:pos x="0" y="8"/>
                </a:cxn>
                <a:cxn ang="0">
                  <a:pos x="1" y="11"/>
                </a:cxn>
                <a:cxn ang="0">
                  <a:pos x="2" y="13"/>
                </a:cxn>
                <a:cxn ang="0">
                  <a:pos x="7" y="16"/>
                </a:cxn>
                <a:cxn ang="0">
                  <a:pos x="16" y="0"/>
                </a:cxn>
              </a:cxnLst>
              <a:rect l="0" t="0" r="r" b="b"/>
              <a:pathLst>
                <a:path w="17" h="17">
                  <a:moveTo>
                    <a:pt x="16" y="0"/>
                  </a:moveTo>
                  <a:lnTo>
                    <a:pt x="11" y="0"/>
                  </a:lnTo>
                  <a:lnTo>
                    <a:pt x="7" y="0"/>
                  </a:lnTo>
                  <a:lnTo>
                    <a:pt x="4" y="2"/>
                  </a:lnTo>
                  <a:lnTo>
                    <a:pt x="1" y="4"/>
                  </a:lnTo>
                  <a:lnTo>
                    <a:pt x="0" y="8"/>
                  </a:lnTo>
                  <a:lnTo>
                    <a:pt x="1" y="11"/>
                  </a:lnTo>
                  <a:lnTo>
                    <a:pt x="2" y="13"/>
                  </a:lnTo>
                  <a:lnTo>
                    <a:pt x="7" y="16"/>
                  </a:lnTo>
                  <a:lnTo>
                    <a:pt x="16" y="0"/>
                  </a:lnTo>
                </a:path>
              </a:pathLst>
            </a:custGeom>
            <a:solidFill>
              <a:srgbClr val="72CCFF"/>
            </a:solidFill>
            <a:ln w="9525" cap="rnd">
              <a:noFill/>
              <a:round/>
              <a:headEnd/>
              <a:tailEnd/>
            </a:ln>
            <a:effectLst/>
          </p:spPr>
          <p:txBody>
            <a:bodyPr/>
            <a:lstStyle/>
            <a:p>
              <a:endParaRPr lang="en-US"/>
            </a:p>
          </p:txBody>
        </p:sp>
        <p:sp>
          <p:nvSpPr>
            <p:cNvPr id="19659" name="Freeform 203"/>
            <p:cNvSpPr>
              <a:spLocks/>
            </p:cNvSpPr>
            <p:nvPr/>
          </p:nvSpPr>
          <p:spPr bwMode="auto">
            <a:xfrm>
              <a:off x="770" y="2785"/>
              <a:ext cx="17" cy="17"/>
            </a:xfrm>
            <a:custGeom>
              <a:avLst/>
              <a:gdLst/>
              <a:ahLst/>
              <a:cxnLst>
                <a:cxn ang="0">
                  <a:pos x="0" y="0"/>
                </a:cxn>
                <a:cxn ang="0">
                  <a:pos x="2" y="11"/>
                </a:cxn>
                <a:cxn ang="0">
                  <a:pos x="8" y="16"/>
                </a:cxn>
                <a:cxn ang="0">
                  <a:pos x="13" y="13"/>
                </a:cxn>
                <a:cxn ang="0">
                  <a:pos x="16" y="4"/>
                </a:cxn>
                <a:cxn ang="0">
                  <a:pos x="0" y="0"/>
                </a:cxn>
              </a:cxnLst>
              <a:rect l="0" t="0" r="r" b="b"/>
              <a:pathLst>
                <a:path w="17" h="17">
                  <a:moveTo>
                    <a:pt x="0" y="0"/>
                  </a:moveTo>
                  <a:lnTo>
                    <a:pt x="2" y="11"/>
                  </a:lnTo>
                  <a:lnTo>
                    <a:pt x="8" y="16"/>
                  </a:lnTo>
                  <a:lnTo>
                    <a:pt x="13" y="13"/>
                  </a:lnTo>
                  <a:lnTo>
                    <a:pt x="16" y="4"/>
                  </a:lnTo>
                  <a:lnTo>
                    <a:pt x="0" y="0"/>
                  </a:lnTo>
                </a:path>
              </a:pathLst>
            </a:custGeom>
            <a:solidFill>
              <a:srgbClr val="9E6342"/>
            </a:solidFill>
            <a:ln w="9525" cap="rnd">
              <a:noFill/>
              <a:round/>
              <a:headEnd/>
              <a:tailEnd/>
            </a:ln>
            <a:effectLst/>
          </p:spPr>
          <p:txBody>
            <a:bodyPr/>
            <a:lstStyle/>
            <a:p>
              <a:endParaRPr lang="en-US"/>
            </a:p>
          </p:txBody>
        </p:sp>
        <p:sp>
          <p:nvSpPr>
            <p:cNvPr id="19660" name="Freeform 204"/>
            <p:cNvSpPr>
              <a:spLocks/>
            </p:cNvSpPr>
            <p:nvPr/>
          </p:nvSpPr>
          <p:spPr bwMode="auto">
            <a:xfrm>
              <a:off x="747" y="2552"/>
              <a:ext cx="36" cy="234"/>
            </a:xfrm>
            <a:custGeom>
              <a:avLst/>
              <a:gdLst/>
              <a:ahLst/>
              <a:cxnLst>
                <a:cxn ang="0">
                  <a:pos x="3" y="14"/>
                </a:cxn>
                <a:cxn ang="0">
                  <a:pos x="9" y="35"/>
                </a:cxn>
                <a:cxn ang="0">
                  <a:pos x="15" y="57"/>
                </a:cxn>
                <a:cxn ang="0">
                  <a:pos x="18" y="77"/>
                </a:cxn>
                <a:cxn ang="0">
                  <a:pos x="21" y="98"/>
                </a:cxn>
                <a:cxn ang="0">
                  <a:pos x="24" y="117"/>
                </a:cxn>
                <a:cxn ang="0">
                  <a:pos x="25" y="135"/>
                </a:cxn>
                <a:cxn ang="0">
                  <a:pos x="26" y="153"/>
                </a:cxn>
                <a:cxn ang="0">
                  <a:pos x="26" y="169"/>
                </a:cxn>
                <a:cxn ang="0">
                  <a:pos x="26" y="183"/>
                </a:cxn>
                <a:cxn ang="0">
                  <a:pos x="26" y="196"/>
                </a:cxn>
                <a:cxn ang="0">
                  <a:pos x="25" y="207"/>
                </a:cxn>
                <a:cxn ang="0">
                  <a:pos x="25" y="217"/>
                </a:cxn>
                <a:cxn ang="0">
                  <a:pos x="24" y="223"/>
                </a:cxn>
                <a:cxn ang="0">
                  <a:pos x="24" y="229"/>
                </a:cxn>
                <a:cxn ang="0">
                  <a:pos x="23" y="230"/>
                </a:cxn>
                <a:cxn ang="0">
                  <a:pos x="31" y="233"/>
                </a:cxn>
                <a:cxn ang="0">
                  <a:pos x="32" y="231"/>
                </a:cxn>
                <a:cxn ang="0">
                  <a:pos x="32" y="227"/>
                </a:cxn>
                <a:cxn ang="0">
                  <a:pos x="32" y="221"/>
                </a:cxn>
                <a:cxn ang="0">
                  <a:pos x="33" y="213"/>
                </a:cxn>
                <a:cxn ang="0">
                  <a:pos x="34" y="203"/>
                </a:cxn>
                <a:cxn ang="0">
                  <a:pos x="35" y="190"/>
                </a:cxn>
                <a:cxn ang="0">
                  <a:pos x="35" y="176"/>
                </a:cxn>
                <a:cxn ang="0">
                  <a:pos x="35" y="160"/>
                </a:cxn>
                <a:cxn ang="0">
                  <a:pos x="34" y="143"/>
                </a:cxn>
                <a:cxn ang="0">
                  <a:pos x="32" y="126"/>
                </a:cxn>
                <a:cxn ang="0">
                  <a:pos x="31" y="106"/>
                </a:cxn>
                <a:cxn ang="0">
                  <a:pos x="28" y="86"/>
                </a:cxn>
                <a:cxn ang="0">
                  <a:pos x="25" y="65"/>
                </a:cxn>
                <a:cxn ang="0">
                  <a:pos x="20" y="44"/>
                </a:cxn>
                <a:cxn ang="0">
                  <a:pos x="15" y="22"/>
                </a:cxn>
                <a:cxn ang="0">
                  <a:pos x="8" y="0"/>
                </a:cxn>
              </a:cxnLst>
              <a:rect l="0" t="0" r="r" b="b"/>
              <a:pathLst>
                <a:path w="36" h="234">
                  <a:moveTo>
                    <a:pt x="0" y="3"/>
                  </a:moveTo>
                  <a:lnTo>
                    <a:pt x="3" y="14"/>
                  </a:lnTo>
                  <a:lnTo>
                    <a:pt x="6" y="25"/>
                  </a:lnTo>
                  <a:lnTo>
                    <a:pt x="9" y="35"/>
                  </a:lnTo>
                  <a:lnTo>
                    <a:pt x="12" y="46"/>
                  </a:lnTo>
                  <a:lnTo>
                    <a:pt x="15" y="57"/>
                  </a:lnTo>
                  <a:lnTo>
                    <a:pt x="17" y="67"/>
                  </a:lnTo>
                  <a:lnTo>
                    <a:pt x="18" y="77"/>
                  </a:lnTo>
                  <a:lnTo>
                    <a:pt x="20" y="88"/>
                  </a:lnTo>
                  <a:lnTo>
                    <a:pt x="21" y="98"/>
                  </a:lnTo>
                  <a:lnTo>
                    <a:pt x="23" y="108"/>
                  </a:lnTo>
                  <a:lnTo>
                    <a:pt x="24" y="117"/>
                  </a:lnTo>
                  <a:lnTo>
                    <a:pt x="25" y="127"/>
                  </a:lnTo>
                  <a:lnTo>
                    <a:pt x="25" y="135"/>
                  </a:lnTo>
                  <a:lnTo>
                    <a:pt x="26" y="144"/>
                  </a:lnTo>
                  <a:lnTo>
                    <a:pt x="26" y="153"/>
                  </a:lnTo>
                  <a:lnTo>
                    <a:pt x="26" y="160"/>
                  </a:lnTo>
                  <a:lnTo>
                    <a:pt x="26" y="169"/>
                  </a:lnTo>
                  <a:lnTo>
                    <a:pt x="26" y="176"/>
                  </a:lnTo>
                  <a:lnTo>
                    <a:pt x="26" y="183"/>
                  </a:lnTo>
                  <a:lnTo>
                    <a:pt x="26" y="190"/>
                  </a:lnTo>
                  <a:lnTo>
                    <a:pt x="26" y="196"/>
                  </a:lnTo>
                  <a:lnTo>
                    <a:pt x="26" y="202"/>
                  </a:lnTo>
                  <a:lnTo>
                    <a:pt x="25" y="207"/>
                  </a:lnTo>
                  <a:lnTo>
                    <a:pt x="25" y="212"/>
                  </a:lnTo>
                  <a:lnTo>
                    <a:pt x="25" y="217"/>
                  </a:lnTo>
                  <a:lnTo>
                    <a:pt x="24" y="220"/>
                  </a:lnTo>
                  <a:lnTo>
                    <a:pt x="24" y="223"/>
                  </a:lnTo>
                  <a:lnTo>
                    <a:pt x="24" y="226"/>
                  </a:lnTo>
                  <a:lnTo>
                    <a:pt x="24" y="229"/>
                  </a:lnTo>
                  <a:lnTo>
                    <a:pt x="24" y="229"/>
                  </a:lnTo>
                  <a:lnTo>
                    <a:pt x="23" y="230"/>
                  </a:lnTo>
                  <a:lnTo>
                    <a:pt x="23" y="231"/>
                  </a:lnTo>
                  <a:lnTo>
                    <a:pt x="31" y="233"/>
                  </a:lnTo>
                  <a:lnTo>
                    <a:pt x="31" y="233"/>
                  </a:lnTo>
                  <a:lnTo>
                    <a:pt x="32" y="231"/>
                  </a:lnTo>
                  <a:lnTo>
                    <a:pt x="32" y="229"/>
                  </a:lnTo>
                  <a:lnTo>
                    <a:pt x="32" y="227"/>
                  </a:lnTo>
                  <a:lnTo>
                    <a:pt x="32" y="224"/>
                  </a:lnTo>
                  <a:lnTo>
                    <a:pt x="32" y="221"/>
                  </a:lnTo>
                  <a:lnTo>
                    <a:pt x="32" y="217"/>
                  </a:lnTo>
                  <a:lnTo>
                    <a:pt x="33" y="213"/>
                  </a:lnTo>
                  <a:lnTo>
                    <a:pt x="33" y="207"/>
                  </a:lnTo>
                  <a:lnTo>
                    <a:pt x="34" y="203"/>
                  </a:lnTo>
                  <a:lnTo>
                    <a:pt x="34" y="197"/>
                  </a:lnTo>
                  <a:lnTo>
                    <a:pt x="35" y="190"/>
                  </a:lnTo>
                  <a:lnTo>
                    <a:pt x="35" y="183"/>
                  </a:lnTo>
                  <a:lnTo>
                    <a:pt x="35" y="176"/>
                  </a:lnTo>
                  <a:lnTo>
                    <a:pt x="35" y="169"/>
                  </a:lnTo>
                  <a:lnTo>
                    <a:pt x="35" y="160"/>
                  </a:lnTo>
                  <a:lnTo>
                    <a:pt x="35" y="153"/>
                  </a:lnTo>
                  <a:lnTo>
                    <a:pt x="34" y="143"/>
                  </a:lnTo>
                  <a:lnTo>
                    <a:pt x="33" y="135"/>
                  </a:lnTo>
                  <a:lnTo>
                    <a:pt x="32" y="126"/>
                  </a:lnTo>
                  <a:lnTo>
                    <a:pt x="32" y="116"/>
                  </a:lnTo>
                  <a:lnTo>
                    <a:pt x="31" y="106"/>
                  </a:lnTo>
                  <a:lnTo>
                    <a:pt x="30" y="96"/>
                  </a:lnTo>
                  <a:lnTo>
                    <a:pt x="28" y="86"/>
                  </a:lnTo>
                  <a:lnTo>
                    <a:pt x="26" y="76"/>
                  </a:lnTo>
                  <a:lnTo>
                    <a:pt x="25" y="65"/>
                  </a:lnTo>
                  <a:lnTo>
                    <a:pt x="22" y="55"/>
                  </a:lnTo>
                  <a:lnTo>
                    <a:pt x="20" y="44"/>
                  </a:lnTo>
                  <a:lnTo>
                    <a:pt x="17" y="33"/>
                  </a:lnTo>
                  <a:lnTo>
                    <a:pt x="15" y="22"/>
                  </a:lnTo>
                  <a:lnTo>
                    <a:pt x="11" y="11"/>
                  </a:lnTo>
                  <a:lnTo>
                    <a:pt x="8" y="0"/>
                  </a:lnTo>
                  <a:lnTo>
                    <a:pt x="0" y="3"/>
                  </a:lnTo>
                </a:path>
              </a:pathLst>
            </a:custGeom>
            <a:solidFill>
              <a:srgbClr val="9E6342"/>
            </a:solidFill>
            <a:ln w="9525" cap="rnd">
              <a:noFill/>
              <a:round/>
              <a:headEnd/>
              <a:tailEnd/>
            </a:ln>
            <a:effectLst/>
          </p:spPr>
          <p:txBody>
            <a:bodyPr/>
            <a:lstStyle/>
            <a:p>
              <a:endParaRPr lang="en-US"/>
            </a:p>
          </p:txBody>
        </p:sp>
        <p:sp>
          <p:nvSpPr>
            <p:cNvPr id="19661" name="Freeform 205"/>
            <p:cNvSpPr>
              <a:spLocks/>
            </p:cNvSpPr>
            <p:nvPr/>
          </p:nvSpPr>
          <p:spPr bwMode="auto">
            <a:xfrm>
              <a:off x="746" y="2548"/>
              <a:ext cx="17" cy="17"/>
            </a:xfrm>
            <a:custGeom>
              <a:avLst/>
              <a:gdLst/>
              <a:ahLst/>
              <a:cxnLst>
                <a:cxn ang="0">
                  <a:pos x="16" y="7"/>
                </a:cxn>
                <a:cxn ang="0">
                  <a:pos x="13" y="3"/>
                </a:cxn>
                <a:cxn ang="0">
                  <a:pos x="11" y="1"/>
                </a:cxn>
                <a:cxn ang="0">
                  <a:pos x="8" y="0"/>
                </a:cxn>
                <a:cxn ang="0">
                  <a:pos x="6" y="1"/>
                </a:cxn>
                <a:cxn ang="0">
                  <a:pos x="3" y="3"/>
                </a:cxn>
                <a:cxn ang="0">
                  <a:pos x="1" y="7"/>
                </a:cxn>
                <a:cxn ang="0">
                  <a:pos x="0" y="10"/>
                </a:cxn>
                <a:cxn ang="0">
                  <a:pos x="1" y="16"/>
                </a:cxn>
                <a:cxn ang="0">
                  <a:pos x="16" y="7"/>
                </a:cxn>
              </a:cxnLst>
              <a:rect l="0" t="0" r="r" b="b"/>
              <a:pathLst>
                <a:path w="17" h="17">
                  <a:moveTo>
                    <a:pt x="16" y="7"/>
                  </a:moveTo>
                  <a:lnTo>
                    <a:pt x="13" y="3"/>
                  </a:lnTo>
                  <a:lnTo>
                    <a:pt x="11" y="1"/>
                  </a:lnTo>
                  <a:lnTo>
                    <a:pt x="8" y="0"/>
                  </a:lnTo>
                  <a:lnTo>
                    <a:pt x="6" y="1"/>
                  </a:lnTo>
                  <a:lnTo>
                    <a:pt x="3" y="3"/>
                  </a:lnTo>
                  <a:lnTo>
                    <a:pt x="1" y="7"/>
                  </a:lnTo>
                  <a:lnTo>
                    <a:pt x="0" y="10"/>
                  </a:lnTo>
                  <a:lnTo>
                    <a:pt x="1" y="16"/>
                  </a:lnTo>
                  <a:lnTo>
                    <a:pt x="16" y="7"/>
                  </a:lnTo>
                </a:path>
              </a:pathLst>
            </a:custGeom>
            <a:solidFill>
              <a:srgbClr val="9E6342"/>
            </a:solidFill>
            <a:ln w="9525" cap="rnd">
              <a:noFill/>
              <a:round/>
              <a:headEnd/>
              <a:tailEnd/>
            </a:ln>
            <a:effectLst/>
          </p:spPr>
          <p:txBody>
            <a:bodyPr/>
            <a:lstStyle/>
            <a:p>
              <a:endParaRPr lang="en-US"/>
            </a:p>
          </p:txBody>
        </p:sp>
        <p:sp>
          <p:nvSpPr>
            <p:cNvPr id="19662" name="Freeform 206"/>
            <p:cNvSpPr>
              <a:spLocks/>
            </p:cNvSpPr>
            <p:nvPr/>
          </p:nvSpPr>
          <p:spPr bwMode="auto">
            <a:xfrm>
              <a:off x="957" y="2713"/>
              <a:ext cx="17" cy="17"/>
            </a:xfrm>
            <a:custGeom>
              <a:avLst/>
              <a:gdLst/>
              <a:ahLst/>
              <a:cxnLst>
                <a:cxn ang="0">
                  <a:pos x="16" y="10"/>
                </a:cxn>
                <a:cxn ang="0">
                  <a:pos x="14" y="6"/>
                </a:cxn>
                <a:cxn ang="0">
                  <a:pos x="13" y="2"/>
                </a:cxn>
                <a:cxn ang="0">
                  <a:pos x="8" y="0"/>
                </a:cxn>
                <a:cxn ang="0">
                  <a:pos x="5" y="0"/>
                </a:cxn>
                <a:cxn ang="0">
                  <a:pos x="2" y="2"/>
                </a:cxn>
                <a:cxn ang="0">
                  <a:pos x="1" y="6"/>
                </a:cxn>
                <a:cxn ang="0">
                  <a:pos x="0" y="10"/>
                </a:cxn>
                <a:cxn ang="0">
                  <a:pos x="0" y="16"/>
                </a:cxn>
                <a:cxn ang="0">
                  <a:pos x="16" y="10"/>
                </a:cxn>
              </a:cxnLst>
              <a:rect l="0" t="0" r="r" b="b"/>
              <a:pathLst>
                <a:path w="17" h="17">
                  <a:moveTo>
                    <a:pt x="16" y="10"/>
                  </a:moveTo>
                  <a:lnTo>
                    <a:pt x="14" y="6"/>
                  </a:lnTo>
                  <a:lnTo>
                    <a:pt x="13" y="2"/>
                  </a:lnTo>
                  <a:lnTo>
                    <a:pt x="8" y="0"/>
                  </a:lnTo>
                  <a:lnTo>
                    <a:pt x="5" y="0"/>
                  </a:lnTo>
                  <a:lnTo>
                    <a:pt x="2" y="2"/>
                  </a:lnTo>
                  <a:lnTo>
                    <a:pt x="1" y="6"/>
                  </a:lnTo>
                  <a:lnTo>
                    <a:pt x="0" y="10"/>
                  </a:lnTo>
                  <a:lnTo>
                    <a:pt x="0" y="16"/>
                  </a:lnTo>
                  <a:lnTo>
                    <a:pt x="16" y="10"/>
                  </a:lnTo>
                </a:path>
              </a:pathLst>
            </a:custGeom>
            <a:solidFill>
              <a:srgbClr val="9E6342"/>
            </a:solidFill>
            <a:ln w="9525" cap="rnd">
              <a:noFill/>
              <a:round/>
              <a:headEnd/>
              <a:tailEnd/>
            </a:ln>
            <a:effectLst/>
          </p:spPr>
          <p:txBody>
            <a:bodyPr/>
            <a:lstStyle/>
            <a:p>
              <a:endParaRPr lang="en-US"/>
            </a:p>
          </p:txBody>
        </p:sp>
        <p:sp>
          <p:nvSpPr>
            <p:cNvPr id="19663" name="Freeform 207"/>
            <p:cNvSpPr>
              <a:spLocks/>
            </p:cNvSpPr>
            <p:nvPr/>
          </p:nvSpPr>
          <p:spPr bwMode="auto">
            <a:xfrm>
              <a:off x="955" y="2717"/>
              <a:ext cx="17" cy="144"/>
            </a:xfrm>
            <a:custGeom>
              <a:avLst/>
              <a:gdLst/>
              <a:ahLst/>
              <a:cxnLst>
                <a:cxn ang="0">
                  <a:pos x="7" y="143"/>
                </a:cxn>
                <a:cxn ang="0">
                  <a:pos x="10" y="128"/>
                </a:cxn>
                <a:cxn ang="0">
                  <a:pos x="12" y="115"/>
                </a:cxn>
                <a:cxn ang="0">
                  <a:pos x="13" y="101"/>
                </a:cxn>
                <a:cxn ang="0">
                  <a:pos x="15" y="88"/>
                </a:cxn>
                <a:cxn ang="0">
                  <a:pos x="16" y="76"/>
                </a:cxn>
                <a:cxn ang="0">
                  <a:pos x="16" y="64"/>
                </a:cxn>
                <a:cxn ang="0">
                  <a:pos x="16" y="53"/>
                </a:cxn>
                <a:cxn ang="0">
                  <a:pos x="15" y="42"/>
                </a:cxn>
                <a:cxn ang="0">
                  <a:pos x="14" y="33"/>
                </a:cxn>
                <a:cxn ang="0">
                  <a:pos x="13" y="25"/>
                </a:cxn>
                <a:cxn ang="0">
                  <a:pos x="13" y="18"/>
                </a:cxn>
                <a:cxn ang="0">
                  <a:pos x="12" y="11"/>
                </a:cxn>
                <a:cxn ang="0">
                  <a:pos x="11" y="6"/>
                </a:cxn>
                <a:cxn ang="0">
                  <a:pos x="11" y="3"/>
                </a:cxn>
                <a:cxn ang="0">
                  <a:pos x="10" y="0"/>
                </a:cxn>
                <a:cxn ang="0">
                  <a:pos x="10" y="0"/>
                </a:cxn>
                <a:cxn ang="0">
                  <a:pos x="2" y="2"/>
                </a:cxn>
                <a:cxn ang="0">
                  <a:pos x="2" y="3"/>
                </a:cxn>
                <a:cxn ang="0">
                  <a:pos x="3" y="5"/>
                </a:cxn>
                <a:cxn ang="0">
                  <a:pos x="3" y="8"/>
                </a:cxn>
                <a:cxn ang="0">
                  <a:pos x="4" y="13"/>
                </a:cxn>
                <a:cxn ang="0">
                  <a:pos x="4" y="19"/>
                </a:cxn>
                <a:cxn ang="0">
                  <a:pos x="6" y="26"/>
                </a:cxn>
                <a:cxn ang="0">
                  <a:pos x="6" y="34"/>
                </a:cxn>
                <a:cxn ang="0">
                  <a:pos x="6" y="43"/>
                </a:cxn>
                <a:cxn ang="0">
                  <a:pos x="7" y="53"/>
                </a:cxn>
                <a:cxn ang="0">
                  <a:pos x="7" y="64"/>
                </a:cxn>
                <a:cxn ang="0">
                  <a:pos x="7" y="75"/>
                </a:cxn>
                <a:cxn ang="0">
                  <a:pos x="6" y="87"/>
                </a:cxn>
                <a:cxn ang="0">
                  <a:pos x="6" y="100"/>
                </a:cxn>
                <a:cxn ang="0">
                  <a:pos x="4" y="113"/>
                </a:cxn>
                <a:cxn ang="0">
                  <a:pos x="2" y="127"/>
                </a:cxn>
                <a:cxn ang="0">
                  <a:pos x="0" y="141"/>
                </a:cxn>
                <a:cxn ang="0">
                  <a:pos x="7" y="143"/>
                </a:cxn>
              </a:cxnLst>
              <a:rect l="0" t="0" r="r" b="b"/>
              <a:pathLst>
                <a:path w="17" h="144">
                  <a:moveTo>
                    <a:pt x="7" y="143"/>
                  </a:moveTo>
                  <a:lnTo>
                    <a:pt x="10" y="128"/>
                  </a:lnTo>
                  <a:lnTo>
                    <a:pt x="12" y="115"/>
                  </a:lnTo>
                  <a:lnTo>
                    <a:pt x="13" y="101"/>
                  </a:lnTo>
                  <a:lnTo>
                    <a:pt x="15" y="88"/>
                  </a:lnTo>
                  <a:lnTo>
                    <a:pt x="16" y="76"/>
                  </a:lnTo>
                  <a:lnTo>
                    <a:pt x="16" y="64"/>
                  </a:lnTo>
                  <a:lnTo>
                    <a:pt x="16" y="53"/>
                  </a:lnTo>
                  <a:lnTo>
                    <a:pt x="15" y="42"/>
                  </a:lnTo>
                  <a:lnTo>
                    <a:pt x="14" y="33"/>
                  </a:lnTo>
                  <a:lnTo>
                    <a:pt x="13" y="25"/>
                  </a:lnTo>
                  <a:lnTo>
                    <a:pt x="13" y="18"/>
                  </a:lnTo>
                  <a:lnTo>
                    <a:pt x="12" y="11"/>
                  </a:lnTo>
                  <a:lnTo>
                    <a:pt x="11" y="6"/>
                  </a:lnTo>
                  <a:lnTo>
                    <a:pt x="11" y="3"/>
                  </a:lnTo>
                  <a:lnTo>
                    <a:pt x="10" y="0"/>
                  </a:lnTo>
                  <a:lnTo>
                    <a:pt x="10" y="0"/>
                  </a:lnTo>
                  <a:lnTo>
                    <a:pt x="2" y="2"/>
                  </a:lnTo>
                  <a:lnTo>
                    <a:pt x="2" y="3"/>
                  </a:lnTo>
                  <a:lnTo>
                    <a:pt x="3" y="5"/>
                  </a:lnTo>
                  <a:lnTo>
                    <a:pt x="3" y="8"/>
                  </a:lnTo>
                  <a:lnTo>
                    <a:pt x="4" y="13"/>
                  </a:lnTo>
                  <a:lnTo>
                    <a:pt x="4" y="19"/>
                  </a:lnTo>
                  <a:lnTo>
                    <a:pt x="6" y="26"/>
                  </a:lnTo>
                  <a:lnTo>
                    <a:pt x="6" y="34"/>
                  </a:lnTo>
                  <a:lnTo>
                    <a:pt x="6" y="43"/>
                  </a:lnTo>
                  <a:lnTo>
                    <a:pt x="7" y="53"/>
                  </a:lnTo>
                  <a:lnTo>
                    <a:pt x="7" y="64"/>
                  </a:lnTo>
                  <a:lnTo>
                    <a:pt x="7" y="75"/>
                  </a:lnTo>
                  <a:lnTo>
                    <a:pt x="6" y="87"/>
                  </a:lnTo>
                  <a:lnTo>
                    <a:pt x="6" y="100"/>
                  </a:lnTo>
                  <a:lnTo>
                    <a:pt x="4" y="113"/>
                  </a:lnTo>
                  <a:lnTo>
                    <a:pt x="2" y="127"/>
                  </a:lnTo>
                  <a:lnTo>
                    <a:pt x="0" y="141"/>
                  </a:lnTo>
                  <a:lnTo>
                    <a:pt x="7" y="143"/>
                  </a:lnTo>
                </a:path>
              </a:pathLst>
            </a:custGeom>
            <a:solidFill>
              <a:srgbClr val="9E6342"/>
            </a:solidFill>
            <a:ln w="9525" cap="rnd">
              <a:noFill/>
              <a:round/>
              <a:headEnd/>
              <a:tailEnd/>
            </a:ln>
            <a:effectLst/>
          </p:spPr>
          <p:txBody>
            <a:bodyPr/>
            <a:lstStyle/>
            <a:p>
              <a:endParaRPr lang="en-US"/>
            </a:p>
          </p:txBody>
        </p:sp>
        <p:sp>
          <p:nvSpPr>
            <p:cNvPr id="19664" name="Freeform 208"/>
            <p:cNvSpPr>
              <a:spLocks/>
            </p:cNvSpPr>
            <p:nvPr/>
          </p:nvSpPr>
          <p:spPr bwMode="auto">
            <a:xfrm>
              <a:off x="955" y="2859"/>
              <a:ext cx="17" cy="17"/>
            </a:xfrm>
            <a:custGeom>
              <a:avLst/>
              <a:gdLst/>
              <a:ahLst/>
              <a:cxnLst>
                <a:cxn ang="0">
                  <a:pos x="0" y="0"/>
                </a:cxn>
                <a:cxn ang="0">
                  <a:pos x="0" y="4"/>
                </a:cxn>
                <a:cxn ang="0">
                  <a:pos x="0" y="9"/>
                </a:cxn>
                <a:cxn ang="0">
                  <a:pos x="2" y="13"/>
                </a:cxn>
                <a:cxn ang="0">
                  <a:pos x="5" y="16"/>
                </a:cxn>
                <a:cxn ang="0">
                  <a:pos x="8" y="16"/>
                </a:cxn>
                <a:cxn ang="0">
                  <a:pos x="13" y="13"/>
                </a:cxn>
                <a:cxn ang="0">
                  <a:pos x="14" y="11"/>
                </a:cxn>
                <a:cxn ang="0">
                  <a:pos x="16" y="4"/>
                </a:cxn>
                <a:cxn ang="0">
                  <a:pos x="0" y="0"/>
                </a:cxn>
              </a:cxnLst>
              <a:rect l="0" t="0" r="r" b="b"/>
              <a:pathLst>
                <a:path w="17" h="17">
                  <a:moveTo>
                    <a:pt x="0" y="0"/>
                  </a:moveTo>
                  <a:lnTo>
                    <a:pt x="0" y="4"/>
                  </a:lnTo>
                  <a:lnTo>
                    <a:pt x="0" y="9"/>
                  </a:lnTo>
                  <a:lnTo>
                    <a:pt x="2" y="13"/>
                  </a:lnTo>
                  <a:lnTo>
                    <a:pt x="5" y="16"/>
                  </a:lnTo>
                  <a:lnTo>
                    <a:pt x="8" y="16"/>
                  </a:lnTo>
                  <a:lnTo>
                    <a:pt x="13" y="13"/>
                  </a:lnTo>
                  <a:lnTo>
                    <a:pt x="14" y="11"/>
                  </a:lnTo>
                  <a:lnTo>
                    <a:pt x="16" y="4"/>
                  </a:lnTo>
                  <a:lnTo>
                    <a:pt x="0" y="0"/>
                  </a:lnTo>
                </a:path>
              </a:pathLst>
            </a:custGeom>
            <a:solidFill>
              <a:srgbClr val="9E6342"/>
            </a:solidFill>
            <a:ln w="9525" cap="rnd">
              <a:noFill/>
              <a:round/>
              <a:headEnd/>
              <a:tailEnd/>
            </a:ln>
            <a:effectLst/>
          </p:spPr>
          <p:txBody>
            <a:bodyPr/>
            <a:lstStyle/>
            <a:p>
              <a:endParaRPr lang="en-US"/>
            </a:p>
          </p:txBody>
        </p:sp>
        <p:sp>
          <p:nvSpPr>
            <p:cNvPr id="19665" name="Freeform 209"/>
            <p:cNvSpPr>
              <a:spLocks/>
            </p:cNvSpPr>
            <p:nvPr/>
          </p:nvSpPr>
          <p:spPr bwMode="auto">
            <a:xfrm>
              <a:off x="751" y="2555"/>
              <a:ext cx="212" cy="165"/>
            </a:xfrm>
            <a:custGeom>
              <a:avLst/>
              <a:gdLst/>
              <a:ahLst/>
              <a:cxnLst>
                <a:cxn ang="0">
                  <a:pos x="0" y="0"/>
                </a:cxn>
                <a:cxn ang="0">
                  <a:pos x="3" y="3"/>
                </a:cxn>
                <a:cxn ang="0">
                  <a:pos x="9" y="10"/>
                </a:cxn>
                <a:cxn ang="0">
                  <a:pos x="21" y="18"/>
                </a:cxn>
                <a:cxn ang="0">
                  <a:pos x="34" y="25"/>
                </a:cxn>
                <a:cxn ang="0">
                  <a:pos x="45" y="31"/>
                </a:cxn>
                <a:cxn ang="0">
                  <a:pos x="55" y="37"/>
                </a:cxn>
                <a:cxn ang="0">
                  <a:pos x="61" y="42"/>
                </a:cxn>
                <a:cxn ang="0">
                  <a:pos x="65" y="46"/>
                </a:cxn>
                <a:cxn ang="0">
                  <a:pos x="69" y="51"/>
                </a:cxn>
                <a:cxn ang="0">
                  <a:pos x="76" y="57"/>
                </a:cxn>
                <a:cxn ang="0">
                  <a:pos x="84" y="63"/>
                </a:cxn>
                <a:cxn ang="0">
                  <a:pos x="93" y="70"/>
                </a:cxn>
                <a:cxn ang="0">
                  <a:pos x="102" y="76"/>
                </a:cxn>
                <a:cxn ang="0">
                  <a:pos x="110" y="80"/>
                </a:cxn>
                <a:cxn ang="0">
                  <a:pos x="118" y="82"/>
                </a:cxn>
                <a:cxn ang="0">
                  <a:pos x="126" y="81"/>
                </a:cxn>
                <a:cxn ang="0">
                  <a:pos x="136" y="82"/>
                </a:cxn>
                <a:cxn ang="0">
                  <a:pos x="145" y="85"/>
                </a:cxn>
                <a:cxn ang="0">
                  <a:pos x="154" y="92"/>
                </a:cxn>
                <a:cxn ang="0">
                  <a:pos x="162" y="100"/>
                </a:cxn>
                <a:cxn ang="0">
                  <a:pos x="170" y="104"/>
                </a:cxn>
                <a:cxn ang="0">
                  <a:pos x="179" y="107"/>
                </a:cxn>
                <a:cxn ang="0">
                  <a:pos x="188" y="112"/>
                </a:cxn>
                <a:cxn ang="0">
                  <a:pos x="197" y="124"/>
                </a:cxn>
                <a:cxn ang="0">
                  <a:pos x="203" y="133"/>
                </a:cxn>
                <a:cxn ang="0">
                  <a:pos x="207" y="142"/>
                </a:cxn>
                <a:cxn ang="0">
                  <a:pos x="209" y="154"/>
                </a:cxn>
                <a:cxn ang="0">
                  <a:pos x="13" y="56"/>
                </a:cxn>
                <a:cxn ang="0">
                  <a:pos x="12" y="55"/>
                </a:cxn>
                <a:cxn ang="0">
                  <a:pos x="11" y="50"/>
                </a:cxn>
                <a:cxn ang="0">
                  <a:pos x="10" y="42"/>
                </a:cxn>
                <a:cxn ang="0">
                  <a:pos x="8" y="34"/>
                </a:cxn>
                <a:cxn ang="0">
                  <a:pos x="7" y="25"/>
                </a:cxn>
                <a:cxn ang="0">
                  <a:pos x="4" y="16"/>
                </a:cxn>
                <a:cxn ang="0">
                  <a:pos x="2" y="6"/>
                </a:cxn>
                <a:cxn ang="0">
                  <a:pos x="0" y="0"/>
                </a:cxn>
              </a:cxnLst>
              <a:rect l="0" t="0" r="r" b="b"/>
              <a:pathLst>
                <a:path w="212" h="165">
                  <a:moveTo>
                    <a:pt x="0" y="0"/>
                  </a:moveTo>
                  <a:lnTo>
                    <a:pt x="0" y="0"/>
                  </a:lnTo>
                  <a:lnTo>
                    <a:pt x="1" y="1"/>
                  </a:lnTo>
                  <a:lnTo>
                    <a:pt x="3" y="3"/>
                  </a:lnTo>
                  <a:lnTo>
                    <a:pt x="6" y="6"/>
                  </a:lnTo>
                  <a:lnTo>
                    <a:pt x="9" y="10"/>
                  </a:lnTo>
                  <a:lnTo>
                    <a:pt x="14" y="13"/>
                  </a:lnTo>
                  <a:lnTo>
                    <a:pt x="21" y="18"/>
                  </a:lnTo>
                  <a:lnTo>
                    <a:pt x="28" y="22"/>
                  </a:lnTo>
                  <a:lnTo>
                    <a:pt x="34" y="25"/>
                  </a:lnTo>
                  <a:lnTo>
                    <a:pt x="39" y="28"/>
                  </a:lnTo>
                  <a:lnTo>
                    <a:pt x="45" y="31"/>
                  </a:lnTo>
                  <a:lnTo>
                    <a:pt x="51" y="34"/>
                  </a:lnTo>
                  <a:lnTo>
                    <a:pt x="55" y="37"/>
                  </a:lnTo>
                  <a:lnTo>
                    <a:pt x="58" y="39"/>
                  </a:lnTo>
                  <a:lnTo>
                    <a:pt x="61" y="42"/>
                  </a:lnTo>
                  <a:lnTo>
                    <a:pt x="63" y="45"/>
                  </a:lnTo>
                  <a:lnTo>
                    <a:pt x="65" y="46"/>
                  </a:lnTo>
                  <a:lnTo>
                    <a:pt x="67" y="49"/>
                  </a:lnTo>
                  <a:lnTo>
                    <a:pt x="69" y="51"/>
                  </a:lnTo>
                  <a:lnTo>
                    <a:pt x="72" y="54"/>
                  </a:lnTo>
                  <a:lnTo>
                    <a:pt x="76" y="57"/>
                  </a:lnTo>
                  <a:lnTo>
                    <a:pt x="79" y="60"/>
                  </a:lnTo>
                  <a:lnTo>
                    <a:pt x="84" y="63"/>
                  </a:lnTo>
                  <a:lnTo>
                    <a:pt x="89" y="67"/>
                  </a:lnTo>
                  <a:lnTo>
                    <a:pt x="93" y="70"/>
                  </a:lnTo>
                  <a:lnTo>
                    <a:pt x="98" y="73"/>
                  </a:lnTo>
                  <a:lnTo>
                    <a:pt x="102" y="76"/>
                  </a:lnTo>
                  <a:lnTo>
                    <a:pt x="106" y="78"/>
                  </a:lnTo>
                  <a:lnTo>
                    <a:pt x="110" y="80"/>
                  </a:lnTo>
                  <a:lnTo>
                    <a:pt x="114" y="82"/>
                  </a:lnTo>
                  <a:lnTo>
                    <a:pt x="118" y="82"/>
                  </a:lnTo>
                  <a:lnTo>
                    <a:pt x="121" y="82"/>
                  </a:lnTo>
                  <a:lnTo>
                    <a:pt x="126" y="81"/>
                  </a:lnTo>
                  <a:lnTo>
                    <a:pt x="131" y="81"/>
                  </a:lnTo>
                  <a:lnTo>
                    <a:pt x="136" y="82"/>
                  </a:lnTo>
                  <a:lnTo>
                    <a:pt x="141" y="83"/>
                  </a:lnTo>
                  <a:lnTo>
                    <a:pt x="145" y="85"/>
                  </a:lnTo>
                  <a:lnTo>
                    <a:pt x="150" y="88"/>
                  </a:lnTo>
                  <a:lnTo>
                    <a:pt x="154" y="92"/>
                  </a:lnTo>
                  <a:lnTo>
                    <a:pt x="158" y="96"/>
                  </a:lnTo>
                  <a:lnTo>
                    <a:pt x="162" y="100"/>
                  </a:lnTo>
                  <a:lnTo>
                    <a:pt x="166" y="103"/>
                  </a:lnTo>
                  <a:lnTo>
                    <a:pt x="170" y="104"/>
                  </a:lnTo>
                  <a:lnTo>
                    <a:pt x="175" y="105"/>
                  </a:lnTo>
                  <a:lnTo>
                    <a:pt x="179" y="107"/>
                  </a:lnTo>
                  <a:lnTo>
                    <a:pt x="183" y="109"/>
                  </a:lnTo>
                  <a:lnTo>
                    <a:pt x="188" y="112"/>
                  </a:lnTo>
                  <a:lnTo>
                    <a:pt x="193" y="118"/>
                  </a:lnTo>
                  <a:lnTo>
                    <a:pt x="197" y="124"/>
                  </a:lnTo>
                  <a:lnTo>
                    <a:pt x="201" y="128"/>
                  </a:lnTo>
                  <a:lnTo>
                    <a:pt x="203" y="133"/>
                  </a:lnTo>
                  <a:lnTo>
                    <a:pt x="206" y="137"/>
                  </a:lnTo>
                  <a:lnTo>
                    <a:pt x="207" y="142"/>
                  </a:lnTo>
                  <a:lnTo>
                    <a:pt x="208" y="147"/>
                  </a:lnTo>
                  <a:lnTo>
                    <a:pt x="209" y="154"/>
                  </a:lnTo>
                  <a:lnTo>
                    <a:pt x="211" y="164"/>
                  </a:lnTo>
                  <a:lnTo>
                    <a:pt x="13" y="56"/>
                  </a:lnTo>
                  <a:lnTo>
                    <a:pt x="13" y="56"/>
                  </a:lnTo>
                  <a:lnTo>
                    <a:pt x="12" y="55"/>
                  </a:lnTo>
                  <a:lnTo>
                    <a:pt x="12" y="52"/>
                  </a:lnTo>
                  <a:lnTo>
                    <a:pt x="11" y="50"/>
                  </a:lnTo>
                  <a:lnTo>
                    <a:pt x="11" y="46"/>
                  </a:lnTo>
                  <a:lnTo>
                    <a:pt x="10" y="42"/>
                  </a:lnTo>
                  <a:lnTo>
                    <a:pt x="9" y="39"/>
                  </a:lnTo>
                  <a:lnTo>
                    <a:pt x="8" y="34"/>
                  </a:lnTo>
                  <a:lnTo>
                    <a:pt x="7" y="29"/>
                  </a:lnTo>
                  <a:lnTo>
                    <a:pt x="7" y="25"/>
                  </a:lnTo>
                  <a:lnTo>
                    <a:pt x="5" y="19"/>
                  </a:lnTo>
                  <a:lnTo>
                    <a:pt x="4" y="16"/>
                  </a:lnTo>
                  <a:lnTo>
                    <a:pt x="3" y="11"/>
                  </a:lnTo>
                  <a:lnTo>
                    <a:pt x="2" y="6"/>
                  </a:lnTo>
                  <a:lnTo>
                    <a:pt x="1" y="3"/>
                  </a:lnTo>
                  <a:lnTo>
                    <a:pt x="0" y="0"/>
                  </a:lnTo>
                </a:path>
              </a:pathLst>
            </a:custGeom>
            <a:solidFill>
              <a:srgbClr val="000000"/>
            </a:solidFill>
            <a:ln w="9525" cap="rnd">
              <a:noFill/>
              <a:round/>
              <a:headEnd/>
              <a:tailEnd/>
            </a:ln>
            <a:effectLst/>
          </p:spPr>
          <p:txBody>
            <a:bodyPr/>
            <a:lstStyle/>
            <a:p>
              <a:endParaRPr lang="en-US"/>
            </a:p>
          </p:txBody>
        </p:sp>
        <p:sp>
          <p:nvSpPr>
            <p:cNvPr id="19666" name="Freeform 210"/>
            <p:cNvSpPr>
              <a:spLocks/>
            </p:cNvSpPr>
            <p:nvPr/>
          </p:nvSpPr>
          <p:spPr bwMode="auto">
            <a:xfrm>
              <a:off x="759" y="2604"/>
              <a:ext cx="17" cy="17"/>
            </a:xfrm>
            <a:custGeom>
              <a:avLst/>
              <a:gdLst/>
              <a:ahLst/>
              <a:cxnLst>
                <a:cxn ang="0">
                  <a:pos x="16" y="1"/>
                </a:cxn>
                <a:cxn ang="0">
                  <a:pos x="11" y="0"/>
                </a:cxn>
                <a:cxn ang="0">
                  <a:pos x="7" y="1"/>
                </a:cxn>
                <a:cxn ang="0">
                  <a:pos x="4" y="3"/>
                </a:cxn>
                <a:cxn ang="0">
                  <a:pos x="1" y="5"/>
                </a:cxn>
                <a:cxn ang="0">
                  <a:pos x="0" y="8"/>
                </a:cxn>
                <a:cxn ang="0">
                  <a:pos x="1" y="10"/>
                </a:cxn>
                <a:cxn ang="0">
                  <a:pos x="2" y="13"/>
                </a:cxn>
                <a:cxn ang="0">
                  <a:pos x="7" y="16"/>
                </a:cxn>
                <a:cxn ang="0">
                  <a:pos x="16" y="1"/>
                </a:cxn>
              </a:cxnLst>
              <a:rect l="0" t="0" r="r" b="b"/>
              <a:pathLst>
                <a:path w="17" h="17">
                  <a:moveTo>
                    <a:pt x="16" y="1"/>
                  </a:moveTo>
                  <a:lnTo>
                    <a:pt x="11" y="0"/>
                  </a:lnTo>
                  <a:lnTo>
                    <a:pt x="7" y="1"/>
                  </a:lnTo>
                  <a:lnTo>
                    <a:pt x="4" y="3"/>
                  </a:lnTo>
                  <a:lnTo>
                    <a:pt x="1" y="5"/>
                  </a:lnTo>
                  <a:lnTo>
                    <a:pt x="0" y="8"/>
                  </a:lnTo>
                  <a:lnTo>
                    <a:pt x="1" y="10"/>
                  </a:lnTo>
                  <a:lnTo>
                    <a:pt x="2" y="13"/>
                  </a:lnTo>
                  <a:lnTo>
                    <a:pt x="7" y="16"/>
                  </a:lnTo>
                  <a:lnTo>
                    <a:pt x="16" y="1"/>
                  </a:lnTo>
                </a:path>
              </a:pathLst>
            </a:custGeom>
            <a:solidFill>
              <a:srgbClr val="000000"/>
            </a:solidFill>
            <a:ln w="9525" cap="rnd">
              <a:noFill/>
              <a:round/>
              <a:headEnd/>
              <a:tailEnd/>
            </a:ln>
            <a:effectLst/>
          </p:spPr>
          <p:txBody>
            <a:bodyPr/>
            <a:lstStyle/>
            <a:p>
              <a:endParaRPr lang="en-US"/>
            </a:p>
          </p:txBody>
        </p:sp>
        <p:sp>
          <p:nvSpPr>
            <p:cNvPr id="19667" name="Freeform 211"/>
            <p:cNvSpPr>
              <a:spLocks/>
            </p:cNvSpPr>
            <p:nvPr/>
          </p:nvSpPr>
          <p:spPr bwMode="auto">
            <a:xfrm>
              <a:off x="762" y="2605"/>
              <a:ext cx="200" cy="116"/>
            </a:xfrm>
            <a:custGeom>
              <a:avLst/>
              <a:gdLst/>
              <a:ahLst/>
              <a:cxnLst>
                <a:cxn ang="0">
                  <a:pos x="196" y="109"/>
                </a:cxn>
                <a:cxn ang="0">
                  <a:pos x="199" y="104"/>
                </a:cxn>
                <a:cxn ang="0">
                  <a:pos x="4" y="0"/>
                </a:cxn>
                <a:cxn ang="0">
                  <a:pos x="0" y="10"/>
                </a:cxn>
                <a:cxn ang="0">
                  <a:pos x="194" y="115"/>
                </a:cxn>
                <a:cxn ang="0">
                  <a:pos x="196" y="109"/>
                </a:cxn>
              </a:cxnLst>
              <a:rect l="0" t="0" r="r" b="b"/>
              <a:pathLst>
                <a:path w="200" h="116">
                  <a:moveTo>
                    <a:pt x="196" y="109"/>
                  </a:moveTo>
                  <a:lnTo>
                    <a:pt x="199" y="104"/>
                  </a:lnTo>
                  <a:lnTo>
                    <a:pt x="4" y="0"/>
                  </a:lnTo>
                  <a:lnTo>
                    <a:pt x="0" y="10"/>
                  </a:lnTo>
                  <a:lnTo>
                    <a:pt x="194" y="115"/>
                  </a:lnTo>
                  <a:lnTo>
                    <a:pt x="196" y="109"/>
                  </a:lnTo>
                </a:path>
              </a:pathLst>
            </a:custGeom>
            <a:solidFill>
              <a:srgbClr val="000000"/>
            </a:solidFill>
            <a:ln w="9525" cap="rnd">
              <a:noFill/>
              <a:round/>
              <a:headEnd/>
              <a:tailEnd/>
            </a:ln>
            <a:effectLst/>
          </p:spPr>
          <p:txBody>
            <a:bodyPr/>
            <a:lstStyle/>
            <a:p>
              <a:endParaRPr lang="en-US"/>
            </a:p>
          </p:txBody>
        </p:sp>
        <p:sp>
          <p:nvSpPr>
            <p:cNvPr id="19668" name="Freeform 212"/>
            <p:cNvSpPr>
              <a:spLocks/>
            </p:cNvSpPr>
            <p:nvPr/>
          </p:nvSpPr>
          <p:spPr bwMode="auto">
            <a:xfrm>
              <a:off x="956" y="2709"/>
              <a:ext cx="17" cy="17"/>
            </a:xfrm>
            <a:custGeom>
              <a:avLst/>
              <a:gdLst/>
              <a:ahLst/>
              <a:cxnLst>
                <a:cxn ang="0">
                  <a:pos x="0" y="14"/>
                </a:cxn>
                <a:cxn ang="0">
                  <a:pos x="4" y="16"/>
                </a:cxn>
                <a:cxn ang="0">
                  <a:pos x="8" y="14"/>
                </a:cxn>
                <a:cxn ang="0">
                  <a:pos x="11" y="12"/>
                </a:cxn>
                <a:cxn ang="0">
                  <a:pos x="14" y="10"/>
                </a:cxn>
                <a:cxn ang="0">
                  <a:pos x="16" y="7"/>
                </a:cxn>
                <a:cxn ang="0">
                  <a:pos x="14"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4" y="5"/>
                  </a:lnTo>
                  <a:lnTo>
                    <a:pt x="13" y="2"/>
                  </a:lnTo>
                  <a:lnTo>
                    <a:pt x="8" y="0"/>
                  </a:lnTo>
                  <a:lnTo>
                    <a:pt x="0" y="14"/>
                  </a:lnTo>
                </a:path>
              </a:pathLst>
            </a:custGeom>
            <a:solidFill>
              <a:srgbClr val="000000"/>
            </a:solidFill>
            <a:ln w="9525" cap="rnd">
              <a:noFill/>
              <a:round/>
              <a:headEnd/>
              <a:tailEnd/>
            </a:ln>
            <a:effectLst/>
          </p:spPr>
          <p:txBody>
            <a:bodyPr/>
            <a:lstStyle/>
            <a:p>
              <a:endParaRPr lang="en-US"/>
            </a:p>
          </p:txBody>
        </p:sp>
        <p:sp>
          <p:nvSpPr>
            <p:cNvPr id="19669" name="Freeform 213"/>
            <p:cNvSpPr>
              <a:spLocks/>
            </p:cNvSpPr>
            <p:nvPr/>
          </p:nvSpPr>
          <p:spPr bwMode="auto">
            <a:xfrm>
              <a:off x="763" y="2619"/>
              <a:ext cx="17" cy="17"/>
            </a:xfrm>
            <a:custGeom>
              <a:avLst/>
              <a:gdLst/>
              <a:ahLst/>
              <a:cxnLst>
                <a:cxn ang="0">
                  <a:pos x="16" y="1"/>
                </a:cxn>
                <a:cxn ang="0">
                  <a:pos x="11" y="0"/>
                </a:cxn>
                <a:cxn ang="0">
                  <a:pos x="7" y="1"/>
                </a:cxn>
                <a:cxn ang="0">
                  <a:pos x="4" y="2"/>
                </a:cxn>
                <a:cxn ang="0">
                  <a:pos x="1" y="4"/>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4"/>
                  </a:lnTo>
                  <a:lnTo>
                    <a:pt x="7" y="16"/>
                  </a:lnTo>
                  <a:lnTo>
                    <a:pt x="16" y="1"/>
                  </a:lnTo>
                </a:path>
              </a:pathLst>
            </a:custGeom>
            <a:solidFill>
              <a:srgbClr val="110000"/>
            </a:solidFill>
            <a:ln w="9525" cap="rnd">
              <a:noFill/>
              <a:round/>
              <a:headEnd/>
              <a:tailEnd/>
            </a:ln>
            <a:effectLst/>
          </p:spPr>
          <p:txBody>
            <a:bodyPr/>
            <a:lstStyle/>
            <a:p>
              <a:endParaRPr lang="en-US"/>
            </a:p>
          </p:txBody>
        </p:sp>
        <p:sp>
          <p:nvSpPr>
            <p:cNvPr id="19670" name="Freeform 214"/>
            <p:cNvSpPr>
              <a:spLocks/>
            </p:cNvSpPr>
            <p:nvPr/>
          </p:nvSpPr>
          <p:spPr bwMode="auto">
            <a:xfrm>
              <a:off x="766" y="2619"/>
              <a:ext cx="198" cy="116"/>
            </a:xfrm>
            <a:custGeom>
              <a:avLst/>
              <a:gdLst/>
              <a:ahLst/>
              <a:cxnLst>
                <a:cxn ang="0">
                  <a:pos x="194" y="109"/>
                </a:cxn>
                <a:cxn ang="0">
                  <a:pos x="197" y="104"/>
                </a:cxn>
                <a:cxn ang="0">
                  <a:pos x="4" y="0"/>
                </a:cxn>
                <a:cxn ang="0">
                  <a:pos x="0" y="10"/>
                </a:cxn>
                <a:cxn ang="0">
                  <a:pos x="192" y="115"/>
                </a:cxn>
                <a:cxn ang="0">
                  <a:pos x="194" y="109"/>
                </a:cxn>
              </a:cxnLst>
              <a:rect l="0" t="0" r="r" b="b"/>
              <a:pathLst>
                <a:path w="198" h="116">
                  <a:moveTo>
                    <a:pt x="194" y="109"/>
                  </a:moveTo>
                  <a:lnTo>
                    <a:pt x="197" y="104"/>
                  </a:lnTo>
                  <a:lnTo>
                    <a:pt x="4" y="0"/>
                  </a:lnTo>
                  <a:lnTo>
                    <a:pt x="0" y="10"/>
                  </a:lnTo>
                  <a:lnTo>
                    <a:pt x="192" y="115"/>
                  </a:lnTo>
                  <a:lnTo>
                    <a:pt x="194" y="109"/>
                  </a:lnTo>
                </a:path>
              </a:pathLst>
            </a:custGeom>
            <a:solidFill>
              <a:srgbClr val="110000"/>
            </a:solidFill>
            <a:ln w="9525" cap="rnd">
              <a:noFill/>
              <a:round/>
              <a:headEnd/>
              <a:tailEnd/>
            </a:ln>
            <a:effectLst/>
          </p:spPr>
          <p:txBody>
            <a:bodyPr/>
            <a:lstStyle/>
            <a:p>
              <a:endParaRPr lang="en-US"/>
            </a:p>
          </p:txBody>
        </p:sp>
        <p:sp>
          <p:nvSpPr>
            <p:cNvPr id="19671" name="Freeform 215"/>
            <p:cNvSpPr>
              <a:spLocks/>
            </p:cNvSpPr>
            <p:nvPr/>
          </p:nvSpPr>
          <p:spPr bwMode="auto">
            <a:xfrm>
              <a:off x="959" y="2724"/>
              <a:ext cx="17" cy="17"/>
            </a:xfrm>
            <a:custGeom>
              <a:avLst/>
              <a:gdLst/>
              <a:ahLst/>
              <a:cxnLst>
                <a:cxn ang="0">
                  <a:pos x="0" y="14"/>
                </a:cxn>
                <a:cxn ang="0">
                  <a:pos x="4" y="16"/>
                </a:cxn>
                <a:cxn ang="0">
                  <a:pos x="8" y="14"/>
                </a:cxn>
                <a:cxn ang="0">
                  <a:pos x="11" y="13"/>
                </a:cxn>
                <a:cxn ang="0">
                  <a:pos x="14" y="11"/>
                </a:cxn>
                <a:cxn ang="0">
                  <a:pos x="16" y="8"/>
                </a:cxn>
                <a:cxn ang="0">
                  <a:pos x="14" y="4"/>
                </a:cxn>
                <a:cxn ang="0">
                  <a:pos x="13" y="1"/>
                </a:cxn>
                <a:cxn ang="0">
                  <a:pos x="8" y="0"/>
                </a:cxn>
                <a:cxn ang="0">
                  <a:pos x="0" y="14"/>
                </a:cxn>
              </a:cxnLst>
              <a:rect l="0" t="0" r="r" b="b"/>
              <a:pathLst>
                <a:path w="17" h="17">
                  <a:moveTo>
                    <a:pt x="0" y="14"/>
                  </a:moveTo>
                  <a:lnTo>
                    <a:pt x="4" y="16"/>
                  </a:lnTo>
                  <a:lnTo>
                    <a:pt x="8" y="14"/>
                  </a:lnTo>
                  <a:lnTo>
                    <a:pt x="11" y="13"/>
                  </a:lnTo>
                  <a:lnTo>
                    <a:pt x="14" y="11"/>
                  </a:lnTo>
                  <a:lnTo>
                    <a:pt x="16" y="8"/>
                  </a:lnTo>
                  <a:lnTo>
                    <a:pt x="14" y="4"/>
                  </a:lnTo>
                  <a:lnTo>
                    <a:pt x="13" y="1"/>
                  </a:lnTo>
                  <a:lnTo>
                    <a:pt x="8" y="0"/>
                  </a:lnTo>
                  <a:lnTo>
                    <a:pt x="0" y="14"/>
                  </a:lnTo>
                </a:path>
              </a:pathLst>
            </a:custGeom>
            <a:solidFill>
              <a:srgbClr val="110000"/>
            </a:solidFill>
            <a:ln w="9525" cap="rnd">
              <a:noFill/>
              <a:round/>
              <a:headEnd/>
              <a:tailEnd/>
            </a:ln>
            <a:effectLst/>
          </p:spPr>
          <p:txBody>
            <a:bodyPr/>
            <a:lstStyle/>
            <a:p>
              <a:endParaRPr lang="en-US"/>
            </a:p>
          </p:txBody>
        </p:sp>
        <p:sp>
          <p:nvSpPr>
            <p:cNvPr id="19672" name="Freeform 216"/>
            <p:cNvSpPr>
              <a:spLocks/>
            </p:cNvSpPr>
            <p:nvPr/>
          </p:nvSpPr>
          <p:spPr bwMode="auto">
            <a:xfrm>
              <a:off x="767" y="2633"/>
              <a:ext cx="17" cy="17"/>
            </a:xfrm>
            <a:custGeom>
              <a:avLst/>
              <a:gdLst/>
              <a:ahLst/>
              <a:cxnLst>
                <a:cxn ang="0">
                  <a:pos x="16" y="0"/>
                </a:cxn>
                <a:cxn ang="0">
                  <a:pos x="10" y="0"/>
                </a:cxn>
                <a:cxn ang="0">
                  <a:pos x="7" y="0"/>
                </a:cxn>
                <a:cxn ang="0">
                  <a:pos x="2" y="2"/>
                </a:cxn>
                <a:cxn ang="0">
                  <a:pos x="1" y="4"/>
                </a:cxn>
                <a:cxn ang="0">
                  <a:pos x="0" y="8"/>
                </a:cxn>
                <a:cxn ang="0">
                  <a:pos x="0" y="10"/>
                </a:cxn>
                <a:cxn ang="0">
                  <a:pos x="2" y="13"/>
                </a:cxn>
                <a:cxn ang="0">
                  <a:pos x="5" y="16"/>
                </a:cxn>
                <a:cxn ang="0">
                  <a:pos x="16" y="0"/>
                </a:cxn>
              </a:cxnLst>
              <a:rect l="0" t="0" r="r" b="b"/>
              <a:pathLst>
                <a:path w="17" h="17">
                  <a:moveTo>
                    <a:pt x="16" y="0"/>
                  </a:moveTo>
                  <a:lnTo>
                    <a:pt x="10" y="0"/>
                  </a:lnTo>
                  <a:lnTo>
                    <a:pt x="7" y="0"/>
                  </a:lnTo>
                  <a:lnTo>
                    <a:pt x="2" y="2"/>
                  </a:lnTo>
                  <a:lnTo>
                    <a:pt x="1" y="4"/>
                  </a:lnTo>
                  <a:lnTo>
                    <a:pt x="0" y="8"/>
                  </a:lnTo>
                  <a:lnTo>
                    <a:pt x="0" y="10"/>
                  </a:lnTo>
                  <a:lnTo>
                    <a:pt x="2" y="13"/>
                  </a:lnTo>
                  <a:lnTo>
                    <a:pt x="5" y="16"/>
                  </a:lnTo>
                  <a:lnTo>
                    <a:pt x="16" y="0"/>
                  </a:lnTo>
                </a:path>
              </a:pathLst>
            </a:custGeom>
            <a:solidFill>
              <a:srgbClr val="230000"/>
            </a:solidFill>
            <a:ln w="9525" cap="rnd">
              <a:noFill/>
              <a:round/>
              <a:headEnd/>
              <a:tailEnd/>
            </a:ln>
            <a:effectLst/>
          </p:spPr>
          <p:txBody>
            <a:bodyPr/>
            <a:lstStyle/>
            <a:p>
              <a:endParaRPr lang="en-US"/>
            </a:p>
          </p:txBody>
        </p:sp>
        <p:sp>
          <p:nvSpPr>
            <p:cNvPr id="19673" name="Freeform 217"/>
            <p:cNvSpPr>
              <a:spLocks/>
            </p:cNvSpPr>
            <p:nvPr/>
          </p:nvSpPr>
          <p:spPr bwMode="auto">
            <a:xfrm>
              <a:off x="770" y="2633"/>
              <a:ext cx="196" cy="115"/>
            </a:xfrm>
            <a:custGeom>
              <a:avLst/>
              <a:gdLst/>
              <a:ahLst/>
              <a:cxnLst>
                <a:cxn ang="0">
                  <a:pos x="192" y="109"/>
                </a:cxn>
                <a:cxn ang="0">
                  <a:pos x="195" y="103"/>
                </a:cxn>
                <a:cxn ang="0">
                  <a:pos x="4" y="0"/>
                </a:cxn>
                <a:cxn ang="0">
                  <a:pos x="0" y="10"/>
                </a:cxn>
                <a:cxn ang="0">
                  <a:pos x="190" y="114"/>
                </a:cxn>
                <a:cxn ang="0">
                  <a:pos x="192" y="109"/>
                </a:cxn>
              </a:cxnLst>
              <a:rect l="0" t="0" r="r" b="b"/>
              <a:pathLst>
                <a:path w="196" h="115">
                  <a:moveTo>
                    <a:pt x="192" y="109"/>
                  </a:moveTo>
                  <a:lnTo>
                    <a:pt x="195" y="103"/>
                  </a:lnTo>
                  <a:lnTo>
                    <a:pt x="4" y="0"/>
                  </a:lnTo>
                  <a:lnTo>
                    <a:pt x="0" y="10"/>
                  </a:lnTo>
                  <a:lnTo>
                    <a:pt x="190" y="114"/>
                  </a:lnTo>
                  <a:lnTo>
                    <a:pt x="192" y="109"/>
                  </a:lnTo>
                </a:path>
              </a:pathLst>
            </a:custGeom>
            <a:solidFill>
              <a:srgbClr val="230000"/>
            </a:solidFill>
            <a:ln w="9525" cap="rnd">
              <a:noFill/>
              <a:round/>
              <a:headEnd/>
              <a:tailEnd/>
            </a:ln>
            <a:effectLst/>
          </p:spPr>
          <p:txBody>
            <a:bodyPr/>
            <a:lstStyle/>
            <a:p>
              <a:endParaRPr lang="en-US"/>
            </a:p>
          </p:txBody>
        </p:sp>
        <p:sp>
          <p:nvSpPr>
            <p:cNvPr id="19674" name="Freeform 218"/>
            <p:cNvSpPr>
              <a:spLocks/>
            </p:cNvSpPr>
            <p:nvPr/>
          </p:nvSpPr>
          <p:spPr bwMode="auto">
            <a:xfrm>
              <a:off x="961" y="2736"/>
              <a:ext cx="17" cy="17"/>
            </a:xfrm>
            <a:custGeom>
              <a:avLst/>
              <a:gdLst/>
              <a:ahLst/>
              <a:cxnLst>
                <a:cxn ang="0">
                  <a:pos x="0" y="14"/>
                </a:cxn>
                <a:cxn ang="0">
                  <a:pos x="4" y="16"/>
                </a:cxn>
                <a:cxn ang="0">
                  <a:pos x="8" y="14"/>
                </a:cxn>
                <a:cxn ang="0">
                  <a:pos x="11" y="13"/>
                </a:cxn>
                <a:cxn ang="0">
                  <a:pos x="14" y="11"/>
                </a:cxn>
                <a:cxn ang="0">
                  <a:pos x="16" y="8"/>
                </a:cxn>
                <a:cxn ang="0">
                  <a:pos x="14" y="4"/>
                </a:cxn>
                <a:cxn ang="0">
                  <a:pos x="13" y="2"/>
                </a:cxn>
                <a:cxn ang="0">
                  <a:pos x="8" y="0"/>
                </a:cxn>
                <a:cxn ang="0">
                  <a:pos x="0" y="14"/>
                </a:cxn>
              </a:cxnLst>
              <a:rect l="0" t="0" r="r" b="b"/>
              <a:pathLst>
                <a:path w="17" h="17">
                  <a:moveTo>
                    <a:pt x="0" y="14"/>
                  </a:moveTo>
                  <a:lnTo>
                    <a:pt x="4" y="16"/>
                  </a:lnTo>
                  <a:lnTo>
                    <a:pt x="8" y="14"/>
                  </a:lnTo>
                  <a:lnTo>
                    <a:pt x="11" y="13"/>
                  </a:lnTo>
                  <a:lnTo>
                    <a:pt x="14" y="11"/>
                  </a:lnTo>
                  <a:lnTo>
                    <a:pt x="16" y="8"/>
                  </a:lnTo>
                  <a:lnTo>
                    <a:pt x="14" y="4"/>
                  </a:lnTo>
                  <a:lnTo>
                    <a:pt x="13" y="2"/>
                  </a:lnTo>
                  <a:lnTo>
                    <a:pt x="8" y="0"/>
                  </a:lnTo>
                  <a:lnTo>
                    <a:pt x="0" y="14"/>
                  </a:lnTo>
                </a:path>
              </a:pathLst>
            </a:custGeom>
            <a:solidFill>
              <a:srgbClr val="230000"/>
            </a:solidFill>
            <a:ln w="9525" cap="rnd">
              <a:noFill/>
              <a:round/>
              <a:headEnd/>
              <a:tailEnd/>
            </a:ln>
            <a:effectLst/>
          </p:spPr>
          <p:txBody>
            <a:bodyPr/>
            <a:lstStyle/>
            <a:p>
              <a:endParaRPr lang="en-US"/>
            </a:p>
          </p:txBody>
        </p:sp>
        <p:sp>
          <p:nvSpPr>
            <p:cNvPr id="19675" name="Freeform 219"/>
            <p:cNvSpPr>
              <a:spLocks/>
            </p:cNvSpPr>
            <p:nvPr/>
          </p:nvSpPr>
          <p:spPr bwMode="auto">
            <a:xfrm>
              <a:off x="768" y="2646"/>
              <a:ext cx="17" cy="17"/>
            </a:xfrm>
            <a:custGeom>
              <a:avLst/>
              <a:gdLst/>
              <a:ahLst/>
              <a:cxnLst>
                <a:cxn ang="0">
                  <a:pos x="16" y="1"/>
                </a:cxn>
                <a:cxn ang="0">
                  <a:pos x="11" y="0"/>
                </a:cxn>
                <a:cxn ang="0">
                  <a:pos x="7" y="1"/>
                </a:cxn>
                <a:cxn ang="0">
                  <a:pos x="4" y="2"/>
                </a:cxn>
                <a:cxn ang="0">
                  <a:pos x="1" y="4"/>
                </a:cxn>
                <a:cxn ang="0">
                  <a:pos x="0" y="8"/>
                </a:cxn>
                <a:cxn ang="0">
                  <a:pos x="1" y="11"/>
                </a:cxn>
                <a:cxn ang="0">
                  <a:pos x="2" y="13"/>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3"/>
                  </a:lnTo>
                  <a:lnTo>
                    <a:pt x="7" y="16"/>
                  </a:lnTo>
                  <a:lnTo>
                    <a:pt x="16" y="1"/>
                  </a:lnTo>
                </a:path>
              </a:pathLst>
            </a:custGeom>
            <a:solidFill>
              <a:srgbClr val="350000"/>
            </a:solidFill>
            <a:ln w="9525" cap="rnd">
              <a:noFill/>
              <a:round/>
              <a:headEnd/>
              <a:tailEnd/>
            </a:ln>
            <a:effectLst/>
          </p:spPr>
          <p:txBody>
            <a:bodyPr/>
            <a:lstStyle/>
            <a:p>
              <a:endParaRPr lang="en-US"/>
            </a:p>
          </p:txBody>
        </p:sp>
        <p:sp>
          <p:nvSpPr>
            <p:cNvPr id="19676" name="Freeform 220"/>
            <p:cNvSpPr>
              <a:spLocks/>
            </p:cNvSpPr>
            <p:nvPr/>
          </p:nvSpPr>
          <p:spPr bwMode="auto">
            <a:xfrm>
              <a:off x="772" y="2647"/>
              <a:ext cx="196" cy="114"/>
            </a:xfrm>
            <a:custGeom>
              <a:avLst/>
              <a:gdLst/>
              <a:ahLst/>
              <a:cxnLst>
                <a:cxn ang="0">
                  <a:pos x="192" y="107"/>
                </a:cxn>
                <a:cxn ang="0">
                  <a:pos x="195" y="102"/>
                </a:cxn>
                <a:cxn ang="0">
                  <a:pos x="4" y="0"/>
                </a:cxn>
                <a:cxn ang="0">
                  <a:pos x="0" y="9"/>
                </a:cxn>
                <a:cxn ang="0">
                  <a:pos x="190" y="113"/>
                </a:cxn>
                <a:cxn ang="0">
                  <a:pos x="192" y="107"/>
                </a:cxn>
              </a:cxnLst>
              <a:rect l="0" t="0" r="r" b="b"/>
              <a:pathLst>
                <a:path w="196" h="114">
                  <a:moveTo>
                    <a:pt x="192" y="107"/>
                  </a:moveTo>
                  <a:lnTo>
                    <a:pt x="195" y="102"/>
                  </a:lnTo>
                  <a:lnTo>
                    <a:pt x="4" y="0"/>
                  </a:lnTo>
                  <a:lnTo>
                    <a:pt x="0" y="9"/>
                  </a:lnTo>
                  <a:lnTo>
                    <a:pt x="190" y="113"/>
                  </a:lnTo>
                  <a:lnTo>
                    <a:pt x="192" y="107"/>
                  </a:lnTo>
                </a:path>
              </a:pathLst>
            </a:custGeom>
            <a:solidFill>
              <a:srgbClr val="350000"/>
            </a:solidFill>
            <a:ln w="9525" cap="rnd">
              <a:noFill/>
              <a:round/>
              <a:headEnd/>
              <a:tailEnd/>
            </a:ln>
            <a:effectLst/>
          </p:spPr>
          <p:txBody>
            <a:bodyPr/>
            <a:lstStyle/>
            <a:p>
              <a:endParaRPr lang="en-US"/>
            </a:p>
          </p:txBody>
        </p:sp>
        <p:sp>
          <p:nvSpPr>
            <p:cNvPr id="19677" name="Freeform 221"/>
            <p:cNvSpPr>
              <a:spLocks/>
            </p:cNvSpPr>
            <p:nvPr/>
          </p:nvSpPr>
          <p:spPr bwMode="auto">
            <a:xfrm>
              <a:off x="962" y="2750"/>
              <a:ext cx="17" cy="17"/>
            </a:xfrm>
            <a:custGeom>
              <a:avLst/>
              <a:gdLst/>
              <a:ahLst/>
              <a:cxnLst>
                <a:cxn ang="0">
                  <a:pos x="0" y="16"/>
                </a:cxn>
                <a:cxn ang="0">
                  <a:pos x="4" y="16"/>
                </a:cxn>
                <a:cxn ang="0">
                  <a:pos x="8" y="16"/>
                </a:cxn>
                <a:cxn ang="0">
                  <a:pos x="11" y="13"/>
                </a:cxn>
                <a:cxn ang="0">
                  <a:pos x="14" y="11"/>
                </a:cxn>
                <a:cxn ang="0">
                  <a:pos x="16" y="8"/>
                </a:cxn>
                <a:cxn ang="0">
                  <a:pos x="14" y="5"/>
                </a:cxn>
                <a:cxn ang="0">
                  <a:pos x="13" y="2"/>
                </a:cxn>
                <a:cxn ang="0">
                  <a:pos x="8" y="0"/>
                </a:cxn>
                <a:cxn ang="0">
                  <a:pos x="0" y="16"/>
                </a:cxn>
              </a:cxnLst>
              <a:rect l="0" t="0" r="r" b="b"/>
              <a:pathLst>
                <a:path w="17" h="17">
                  <a:moveTo>
                    <a:pt x="0" y="16"/>
                  </a:moveTo>
                  <a:lnTo>
                    <a:pt x="4" y="16"/>
                  </a:lnTo>
                  <a:lnTo>
                    <a:pt x="8" y="16"/>
                  </a:lnTo>
                  <a:lnTo>
                    <a:pt x="11" y="13"/>
                  </a:lnTo>
                  <a:lnTo>
                    <a:pt x="14" y="11"/>
                  </a:lnTo>
                  <a:lnTo>
                    <a:pt x="16" y="8"/>
                  </a:lnTo>
                  <a:lnTo>
                    <a:pt x="14" y="5"/>
                  </a:lnTo>
                  <a:lnTo>
                    <a:pt x="13" y="2"/>
                  </a:lnTo>
                  <a:lnTo>
                    <a:pt x="8" y="0"/>
                  </a:lnTo>
                  <a:lnTo>
                    <a:pt x="0" y="16"/>
                  </a:lnTo>
                </a:path>
              </a:pathLst>
            </a:custGeom>
            <a:solidFill>
              <a:srgbClr val="350000"/>
            </a:solidFill>
            <a:ln w="9525" cap="rnd">
              <a:noFill/>
              <a:round/>
              <a:headEnd/>
              <a:tailEnd/>
            </a:ln>
            <a:effectLst/>
          </p:spPr>
          <p:txBody>
            <a:bodyPr/>
            <a:lstStyle/>
            <a:p>
              <a:endParaRPr lang="en-US"/>
            </a:p>
          </p:txBody>
        </p:sp>
        <p:sp>
          <p:nvSpPr>
            <p:cNvPr id="19678" name="Freeform 222"/>
            <p:cNvSpPr>
              <a:spLocks/>
            </p:cNvSpPr>
            <p:nvPr/>
          </p:nvSpPr>
          <p:spPr bwMode="auto">
            <a:xfrm>
              <a:off x="771" y="2661"/>
              <a:ext cx="17" cy="17"/>
            </a:xfrm>
            <a:custGeom>
              <a:avLst/>
              <a:gdLst/>
              <a:ahLst/>
              <a:cxnLst>
                <a:cxn ang="0">
                  <a:pos x="16" y="1"/>
                </a:cxn>
                <a:cxn ang="0">
                  <a:pos x="11" y="0"/>
                </a:cxn>
                <a:cxn ang="0">
                  <a:pos x="7" y="1"/>
                </a:cxn>
                <a:cxn ang="0">
                  <a:pos x="4" y="3"/>
                </a:cxn>
                <a:cxn ang="0">
                  <a:pos x="1" y="5"/>
                </a:cxn>
                <a:cxn ang="0">
                  <a:pos x="0" y="8"/>
                </a:cxn>
                <a:cxn ang="0">
                  <a:pos x="1" y="10"/>
                </a:cxn>
                <a:cxn ang="0">
                  <a:pos x="2" y="13"/>
                </a:cxn>
                <a:cxn ang="0">
                  <a:pos x="7" y="16"/>
                </a:cxn>
                <a:cxn ang="0">
                  <a:pos x="16" y="1"/>
                </a:cxn>
              </a:cxnLst>
              <a:rect l="0" t="0" r="r" b="b"/>
              <a:pathLst>
                <a:path w="17" h="17">
                  <a:moveTo>
                    <a:pt x="16" y="1"/>
                  </a:moveTo>
                  <a:lnTo>
                    <a:pt x="11" y="0"/>
                  </a:lnTo>
                  <a:lnTo>
                    <a:pt x="7" y="1"/>
                  </a:lnTo>
                  <a:lnTo>
                    <a:pt x="4" y="3"/>
                  </a:lnTo>
                  <a:lnTo>
                    <a:pt x="1" y="5"/>
                  </a:lnTo>
                  <a:lnTo>
                    <a:pt x="0" y="8"/>
                  </a:lnTo>
                  <a:lnTo>
                    <a:pt x="1" y="10"/>
                  </a:lnTo>
                  <a:lnTo>
                    <a:pt x="2" y="13"/>
                  </a:lnTo>
                  <a:lnTo>
                    <a:pt x="7" y="16"/>
                  </a:lnTo>
                  <a:lnTo>
                    <a:pt x="16" y="1"/>
                  </a:lnTo>
                </a:path>
              </a:pathLst>
            </a:custGeom>
            <a:solidFill>
              <a:srgbClr val="470F00"/>
            </a:solidFill>
            <a:ln w="9525" cap="rnd">
              <a:noFill/>
              <a:round/>
              <a:headEnd/>
              <a:tailEnd/>
            </a:ln>
            <a:effectLst/>
          </p:spPr>
          <p:txBody>
            <a:bodyPr/>
            <a:lstStyle/>
            <a:p>
              <a:endParaRPr lang="en-US"/>
            </a:p>
          </p:txBody>
        </p:sp>
        <p:sp>
          <p:nvSpPr>
            <p:cNvPr id="19679" name="Freeform 223"/>
            <p:cNvSpPr>
              <a:spLocks/>
            </p:cNvSpPr>
            <p:nvPr/>
          </p:nvSpPr>
          <p:spPr bwMode="auto">
            <a:xfrm>
              <a:off x="774" y="2661"/>
              <a:ext cx="194" cy="112"/>
            </a:xfrm>
            <a:custGeom>
              <a:avLst/>
              <a:gdLst/>
              <a:ahLst/>
              <a:cxnLst>
                <a:cxn ang="0">
                  <a:pos x="190" y="106"/>
                </a:cxn>
                <a:cxn ang="0">
                  <a:pos x="193" y="101"/>
                </a:cxn>
                <a:cxn ang="0">
                  <a:pos x="4" y="0"/>
                </a:cxn>
                <a:cxn ang="0">
                  <a:pos x="0" y="10"/>
                </a:cxn>
                <a:cxn ang="0">
                  <a:pos x="188" y="111"/>
                </a:cxn>
                <a:cxn ang="0">
                  <a:pos x="190" y="106"/>
                </a:cxn>
              </a:cxnLst>
              <a:rect l="0" t="0" r="r" b="b"/>
              <a:pathLst>
                <a:path w="194" h="112">
                  <a:moveTo>
                    <a:pt x="190" y="106"/>
                  </a:moveTo>
                  <a:lnTo>
                    <a:pt x="193" y="101"/>
                  </a:lnTo>
                  <a:lnTo>
                    <a:pt x="4" y="0"/>
                  </a:lnTo>
                  <a:lnTo>
                    <a:pt x="0" y="10"/>
                  </a:lnTo>
                  <a:lnTo>
                    <a:pt x="188" y="111"/>
                  </a:lnTo>
                  <a:lnTo>
                    <a:pt x="190" y="106"/>
                  </a:lnTo>
                </a:path>
              </a:pathLst>
            </a:custGeom>
            <a:solidFill>
              <a:srgbClr val="470F00"/>
            </a:solidFill>
            <a:ln w="9525" cap="rnd">
              <a:noFill/>
              <a:round/>
              <a:headEnd/>
              <a:tailEnd/>
            </a:ln>
            <a:effectLst/>
          </p:spPr>
          <p:txBody>
            <a:bodyPr/>
            <a:lstStyle/>
            <a:p>
              <a:endParaRPr lang="en-US"/>
            </a:p>
          </p:txBody>
        </p:sp>
        <p:sp>
          <p:nvSpPr>
            <p:cNvPr id="19680" name="Freeform 224"/>
            <p:cNvSpPr>
              <a:spLocks/>
            </p:cNvSpPr>
            <p:nvPr/>
          </p:nvSpPr>
          <p:spPr bwMode="auto">
            <a:xfrm>
              <a:off x="961" y="2762"/>
              <a:ext cx="17" cy="17"/>
            </a:xfrm>
            <a:custGeom>
              <a:avLst/>
              <a:gdLst/>
              <a:ahLst/>
              <a:cxnLst>
                <a:cxn ang="0">
                  <a:pos x="0" y="14"/>
                </a:cxn>
                <a:cxn ang="0">
                  <a:pos x="5" y="16"/>
                </a:cxn>
                <a:cxn ang="0">
                  <a:pos x="8" y="14"/>
                </a:cxn>
                <a:cxn ang="0">
                  <a:pos x="13" y="13"/>
                </a:cxn>
                <a:cxn ang="0">
                  <a:pos x="14" y="11"/>
                </a:cxn>
                <a:cxn ang="0">
                  <a:pos x="16" y="8"/>
                </a:cxn>
                <a:cxn ang="0">
                  <a:pos x="16" y="4"/>
                </a:cxn>
                <a:cxn ang="0">
                  <a:pos x="13" y="2"/>
                </a:cxn>
                <a:cxn ang="0">
                  <a:pos x="10" y="0"/>
                </a:cxn>
                <a:cxn ang="0">
                  <a:pos x="0" y="14"/>
                </a:cxn>
              </a:cxnLst>
              <a:rect l="0" t="0" r="r" b="b"/>
              <a:pathLst>
                <a:path w="17" h="17">
                  <a:moveTo>
                    <a:pt x="0" y="14"/>
                  </a:moveTo>
                  <a:lnTo>
                    <a:pt x="5" y="16"/>
                  </a:lnTo>
                  <a:lnTo>
                    <a:pt x="8" y="14"/>
                  </a:lnTo>
                  <a:lnTo>
                    <a:pt x="13" y="13"/>
                  </a:lnTo>
                  <a:lnTo>
                    <a:pt x="14" y="11"/>
                  </a:lnTo>
                  <a:lnTo>
                    <a:pt x="16" y="8"/>
                  </a:lnTo>
                  <a:lnTo>
                    <a:pt x="16" y="4"/>
                  </a:lnTo>
                  <a:lnTo>
                    <a:pt x="13" y="2"/>
                  </a:lnTo>
                  <a:lnTo>
                    <a:pt x="10" y="0"/>
                  </a:lnTo>
                  <a:lnTo>
                    <a:pt x="0" y="14"/>
                  </a:lnTo>
                </a:path>
              </a:pathLst>
            </a:custGeom>
            <a:solidFill>
              <a:srgbClr val="470F00"/>
            </a:solidFill>
            <a:ln w="9525" cap="rnd">
              <a:noFill/>
              <a:round/>
              <a:headEnd/>
              <a:tailEnd/>
            </a:ln>
            <a:effectLst/>
          </p:spPr>
          <p:txBody>
            <a:bodyPr/>
            <a:lstStyle/>
            <a:p>
              <a:endParaRPr lang="en-US"/>
            </a:p>
          </p:txBody>
        </p:sp>
        <p:sp>
          <p:nvSpPr>
            <p:cNvPr id="19681" name="Freeform 225"/>
            <p:cNvSpPr>
              <a:spLocks/>
            </p:cNvSpPr>
            <p:nvPr/>
          </p:nvSpPr>
          <p:spPr bwMode="auto">
            <a:xfrm>
              <a:off x="772" y="2673"/>
              <a:ext cx="17" cy="17"/>
            </a:xfrm>
            <a:custGeom>
              <a:avLst/>
              <a:gdLst/>
              <a:ahLst/>
              <a:cxnLst>
                <a:cxn ang="0">
                  <a:pos x="16" y="0"/>
                </a:cxn>
                <a:cxn ang="0">
                  <a:pos x="11" y="0"/>
                </a:cxn>
                <a:cxn ang="0">
                  <a:pos x="8" y="0"/>
                </a:cxn>
                <a:cxn ang="0">
                  <a:pos x="3" y="2"/>
                </a:cxn>
                <a:cxn ang="0">
                  <a:pos x="0" y="4"/>
                </a:cxn>
                <a:cxn ang="0">
                  <a:pos x="0" y="8"/>
                </a:cxn>
                <a:cxn ang="0">
                  <a:pos x="0" y="11"/>
                </a:cxn>
                <a:cxn ang="0">
                  <a:pos x="1" y="13"/>
                </a:cxn>
                <a:cxn ang="0">
                  <a:pos x="6" y="16"/>
                </a:cxn>
                <a:cxn ang="0">
                  <a:pos x="16" y="0"/>
                </a:cxn>
              </a:cxnLst>
              <a:rect l="0" t="0" r="r" b="b"/>
              <a:pathLst>
                <a:path w="17" h="17">
                  <a:moveTo>
                    <a:pt x="16" y="0"/>
                  </a:moveTo>
                  <a:lnTo>
                    <a:pt x="11" y="0"/>
                  </a:lnTo>
                  <a:lnTo>
                    <a:pt x="8" y="0"/>
                  </a:lnTo>
                  <a:lnTo>
                    <a:pt x="3" y="2"/>
                  </a:lnTo>
                  <a:lnTo>
                    <a:pt x="0" y="4"/>
                  </a:lnTo>
                  <a:lnTo>
                    <a:pt x="0" y="8"/>
                  </a:lnTo>
                  <a:lnTo>
                    <a:pt x="0" y="11"/>
                  </a:lnTo>
                  <a:lnTo>
                    <a:pt x="1" y="13"/>
                  </a:lnTo>
                  <a:lnTo>
                    <a:pt x="6" y="16"/>
                  </a:lnTo>
                  <a:lnTo>
                    <a:pt x="16" y="0"/>
                  </a:lnTo>
                </a:path>
              </a:pathLst>
            </a:custGeom>
            <a:solidFill>
              <a:srgbClr val="592100"/>
            </a:solidFill>
            <a:ln w="9525" cap="rnd">
              <a:noFill/>
              <a:round/>
              <a:headEnd/>
              <a:tailEnd/>
            </a:ln>
            <a:effectLst/>
          </p:spPr>
          <p:txBody>
            <a:bodyPr/>
            <a:lstStyle/>
            <a:p>
              <a:endParaRPr lang="en-US"/>
            </a:p>
          </p:txBody>
        </p:sp>
        <p:sp>
          <p:nvSpPr>
            <p:cNvPr id="19682" name="Freeform 226"/>
            <p:cNvSpPr>
              <a:spLocks/>
            </p:cNvSpPr>
            <p:nvPr/>
          </p:nvSpPr>
          <p:spPr bwMode="auto">
            <a:xfrm>
              <a:off x="775" y="2673"/>
              <a:ext cx="193" cy="113"/>
            </a:xfrm>
            <a:custGeom>
              <a:avLst/>
              <a:gdLst/>
              <a:ahLst/>
              <a:cxnLst>
                <a:cxn ang="0">
                  <a:pos x="189" y="106"/>
                </a:cxn>
                <a:cxn ang="0">
                  <a:pos x="192" y="101"/>
                </a:cxn>
                <a:cxn ang="0">
                  <a:pos x="4" y="0"/>
                </a:cxn>
                <a:cxn ang="0">
                  <a:pos x="0" y="10"/>
                </a:cxn>
                <a:cxn ang="0">
                  <a:pos x="187" y="112"/>
                </a:cxn>
                <a:cxn ang="0">
                  <a:pos x="189" y="106"/>
                </a:cxn>
              </a:cxnLst>
              <a:rect l="0" t="0" r="r" b="b"/>
              <a:pathLst>
                <a:path w="193" h="113">
                  <a:moveTo>
                    <a:pt x="189" y="106"/>
                  </a:moveTo>
                  <a:lnTo>
                    <a:pt x="192" y="101"/>
                  </a:lnTo>
                  <a:lnTo>
                    <a:pt x="4" y="0"/>
                  </a:lnTo>
                  <a:lnTo>
                    <a:pt x="0" y="10"/>
                  </a:lnTo>
                  <a:lnTo>
                    <a:pt x="187" y="112"/>
                  </a:lnTo>
                  <a:lnTo>
                    <a:pt x="189" y="106"/>
                  </a:lnTo>
                </a:path>
              </a:pathLst>
            </a:custGeom>
            <a:solidFill>
              <a:srgbClr val="592100"/>
            </a:solidFill>
            <a:ln w="9525" cap="rnd">
              <a:noFill/>
              <a:round/>
              <a:headEnd/>
              <a:tailEnd/>
            </a:ln>
            <a:effectLst/>
          </p:spPr>
          <p:txBody>
            <a:bodyPr/>
            <a:lstStyle/>
            <a:p>
              <a:endParaRPr lang="en-US"/>
            </a:p>
          </p:txBody>
        </p:sp>
        <p:sp>
          <p:nvSpPr>
            <p:cNvPr id="19683" name="Freeform 227"/>
            <p:cNvSpPr>
              <a:spLocks/>
            </p:cNvSpPr>
            <p:nvPr/>
          </p:nvSpPr>
          <p:spPr bwMode="auto">
            <a:xfrm>
              <a:off x="961" y="2774"/>
              <a:ext cx="17" cy="17"/>
            </a:xfrm>
            <a:custGeom>
              <a:avLst/>
              <a:gdLst/>
              <a:ahLst/>
              <a:cxnLst>
                <a:cxn ang="0">
                  <a:pos x="0" y="14"/>
                </a:cxn>
                <a:cxn ang="0">
                  <a:pos x="5" y="16"/>
                </a:cxn>
                <a:cxn ang="0">
                  <a:pos x="8" y="14"/>
                </a:cxn>
                <a:cxn ang="0">
                  <a:pos x="13" y="12"/>
                </a:cxn>
                <a:cxn ang="0">
                  <a:pos x="14" y="10"/>
                </a:cxn>
                <a:cxn ang="0">
                  <a:pos x="16" y="7"/>
                </a:cxn>
                <a:cxn ang="0">
                  <a:pos x="16" y="5"/>
                </a:cxn>
                <a:cxn ang="0">
                  <a:pos x="13" y="2"/>
                </a:cxn>
                <a:cxn ang="0">
                  <a:pos x="10" y="0"/>
                </a:cxn>
                <a:cxn ang="0">
                  <a:pos x="0" y="14"/>
                </a:cxn>
              </a:cxnLst>
              <a:rect l="0" t="0" r="r" b="b"/>
              <a:pathLst>
                <a:path w="17" h="17">
                  <a:moveTo>
                    <a:pt x="0" y="14"/>
                  </a:moveTo>
                  <a:lnTo>
                    <a:pt x="5" y="16"/>
                  </a:lnTo>
                  <a:lnTo>
                    <a:pt x="8" y="14"/>
                  </a:lnTo>
                  <a:lnTo>
                    <a:pt x="13" y="12"/>
                  </a:lnTo>
                  <a:lnTo>
                    <a:pt x="14" y="10"/>
                  </a:lnTo>
                  <a:lnTo>
                    <a:pt x="16" y="7"/>
                  </a:lnTo>
                  <a:lnTo>
                    <a:pt x="16" y="5"/>
                  </a:lnTo>
                  <a:lnTo>
                    <a:pt x="13" y="2"/>
                  </a:lnTo>
                  <a:lnTo>
                    <a:pt x="10" y="0"/>
                  </a:lnTo>
                  <a:lnTo>
                    <a:pt x="0" y="14"/>
                  </a:lnTo>
                </a:path>
              </a:pathLst>
            </a:custGeom>
            <a:solidFill>
              <a:srgbClr val="592100"/>
            </a:solidFill>
            <a:ln w="9525" cap="rnd">
              <a:noFill/>
              <a:round/>
              <a:headEnd/>
              <a:tailEnd/>
            </a:ln>
            <a:effectLst/>
          </p:spPr>
          <p:txBody>
            <a:bodyPr/>
            <a:lstStyle/>
            <a:p>
              <a:endParaRPr lang="en-US"/>
            </a:p>
          </p:txBody>
        </p:sp>
        <p:sp>
          <p:nvSpPr>
            <p:cNvPr id="19684" name="Freeform 228"/>
            <p:cNvSpPr>
              <a:spLocks/>
            </p:cNvSpPr>
            <p:nvPr/>
          </p:nvSpPr>
          <p:spPr bwMode="auto">
            <a:xfrm>
              <a:off x="774" y="2686"/>
              <a:ext cx="17" cy="17"/>
            </a:xfrm>
            <a:custGeom>
              <a:avLst/>
              <a:gdLst/>
              <a:ahLst/>
              <a:cxnLst>
                <a:cxn ang="0">
                  <a:pos x="16" y="1"/>
                </a:cxn>
                <a:cxn ang="0">
                  <a:pos x="11" y="0"/>
                </a:cxn>
                <a:cxn ang="0">
                  <a:pos x="7" y="1"/>
                </a:cxn>
                <a:cxn ang="0">
                  <a:pos x="4" y="2"/>
                </a:cxn>
                <a:cxn ang="0">
                  <a:pos x="1" y="5"/>
                </a:cxn>
                <a:cxn ang="0">
                  <a:pos x="0" y="7"/>
                </a:cxn>
                <a:cxn ang="0">
                  <a:pos x="0" y="10"/>
                </a:cxn>
                <a:cxn ang="0">
                  <a:pos x="2" y="13"/>
                </a:cxn>
                <a:cxn ang="0">
                  <a:pos x="5" y="16"/>
                </a:cxn>
                <a:cxn ang="0">
                  <a:pos x="16" y="1"/>
                </a:cxn>
              </a:cxnLst>
              <a:rect l="0" t="0" r="r" b="b"/>
              <a:pathLst>
                <a:path w="17" h="17">
                  <a:moveTo>
                    <a:pt x="16" y="1"/>
                  </a:moveTo>
                  <a:lnTo>
                    <a:pt x="11" y="0"/>
                  </a:lnTo>
                  <a:lnTo>
                    <a:pt x="7" y="1"/>
                  </a:lnTo>
                  <a:lnTo>
                    <a:pt x="4" y="2"/>
                  </a:lnTo>
                  <a:lnTo>
                    <a:pt x="1" y="5"/>
                  </a:lnTo>
                  <a:lnTo>
                    <a:pt x="0" y="7"/>
                  </a:lnTo>
                  <a:lnTo>
                    <a:pt x="0" y="10"/>
                  </a:lnTo>
                  <a:lnTo>
                    <a:pt x="2" y="13"/>
                  </a:lnTo>
                  <a:lnTo>
                    <a:pt x="5" y="16"/>
                  </a:lnTo>
                  <a:lnTo>
                    <a:pt x="16" y="1"/>
                  </a:lnTo>
                </a:path>
              </a:pathLst>
            </a:custGeom>
            <a:solidFill>
              <a:srgbClr val="6B300A"/>
            </a:solidFill>
            <a:ln w="9525" cap="rnd">
              <a:noFill/>
              <a:round/>
              <a:headEnd/>
              <a:tailEnd/>
            </a:ln>
            <a:effectLst/>
          </p:spPr>
          <p:txBody>
            <a:bodyPr/>
            <a:lstStyle/>
            <a:p>
              <a:endParaRPr lang="en-US"/>
            </a:p>
          </p:txBody>
        </p:sp>
        <p:sp>
          <p:nvSpPr>
            <p:cNvPr id="19685" name="Freeform 229"/>
            <p:cNvSpPr>
              <a:spLocks/>
            </p:cNvSpPr>
            <p:nvPr/>
          </p:nvSpPr>
          <p:spPr bwMode="auto">
            <a:xfrm>
              <a:off x="777" y="2687"/>
              <a:ext cx="190" cy="110"/>
            </a:xfrm>
            <a:custGeom>
              <a:avLst/>
              <a:gdLst/>
              <a:ahLst/>
              <a:cxnLst>
                <a:cxn ang="0">
                  <a:pos x="186" y="103"/>
                </a:cxn>
                <a:cxn ang="0">
                  <a:pos x="189" y="99"/>
                </a:cxn>
                <a:cxn ang="0">
                  <a:pos x="4" y="0"/>
                </a:cxn>
                <a:cxn ang="0">
                  <a:pos x="0" y="10"/>
                </a:cxn>
                <a:cxn ang="0">
                  <a:pos x="184" y="109"/>
                </a:cxn>
                <a:cxn ang="0">
                  <a:pos x="186" y="103"/>
                </a:cxn>
              </a:cxnLst>
              <a:rect l="0" t="0" r="r" b="b"/>
              <a:pathLst>
                <a:path w="190" h="110">
                  <a:moveTo>
                    <a:pt x="186" y="103"/>
                  </a:moveTo>
                  <a:lnTo>
                    <a:pt x="189" y="99"/>
                  </a:lnTo>
                  <a:lnTo>
                    <a:pt x="4" y="0"/>
                  </a:lnTo>
                  <a:lnTo>
                    <a:pt x="0" y="10"/>
                  </a:lnTo>
                  <a:lnTo>
                    <a:pt x="184" y="109"/>
                  </a:lnTo>
                  <a:lnTo>
                    <a:pt x="186" y="103"/>
                  </a:lnTo>
                </a:path>
              </a:pathLst>
            </a:custGeom>
            <a:solidFill>
              <a:srgbClr val="6B300A"/>
            </a:solidFill>
            <a:ln w="9525" cap="rnd">
              <a:noFill/>
              <a:round/>
              <a:headEnd/>
              <a:tailEnd/>
            </a:ln>
            <a:effectLst/>
          </p:spPr>
          <p:txBody>
            <a:bodyPr/>
            <a:lstStyle/>
            <a:p>
              <a:endParaRPr lang="en-US"/>
            </a:p>
          </p:txBody>
        </p:sp>
        <p:sp>
          <p:nvSpPr>
            <p:cNvPr id="19686" name="Freeform 230"/>
            <p:cNvSpPr>
              <a:spLocks/>
            </p:cNvSpPr>
            <p:nvPr/>
          </p:nvSpPr>
          <p:spPr bwMode="auto">
            <a:xfrm>
              <a:off x="961" y="2786"/>
              <a:ext cx="17" cy="17"/>
            </a:xfrm>
            <a:custGeom>
              <a:avLst/>
              <a:gdLst/>
              <a:ahLst/>
              <a:cxnLst>
                <a:cxn ang="0">
                  <a:pos x="0" y="14"/>
                </a:cxn>
                <a:cxn ang="0">
                  <a:pos x="5" y="16"/>
                </a:cxn>
                <a:cxn ang="0">
                  <a:pos x="8" y="14"/>
                </a:cxn>
                <a:cxn ang="0">
                  <a:pos x="13" y="13"/>
                </a:cxn>
                <a:cxn ang="0">
                  <a:pos x="14" y="10"/>
                </a:cxn>
                <a:cxn ang="0">
                  <a:pos x="16" y="8"/>
                </a:cxn>
                <a:cxn ang="0">
                  <a:pos x="16" y="4"/>
                </a:cxn>
                <a:cxn ang="0">
                  <a:pos x="14" y="1"/>
                </a:cxn>
                <a:cxn ang="0">
                  <a:pos x="10" y="0"/>
                </a:cxn>
                <a:cxn ang="0">
                  <a:pos x="0" y="14"/>
                </a:cxn>
              </a:cxnLst>
              <a:rect l="0" t="0" r="r" b="b"/>
              <a:pathLst>
                <a:path w="17" h="17">
                  <a:moveTo>
                    <a:pt x="0" y="14"/>
                  </a:moveTo>
                  <a:lnTo>
                    <a:pt x="5" y="16"/>
                  </a:lnTo>
                  <a:lnTo>
                    <a:pt x="8" y="14"/>
                  </a:lnTo>
                  <a:lnTo>
                    <a:pt x="13" y="13"/>
                  </a:lnTo>
                  <a:lnTo>
                    <a:pt x="14" y="10"/>
                  </a:lnTo>
                  <a:lnTo>
                    <a:pt x="16" y="8"/>
                  </a:lnTo>
                  <a:lnTo>
                    <a:pt x="16" y="4"/>
                  </a:lnTo>
                  <a:lnTo>
                    <a:pt x="14" y="1"/>
                  </a:lnTo>
                  <a:lnTo>
                    <a:pt x="10" y="0"/>
                  </a:lnTo>
                  <a:lnTo>
                    <a:pt x="0" y="14"/>
                  </a:lnTo>
                </a:path>
              </a:pathLst>
            </a:custGeom>
            <a:solidFill>
              <a:srgbClr val="6B300A"/>
            </a:solidFill>
            <a:ln w="9525" cap="rnd">
              <a:noFill/>
              <a:round/>
              <a:headEnd/>
              <a:tailEnd/>
            </a:ln>
            <a:effectLst/>
          </p:spPr>
          <p:txBody>
            <a:bodyPr/>
            <a:lstStyle/>
            <a:p>
              <a:endParaRPr lang="en-US"/>
            </a:p>
          </p:txBody>
        </p:sp>
        <p:sp>
          <p:nvSpPr>
            <p:cNvPr id="19687" name="Freeform 231"/>
            <p:cNvSpPr>
              <a:spLocks/>
            </p:cNvSpPr>
            <p:nvPr/>
          </p:nvSpPr>
          <p:spPr bwMode="auto">
            <a:xfrm>
              <a:off x="774" y="2698"/>
              <a:ext cx="17" cy="17"/>
            </a:xfrm>
            <a:custGeom>
              <a:avLst/>
              <a:gdLst/>
              <a:ahLst/>
              <a:cxnLst>
                <a:cxn ang="0">
                  <a:pos x="16" y="1"/>
                </a:cxn>
                <a:cxn ang="0">
                  <a:pos x="11" y="0"/>
                </a:cxn>
                <a:cxn ang="0">
                  <a:pos x="7" y="1"/>
                </a:cxn>
                <a:cxn ang="0">
                  <a:pos x="4" y="3"/>
                </a:cxn>
                <a:cxn ang="0">
                  <a:pos x="1" y="5"/>
                </a:cxn>
                <a:cxn ang="0">
                  <a:pos x="0" y="8"/>
                </a:cxn>
                <a:cxn ang="0">
                  <a:pos x="1" y="10"/>
                </a:cxn>
                <a:cxn ang="0">
                  <a:pos x="2" y="13"/>
                </a:cxn>
                <a:cxn ang="0">
                  <a:pos x="7" y="16"/>
                </a:cxn>
                <a:cxn ang="0">
                  <a:pos x="16" y="1"/>
                </a:cxn>
              </a:cxnLst>
              <a:rect l="0" t="0" r="r" b="b"/>
              <a:pathLst>
                <a:path w="17" h="17">
                  <a:moveTo>
                    <a:pt x="16" y="1"/>
                  </a:moveTo>
                  <a:lnTo>
                    <a:pt x="11" y="0"/>
                  </a:lnTo>
                  <a:lnTo>
                    <a:pt x="7" y="1"/>
                  </a:lnTo>
                  <a:lnTo>
                    <a:pt x="4" y="3"/>
                  </a:lnTo>
                  <a:lnTo>
                    <a:pt x="1" y="5"/>
                  </a:lnTo>
                  <a:lnTo>
                    <a:pt x="0" y="8"/>
                  </a:lnTo>
                  <a:lnTo>
                    <a:pt x="1" y="10"/>
                  </a:lnTo>
                  <a:lnTo>
                    <a:pt x="2" y="13"/>
                  </a:lnTo>
                  <a:lnTo>
                    <a:pt x="7" y="16"/>
                  </a:lnTo>
                  <a:lnTo>
                    <a:pt x="16" y="1"/>
                  </a:lnTo>
                </a:path>
              </a:pathLst>
            </a:custGeom>
            <a:solidFill>
              <a:srgbClr val="7A421C"/>
            </a:solidFill>
            <a:ln w="9525" cap="rnd">
              <a:noFill/>
              <a:round/>
              <a:headEnd/>
              <a:tailEnd/>
            </a:ln>
            <a:effectLst/>
          </p:spPr>
          <p:txBody>
            <a:bodyPr/>
            <a:lstStyle/>
            <a:p>
              <a:endParaRPr lang="en-US"/>
            </a:p>
          </p:txBody>
        </p:sp>
        <p:sp>
          <p:nvSpPr>
            <p:cNvPr id="19688" name="Freeform 232"/>
            <p:cNvSpPr>
              <a:spLocks/>
            </p:cNvSpPr>
            <p:nvPr/>
          </p:nvSpPr>
          <p:spPr bwMode="auto">
            <a:xfrm>
              <a:off x="778" y="2699"/>
              <a:ext cx="189" cy="111"/>
            </a:xfrm>
            <a:custGeom>
              <a:avLst/>
              <a:gdLst/>
              <a:ahLst/>
              <a:cxnLst>
                <a:cxn ang="0">
                  <a:pos x="185" y="104"/>
                </a:cxn>
                <a:cxn ang="0">
                  <a:pos x="188" y="99"/>
                </a:cxn>
                <a:cxn ang="0">
                  <a:pos x="4" y="0"/>
                </a:cxn>
                <a:cxn ang="0">
                  <a:pos x="0" y="10"/>
                </a:cxn>
                <a:cxn ang="0">
                  <a:pos x="183" y="110"/>
                </a:cxn>
                <a:cxn ang="0">
                  <a:pos x="185" y="104"/>
                </a:cxn>
              </a:cxnLst>
              <a:rect l="0" t="0" r="r" b="b"/>
              <a:pathLst>
                <a:path w="189" h="111">
                  <a:moveTo>
                    <a:pt x="185" y="104"/>
                  </a:moveTo>
                  <a:lnTo>
                    <a:pt x="188" y="99"/>
                  </a:lnTo>
                  <a:lnTo>
                    <a:pt x="4" y="0"/>
                  </a:lnTo>
                  <a:lnTo>
                    <a:pt x="0" y="10"/>
                  </a:lnTo>
                  <a:lnTo>
                    <a:pt x="183" y="110"/>
                  </a:lnTo>
                  <a:lnTo>
                    <a:pt x="185" y="104"/>
                  </a:lnTo>
                </a:path>
              </a:pathLst>
            </a:custGeom>
            <a:solidFill>
              <a:srgbClr val="7A421C"/>
            </a:solidFill>
            <a:ln w="9525" cap="rnd">
              <a:noFill/>
              <a:round/>
              <a:headEnd/>
              <a:tailEnd/>
            </a:ln>
            <a:effectLst/>
          </p:spPr>
          <p:txBody>
            <a:bodyPr/>
            <a:lstStyle/>
            <a:p>
              <a:endParaRPr lang="en-US"/>
            </a:p>
          </p:txBody>
        </p:sp>
        <p:sp>
          <p:nvSpPr>
            <p:cNvPr id="19689" name="Freeform 233"/>
            <p:cNvSpPr>
              <a:spLocks/>
            </p:cNvSpPr>
            <p:nvPr/>
          </p:nvSpPr>
          <p:spPr bwMode="auto">
            <a:xfrm>
              <a:off x="961" y="2798"/>
              <a:ext cx="17" cy="17"/>
            </a:xfrm>
            <a:custGeom>
              <a:avLst/>
              <a:gdLst/>
              <a:ahLst/>
              <a:cxnLst>
                <a:cxn ang="0">
                  <a:pos x="0" y="14"/>
                </a:cxn>
                <a:cxn ang="0">
                  <a:pos x="4" y="16"/>
                </a:cxn>
                <a:cxn ang="0">
                  <a:pos x="8" y="14"/>
                </a:cxn>
                <a:cxn ang="0">
                  <a:pos x="11" y="13"/>
                </a:cxn>
                <a:cxn ang="0">
                  <a:pos x="14" y="10"/>
                </a:cxn>
                <a:cxn ang="0">
                  <a:pos x="16" y="8"/>
                </a:cxn>
                <a:cxn ang="0">
                  <a:pos x="14" y="5"/>
                </a:cxn>
                <a:cxn ang="0">
                  <a:pos x="13" y="2"/>
                </a:cxn>
                <a:cxn ang="0">
                  <a:pos x="8" y="0"/>
                </a:cxn>
                <a:cxn ang="0">
                  <a:pos x="0" y="14"/>
                </a:cxn>
              </a:cxnLst>
              <a:rect l="0" t="0" r="r" b="b"/>
              <a:pathLst>
                <a:path w="17" h="17">
                  <a:moveTo>
                    <a:pt x="0" y="14"/>
                  </a:moveTo>
                  <a:lnTo>
                    <a:pt x="4" y="16"/>
                  </a:lnTo>
                  <a:lnTo>
                    <a:pt x="8" y="14"/>
                  </a:lnTo>
                  <a:lnTo>
                    <a:pt x="11" y="13"/>
                  </a:lnTo>
                  <a:lnTo>
                    <a:pt x="14" y="10"/>
                  </a:lnTo>
                  <a:lnTo>
                    <a:pt x="16" y="8"/>
                  </a:lnTo>
                  <a:lnTo>
                    <a:pt x="14" y="5"/>
                  </a:lnTo>
                  <a:lnTo>
                    <a:pt x="13" y="2"/>
                  </a:lnTo>
                  <a:lnTo>
                    <a:pt x="8" y="0"/>
                  </a:lnTo>
                  <a:lnTo>
                    <a:pt x="0" y="14"/>
                  </a:lnTo>
                </a:path>
              </a:pathLst>
            </a:custGeom>
            <a:solidFill>
              <a:srgbClr val="7A421C"/>
            </a:solidFill>
            <a:ln w="9525" cap="rnd">
              <a:noFill/>
              <a:round/>
              <a:headEnd/>
              <a:tailEnd/>
            </a:ln>
            <a:effectLst/>
          </p:spPr>
          <p:txBody>
            <a:bodyPr/>
            <a:lstStyle/>
            <a:p>
              <a:endParaRPr lang="en-US"/>
            </a:p>
          </p:txBody>
        </p:sp>
        <p:sp>
          <p:nvSpPr>
            <p:cNvPr id="19690" name="Freeform 234"/>
            <p:cNvSpPr>
              <a:spLocks/>
            </p:cNvSpPr>
            <p:nvPr/>
          </p:nvSpPr>
          <p:spPr bwMode="auto">
            <a:xfrm>
              <a:off x="776" y="2712"/>
              <a:ext cx="17" cy="17"/>
            </a:xfrm>
            <a:custGeom>
              <a:avLst/>
              <a:gdLst/>
              <a:ahLst/>
              <a:cxnLst>
                <a:cxn ang="0">
                  <a:pos x="16" y="1"/>
                </a:cxn>
                <a:cxn ang="0">
                  <a:pos x="11" y="0"/>
                </a:cxn>
                <a:cxn ang="0">
                  <a:pos x="8" y="1"/>
                </a:cxn>
                <a:cxn ang="0">
                  <a:pos x="3" y="2"/>
                </a:cxn>
                <a:cxn ang="0">
                  <a:pos x="0" y="5"/>
                </a:cxn>
                <a:cxn ang="0">
                  <a:pos x="0" y="7"/>
                </a:cxn>
                <a:cxn ang="0">
                  <a:pos x="0" y="10"/>
                </a:cxn>
                <a:cxn ang="0">
                  <a:pos x="1" y="13"/>
                </a:cxn>
                <a:cxn ang="0">
                  <a:pos x="6" y="16"/>
                </a:cxn>
                <a:cxn ang="0">
                  <a:pos x="16" y="1"/>
                </a:cxn>
              </a:cxnLst>
              <a:rect l="0" t="0" r="r" b="b"/>
              <a:pathLst>
                <a:path w="17" h="17">
                  <a:moveTo>
                    <a:pt x="16" y="1"/>
                  </a:moveTo>
                  <a:lnTo>
                    <a:pt x="11" y="0"/>
                  </a:lnTo>
                  <a:lnTo>
                    <a:pt x="8" y="1"/>
                  </a:lnTo>
                  <a:lnTo>
                    <a:pt x="3" y="2"/>
                  </a:lnTo>
                  <a:lnTo>
                    <a:pt x="0" y="5"/>
                  </a:lnTo>
                  <a:lnTo>
                    <a:pt x="0" y="7"/>
                  </a:lnTo>
                  <a:lnTo>
                    <a:pt x="0" y="10"/>
                  </a:lnTo>
                  <a:lnTo>
                    <a:pt x="1" y="13"/>
                  </a:lnTo>
                  <a:lnTo>
                    <a:pt x="6" y="16"/>
                  </a:lnTo>
                  <a:lnTo>
                    <a:pt x="16" y="1"/>
                  </a:lnTo>
                </a:path>
              </a:pathLst>
            </a:custGeom>
            <a:solidFill>
              <a:srgbClr val="8C5130"/>
            </a:solidFill>
            <a:ln w="9525" cap="rnd">
              <a:noFill/>
              <a:round/>
              <a:headEnd/>
              <a:tailEnd/>
            </a:ln>
            <a:effectLst/>
          </p:spPr>
          <p:txBody>
            <a:bodyPr/>
            <a:lstStyle/>
            <a:p>
              <a:endParaRPr lang="en-US"/>
            </a:p>
          </p:txBody>
        </p:sp>
        <p:sp>
          <p:nvSpPr>
            <p:cNvPr id="19691" name="Freeform 235"/>
            <p:cNvSpPr>
              <a:spLocks/>
            </p:cNvSpPr>
            <p:nvPr/>
          </p:nvSpPr>
          <p:spPr bwMode="auto">
            <a:xfrm>
              <a:off x="778" y="2713"/>
              <a:ext cx="188" cy="109"/>
            </a:xfrm>
            <a:custGeom>
              <a:avLst/>
              <a:gdLst/>
              <a:ahLst/>
              <a:cxnLst>
                <a:cxn ang="0">
                  <a:pos x="184" y="102"/>
                </a:cxn>
                <a:cxn ang="0">
                  <a:pos x="187" y="97"/>
                </a:cxn>
                <a:cxn ang="0">
                  <a:pos x="4" y="0"/>
                </a:cxn>
                <a:cxn ang="0">
                  <a:pos x="0" y="10"/>
                </a:cxn>
                <a:cxn ang="0">
                  <a:pos x="182" y="108"/>
                </a:cxn>
                <a:cxn ang="0">
                  <a:pos x="184" y="102"/>
                </a:cxn>
              </a:cxnLst>
              <a:rect l="0" t="0" r="r" b="b"/>
              <a:pathLst>
                <a:path w="188" h="109">
                  <a:moveTo>
                    <a:pt x="184" y="102"/>
                  </a:moveTo>
                  <a:lnTo>
                    <a:pt x="187" y="97"/>
                  </a:lnTo>
                  <a:lnTo>
                    <a:pt x="4" y="0"/>
                  </a:lnTo>
                  <a:lnTo>
                    <a:pt x="0" y="10"/>
                  </a:lnTo>
                  <a:lnTo>
                    <a:pt x="182" y="108"/>
                  </a:lnTo>
                  <a:lnTo>
                    <a:pt x="184" y="102"/>
                  </a:lnTo>
                </a:path>
              </a:pathLst>
            </a:custGeom>
            <a:solidFill>
              <a:srgbClr val="8C5130"/>
            </a:solidFill>
            <a:ln w="9525" cap="rnd">
              <a:noFill/>
              <a:round/>
              <a:headEnd/>
              <a:tailEnd/>
            </a:ln>
            <a:effectLst/>
          </p:spPr>
          <p:txBody>
            <a:bodyPr/>
            <a:lstStyle/>
            <a:p>
              <a:endParaRPr lang="en-US"/>
            </a:p>
          </p:txBody>
        </p:sp>
        <p:sp>
          <p:nvSpPr>
            <p:cNvPr id="19692" name="Freeform 236"/>
            <p:cNvSpPr>
              <a:spLocks/>
            </p:cNvSpPr>
            <p:nvPr/>
          </p:nvSpPr>
          <p:spPr bwMode="auto">
            <a:xfrm>
              <a:off x="961" y="2810"/>
              <a:ext cx="17" cy="17"/>
            </a:xfrm>
            <a:custGeom>
              <a:avLst/>
              <a:gdLst/>
              <a:ahLst/>
              <a:cxnLst>
                <a:cxn ang="0">
                  <a:pos x="0" y="14"/>
                </a:cxn>
                <a:cxn ang="0">
                  <a:pos x="4" y="16"/>
                </a:cxn>
                <a:cxn ang="0">
                  <a:pos x="8" y="14"/>
                </a:cxn>
                <a:cxn ang="0">
                  <a:pos x="12" y="12"/>
                </a:cxn>
                <a:cxn ang="0">
                  <a:pos x="16" y="10"/>
                </a:cxn>
                <a:cxn ang="0">
                  <a:pos x="16" y="7"/>
                </a:cxn>
                <a:cxn ang="0">
                  <a:pos x="16" y="5"/>
                </a:cxn>
                <a:cxn ang="0">
                  <a:pos x="14" y="2"/>
                </a:cxn>
                <a:cxn ang="0">
                  <a:pos x="9" y="0"/>
                </a:cxn>
                <a:cxn ang="0">
                  <a:pos x="0" y="14"/>
                </a:cxn>
              </a:cxnLst>
              <a:rect l="0" t="0" r="r" b="b"/>
              <a:pathLst>
                <a:path w="17" h="17">
                  <a:moveTo>
                    <a:pt x="0" y="14"/>
                  </a:moveTo>
                  <a:lnTo>
                    <a:pt x="4" y="16"/>
                  </a:lnTo>
                  <a:lnTo>
                    <a:pt x="8" y="14"/>
                  </a:lnTo>
                  <a:lnTo>
                    <a:pt x="12" y="12"/>
                  </a:lnTo>
                  <a:lnTo>
                    <a:pt x="16" y="10"/>
                  </a:lnTo>
                  <a:lnTo>
                    <a:pt x="16" y="7"/>
                  </a:lnTo>
                  <a:lnTo>
                    <a:pt x="16" y="5"/>
                  </a:lnTo>
                  <a:lnTo>
                    <a:pt x="14" y="2"/>
                  </a:lnTo>
                  <a:lnTo>
                    <a:pt x="9" y="0"/>
                  </a:lnTo>
                  <a:lnTo>
                    <a:pt x="0" y="14"/>
                  </a:lnTo>
                </a:path>
              </a:pathLst>
            </a:custGeom>
            <a:solidFill>
              <a:srgbClr val="8C5130"/>
            </a:solidFill>
            <a:ln w="9525" cap="rnd">
              <a:noFill/>
              <a:round/>
              <a:headEnd/>
              <a:tailEnd/>
            </a:ln>
            <a:effectLst/>
          </p:spPr>
          <p:txBody>
            <a:bodyPr/>
            <a:lstStyle/>
            <a:p>
              <a:endParaRPr lang="en-US"/>
            </a:p>
          </p:txBody>
        </p:sp>
        <p:sp>
          <p:nvSpPr>
            <p:cNvPr id="19693" name="Freeform 237"/>
            <p:cNvSpPr>
              <a:spLocks/>
            </p:cNvSpPr>
            <p:nvPr/>
          </p:nvSpPr>
          <p:spPr bwMode="auto">
            <a:xfrm>
              <a:off x="775" y="2725"/>
              <a:ext cx="17" cy="17"/>
            </a:xfrm>
            <a:custGeom>
              <a:avLst/>
              <a:gdLst/>
              <a:ahLst/>
              <a:cxnLst>
                <a:cxn ang="0">
                  <a:pos x="16" y="1"/>
                </a:cxn>
                <a:cxn ang="0">
                  <a:pos x="11" y="0"/>
                </a:cxn>
                <a:cxn ang="0">
                  <a:pos x="7" y="1"/>
                </a:cxn>
                <a:cxn ang="0">
                  <a:pos x="4" y="2"/>
                </a:cxn>
                <a:cxn ang="0">
                  <a:pos x="1" y="4"/>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4"/>
                  </a:lnTo>
                  <a:lnTo>
                    <a:pt x="7" y="16"/>
                  </a:lnTo>
                  <a:lnTo>
                    <a:pt x="16" y="1"/>
                  </a:lnTo>
                </a:path>
              </a:pathLst>
            </a:custGeom>
            <a:solidFill>
              <a:srgbClr val="9E6342"/>
            </a:solidFill>
            <a:ln w="9525" cap="rnd">
              <a:noFill/>
              <a:round/>
              <a:headEnd/>
              <a:tailEnd/>
            </a:ln>
            <a:effectLst/>
          </p:spPr>
          <p:txBody>
            <a:bodyPr/>
            <a:lstStyle/>
            <a:p>
              <a:endParaRPr lang="en-US"/>
            </a:p>
          </p:txBody>
        </p:sp>
        <p:sp>
          <p:nvSpPr>
            <p:cNvPr id="19694" name="Freeform 238"/>
            <p:cNvSpPr>
              <a:spLocks/>
            </p:cNvSpPr>
            <p:nvPr/>
          </p:nvSpPr>
          <p:spPr bwMode="auto">
            <a:xfrm>
              <a:off x="778" y="2726"/>
              <a:ext cx="186" cy="108"/>
            </a:xfrm>
            <a:custGeom>
              <a:avLst/>
              <a:gdLst/>
              <a:ahLst/>
              <a:cxnLst>
                <a:cxn ang="0">
                  <a:pos x="182" y="101"/>
                </a:cxn>
                <a:cxn ang="0">
                  <a:pos x="185" y="96"/>
                </a:cxn>
                <a:cxn ang="0">
                  <a:pos x="4" y="0"/>
                </a:cxn>
                <a:cxn ang="0">
                  <a:pos x="0" y="9"/>
                </a:cxn>
                <a:cxn ang="0">
                  <a:pos x="180" y="107"/>
                </a:cxn>
                <a:cxn ang="0">
                  <a:pos x="182" y="101"/>
                </a:cxn>
              </a:cxnLst>
              <a:rect l="0" t="0" r="r" b="b"/>
              <a:pathLst>
                <a:path w="186" h="108">
                  <a:moveTo>
                    <a:pt x="182" y="101"/>
                  </a:moveTo>
                  <a:lnTo>
                    <a:pt x="185" y="96"/>
                  </a:lnTo>
                  <a:lnTo>
                    <a:pt x="4" y="0"/>
                  </a:lnTo>
                  <a:lnTo>
                    <a:pt x="0" y="9"/>
                  </a:lnTo>
                  <a:lnTo>
                    <a:pt x="180" y="107"/>
                  </a:lnTo>
                  <a:lnTo>
                    <a:pt x="182" y="101"/>
                  </a:lnTo>
                </a:path>
              </a:pathLst>
            </a:custGeom>
            <a:solidFill>
              <a:srgbClr val="9E6342"/>
            </a:solidFill>
            <a:ln w="9525" cap="rnd">
              <a:noFill/>
              <a:round/>
              <a:headEnd/>
              <a:tailEnd/>
            </a:ln>
            <a:effectLst/>
          </p:spPr>
          <p:txBody>
            <a:bodyPr/>
            <a:lstStyle/>
            <a:p>
              <a:endParaRPr lang="en-US"/>
            </a:p>
          </p:txBody>
        </p:sp>
        <p:sp>
          <p:nvSpPr>
            <p:cNvPr id="19695" name="Freeform 239"/>
            <p:cNvSpPr>
              <a:spLocks/>
            </p:cNvSpPr>
            <p:nvPr/>
          </p:nvSpPr>
          <p:spPr bwMode="auto">
            <a:xfrm>
              <a:off x="958" y="2822"/>
              <a:ext cx="17" cy="17"/>
            </a:xfrm>
            <a:custGeom>
              <a:avLst/>
              <a:gdLst/>
              <a:ahLst/>
              <a:cxnLst>
                <a:cxn ang="0">
                  <a:pos x="0" y="14"/>
                </a:cxn>
                <a:cxn ang="0">
                  <a:pos x="5" y="16"/>
                </a:cxn>
                <a:cxn ang="0">
                  <a:pos x="8" y="14"/>
                </a:cxn>
                <a:cxn ang="0">
                  <a:pos x="13" y="12"/>
                </a:cxn>
                <a:cxn ang="0">
                  <a:pos x="14" y="10"/>
                </a:cxn>
                <a:cxn ang="0">
                  <a:pos x="16" y="7"/>
                </a:cxn>
                <a:cxn ang="0">
                  <a:pos x="16" y="5"/>
                </a:cxn>
                <a:cxn ang="0">
                  <a:pos x="13" y="2"/>
                </a:cxn>
                <a:cxn ang="0">
                  <a:pos x="10" y="0"/>
                </a:cxn>
                <a:cxn ang="0">
                  <a:pos x="0" y="14"/>
                </a:cxn>
              </a:cxnLst>
              <a:rect l="0" t="0" r="r" b="b"/>
              <a:pathLst>
                <a:path w="17" h="17">
                  <a:moveTo>
                    <a:pt x="0" y="14"/>
                  </a:moveTo>
                  <a:lnTo>
                    <a:pt x="5" y="16"/>
                  </a:lnTo>
                  <a:lnTo>
                    <a:pt x="8" y="14"/>
                  </a:lnTo>
                  <a:lnTo>
                    <a:pt x="13" y="12"/>
                  </a:lnTo>
                  <a:lnTo>
                    <a:pt x="14" y="10"/>
                  </a:lnTo>
                  <a:lnTo>
                    <a:pt x="16" y="7"/>
                  </a:lnTo>
                  <a:lnTo>
                    <a:pt x="16" y="5"/>
                  </a:lnTo>
                  <a:lnTo>
                    <a:pt x="13" y="2"/>
                  </a:lnTo>
                  <a:lnTo>
                    <a:pt x="10" y="0"/>
                  </a:lnTo>
                  <a:lnTo>
                    <a:pt x="0" y="14"/>
                  </a:lnTo>
                </a:path>
              </a:pathLst>
            </a:custGeom>
            <a:solidFill>
              <a:srgbClr val="9E6342"/>
            </a:solidFill>
            <a:ln w="9525" cap="rnd">
              <a:noFill/>
              <a:round/>
              <a:headEnd/>
              <a:tailEnd/>
            </a:ln>
            <a:effectLst/>
          </p:spPr>
          <p:txBody>
            <a:bodyPr/>
            <a:lstStyle/>
            <a:p>
              <a:endParaRPr lang="en-US"/>
            </a:p>
          </p:txBody>
        </p:sp>
        <p:sp>
          <p:nvSpPr>
            <p:cNvPr id="19696" name="Freeform 240"/>
            <p:cNvSpPr>
              <a:spLocks/>
            </p:cNvSpPr>
            <p:nvPr/>
          </p:nvSpPr>
          <p:spPr bwMode="auto">
            <a:xfrm>
              <a:off x="775" y="2736"/>
              <a:ext cx="17" cy="17"/>
            </a:xfrm>
            <a:custGeom>
              <a:avLst/>
              <a:gdLst/>
              <a:ahLst/>
              <a:cxnLst>
                <a:cxn ang="0">
                  <a:pos x="16" y="1"/>
                </a:cxn>
                <a:cxn ang="0">
                  <a:pos x="11" y="0"/>
                </a:cxn>
                <a:cxn ang="0">
                  <a:pos x="7" y="1"/>
                </a:cxn>
                <a:cxn ang="0">
                  <a:pos x="4" y="2"/>
                </a:cxn>
                <a:cxn ang="0">
                  <a:pos x="1" y="4"/>
                </a:cxn>
                <a:cxn ang="0">
                  <a:pos x="0" y="8"/>
                </a:cxn>
                <a:cxn ang="0">
                  <a:pos x="1" y="11"/>
                </a:cxn>
                <a:cxn ang="0">
                  <a:pos x="2" y="13"/>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3"/>
                  </a:lnTo>
                  <a:lnTo>
                    <a:pt x="7" y="16"/>
                  </a:lnTo>
                  <a:lnTo>
                    <a:pt x="16" y="1"/>
                  </a:lnTo>
                </a:path>
              </a:pathLst>
            </a:custGeom>
            <a:solidFill>
              <a:srgbClr val="AF7254"/>
            </a:solidFill>
            <a:ln w="9525" cap="rnd">
              <a:noFill/>
              <a:round/>
              <a:headEnd/>
              <a:tailEnd/>
            </a:ln>
            <a:effectLst/>
          </p:spPr>
          <p:txBody>
            <a:bodyPr/>
            <a:lstStyle/>
            <a:p>
              <a:endParaRPr lang="en-US"/>
            </a:p>
          </p:txBody>
        </p:sp>
        <p:sp>
          <p:nvSpPr>
            <p:cNvPr id="19697" name="Freeform 241"/>
            <p:cNvSpPr>
              <a:spLocks/>
            </p:cNvSpPr>
            <p:nvPr/>
          </p:nvSpPr>
          <p:spPr bwMode="auto">
            <a:xfrm>
              <a:off x="778" y="2737"/>
              <a:ext cx="184" cy="108"/>
            </a:xfrm>
            <a:custGeom>
              <a:avLst/>
              <a:gdLst/>
              <a:ahLst/>
              <a:cxnLst>
                <a:cxn ang="0">
                  <a:pos x="180" y="101"/>
                </a:cxn>
                <a:cxn ang="0">
                  <a:pos x="183" y="96"/>
                </a:cxn>
                <a:cxn ang="0">
                  <a:pos x="4" y="0"/>
                </a:cxn>
                <a:cxn ang="0">
                  <a:pos x="0" y="10"/>
                </a:cxn>
                <a:cxn ang="0">
                  <a:pos x="178" y="107"/>
                </a:cxn>
                <a:cxn ang="0">
                  <a:pos x="180" y="101"/>
                </a:cxn>
              </a:cxnLst>
              <a:rect l="0" t="0" r="r" b="b"/>
              <a:pathLst>
                <a:path w="184" h="108">
                  <a:moveTo>
                    <a:pt x="180" y="101"/>
                  </a:moveTo>
                  <a:lnTo>
                    <a:pt x="183" y="96"/>
                  </a:lnTo>
                  <a:lnTo>
                    <a:pt x="4" y="0"/>
                  </a:lnTo>
                  <a:lnTo>
                    <a:pt x="0" y="10"/>
                  </a:lnTo>
                  <a:lnTo>
                    <a:pt x="178" y="107"/>
                  </a:lnTo>
                  <a:lnTo>
                    <a:pt x="180" y="101"/>
                  </a:lnTo>
                </a:path>
              </a:pathLst>
            </a:custGeom>
            <a:solidFill>
              <a:srgbClr val="AF7254"/>
            </a:solidFill>
            <a:ln w="9525" cap="rnd">
              <a:noFill/>
              <a:round/>
              <a:headEnd/>
              <a:tailEnd/>
            </a:ln>
            <a:effectLst/>
          </p:spPr>
          <p:txBody>
            <a:bodyPr/>
            <a:lstStyle/>
            <a:p>
              <a:endParaRPr lang="en-US"/>
            </a:p>
          </p:txBody>
        </p:sp>
        <p:sp>
          <p:nvSpPr>
            <p:cNvPr id="19698" name="Freeform 242"/>
            <p:cNvSpPr>
              <a:spLocks/>
            </p:cNvSpPr>
            <p:nvPr/>
          </p:nvSpPr>
          <p:spPr bwMode="auto">
            <a:xfrm>
              <a:off x="957" y="2834"/>
              <a:ext cx="17" cy="17"/>
            </a:xfrm>
            <a:custGeom>
              <a:avLst/>
              <a:gdLst/>
              <a:ahLst/>
              <a:cxnLst>
                <a:cxn ang="0">
                  <a:pos x="0" y="14"/>
                </a:cxn>
                <a:cxn ang="0">
                  <a:pos x="4" y="16"/>
                </a:cxn>
                <a:cxn ang="0">
                  <a:pos x="8" y="14"/>
                </a:cxn>
                <a:cxn ang="0">
                  <a:pos x="11" y="12"/>
                </a:cxn>
                <a:cxn ang="0">
                  <a:pos x="14" y="10"/>
                </a:cxn>
                <a:cxn ang="0">
                  <a:pos x="16" y="7"/>
                </a:cxn>
                <a:cxn ang="0">
                  <a:pos x="14"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4" y="5"/>
                  </a:lnTo>
                  <a:lnTo>
                    <a:pt x="13" y="2"/>
                  </a:lnTo>
                  <a:lnTo>
                    <a:pt x="8" y="0"/>
                  </a:lnTo>
                  <a:lnTo>
                    <a:pt x="0" y="14"/>
                  </a:lnTo>
                </a:path>
              </a:pathLst>
            </a:custGeom>
            <a:solidFill>
              <a:srgbClr val="AF7254"/>
            </a:solidFill>
            <a:ln w="9525" cap="rnd">
              <a:noFill/>
              <a:round/>
              <a:headEnd/>
              <a:tailEnd/>
            </a:ln>
            <a:effectLst/>
          </p:spPr>
          <p:txBody>
            <a:bodyPr/>
            <a:lstStyle/>
            <a:p>
              <a:endParaRPr lang="en-US"/>
            </a:p>
          </p:txBody>
        </p:sp>
        <p:sp>
          <p:nvSpPr>
            <p:cNvPr id="19699" name="Freeform 243"/>
            <p:cNvSpPr>
              <a:spLocks/>
            </p:cNvSpPr>
            <p:nvPr/>
          </p:nvSpPr>
          <p:spPr bwMode="auto">
            <a:xfrm>
              <a:off x="774" y="2748"/>
              <a:ext cx="17" cy="17"/>
            </a:xfrm>
            <a:custGeom>
              <a:avLst/>
              <a:gdLst/>
              <a:ahLst/>
              <a:cxnLst>
                <a:cxn ang="0">
                  <a:pos x="16" y="1"/>
                </a:cxn>
                <a:cxn ang="0">
                  <a:pos x="11" y="0"/>
                </a:cxn>
                <a:cxn ang="0">
                  <a:pos x="7" y="1"/>
                </a:cxn>
                <a:cxn ang="0">
                  <a:pos x="4" y="2"/>
                </a:cxn>
                <a:cxn ang="0">
                  <a:pos x="1" y="5"/>
                </a:cxn>
                <a:cxn ang="0">
                  <a:pos x="0" y="7"/>
                </a:cxn>
                <a:cxn ang="0">
                  <a:pos x="1" y="10"/>
                </a:cxn>
                <a:cxn ang="0">
                  <a:pos x="2" y="13"/>
                </a:cxn>
                <a:cxn ang="0">
                  <a:pos x="7" y="16"/>
                </a:cxn>
                <a:cxn ang="0">
                  <a:pos x="16" y="1"/>
                </a:cxn>
              </a:cxnLst>
              <a:rect l="0" t="0" r="r" b="b"/>
              <a:pathLst>
                <a:path w="17" h="17">
                  <a:moveTo>
                    <a:pt x="16" y="1"/>
                  </a:moveTo>
                  <a:lnTo>
                    <a:pt x="11" y="0"/>
                  </a:lnTo>
                  <a:lnTo>
                    <a:pt x="7" y="1"/>
                  </a:lnTo>
                  <a:lnTo>
                    <a:pt x="4" y="2"/>
                  </a:lnTo>
                  <a:lnTo>
                    <a:pt x="1" y="5"/>
                  </a:lnTo>
                  <a:lnTo>
                    <a:pt x="0" y="7"/>
                  </a:lnTo>
                  <a:lnTo>
                    <a:pt x="1" y="10"/>
                  </a:lnTo>
                  <a:lnTo>
                    <a:pt x="2" y="13"/>
                  </a:lnTo>
                  <a:lnTo>
                    <a:pt x="7" y="16"/>
                  </a:lnTo>
                  <a:lnTo>
                    <a:pt x="16" y="1"/>
                  </a:lnTo>
                </a:path>
              </a:pathLst>
            </a:custGeom>
            <a:solidFill>
              <a:srgbClr val="C18466"/>
            </a:solidFill>
            <a:ln w="9525" cap="rnd">
              <a:noFill/>
              <a:round/>
              <a:headEnd/>
              <a:tailEnd/>
            </a:ln>
            <a:effectLst/>
          </p:spPr>
          <p:txBody>
            <a:bodyPr/>
            <a:lstStyle/>
            <a:p>
              <a:endParaRPr lang="en-US"/>
            </a:p>
          </p:txBody>
        </p:sp>
        <p:sp>
          <p:nvSpPr>
            <p:cNvPr id="19700" name="Freeform 244"/>
            <p:cNvSpPr>
              <a:spLocks/>
            </p:cNvSpPr>
            <p:nvPr/>
          </p:nvSpPr>
          <p:spPr bwMode="auto">
            <a:xfrm>
              <a:off x="778" y="2749"/>
              <a:ext cx="184" cy="108"/>
            </a:xfrm>
            <a:custGeom>
              <a:avLst/>
              <a:gdLst/>
              <a:ahLst/>
              <a:cxnLst>
                <a:cxn ang="0">
                  <a:pos x="180" y="101"/>
                </a:cxn>
                <a:cxn ang="0">
                  <a:pos x="183" y="96"/>
                </a:cxn>
                <a:cxn ang="0">
                  <a:pos x="4" y="0"/>
                </a:cxn>
                <a:cxn ang="0">
                  <a:pos x="0" y="10"/>
                </a:cxn>
                <a:cxn ang="0">
                  <a:pos x="178" y="107"/>
                </a:cxn>
                <a:cxn ang="0">
                  <a:pos x="180" y="101"/>
                </a:cxn>
              </a:cxnLst>
              <a:rect l="0" t="0" r="r" b="b"/>
              <a:pathLst>
                <a:path w="184" h="108">
                  <a:moveTo>
                    <a:pt x="180" y="101"/>
                  </a:moveTo>
                  <a:lnTo>
                    <a:pt x="183" y="96"/>
                  </a:lnTo>
                  <a:lnTo>
                    <a:pt x="4" y="0"/>
                  </a:lnTo>
                  <a:lnTo>
                    <a:pt x="0" y="10"/>
                  </a:lnTo>
                  <a:lnTo>
                    <a:pt x="178" y="107"/>
                  </a:lnTo>
                  <a:lnTo>
                    <a:pt x="180" y="101"/>
                  </a:lnTo>
                </a:path>
              </a:pathLst>
            </a:custGeom>
            <a:solidFill>
              <a:srgbClr val="C18466"/>
            </a:solidFill>
            <a:ln w="9525" cap="rnd">
              <a:noFill/>
              <a:round/>
              <a:headEnd/>
              <a:tailEnd/>
            </a:ln>
            <a:effectLst/>
          </p:spPr>
          <p:txBody>
            <a:bodyPr/>
            <a:lstStyle/>
            <a:p>
              <a:endParaRPr lang="en-US"/>
            </a:p>
          </p:txBody>
        </p:sp>
        <p:sp>
          <p:nvSpPr>
            <p:cNvPr id="19701" name="Freeform 245"/>
            <p:cNvSpPr>
              <a:spLocks/>
            </p:cNvSpPr>
            <p:nvPr/>
          </p:nvSpPr>
          <p:spPr bwMode="auto">
            <a:xfrm>
              <a:off x="955" y="2845"/>
              <a:ext cx="17" cy="17"/>
            </a:xfrm>
            <a:custGeom>
              <a:avLst/>
              <a:gdLst/>
              <a:ahLst/>
              <a:cxnLst>
                <a:cxn ang="0">
                  <a:pos x="0" y="16"/>
                </a:cxn>
                <a:cxn ang="0">
                  <a:pos x="5" y="16"/>
                </a:cxn>
                <a:cxn ang="0">
                  <a:pos x="8" y="16"/>
                </a:cxn>
                <a:cxn ang="0">
                  <a:pos x="11" y="13"/>
                </a:cxn>
                <a:cxn ang="0">
                  <a:pos x="14" y="11"/>
                </a:cxn>
                <a:cxn ang="0">
                  <a:pos x="16" y="8"/>
                </a:cxn>
                <a:cxn ang="0">
                  <a:pos x="16" y="5"/>
                </a:cxn>
                <a:cxn ang="0">
                  <a:pos x="13" y="2"/>
                </a:cxn>
                <a:cxn ang="0">
                  <a:pos x="10" y="0"/>
                </a:cxn>
                <a:cxn ang="0">
                  <a:pos x="0" y="16"/>
                </a:cxn>
              </a:cxnLst>
              <a:rect l="0" t="0" r="r" b="b"/>
              <a:pathLst>
                <a:path w="17" h="17">
                  <a:moveTo>
                    <a:pt x="0" y="16"/>
                  </a:moveTo>
                  <a:lnTo>
                    <a:pt x="5" y="16"/>
                  </a:lnTo>
                  <a:lnTo>
                    <a:pt x="8" y="16"/>
                  </a:lnTo>
                  <a:lnTo>
                    <a:pt x="11" y="13"/>
                  </a:lnTo>
                  <a:lnTo>
                    <a:pt x="14" y="11"/>
                  </a:lnTo>
                  <a:lnTo>
                    <a:pt x="16" y="8"/>
                  </a:lnTo>
                  <a:lnTo>
                    <a:pt x="16" y="5"/>
                  </a:lnTo>
                  <a:lnTo>
                    <a:pt x="13" y="2"/>
                  </a:lnTo>
                  <a:lnTo>
                    <a:pt x="10" y="0"/>
                  </a:lnTo>
                  <a:lnTo>
                    <a:pt x="0" y="16"/>
                  </a:lnTo>
                </a:path>
              </a:pathLst>
            </a:custGeom>
            <a:solidFill>
              <a:srgbClr val="C18466"/>
            </a:solidFill>
            <a:ln w="9525" cap="rnd">
              <a:noFill/>
              <a:round/>
              <a:headEnd/>
              <a:tailEnd/>
            </a:ln>
            <a:effectLst/>
          </p:spPr>
          <p:txBody>
            <a:bodyPr/>
            <a:lstStyle/>
            <a:p>
              <a:endParaRPr lang="en-US"/>
            </a:p>
          </p:txBody>
        </p:sp>
        <p:sp>
          <p:nvSpPr>
            <p:cNvPr id="19702" name="Freeform 246"/>
            <p:cNvSpPr>
              <a:spLocks/>
            </p:cNvSpPr>
            <p:nvPr/>
          </p:nvSpPr>
          <p:spPr bwMode="auto">
            <a:xfrm>
              <a:off x="773" y="2760"/>
              <a:ext cx="17" cy="17"/>
            </a:xfrm>
            <a:custGeom>
              <a:avLst/>
              <a:gdLst/>
              <a:ahLst/>
              <a:cxnLst>
                <a:cxn ang="0">
                  <a:pos x="16" y="0"/>
                </a:cxn>
                <a:cxn ang="0">
                  <a:pos x="11" y="0"/>
                </a:cxn>
                <a:cxn ang="0">
                  <a:pos x="7" y="0"/>
                </a:cxn>
                <a:cxn ang="0">
                  <a:pos x="4" y="2"/>
                </a:cxn>
                <a:cxn ang="0">
                  <a:pos x="1" y="4"/>
                </a:cxn>
                <a:cxn ang="0">
                  <a:pos x="0" y="8"/>
                </a:cxn>
                <a:cxn ang="0">
                  <a:pos x="0" y="11"/>
                </a:cxn>
                <a:cxn ang="0">
                  <a:pos x="2" y="13"/>
                </a:cxn>
                <a:cxn ang="0">
                  <a:pos x="5" y="16"/>
                </a:cxn>
                <a:cxn ang="0">
                  <a:pos x="16" y="0"/>
                </a:cxn>
              </a:cxnLst>
              <a:rect l="0" t="0" r="r" b="b"/>
              <a:pathLst>
                <a:path w="17" h="17">
                  <a:moveTo>
                    <a:pt x="16" y="0"/>
                  </a:moveTo>
                  <a:lnTo>
                    <a:pt x="11" y="0"/>
                  </a:lnTo>
                  <a:lnTo>
                    <a:pt x="7" y="0"/>
                  </a:lnTo>
                  <a:lnTo>
                    <a:pt x="4" y="2"/>
                  </a:lnTo>
                  <a:lnTo>
                    <a:pt x="1" y="4"/>
                  </a:lnTo>
                  <a:lnTo>
                    <a:pt x="0" y="8"/>
                  </a:lnTo>
                  <a:lnTo>
                    <a:pt x="0" y="11"/>
                  </a:lnTo>
                  <a:lnTo>
                    <a:pt x="2" y="13"/>
                  </a:lnTo>
                  <a:lnTo>
                    <a:pt x="5" y="16"/>
                  </a:lnTo>
                  <a:lnTo>
                    <a:pt x="16" y="0"/>
                  </a:lnTo>
                </a:path>
              </a:pathLst>
            </a:custGeom>
            <a:solidFill>
              <a:srgbClr val="D3937A"/>
            </a:solidFill>
            <a:ln w="9525" cap="rnd">
              <a:noFill/>
              <a:round/>
              <a:headEnd/>
              <a:tailEnd/>
            </a:ln>
            <a:effectLst/>
          </p:spPr>
          <p:txBody>
            <a:bodyPr/>
            <a:lstStyle/>
            <a:p>
              <a:endParaRPr lang="en-US"/>
            </a:p>
          </p:txBody>
        </p:sp>
        <p:sp>
          <p:nvSpPr>
            <p:cNvPr id="19703" name="Freeform 247"/>
            <p:cNvSpPr>
              <a:spLocks/>
            </p:cNvSpPr>
            <p:nvPr/>
          </p:nvSpPr>
          <p:spPr bwMode="auto">
            <a:xfrm>
              <a:off x="776" y="2760"/>
              <a:ext cx="182" cy="107"/>
            </a:xfrm>
            <a:custGeom>
              <a:avLst/>
              <a:gdLst/>
              <a:ahLst/>
              <a:cxnLst>
                <a:cxn ang="0">
                  <a:pos x="178" y="100"/>
                </a:cxn>
                <a:cxn ang="0">
                  <a:pos x="181" y="95"/>
                </a:cxn>
                <a:cxn ang="0">
                  <a:pos x="4" y="0"/>
                </a:cxn>
                <a:cxn ang="0">
                  <a:pos x="0" y="10"/>
                </a:cxn>
                <a:cxn ang="0">
                  <a:pos x="176" y="106"/>
                </a:cxn>
                <a:cxn ang="0">
                  <a:pos x="178" y="100"/>
                </a:cxn>
              </a:cxnLst>
              <a:rect l="0" t="0" r="r" b="b"/>
              <a:pathLst>
                <a:path w="182" h="107">
                  <a:moveTo>
                    <a:pt x="178" y="100"/>
                  </a:moveTo>
                  <a:lnTo>
                    <a:pt x="181" y="95"/>
                  </a:lnTo>
                  <a:lnTo>
                    <a:pt x="4" y="0"/>
                  </a:lnTo>
                  <a:lnTo>
                    <a:pt x="0" y="10"/>
                  </a:lnTo>
                  <a:lnTo>
                    <a:pt x="176" y="106"/>
                  </a:lnTo>
                  <a:lnTo>
                    <a:pt x="178" y="100"/>
                  </a:lnTo>
                </a:path>
              </a:pathLst>
            </a:custGeom>
            <a:solidFill>
              <a:srgbClr val="D3937A"/>
            </a:solidFill>
            <a:ln w="9525" cap="rnd">
              <a:noFill/>
              <a:round/>
              <a:headEnd/>
              <a:tailEnd/>
            </a:ln>
            <a:effectLst/>
          </p:spPr>
          <p:txBody>
            <a:bodyPr/>
            <a:lstStyle/>
            <a:p>
              <a:endParaRPr lang="en-US"/>
            </a:p>
          </p:txBody>
        </p:sp>
        <p:sp>
          <p:nvSpPr>
            <p:cNvPr id="19704" name="Freeform 248"/>
            <p:cNvSpPr>
              <a:spLocks/>
            </p:cNvSpPr>
            <p:nvPr/>
          </p:nvSpPr>
          <p:spPr bwMode="auto">
            <a:xfrm>
              <a:off x="953" y="2856"/>
              <a:ext cx="17" cy="17"/>
            </a:xfrm>
            <a:custGeom>
              <a:avLst/>
              <a:gdLst/>
              <a:ahLst/>
              <a:cxnLst>
                <a:cxn ang="0">
                  <a:pos x="0" y="16"/>
                </a:cxn>
                <a:cxn ang="0">
                  <a:pos x="4" y="16"/>
                </a:cxn>
                <a:cxn ang="0">
                  <a:pos x="8" y="16"/>
                </a:cxn>
                <a:cxn ang="0">
                  <a:pos x="11" y="13"/>
                </a:cxn>
                <a:cxn ang="0">
                  <a:pos x="14" y="11"/>
                </a:cxn>
                <a:cxn ang="0">
                  <a:pos x="16" y="8"/>
                </a:cxn>
                <a:cxn ang="0">
                  <a:pos x="16" y="5"/>
                </a:cxn>
                <a:cxn ang="0">
                  <a:pos x="13" y="2"/>
                </a:cxn>
                <a:cxn ang="0">
                  <a:pos x="10" y="0"/>
                </a:cxn>
                <a:cxn ang="0">
                  <a:pos x="0" y="16"/>
                </a:cxn>
              </a:cxnLst>
              <a:rect l="0" t="0" r="r" b="b"/>
              <a:pathLst>
                <a:path w="17" h="17">
                  <a:moveTo>
                    <a:pt x="0" y="16"/>
                  </a:moveTo>
                  <a:lnTo>
                    <a:pt x="4" y="16"/>
                  </a:lnTo>
                  <a:lnTo>
                    <a:pt x="8" y="16"/>
                  </a:lnTo>
                  <a:lnTo>
                    <a:pt x="11" y="13"/>
                  </a:lnTo>
                  <a:lnTo>
                    <a:pt x="14" y="11"/>
                  </a:lnTo>
                  <a:lnTo>
                    <a:pt x="16" y="8"/>
                  </a:lnTo>
                  <a:lnTo>
                    <a:pt x="16" y="5"/>
                  </a:lnTo>
                  <a:lnTo>
                    <a:pt x="13" y="2"/>
                  </a:lnTo>
                  <a:lnTo>
                    <a:pt x="10" y="0"/>
                  </a:lnTo>
                  <a:lnTo>
                    <a:pt x="0" y="16"/>
                  </a:lnTo>
                </a:path>
              </a:pathLst>
            </a:custGeom>
            <a:solidFill>
              <a:srgbClr val="D3937A"/>
            </a:solidFill>
            <a:ln w="9525" cap="rnd">
              <a:noFill/>
              <a:round/>
              <a:headEnd/>
              <a:tailEnd/>
            </a:ln>
            <a:effectLst/>
          </p:spPr>
          <p:txBody>
            <a:bodyPr/>
            <a:lstStyle/>
            <a:p>
              <a:endParaRPr lang="en-US"/>
            </a:p>
          </p:txBody>
        </p:sp>
        <p:sp>
          <p:nvSpPr>
            <p:cNvPr id="19705" name="Freeform 249"/>
            <p:cNvSpPr>
              <a:spLocks/>
            </p:cNvSpPr>
            <p:nvPr/>
          </p:nvSpPr>
          <p:spPr bwMode="auto">
            <a:xfrm>
              <a:off x="950" y="2866"/>
              <a:ext cx="17" cy="17"/>
            </a:xfrm>
            <a:custGeom>
              <a:avLst/>
              <a:gdLst/>
              <a:ahLst/>
              <a:cxnLst>
                <a:cxn ang="0">
                  <a:pos x="0" y="14"/>
                </a:cxn>
                <a:cxn ang="0">
                  <a:pos x="4" y="16"/>
                </a:cxn>
                <a:cxn ang="0">
                  <a:pos x="8" y="14"/>
                </a:cxn>
                <a:cxn ang="0">
                  <a:pos x="11" y="13"/>
                </a:cxn>
                <a:cxn ang="0">
                  <a:pos x="14" y="10"/>
                </a:cxn>
                <a:cxn ang="0">
                  <a:pos x="16" y="8"/>
                </a:cxn>
                <a:cxn ang="0">
                  <a:pos x="16" y="5"/>
                </a:cxn>
                <a:cxn ang="0">
                  <a:pos x="13" y="2"/>
                </a:cxn>
                <a:cxn ang="0">
                  <a:pos x="8" y="0"/>
                </a:cxn>
                <a:cxn ang="0">
                  <a:pos x="0" y="14"/>
                </a:cxn>
              </a:cxnLst>
              <a:rect l="0" t="0" r="r" b="b"/>
              <a:pathLst>
                <a:path w="17" h="17">
                  <a:moveTo>
                    <a:pt x="0" y="14"/>
                  </a:moveTo>
                  <a:lnTo>
                    <a:pt x="4" y="16"/>
                  </a:lnTo>
                  <a:lnTo>
                    <a:pt x="8" y="14"/>
                  </a:lnTo>
                  <a:lnTo>
                    <a:pt x="11" y="13"/>
                  </a:lnTo>
                  <a:lnTo>
                    <a:pt x="14" y="10"/>
                  </a:lnTo>
                  <a:lnTo>
                    <a:pt x="16" y="8"/>
                  </a:lnTo>
                  <a:lnTo>
                    <a:pt x="16" y="5"/>
                  </a:lnTo>
                  <a:lnTo>
                    <a:pt x="13" y="2"/>
                  </a:lnTo>
                  <a:lnTo>
                    <a:pt x="8" y="0"/>
                  </a:lnTo>
                  <a:lnTo>
                    <a:pt x="0" y="14"/>
                  </a:lnTo>
                </a:path>
              </a:pathLst>
            </a:custGeom>
            <a:solidFill>
              <a:srgbClr val="E5A58C"/>
            </a:solidFill>
            <a:ln w="9525" cap="rnd">
              <a:noFill/>
              <a:round/>
              <a:headEnd/>
              <a:tailEnd/>
            </a:ln>
            <a:effectLst/>
          </p:spPr>
          <p:txBody>
            <a:bodyPr/>
            <a:lstStyle/>
            <a:p>
              <a:endParaRPr lang="en-US"/>
            </a:p>
          </p:txBody>
        </p:sp>
        <p:sp>
          <p:nvSpPr>
            <p:cNvPr id="19706" name="Freeform 250"/>
            <p:cNvSpPr>
              <a:spLocks/>
            </p:cNvSpPr>
            <p:nvPr/>
          </p:nvSpPr>
          <p:spPr bwMode="auto">
            <a:xfrm>
              <a:off x="774" y="2772"/>
              <a:ext cx="182" cy="106"/>
            </a:xfrm>
            <a:custGeom>
              <a:avLst/>
              <a:gdLst/>
              <a:ahLst/>
              <a:cxnLst>
                <a:cxn ang="0">
                  <a:pos x="2" y="5"/>
                </a:cxn>
                <a:cxn ang="0">
                  <a:pos x="0" y="10"/>
                </a:cxn>
                <a:cxn ang="0">
                  <a:pos x="176" y="105"/>
                </a:cxn>
                <a:cxn ang="0">
                  <a:pos x="181" y="94"/>
                </a:cxn>
                <a:cxn ang="0">
                  <a:pos x="4" y="0"/>
                </a:cxn>
                <a:cxn ang="0">
                  <a:pos x="2" y="5"/>
                </a:cxn>
              </a:cxnLst>
              <a:rect l="0" t="0" r="r" b="b"/>
              <a:pathLst>
                <a:path w="182" h="106">
                  <a:moveTo>
                    <a:pt x="2" y="5"/>
                  </a:moveTo>
                  <a:lnTo>
                    <a:pt x="0" y="10"/>
                  </a:lnTo>
                  <a:lnTo>
                    <a:pt x="176" y="105"/>
                  </a:lnTo>
                  <a:lnTo>
                    <a:pt x="181" y="94"/>
                  </a:lnTo>
                  <a:lnTo>
                    <a:pt x="4" y="0"/>
                  </a:lnTo>
                  <a:lnTo>
                    <a:pt x="2" y="5"/>
                  </a:lnTo>
                </a:path>
              </a:pathLst>
            </a:custGeom>
            <a:solidFill>
              <a:srgbClr val="E5A58C"/>
            </a:solidFill>
            <a:ln w="9525" cap="rnd">
              <a:noFill/>
              <a:round/>
              <a:headEnd/>
              <a:tailEnd/>
            </a:ln>
            <a:effectLst/>
          </p:spPr>
          <p:txBody>
            <a:bodyPr/>
            <a:lstStyle/>
            <a:p>
              <a:endParaRPr lang="en-US"/>
            </a:p>
          </p:txBody>
        </p:sp>
        <p:sp>
          <p:nvSpPr>
            <p:cNvPr id="19707" name="Freeform 251"/>
            <p:cNvSpPr>
              <a:spLocks/>
            </p:cNvSpPr>
            <p:nvPr/>
          </p:nvSpPr>
          <p:spPr bwMode="auto">
            <a:xfrm>
              <a:off x="771" y="2772"/>
              <a:ext cx="17" cy="17"/>
            </a:xfrm>
            <a:custGeom>
              <a:avLst/>
              <a:gdLst/>
              <a:ahLst/>
              <a:cxnLst>
                <a:cxn ang="0">
                  <a:pos x="16" y="0"/>
                </a:cxn>
                <a:cxn ang="0">
                  <a:pos x="10" y="0"/>
                </a:cxn>
                <a:cxn ang="0">
                  <a:pos x="7" y="0"/>
                </a:cxn>
                <a:cxn ang="0">
                  <a:pos x="2" y="2"/>
                </a:cxn>
                <a:cxn ang="0">
                  <a:pos x="1" y="4"/>
                </a:cxn>
                <a:cxn ang="0">
                  <a:pos x="0" y="8"/>
                </a:cxn>
                <a:cxn ang="0">
                  <a:pos x="0" y="10"/>
                </a:cxn>
                <a:cxn ang="0">
                  <a:pos x="2" y="13"/>
                </a:cxn>
                <a:cxn ang="0">
                  <a:pos x="5" y="16"/>
                </a:cxn>
                <a:cxn ang="0">
                  <a:pos x="16" y="0"/>
                </a:cxn>
              </a:cxnLst>
              <a:rect l="0" t="0" r="r" b="b"/>
              <a:pathLst>
                <a:path w="17" h="17">
                  <a:moveTo>
                    <a:pt x="16" y="0"/>
                  </a:moveTo>
                  <a:lnTo>
                    <a:pt x="10" y="0"/>
                  </a:lnTo>
                  <a:lnTo>
                    <a:pt x="7" y="0"/>
                  </a:lnTo>
                  <a:lnTo>
                    <a:pt x="2" y="2"/>
                  </a:lnTo>
                  <a:lnTo>
                    <a:pt x="1" y="4"/>
                  </a:lnTo>
                  <a:lnTo>
                    <a:pt x="0" y="8"/>
                  </a:lnTo>
                  <a:lnTo>
                    <a:pt x="0" y="10"/>
                  </a:lnTo>
                  <a:lnTo>
                    <a:pt x="2" y="13"/>
                  </a:lnTo>
                  <a:lnTo>
                    <a:pt x="5" y="16"/>
                  </a:lnTo>
                  <a:lnTo>
                    <a:pt x="16" y="0"/>
                  </a:lnTo>
                </a:path>
              </a:pathLst>
            </a:custGeom>
            <a:solidFill>
              <a:srgbClr val="E5A58C"/>
            </a:solidFill>
            <a:ln w="9525" cap="rnd">
              <a:noFill/>
              <a:round/>
              <a:headEnd/>
              <a:tailEnd/>
            </a:ln>
            <a:effectLst/>
          </p:spPr>
          <p:txBody>
            <a:bodyPr/>
            <a:lstStyle/>
            <a:p>
              <a:endParaRPr lang="en-US"/>
            </a:p>
          </p:txBody>
        </p:sp>
        <p:sp>
          <p:nvSpPr>
            <p:cNvPr id="19708" name="Freeform 252"/>
            <p:cNvSpPr>
              <a:spLocks/>
            </p:cNvSpPr>
            <p:nvPr/>
          </p:nvSpPr>
          <p:spPr bwMode="auto">
            <a:xfrm>
              <a:off x="1299" y="2256"/>
              <a:ext cx="592" cy="1269"/>
            </a:xfrm>
            <a:custGeom>
              <a:avLst/>
              <a:gdLst/>
              <a:ahLst/>
              <a:cxnLst>
                <a:cxn ang="0">
                  <a:pos x="455" y="2"/>
                </a:cxn>
                <a:cxn ang="0">
                  <a:pos x="460" y="42"/>
                </a:cxn>
                <a:cxn ang="0">
                  <a:pos x="469" y="121"/>
                </a:cxn>
                <a:cxn ang="0">
                  <a:pos x="483" y="230"/>
                </a:cxn>
                <a:cxn ang="0">
                  <a:pos x="499" y="359"/>
                </a:cxn>
                <a:cxn ang="0">
                  <a:pos x="517" y="499"/>
                </a:cxn>
                <a:cxn ang="0">
                  <a:pos x="534" y="640"/>
                </a:cxn>
                <a:cxn ang="0">
                  <a:pos x="551" y="773"/>
                </a:cxn>
                <a:cxn ang="0">
                  <a:pos x="565" y="888"/>
                </a:cxn>
                <a:cxn ang="0">
                  <a:pos x="576" y="977"/>
                </a:cxn>
                <a:cxn ang="0">
                  <a:pos x="582" y="1029"/>
                </a:cxn>
                <a:cxn ang="0">
                  <a:pos x="585" y="1058"/>
                </a:cxn>
                <a:cxn ang="0">
                  <a:pos x="588" y="1097"/>
                </a:cxn>
                <a:cxn ang="0">
                  <a:pos x="590" y="1139"/>
                </a:cxn>
                <a:cxn ang="0">
                  <a:pos x="591" y="1179"/>
                </a:cxn>
                <a:cxn ang="0">
                  <a:pos x="589" y="1211"/>
                </a:cxn>
                <a:cxn ang="0">
                  <a:pos x="586" y="1226"/>
                </a:cxn>
                <a:cxn ang="0">
                  <a:pos x="581" y="1227"/>
                </a:cxn>
                <a:cxn ang="0">
                  <a:pos x="569" y="1225"/>
                </a:cxn>
                <a:cxn ang="0">
                  <a:pos x="544" y="1224"/>
                </a:cxn>
                <a:cxn ang="0">
                  <a:pos x="505" y="1225"/>
                </a:cxn>
                <a:cxn ang="0">
                  <a:pos x="448" y="1231"/>
                </a:cxn>
                <a:cxn ang="0">
                  <a:pos x="415" y="1235"/>
                </a:cxn>
                <a:cxn ang="0">
                  <a:pos x="381" y="1240"/>
                </a:cxn>
                <a:cxn ang="0">
                  <a:pos x="348" y="1244"/>
                </a:cxn>
                <a:cxn ang="0">
                  <a:pos x="316" y="1248"/>
                </a:cxn>
                <a:cxn ang="0">
                  <a:pos x="286" y="1251"/>
                </a:cxn>
                <a:cxn ang="0">
                  <a:pos x="258" y="1255"/>
                </a:cxn>
                <a:cxn ang="0">
                  <a:pos x="232" y="1258"/>
                </a:cxn>
                <a:cxn ang="0">
                  <a:pos x="210" y="1261"/>
                </a:cxn>
                <a:cxn ang="0">
                  <a:pos x="191" y="1262"/>
                </a:cxn>
                <a:cxn ang="0">
                  <a:pos x="176" y="1264"/>
                </a:cxn>
                <a:cxn ang="0">
                  <a:pos x="165" y="1264"/>
                </a:cxn>
                <a:cxn ang="0">
                  <a:pos x="151" y="1266"/>
                </a:cxn>
                <a:cxn ang="0">
                  <a:pos x="137" y="1268"/>
                </a:cxn>
                <a:cxn ang="0">
                  <a:pos x="123" y="1264"/>
                </a:cxn>
                <a:cxn ang="0">
                  <a:pos x="113" y="1251"/>
                </a:cxn>
                <a:cxn ang="0">
                  <a:pos x="106" y="1225"/>
                </a:cxn>
                <a:cxn ang="0">
                  <a:pos x="102" y="1176"/>
                </a:cxn>
                <a:cxn ang="0">
                  <a:pos x="93" y="1082"/>
                </a:cxn>
                <a:cxn ang="0">
                  <a:pos x="81" y="957"/>
                </a:cxn>
                <a:cxn ang="0">
                  <a:pos x="68" y="809"/>
                </a:cxn>
                <a:cxn ang="0">
                  <a:pos x="54" y="649"/>
                </a:cxn>
                <a:cxn ang="0">
                  <a:pos x="40" y="488"/>
                </a:cxn>
                <a:cxn ang="0">
                  <a:pos x="26" y="336"/>
                </a:cxn>
                <a:cxn ang="0">
                  <a:pos x="14" y="205"/>
                </a:cxn>
                <a:cxn ang="0">
                  <a:pos x="6" y="104"/>
                </a:cxn>
                <a:cxn ang="0">
                  <a:pos x="0" y="43"/>
                </a:cxn>
              </a:cxnLst>
              <a:rect l="0" t="0" r="r" b="b"/>
              <a:pathLst>
                <a:path w="592" h="1269">
                  <a:moveTo>
                    <a:pt x="0" y="31"/>
                  </a:moveTo>
                  <a:lnTo>
                    <a:pt x="454" y="0"/>
                  </a:lnTo>
                  <a:lnTo>
                    <a:pt x="455" y="2"/>
                  </a:lnTo>
                  <a:lnTo>
                    <a:pt x="455" y="10"/>
                  </a:lnTo>
                  <a:lnTo>
                    <a:pt x="458" y="23"/>
                  </a:lnTo>
                  <a:lnTo>
                    <a:pt x="460" y="42"/>
                  </a:lnTo>
                  <a:lnTo>
                    <a:pt x="462" y="64"/>
                  </a:lnTo>
                  <a:lnTo>
                    <a:pt x="465" y="91"/>
                  </a:lnTo>
                  <a:lnTo>
                    <a:pt x="469" y="121"/>
                  </a:lnTo>
                  <a:lnTo>
                    <a:pt x="474" y="154"/>
                  </a:lnTo>
                  <a:lnTo>
                    <a:pt x="478" y="191"/>
                  </a:lnTo>
                  <a:lnTo>
                    <a:pt x="483" y="230"/>
                  </a:lnTo>
                  <a:lnTo>
                    <a:pt x="488" y="271"/>
                  </a:lnTo>
                  <a:lnTo>
                    <a:pt x="493" y="314"/>
                  </a:lnTo>
                  <a:lnTo>
                    <a:pt x="499" y="359"/>
                  </a:lnTo>
                  <a:lnTo>
                    <a:pt x="505" y="405"/>
                  </a:lnTo>
                  <a:lnTo>
                    <a:pt x="511" y="451"/>
                  </a:lnTo>
                  <a:lnTo>
                    <a:pt x="517" y="499"/>
                  </a:lnTo>
                  <a:lnTo>
                    <a:pt x="522" y="546"/>
                  </a:lnTo>
                  <a:lnTo>
                    <a:pt x="529" y="593"/>
                  </a:lnTo>
                  <a:lnTo>
                    <a:pt x="534" y="640"/>
                  </a:lnTo>
                  <a:lnTo>
                    <a:pt x="540" y="686"/>
                  </a:lnTo>
                  <a:lnTo>
                    <a:pt x="545" y="730"/>
                  </a:lnTo>
                  <a:lnTo>
                    <a:pt x="551" y="773"/>
                  </a:lnTo>
                  <a:lnTo>
                    <a:pt x="556" y="814"/>
                  </a:lnTo>
                  <a:lnTo>
                    <a:pt x="561" y="852"/>
                  </a:lnTo>
                  <a:lnTo>
                    <a:pt x="565" y="888"/>
                  </a:lnTo>
                  <a:lnTo>
                    <a:pt x="569" y="921"/>
                  </a:lnTo>
                  <a:lnTo>
                    <a:pt x="573" y="951"/>
                  </a:lnTo>
                  <a:lnTo>
                    <a:pt x="576" y="977"/>
                  </a:lnTo>
                  <a:lnTo>
                    <a:pt x="579" y="999"/>
                  </a:lnTo>
                  <a:lnTo>
                    <a:pt x="581" y="1016"/>
                  </a:lnTo>
                  <a:lnTo>
                    <a:pt x="582" y="1029"/>
                  </a:lnTo>
                  <a:lnTo>
                    <a:pt x="583" y="1036"/>
                  </a:lnTo>
                  <a:lnTo>
                    <a:pt x="584" y="1046"/>
                  </a:lnTo>
                  <a:lnTo>
                    <a:pt x="585" y="1058"/>
                  </a:lnTo>
                  <a:lnTo>
                    <a:pt x="586" y="1069"/>
                  </a:lnTo>
                  <a:lnTo>
                    <a:pt x="587" y="1083"/>
                  </a:lnTo>
                  <a:lnTo>
                    <a:pt x="588" y="1097"/>
                  </a:lnTo>
                  <a:lnTo>
                    <a:pt x="588" y="1111"/>
                  </a:lnTo>
                  <a:lnTo>
                    <a:pt x="589" y="1124"/>
                  </a:lnTo>
                  <a:lnTo>
                    <a:pt x="590" y="1139"/>
                  </a:lnTo>
                  <a:lnTo>
                    <a:pt x="590" y="1153"/>
                  </a:lnTo>
                  <a:lnTo>
                    <a:pt x="591" y="1166"/>
                  </a:lnTo>
                  <a:lnTo>
                    <a:pt x="591" y="1179"/>
                  </a:lnTo>
                  <a:lnTo>
                    <a:pt x="590" y="1191"/>
                  </a:lnTo>
                  <a:lnTo>
                    <a:pt x="590" y="1202"/>
                  </a:lnTo>
                  <a:lnTo>
                    <a:pt x="589" y="1211"/>
                  </a:lnTo>
                  <a:lnTo>
                    <a:pt x="588" y="1219"/>
                  </a:lnTo>
                  <a:lnTo>
                    <a:pt x="587" y="1225"/>
                  </a:lnTo>
                  <a:lnTo>
                    <a:pt x="586" y="1226"/>
                  </a:lnTo>
                  <a:lnTo>
                    <a:pt x="586" y="1227"/>
                  </a:lnTo>
                  <a:lnTo>
                    <a:pt x="584" y="1227"/>
                  </a:lnTo>
                  <a:lnTo>
                    <a:pt x="581" y="1227"/>
                  </a:lnTo>
                  <a:lnTo>
                    <a:pt x="579" y="1226"/>
                  </a:lnTo>
                  <a:lnTo>
                    <a:pt x="574" y="1226"/>
                  </a:lnTo>
                  <a:lnTo>
                    <a:pt x="569" y="1225"/>
                  </a:lnTo>
                  <a:lnTo>
                    <a:pt x="562" y="1225"/>
                  </a:lnTo>
                  <a:lnTo>
                    <a:pt x="554" y="1225"/>
                  </a:lnTo>
                  <a:lnTo>
                    <a:pt x="544" y="1224"/>
                  </a:lnTo>
                  <a:lnTo>
                    <a:pt x="533" y="1224"/>
                  </a:lnTo>
                  <a:lnTo>
                    <a:pt x="520" y="1225"/>
                  </a:lnTo>
                  <a:lnTo>
                    <a:pt x="505" y="1225"/>
                  </a:lnTo>
                  <a:lnTo>
                    <a:pt x="488" y="1226"/>
                  </a:lnTo>
                  <a:lnTo>
                    <a:pt x="469" y="1228"/>
                  </a:lnTo>
                  <a:lnTo>
                    <a:pt x="448" y="1231"/>
                  </a:lnTo>
                  <a:lnTo>
                    <a:pt x="438" y="1232"/>
                  </a:lnTo>
                  <a:lnTo>
                    <a:pt x="426" y="1233"/>
                  </a:lnTo>
                  <a:lnTo>
                    <a:pt x="415" y="1235"/>
                  </a:lnTo>
                  <a:lnTo>
                    <a:pt x="403" y="1237"/>
                  </a:lnTo>
                  <a:lnTo>
                    <a:pt x="392" y="1238"/>
                  </a:lnTo>
                  <a:lnTo>
                    <a:pt x="381" y="1240"/>
                  </a:lnTo>
                  <a:lnTo>
                    <a:pt x="370" y="1241"/>
                  </a:lnTo>
                  <a:lnTo>
                    <a:pt x="359" y="1242"/>
                  </a:lnTo>
                  <a:lnTo>
                    <a:pt x="348" y="1244"/>
                  </a:lnTo>
                  <a:lnTo>
                    <a:pt x="337" y="1245"/>
                  </a:lnTo>
                  <a:lnTo>
                    <a:pt x="327" y="1247"/>
                  </a:lnTo>
                  <a:lnTo>
                    <a:pt x="316" y="1248"/>
                  </a:lnTo>
                  <a:lnTo>
                    <a:pt x="306" y="1249"/>
                  </a:lnTo>
                  <a:lnTo>
                    <a:pt x="296" y="1251"/>
                  </a:lnTo>
                  <a:lnTo>
                    <a:pt x="286" y="1251"/>
                  </a:lnTo>
                  <a:lnTo>
                    <a:pt x="276" y="1253"/>
                  </a:lnTo>
                  <a:lnTo>
                    <a:pt x="267" y="1254"/>
                  </a:lnTo>
                  <a:lnTo>
                    <a:pt x="258" y="1255"/>
                  </a:lnTo>
                  <a:lnTo>
                    <a:pt x="249" y="1257"/>
                  </a:lnTo>
                  <a:lnTo>
                    <a:pt x="240" y="1258"/>
                  </a:lnTo>
                  <a:lnTo>
                    <a:pt x="232" y="1258"/>
                  </a:lnTo>
                  <a:lnTo>
                    <a:pt x="224" y="1259"/>
                  </a:lnTo>
                  <a:lnTo>
                    <a:pt x="217" y="1260"/>
                  </a:lnTo>
                  <a:lnTo>
                    <a:pt x="210" y="1261"/>
                  </a:lnTo>
                  <a:lnTo>
                    <a:pt x="203" y="1261"/>
                  </a:lnTo>
                  <a:lnTo>
                    <a:pt x="197" y="1262"/>
                  </a:lnTo>
                  <a:lnTo>
                    <a:pt x="191" y="1262"/>
                  </a:lnTo>
                  <a:lnTo>
                    <a:pt x="185" y="1263"/>
                  </a:lnTo>
                  <a:lnTo>
                    <a:pt x="181" y="1264"/>
                  </a:lnTo>
                  <a:lnTo>
                    <a:pt x="176" y="1264"/>
                  </a:lnTo>
                  <a:lnTo>
                    <a:pt x="173" y="1264"/>
                  </a:lnTo>
                  <a:lnTo>
                    <a:pt x="169" y="1264"/>
                  </a:lnTo>
                  <a:lnTo>
                    <a:pt x="165" y="1264"/>
                  </a:lnTo>
                  <a:lnTo>
                    <a:pt x="160" y="1264"/>
                  </a:lnTo>
                  <a:lnTo>
                    <a:pt x="156" y="1266"/>
                  </a:lnTo>
                  <a:lnTo>
                    <a:pt x="151" y="1266"/>
                  </a:lnTo>
                  <a:lnTo>
                    <a:pt x="146" y="1267"/>
                  </a:lnTo>
                  <a:lnTo>
                    <a:pt x="141" y="1268"/>
                  </a:lnTo>
                  <a:lnTo>
                    <a:pt x="137" y="1268"/>
                  </a:lnTo>
                  <a:lnTo>
                    <a:pt x="132" y="1267"/>
                  </a:lnTo>
                  <a:lnTo>
                    <a:pt x="128" y="1266"/>
                  </a:lnTo>
                  <a:lnTo>
                    <a:pt x="123" y="1264"/>
                  </a:lnTo>
                  <a:lnTo>
                    <a:pt x="120" y="1261"/>
                  </a:lnTo>
                  <a:lnTo>
                    <a:pt x="116" y="1257"/>
                  </a:lnTo>
                  <a:lnTo>
                    <a:pt x="113" y="1251"/>
                  </a:lnTo>
                  <a:lnTo>
                    <a:pt x="111" y="1244"/>
                  </a:lnTo>
                  <a:lnTo>
                    <a:pt x="108" y="1235"/>
                  </a:lnTo>
                  <a:lnTo>
                    <a:pt x="106" y="1225"/>
                  </a:lnTo>
                  <a:lnTo>
                    <a:pt x="105" y="1214"/>
                  </a:lnTo>
                  <a:lnTo>
                    <a:pt x="104" y="1197"/>
                  </a:lnTo>
                  <a:lnTo>
                    <a:pt x="102" y="1176"/>
                  </a:lnTo>
                  <a:lnTo>
                    <a:pt x="99" y="1149"/>
                  </a:lnTo>
                  <a:lnTo>
                    <a:pt x="96" y="1117"/>
                  </a:lnTo>
                  <a:lnTo>
                    <a:pt x="93" y="1082"/>
                  </a:lnTo>
                  <a:lnTo>
                    <a:pt x="89" y="1044"/>
                  </a:lnTo>
                  <a:lnTo>
                    <a:pt x="85" y="1002"/>
                  </a:lnTo>
                  <a:lnTo>
                    <a:pt x="81" y="957"/>
                  </a:lnTo>
                  <a:lnTo>
                    <a:pt x="77" y="909"/>
                  </a:lnTo>
                  <a:lnTo>
                    <a:pt x="73" y="860"/>
                  </a:lnTo>
                  <a:lnTo>
                    <a:pt x="68" y="809"/>
                  </a:lnTo>
                  <a:lnTo>
                    <a:pt x="64" y="756"/>
                  </a:lnTo>
                  <a:lnTo>
                    <a:pt x="59" y="703"/>
                  </a:lnTo>
                  <a:lnTo>
                    <a:pt x="54" y="649"/>
                  </a:lnTo>
                  <a:lnTo>
                    <a:pt x="49" y="595"/>
                  </a:lnTo>
                  <a:lnTo>
                    <a:pt x="44" y="541"/>
                  </a:lnTo>
                  <a:lnTo>
                    <a:pt x="40" y="488"/>
                  </a:lnTo>
                  <a:lnTo>
                    <a:pt x="35" y="436"/>
                  </a:lnTo>
                  <a:lnTo>
                    <a:pt x="30" y="385"/>
                  </a:lnTo>
                  <a:lnTo>
                    <a:pt x="26" y="336"/>
                  </a:lnTo>
                  <a:lnTo>
                    <a:pt x="22" y="290"/>
                  </a:lnTo>
                  <a:lnTo>
                    <a:pt x="18" y="246"/>
                  </a:lnTo>
                  <a:lnTo>
                    <a:pt x="14" y="205"/>
                  </a:lnTo>
                  <a:lnTo>
                    <a:pt x="11" y="167"/>
                  </a:lnTo>
                  <a:lnTo>
                    <a:pt x="8" y="133"/>
                  </a:lnTo>
                  <a:lnTo>
                    <a:pt x="6" y="104"/>
                  </a:lnTo>
                  <a:lnTo>
                    <a:pt x="3" y="78"/>
                  </a:lnTo>
                  <a:lnTo>
                    <a:pt x="2" y="58"/>
                  </a:lnTo>
                  <a:lnTo>
                    <a:pt x="0" y="43"/>
                  </a:lnTo>
                  <a:lnTo>
                    <a:pt x="0" y="34"/>
                  </a:lnTo>
                  <a:lnTo>
                    <a:pt x="0" y="31"/>
                  </a:lnTo>
                </a:path>
              </a:pathLst>
            </a:custGeom>
            <a:solidFill>
              <a:srgbClr val="FFFFFF"/>
            </a:solidFill>
            <a:ln w="9525" cap="rnd">
              <a:noFill/>
              <a:round/>
              <a:headEnd/>
              <a:tailEnd/>
            </a:ln>
            <a:effectLst/>
          </p:spPr>
          <p:txBody>
            <a:bodyPr/>
            <a:lstStyle/>
            <a:p>
              <a:endParaRPr lang="en-US"/>
            </a:p>
          </p:txBody>
        </p:sp>
        <p:sp>
          <p:nvSpPr>
            <p:cNvPr id="19709" name="Freeform 253"/>
            <p:cNvSpPr>
              <a:spLocks/>
            </p:cNvSpPr>
            <p:nvPr/>
          </p:nvSpPr>
          <p:spPr bwMode="auto">
            <a:xfrm>
              <a:off x="1399" y="3361"/>
              <a:ext cx="494" cy="194"/>
            </a:xfrm>
            <a:custGeom>
              <a:avLst/>
              <a:gdLst/>
              <a:ahLst/>
              <a:cxnLst>
                <a:cxn ang="0">
                  <a:pos x="1" y="54"/>
                </a:cxn>
                <a:cxn ang="0">
                  <a:pos x="9" y="63"/>
                </a:cxn>
                <a:cxn ang="0">
                  <a:pos x="24" y="75"/>
                </a:cxn>
                <a:cxn ang="0">
                  <a:pos x="51" y="88"/>
                </a:cxn>
                <a:cxn ang="0">
                  <a:pos x="90" y="94"/>
                </a:cxn>
                <a:cxn ang="0">
                  <a:pos x="133" y="91"/>
                </a:cxn>
                <a:cxn ang="0">
                  <a:pos x="164" y="88"/>
                </a:cxn>
                <a:cxn ang="0">
                  <a:pos x="197" y="85"/>
                </a:cxn>
                <a:cxn ang="0">
                  <a:pos x="233" y="81"/>
                </a:cxn>
                <a:cxn ang="0">
                  <a:pos x="268" y="77"/>
                </a:cxn>
                <a:cxn ang="0">
                  <a:pos x="303" y="72"/>
                </a:cxn>
                <a:cxn ang="0">
                  <a:pos x="336" y="68"/>
                </a:cxn>
                <a:cxn ang="0">
                  <a:pos x="366" y="65"/>
                </a:cxn>
                <a:cxn ang="0">
                  <a:pos x="392" y="62"/>
                </a:cxn>
                <a:cxn ang="0">
                  <a:pos x="414" y="58"/>
                </a:cxn>
                <a:cxn ang="0">
                  <a:pos x="428" y="56"/>
                </a:cxn>
                <a:cxn ang="0">
                  <a:pos x="442" y="52"/>
                </a:cxn>
                <a:cxn ang="0">
                  <a:pos x="459" y="46"/>
                </a:cxn>
                <a:cxn ang="0">
                  <a:pos x="472" y="38"/>
                </a:cxn>
                <a:cxn ang="0">
                  <a:pos x="482" y="26"/>
                </a:cxn>
                <a:cxn ang="0">
                  <a:pos x="488" y="11"/>
                </a:cxn>
                <a:cxn ang="0">
                  <a:pos x="489" y="0"/>
                </a:cxn>
                <a:cxn ang="0">
                  <a:pos x="490" y="12"/>
                </a:cxn>
                <a:cxn ang="0">
                  <a:pos x="490" y="32"/>
                </a:cxn>
                <a:cxn ang="0">
                  <a:pos x="492" y="58"/>
                </a:cxn>
                <a:cxn ang="0">
                  <a:pos x="493" y="81"/>
                </a:cxn>
                <a:cxn ang="0">
                  <a:pos x="493" y="98"/>
                </a:cxn>
                <a:cxn ang="0">
                  <a:pos x="492" y="121"/>
                </a:cxn>
                <a:cxn ang="0">
                  <a:pos x="476" y="137"/>
                </a:cxn>
                <a:cxn ang="0">
                  <a:pos x="445" y="146"/>
                </a:cxn>
                <a:cxn ang="0">
                  <a:pos x="421" y="149"/>
                </a:cxn>
                <a:cxn ang="0">
                  <a:pos x="390" y="153"/>
                </a:cxn>
                <a:cxn ang="0">
                  <a:pos x="352" y="158"/>
                </a:cxn>
                <a:cxn ang="0">
                  <a:pos x="309" y="163"/>
                </a:cxn>
                <a:cxn ang="0">
                  <a:pos x="265" y="169"/>
                </a:cxn>
                <a:cxn ang="0">
                  <a:pos x="221" y="175"/>
                </a:cxn>
                <a:cxn ang="0">
                  <a:pos x="181" y="179"/>
                </a:cxn>
                <a:cxn ang="0">
                  <a:pos x="145" y="184"/>
                </a:cxn>
                <a:cxn ang="0">
                  <a:pos x="116" y="187"/>
                </a:cxn>
                <a:cxn ang="0">
                  <a:pos x="98" y="189"/>
                </a:cxn>
                <a:cxn ang="0">
                  <a:pos x="74" y="192"/>
                </a:cxn>
                <a:cxn ang="0">
                  <a:pos x="50" y="192"/>
                </a:cxn>
                <a:cxn ang="0">
                  <a:pos x="31" y="189"/>
                </a:cxn>
                <a:cxn ang="0">
                  <a:pos x="19" y="181"/>
                </a:cxn>
                <a:cxn ang="0">
                  <a:pos x="12" y="166"/>
                </a:cxn>
                <a:cxn ang="0">
                  <a:pos x="9" y="145"/>
                </a:cxn>
                <a:cxn ang="0">
                  <a:pos x="7" y="120"/>
                </a:cxn>
                <a:cxn ang="0">
                  <a:pos x="4" y="94"/>
                </a:cxn>
                <a:cxn ang="0">
                  <a:pos x="2" y="73"/>
                </a:cxn>
                <a:cxn ang="0">
                  <a:pos x="0" y="58"/>
                </a:cxn>
                <a:cxn ang="0">
                  <a:pos x="0" y="52"/>
                </a:cxn>
              </a:cxnLst>
              <a:rect l="0" t="0" r="r" b="b"/>
              <a:pathLst>
                <a:path w="494" h="194">
                  <a:moveTo>
                    <a:pt x="0" y="52"/>
                  </a:moveTo>
                  <a:lnTo>
                    <a:pt x="0" y="52"/>
                  </a:lnTo>
                  <a:lnTo>
                    <a:pt x="1" y="54"/>
                  </a:lnTo>
                  <a:lnTo>
                    <a:pt x="2" y="56"/>
                  </a:lnTo>
                  <a:lnTo>
                    <a:pt x="5" y="59"/>
                  </a:lnTo>
                  <a:lnTo>
                    <a:pt x="9" y="63"/>
                  </a:lnTo>
                  <a:lnTo>
                    <a:pt x="13" y="67"/>
                  </a:lnTo>
                  <a:lnTo>
                    <a:pt x="18" y="71"/>
                  </a:lnTo>
                  <a:lnTo>
                    <a:pt x="24" y="75"/>
                  </a:lnTo>
                  <a:lnTo>
                    <a:pt x="32" y="80"/>
                  </a:lnTo>
                  <a:lnTo>
                    <a:pt x="41" y="84"/>
                  </a:lnTo>
                  <a:lnTo>
                    <a:pt x="51" y="88"/>
                  </a:lnTo>
                  <a:lnTo>
                    <a:pt x="62" y="90"/>
                  </a:lnTo>
                  <a:lnTo>
                    <a:pt x="75" y="92"/>
                  </a:lnTo>
                  <a:lnTo>
                    <a:pt x="90" y="94"/>
                  </a:lnTo>
                  <a:lnTo>
                    <a:pt x="106" y="94"/>
                  </a:lnTo>
                  <a:lnTo>
                    <a:pt x="123" y="92"/>
                  </a:lnTo>
                  <a:lnTo>
                    <a:pt x="133" y="91"/>
                  </a:lnTo>
                  <a:lnTo>
                    <a:pt x="142" y="91"/>
                  </a:lnTo>
                  <a:lnTo>
                    <a:pt x="153" y="89"/>
                  </a:lnTo>
                  <a:lnTo>
                    <a:pt x="164" y="88"/>
                  </a:lnTo>
                  <a:lnTo>
                    <a:pt x="175" y="88"/>
                  </a:lnTo>
                  <a:lnTo>
                    <a:pt x="186" y="86"/>
                  </a:lnTo>
                  <a:lnTo>
                    <a:pt x="197" y="85"/>
                  </a:lnTo>
                  <a:lnTo>
                    <a:pt x="209" y="84"/>
                  </a:lnTo>
                  <a:lnTo>
                    <a:pt x="221" y="82"/>
                  </a:lnTo>
                  <a:lnTo>
                    <a:pt x="233" y="81"/>
                  </a:lnTo>
                  <a:lnTo>
                    <a:pt x="244" y="79"/>
                  </a:lnTo>
                  <a:lnTo>
                    <a:pt x="256" y="78"/>
                  </a:lnTo>
                  <a:lnTo>
                    <a:pt x="268" y="77"/>
                  </a:lnTo>
                  <a:lnTo>
                    <a:pt x="280" y="75"/>
                  </a:lnTo>
                  <a:lnTo>
                    <a:pt x="291" y="74"/>
                  </a:lnTo>
                  <a:lnTo>
                    <a:pt x="303" y="72"/>
                  </a:lnTo>
                  <a:lnTo>
                    <a:pt x="314" y="71"/>
                  </a:lnTo>
                  <a:lnTo>
                    <a:pt x="326" y="70"/>
                  </a:lnTo>
                  <a:lnTo>
                    <a:pt x="336" y="68"/>
                  </a:lnTo>
                  <a:lnTo>
                    <a:pt x="347" y="67"/>
                  </a:lnTo>
                  <a:lnTo>
                    <a:pt x="357" y="66"/>
                  </a:lnTo>
                  <a:lnTo>
                    <a:pt x="366" y="65"/>
                  </a:lnTo>
                  <a:lnTo>
                    <a:pt x="376" y="63"/>
                  </a:lnTo>
                  <a:lnTo>
                    <a:pt x="385" y="62"/>
                  </a:lnTo>
                  <a:lnTo>
                    <a:pt x="392" y="62"/>
                  </a:lnTo>
                  <a:lnTo>
                    <a:pt x="400" y="60"/>
                  </a:lnTo>
                  <a:lnTo>
                    <a:pt x="407" y="59"/>
                  </a:lnTo>
                  <a:lnTo>
                    <a:pt x="414" y="58"/>
                  </a:lnTo>
                  <a:lnTo>
                    <a:pt x="419" y="58"/>
                  </a:lnTo>
                  <a:lnTo>
                    <a:pt x="424" y="57"/>
                  </a:lnTo>
                  <a:lnTo>
                    <a:pt x="428" y="56"/>
                  </a:lnTo>
                  <a:lnTo>
                    <a:pt x="432" y="55"/>
                  </a:lnTo>
                  <a:lnTo>
                    <a:pt x="438" y="55"/>
                  </a:lnTo>
                  <a:lnTo>
                    <a:pt x="442" y="52"/>
                  </a:lnTo>
                  <a:lnTo>
                    <a:pt x="448" y="51"/>
                  </a:lnTo>
                  <a:lnTo>
                    <a:pt x="454" y="49"/>
                  </a:lnTo>
                  <a:lnTo>
                    <a:pt x="459" y="46"/>
                  </a:lnTo>
                  <a:lnTo>
                    <a:pt x="463" y="44"/>
                  </a:lnTo>
                  <a:lnTo>
                    <a:pt x="468" y="41"/>
                  </a:lnTo>
                  <a:lnTo>
                    <a:pt x="472" y="38"/>
                  </a:lnTo>
                  <a:lnTo>
                    <a:pt x="476" y="34"/>
                  </a:lnTo>
                  <a:lnTo>
                    <a:pt x="479" y="30"/>
                  </a:lnTo>
                  <a:lnTo>
                    <a:pt x="482" y="26"/>
                  </a:lnTo>
                  <a:lnTo>
                    <a:pt x="484" y="21"/>
                  </a:lnTo>
                  <a:lnTo>
                    <a:pt x="487" y="16"/>
                  </a:lnTo>
                  <a:lnTo>
                    <a:pt x="488" y="11"/>
                  </a:lnTo>
                  <a:lnTo>
                    <a:pt x="489" y="5"/>
                  </a:lnTo>
                  <a:lnTo>
                    <a:pt x="489" y="0"/>
                  </a:lnTo>
                  <a:lnTo>
                    <a:pt x="489" y="0"/>
                  </a:lnTo>
                  <a:lnTo>
                    <a:pt x="489" y="3"/>
                  </a:lnTo>
                  <a:lnTo>
                    <a:pt x="490" y="6"/>
                  </a:lnTo>
                  <a:lnTo>
                    <a:pt x="490" y="12"/>
                  </a:lnTo>
                  <a:lnTo>
                    <a:pt x="490" y="18"/>
                  </a:lnTo>
                  <a:lnTo>
                    <a:pt x="490" y="25"/>
                  </a:lnTo>
                  <a:lnTo>
                    <a:pt x="490" y="32"/>
                  </a:lnTo>
                  <a:lnTo>
                    <a:pt x="491" y="41"/>
                  </a:lnTo>
                  <a:lnTo>
                    <a:pt x="491" y="49"/>
                  </a:lnTo>
                  <a:lnTo>
                    <a:pt x="492" y="58"/>
                  </a:lnTo>
                  <a:lnTo>
                    <a:pt x="492" y="66"/>
                  </a:lnTo>
                  <a:lnTo>
                    <a:pt x="492" y="74"/>
                  </a:lnTo>
                  <a:lnTo>
                    <a:pt x="493" y="81"/>
                  </a:lnTo>
                  <a:lnTo>
                    <a:pt x="493" y="88"/>
                  </a:lnTo>
                  <a:lnTo>
                    <a:pt x="493" y="94"/>
                  </a:lnTo>
                  <a:lnTo>
                    <a:pt x="493" y="98"/>
                  </a:lnTo>
                  <a:lnTo>
                    <a:pt x="493" y="106"/>
                  </a:lnTo>
                  <a:lnTo>
                    <a:pt x="493" y="114"/>
                  </a:lnTo>
                  <a:lnTo>
                    <a:pt x="492" y="121"/>
                  </a:lnTo>
                  <a:lnTo>
                    <a:pt x="490" y="127"/>
                  </a:lnTo>
                  <a:lnTo>
                    <a:pt x="485" y="132"/>
                  </a:lnTo>
                  <a:lnTo>
                    <a:pt x="476" y="137"/>
                  </a:lnTo>
                  <a:lnTo>
                    <a:pt x="465" y="142"/>
                  </a:lnTo>
                  <a:lnTo>
                    <a:pt x="450" y="145"/>
                  </a:lnTo>
                  <a:lnTo>
                    <a:pt x="445" y="146"/>
                  </a:lnTo>
                  <a:lnTo>
                    <a:pt x="438" y="147"/>
                  </a:lnTo>
                  <a:lnTo>
                    <a:pt x="431" y="148"/>
                  </a:lnTo>
                  <a:lnTo>
                    <a:pt x="421" y="149"/>
                  </a:lnTo>
                  <a:lnTo>
                    <a:pt x="412" y="150"/>
                  </a:lnTo>
                  <a:lnTo>
                    <a:pt x="402" y="152"/>
                  </a:lnTo>
                  <a:lnTo>
                    <a:pt x="390" y="153"/>
                  </a:lnTo>
                  <a:lnTo>
                    <a:pt x="378" y="155"/>
                  </a:lnTo>
                  <a:lnTo>
                    <a:pt x="365" y="157"/>
                  </a:lnTo>
                  <a:lnTo>
                    <a:pt x="352" y="158"/>
                  </a:lnTo>
                  <a:lnTo>
                    <a:pt x="338" y="160"/>
                  </a:lnTo>
                  <a:lnTo>
                    <a:pt x="324" y="162"/>
                  </a:lnTo>
                  <a:lnTo>
                    <a:pt x="309" y="163"/>
                  </a:lnTo>
                  <a:lnTo>
                    <a:pt x="295" y="166"/>
                  </a:lnTo>
                  <a:lnTo>
                    <a:pt x="281" y="167"/>
                  </a:lnTo>
                  <a:lnTo>
                    <a:pt x="265" y="169"/>
                  </a:lnTo>
                  <a:lnTo>
                    <a:pt x="250" y="171"/>
                  </a:lnTo>
                  <a:lnTo>
                    <a:pt x="236" y="173"/>
                  </a:lnTo>
                  <a:lnTo>
                    <a:pt x="221" y="175"/>
                  </a:lnTo>
                  <a:lnTo>
                    <a:pt x="207" y="176"/>
                  </a:lnTo>
                  <a:lnTo>
                    <a:pt x="194" y="178"/>
                  </a:lnTo>
                  <a:lnTo>
                    <a:pt x="181" y="179"/>
                  </a:lnTo>
                  <a:lnTo>
                    <a:pt x="168" y="181"/>
                  </a:lnTo>
                  <a:lnTo>
                    <a:pt x="156" y="183"/>
                  </a:lnTo>
                  <a:lnTo>
                    <a:pt x="145" y="184"/>
                  </a:lnTo>
                  <a:lnTo>
                    <a:pt x="135" y="186"/>
                  </a:lnTo>
                  <a:lnTo>
                    <a:pt x="125" y="186"/>
                  </a:lnTo>
                  <a:lnTo>
                    <a:pt x="116" y="187"/>
                  </a:lnTo>
                  <a:lnTo>
                    <a:pt x="109" y="188"/>
                  </a:lnTo>
                  <a:lnTo>
                    <a:pt x="103" y="189"/>
                  </a:lnTo>
                  <a:lnTo>
                    <a:pt x="98" y="189"/>
                  </a:lnTo>
                  <a:lnTo>
                    <a:pt x="95" y="190"/>
                  </a:lnTo>
                  <a:lnTo>
                    <a:pt x="84" y="191"/>
                  </a:lnTo>
                  <a:lnTo>
                    <a:pt x="74" y="192"/>
                  </a:lnTo>
                  <a:lnTo>
                    <a:pt x="65" y="193"/>
                  </a:lnTo>
                  <a:lnTo>
                    <a:pt x="57" y="193"/>
                  </a:lnTo>
                  <a:lnTo>
                    <a:pt x="50" y="192"/>
                  </a:lnTo>
                  <a:lnTo>
                    <a:pt x="43" y="192"/>
                  </a:lnTo>
                  <a:lnTo>
                    <a:pt x="37" y="190"/>
                  </a:lnTo>
                  <a:lnTo>
                    <a:pt x="31" y="189"/>
                  </a:lnTo>
                  <a:lnTo>
                    <a:pt x="27" y="186"/>
                  </a:lnTo>
                  <a:lnTo>
                    <a:pt x="23" y="184"/>
                  </a:lnTo>
                  <a:lnTo>
                    <a:pt x="19" y="181"/>
                  </a:lnTo>
                  <a:lnTo>
                    <a:pt x="16" y="176"/>
                  </a:lnTo>
                  <a:lnTo>
                    <a:pt x="14" y="172"/>
                  </a:lnTo>
                  <a:lnTo>
                    <a:pt x="12" y="166"/>
                  </a:lnTo>
                  <a:lnTo>
                    <a:pt x="11" y="160"/>
                  </a:lnTo>
                  <a:lnTo>
                    <a:pt x="10" y="153"/>
                  </a:lnTo>
                  <a:lnTo>
                    <a:pt x="9" y="145"/>
                  </a:lnTo>
                  <a:lnTo>
                    <a:pt x="9" y="137"/>
                  </a:lnTo>
                  <a:lnTo>
                    <a:pt x="8" y="128"/>
                  </a:lnTo>
                  <a:lnTo>
                    <a:pt x="7" y="120"/>
                  </a:lnTo>
                  <a:lnTo>
                    <a:pt x="6" y="111"/>
                  </a:lnTo>
                  <a:lnTo>
                    <a:pt x="5" y="103"/>
                  </a:lnTo>
                  <a:lnTo>
                    <a:pt x="4" y="94"/>
                  </a:lnTo>
                  <a:lnTo>
                    <a:pt x="4" y="87"/>
                  </a:lnTo>
                  <a:lnTo>
                    <a:pt x="3" y="80"/>
                  </a:lnTo>
                  <a:lnTo>
                    <a:pt x="2" y="73"/>
                  </a:lnTo>
                  <a:lnTo>
                    <a:pt x="1" y="67"/>
                  </a:lnTo>
                  <a:lnTo>
                    <a:pt x="1" y="62"/>
                  </a:lnTo>
                  <a:lnTo>
                    <a:pt x="0" y="58"/>
                  </a:lnTo>
                  <a:lnTo>
                    <a:pt x="0" y="55"/>
                  </a:lnTo>
                  <a:lnTo>
                    <a:pt x="0" y="52"/>
                  </a:lnTo>
                  <a:lnTo>
                    <a:pt x="0" y="52"/>
                  </a:lnTo>
                </a:path>
              </a:pathLst>
            </a:custGeom>
            <a:solidFill>
              <a:srgbClr val="CCE5E5"/>
            </a:solidFill>
            <a:ln w="9525" cap="rnd">
              <a:noFill/>
              <a:round/>
              <a:headEnd/>
              <a:tailEnd/>
            </a:ln>
            <a:effectLst/>
          </p:spPr>
          <p:txBody>
            <a:bodyPr/>
            <a:lstStyle/>
            <a:p>
              <a:endParaRPr lang="en-US"/>
            </a:p>
          </p:txBody>
        </p:sp>
        <p:sp>
          <p:nvSpPr>
            <p:cNvPr id="19710" name="Freeform 254"/>
            <p:cNvSpPr>
              <a:spLocks/>
            </p:cNvSpPr>
            <p:nvPr/>
          </p:nvSpPr>
          <p:spPr bwMode="auto">
            <a:xfrm>
              <a:off x="729" y="1889"/>
              <a:ext cx="954" cy="1626"/>
            </a:xfrm>
            <a:custGeom>
              <a:avLst/>
              <a:gdLst/>
              <a:ahLst/>
              <a:cxnLst>
                <a:cxn ang="0">
                  <a:pos x="951" y="1625"/>
                </a:cxn>
                <a:cxn ang="0">
                  <a:pos x="951" y="1623"/>
                </a:cxn>
                <a:cxn ang="0">
                  <a:pos x="952" y="1618"/>
                </a:cxn>
                <a:cxn ang="0">
                  <a:pos x="952" y="1611"/>
                </a:cxn>
                <a:cxn ang="0">
                  <a:pos x="953" y="1602"/>
                </a:cxn>
                <a:cxn ang="0">
                  <a:pos x="953" y="1590"/>
                </a:cxn>
                <a:cxn ang="0">
                  <a:pos x="953" y="1575"/>
                </a:cxn>
                <a:cxn ang="0">
                  <a:pos x="952" y="1559"/>
                </a:cxn>
                <a:cxn ang="0">
                  <a:pos x="951" y="1539"/>
                </a:cxn>
                <a:cxn ang="0">
                  <a:pos x="950" y="1531"/>
                </a:cxn>
                <a:cxn ang="0">
                  <a:pos x="948" y="1500"/>
                </a:cxn>
                <a:cxn ang="0">
                  <a:pos x="941" y="1451"/>
                </a:cxn>
                <a:cxn ang="0">
                  <a:pos x="934" y="1386"/>
                </a:cxn>
                <a:cxn ang="0">
                  <a:pos x="925" y="1309"/>
                </a:cxn>
                <a:cxn ang="0">
                  <a:pos x="915" y="1222"/>
                </a:cxn>
                <a:cxn ang="0">
                  <a:pos x="904" y="1128"/>
                </a:cxn>
                <a:cxn ang="0">
                  <a:pos x="892" y="1031"/>
                </a:cxn>
                <a:cxn ang="0">
                  <a:pos x="880" y="931"/>
                </a:cxn>
                <a:cxn ang="0">
                  <a:pos x="869" y="834"/>
                </a:cxn>
                <a:cxn ang="0">
                  <a:pos x="857" y="741"/>
                </a:cxn>
                <a:cxn ang="0">
                  <a:pos x="846" y="655"/>
                </a:cxn>
                <a:cxn ang="0">
                  <a:pos x="837" y="579"/>
                </a:cxn>
                <a:cxn ang="0">
                  <a:pos x="829" y="516"/>
                </a:cxn>
                <a:cxn ang="0">
                  <a:pos x="823" y="468"/>
                </a:cxn>
                <a:cxn ang="0">
                  <a:pos x="819" y="439"/>
                </a:cxn>
                <a:cxn ang="0">
                  <a:pos x="819" y="432"/>
                </a:cxn>
                <a:cxn ang="0">
                  <a:pos x="816" y="416"/>
                </a:cxn>
                <a:cxn ang="0">
                  <a:pos x="812" y="401"/>
                </a:cxn>
                <a:cxn ang="0">
                  <a:pos x="806" y="385"/>
                </a:cxn>
                <a:cxn ang="0">
                  <a:pos x="799" y="371"/>
                </a:cxn>
                <a:cxn ang="0">
                  <a:pos x="789" y="357"/>
                </a:cxn>
                <a:cxn ang="0">
                  <a:pos x="775" y="343"/>
                </a:cxn>
                <a:cxn ang="0">
                  <a:pos x="758" y="331"/>
                </a:cxn>
                <a:cxn ang="0">
                  <a:pos x="736" y="319"/>
                </a:cxn>
                <a:cxn ang="0">
                  <a:pos x="729" y="315"/>
                </a:cxn>
                <a:cxn ang="0">
                  <a:pos x="703" y="304"/>
                </a:cxn>
                <a:cxn ang="0">
                  <a:pos x="667" y="287"/>
                </a:cxn>
                <a:cxn ang="0">
                  <a:pos x="620" y="268"/>
                </a:cxn>
                <a:cxn ang="0">
                  <a:pos x="566" y="244"/>
                </a:cxn>
                <a:cxn ang="0">
                  <a:pos x="506" y="218"/>
                </a:cxn>
                <a:cxn ang="0">
                  <a:pos x="442" y="190"/>
                </a:cxn>
                <a:cxn ang="0">
                  <a:pos x="377" y="162"/>
                </a:cxn>
                <a:cxn ang="0">
                  <a:pos x="311" y="134"/>
                </a:cxn>
                <a:cxn ang="0">
                  <a:pos x="247" y="106"/>
                </a:cxn>
                <a:cxn ang="0">
                  <a:pos x="186" y="79"/>
                </a:cxn>
                <a:cxn ang="0">
                  <a:pos x="130" y="55"/>
                </a:cxn>
                <a:cxn ang="0">
                  <a:pos x="83" y="35"/>
                </a:cxn>
                <a:cxn ang="0">
                  <a:pos x="44" y="19"/>
                </a:cxn>
                <a:cxn ang="0">
                  <a:pos x="16" y="6"/>
                </a:cxn>
                <a:cxn ang="0">
                  <a:pos x="2" y="0"/>
                </a:cxn>
              </a:cxnLst>
              <a:rect l="0" t="0" r="r" b="b"/>
              <a:pathLst>
                <a:path w="954" h="1626">
                  <a:moveTo>
                    <a:pt x="951" y="1625"/>
                  </a:moveTo>
                  <a:lnTo>
                    <a:pt x="951" y="1625"/>
                  </a:lnTo>
                  <a:lnTo>
                    <a:pt x="951" y="1625"/>
                  </a:lnTo>
                  <a:lnTo>
                    <a:pt x="951" y="1623"/>
                  </a:lnTo>
                  <a:lnTo>
                    <a:pt x="951" y="1621"/>
                  </a:lnTo>
                  <a:lnTo>
                    <a:pt x="952" y="1618"/>
                  </a:lnTo>
                  <a:lnTo>
                    <a:pt x="952" y="1615"/>
                  </a:lnTo>
                  <a:lnTo>
                    <a:pt x="952" y="1611"/>
                  </a:lnTo>
                  <a:lnTo>
                    <a:pt x="953" y="1608"/>
                  </a:lnTo>
                  <a:lnTo>
                    <a:pt x="953" y="1602"/>
                  </a:lnTo>
                  <a:lnTo>
                    <a:pt x="953" y="1596"/>
                  </a:lnTo>
                  <a:lnTo>
                    <a:pt x="953" y="1590"/>
                  </a:lnTo>
                  <a:lnTo>
                    <a:pt x="953" y="1583"/>
                  </a:lnTo>
                  <a:lnTo>
                    <a:pt x="953" y="1575"/>
                  </a:lnTo>
                  <a:lnTo>
                    <a:pt x="953" y="1567"/>
                  </a:lnTo>
                  <a:lnTo>
                    <a:pt x="952" y="1559"/>
                  </a:lnTo>
                  <a:lnTo>
                    <a:pt x="952" y="1549"/>
                  </a:lnTo>
                  <a:lnTo>
                    <a:pt x="951" y="1539"/>
                  </a:lnTo>
                  <a:lnTo>
                    <a:pt x="951" y="1539"/>
                  </a:lnTo>
                  <a:lnTo>
                    <a:pt x="950" y="1531"/>
                  </a:lnTo>
                  <a:lnTo>
                    <a:pt x="949" y="1518"/>
                  </a:lnTo>
                  <a:lnTo>
                    <a:pt x="948" y="1500"/>
                  </a:lnTo>
                  <a:lnTo>
                    <a:pt x="945" y="1477"/>
                  </a:lnTo>
                  <a:lnTo>
                    <a:pt x="941" y="1451"/>
                  </a:lnTo>
                  <a:lnTo>
                    <a:pt x="938" y="1420"/>
                  </a:lnTo>
                  <a:lnTo>
                    <a:pt x="934" y="1386"/>
                  </a:lnTo>
                  <a:lnTo>
                    <a:pt x="930" y="1349"/>
                  </a:lnTo>
                  <a:lnTo>
                    <a:pt x="925" y="1309"/>
                  </a:lnTo>
                  <a:lnTo>
                    <a:pt x="920" y="1267"/>
                  </a:lnTo>
                  <a:lnTo>
                    <a:pt x="915" y="1222"/>
                  </a:lnTo>
                  <a:lnTo>
                    <a:pt x="910" y="1176"/>
                  </a:lnTo>
                  <a:lnTo>
                    <a:pt x="904" y="1128"/>
                  </a:lnTo>
                  <a:lnTo>
                    <a:pt x="898" y="1080"/>
                  </a:lnTo>
                  <a:lnTo>
                    <a:pt x="892" y="1031"/>
                  </a:lnTo>
                  <a:lnTo>
                    <a:pt x="886" y="981"/>
                  </a:lnTo>
                  <a:lnTo>
                    <a:pt x="880" y="931"/>
                  </a:lnTo>
                  <a:lnTo>
                    <a:pt x="874" y="882"/>
                  </a:lnTo>
                  <a:lnTo>
                    <a:pt x="869" y="834"/>
                  </a:lnTo>
                  <a:lnTo>
                    <a:pt x="863" y="787"/>
                  </a:lnTo>
                  <a:lnTo>
                    <a:pt x="857" y="741"/>
                  </a:lnTo>
                  <a:lnTo>
                    <a:pt x="852" y="696"/>
                  </a:lnTo>
                  <a:lnTo>
                    <a:pt x="846" y="655"/>
                  </a:lnTo>
                  <a:lnTo>
                    <a:pt x="842" y="615"/>
                  </a:lnTo>
                  <a:lnTo>
                    <a:pt x="837" y="579"/>
                  </a:lnTo>
                  <a:lnTo>
                    <a:pt x="833" y="546"/>
                  </a:lnTo>
                  <a:lnTo>
                    <a:pt x="829" y="516"/>
                  </a:lnTo>
                  <a:lnTo>
                    <a:pt x="826" y="490"/>
                  </a:lnTo>
                  <a:lnTo>
                    <a:pt x="823" y="468"/>
                  </a:lnTo>
                  <a:lnTo>
                    <a:pt x="821" y="451"/>
                  </a:lnTo>
                  <a:lnTo>
                    <a:pt x="819" y="439"/>
                  </a:lnTo>
                  <a:lnTo>
                    <a:pt x="819" y="432"/>
                  </a:lnTo>
                  <a:lnTo>
                    <a:pt x="819" y="432"/>
                  </a:lnTo>
                  <a:lnTo>
                    <a:pt x="817" y="424"/>
                  </a:lnTo>
                  <a:lnTo>
                    <a:pt x="816" y="416"/>
                  </a:lnTo>
                  <a:lnTo>
                    <a:pt x="814" y="408"/>
                  </a:lnTo>
                  <a:lnTo>
                    <a:pt x="812" y="401"/>
                  </a:lnTo>
                  <a:lnTo>
                    <a:pt x="809" y="393"/>
                  </a:lnTo>
                  <a:lnTo>
                    <a:pt x="806" y="385"/>
                  </a:lnTo>
                  <a:lnTo>
                    <a:pt x="803" y="379"/>
                  </a:lnTo>
                  <a:lnTo>
                    <a:pt x="799" y="371"/>
                  </a:lnTo>
                  <a:lnTo>
                    <a:pt x="794" y="364"/>
                  </a:lnTo>
                  <a:lnTo>
                    <a:pt x="789" y="357"/>
                  </a:lnTo>
                  <a:lnTo>
                    <a:pt x="782" y="350"/>
                  </a:lnTo>
                  <a:lnTo>
                    <a:pt x="775" y="343"/>
                  </a:lnTo>
                  <a:lnTo>
                    <a:pt x="767" y="337"/>
                  </a:lnTo>
                  <a:lnTo>
                    <a:pt x="758" y="331"/>
                  </a:lnTo>
                  <a:lnTo>
                    <a:pt x="748" y="325"/>
                  </a:lnTo>
                  <a:lnTo>
                    <a:pt x="736" y="319"/>
                  </a:lnTo>
                  <a:lnTo>
                    <a:pt x="736" y="319"/>
                  </a:lnTo>
                  <a:lnTo>
                    <a:pt x="729" y="315"/>
                  </a:lnTo>
                  <a:lnTo>
                    <a:pt x="717" y="310"/>
                  </a:lnTo>
                  <a:lnTo>
                    <a:pt x="703" y="304"/>
                  </a:lnTo>
                  <a:lnTo>
                    <a:pt x="686" y="296"/>
                  </a:lnTo>
                  <a:lnTo>
                    <a:pt x="667" y="287"/>
                  </a:lnTo>
                  <a:lnTo>
                    <a:pt x="644" y="277"/>
                  </a:lnTo>
                  <a:lnTo>
                    <a:pt x="620" y="268"/>
                  </a:lnTo>
                  <a:lnTo>
                    <a:pt x="594" y="256"/>
                  </a:lnTo>
                  <a:lnTo>
                    <a:pt x="566" y="244"/>
                  </a:lnTo>
                  <a:lnTo>
                    <a:pt x="537" y="231"/>
                  </a:lnTo>
                  <a:lnTo>
                    <a:pt x="506" y="218"/>
                  </a:lnTo>
                  <a:lnTo>
                    <a:pt x="475" y="204"/>
                  </a:lnTo>
                  <a:lnTo>
                    <a:pt x="442" y="190"/>
                  </a:lnTo>
                  <a:lnTo>
                    <a:pt x="410" y="176"/>
                  </a:lnTo>
                  <a:lnTo>
                    <a:pt x="377" y="162"/>
                  </a:lnTo>
                  <a:lnTo>
                    <a:pt x="344" y="147"/>
                  </a:lnTo>
                  <a:lnTo>
                    <a:pt x="311" y="134"/>
                  </a:lnTo>
                  <a:lnTo>
                    <a:pt x="278" y="119"/>
                  </a:lnTo>
                  <a:lnTo>
                    <a:pt x="247" y="106"/>
                  </a:lnTo>
                  <a:lnTo>
                    <a:pt x="216" y="92"/>
                  </a:lnTo>
                  <a:lnTo>
                    <a:pt x="186" y="79"/>
                  </a:lnTo>
                  <a:lnTo>
                    <a:pt x="157" y="67"/>
                  </a:lnTo>
                  <a:lnTo>
                    <a:pt x="130" y="55"/>
                  </a:lnTo>
                  <a:lnTo>
                    <a:pt x="106" y="45"/>
                  </a:lnTo>
                  <a:lnTo>
                    <a:pt x="83" y="35"/>
                  </a:lnTo>
                  <a:lnTo>
                    <a:pt x="62" y="26"/>
                  </a:lnTo>
                  <a:lnTo>
                    <a:pt x="44" y="19"/>
                  </a:lnTo>
                  <a:lnTo>
                    <a:pt x="28" y="12"/>
                  </a:lnTo>
                  <a:lnTo>
                    <a:pt x="16" y="6"/>
                  </a:lnTo>
                  <a:lnTo>
                    <a:pt x="7" y="3"/>
                  </a:lnTo>
                  <a:lnTo>
                    <a:pt x="2" y="0"/>
                  </a:lnTo>
                  <a:lnTo>
                    <a:pt x="0" y="0"/>
                  </a:lnTo>
                </a:path>
              </a:pathLst>
            </a:custGeom>
            <a:noFill/>
            <a:ln w="12699" cap="rnd" cmpd="sng">
              <a:solidFill>
                <a:srgbClr val="333333"/>
              </a:solidFill>
              <a:prstDash val="solid"/>
              <a:round/>
              <a:headEnd type="none" w="sm" len="sm"/>
              <a:tailEnd type="none" w="sm" len="sm"/>
            </a:ln>
            <a:effectLst/>
          </p:spPr>
          <p:txBody>
            <a:bodyPr/>
            <a:lstStyle/>
            <a:p>
              <a:endParaRPr lang="en-US"/>
            </a:p>
          </p:txBody>
        </p:sp>
        <p:sp>
          <p:nvSpPr>
            <p:cNvPr id="19711" name="Freeform 255"/>
            <p:cNvSpPr>
              <a:spLocks/>
            </p:cNvSpPr>
            <p:nvPr/>
          </p:nvSpPr>
          <p:spPr bwMode="auto">
            <a:xfrm>
              <a:off x="1487" y="2688"/>
              <a:ext cx="220" cy="469"/>
            </a:xfrm>
            <a:custGeom>
              <a:avLst/>
              <a:gdLst/>
              <a:ahLst/>
              <a:cxnLst>
                <a:cxn ang="0">
                  <a:pos x="24" y="1"/>
                </a:cxn>
                <a:cxn ang="0">
                  <a:pos x="26" y="11"/>
                </a:cxn>
                <a:cxn ang="0">
                  <a:pos x="27" y="29"/>
                </a:cxn>
                <a:cxn ang="0">
                  <a:pos x="30" y="55"/>
                </a:cxn>
                <a:cxn ang="0">
                  <a:pos x="33" y="86"/>
                </a:cxn>
                <a:cxn ang="0">
                  <a:pos x="36" y="122"/>
                </a:cxn>
                <a:cxn ang="0">
                  <a:pos x="40" y="161"/>
                </a:cxn>
                <a:cxn ang="0">
                  <a:pos x="43" y="202"/>
                </a:cxn>
                <a:cxn ang="0">
                  <a:pos x="48" y="244"/>
                </a:cxn>
                <a:cxn ang="0">
                  <a:pos x="52" y="286"/>
                </a:cxn>
                <a:cxn ang="0">
                  <a:pos x="55" y="325"/>
                </a:cxn>
                <a:cxn ang="0">
                  <a:pos x="60" y="361"/>
                </a:cxn>
                <a:cxn ang="0">
                  <a:pos x="63" y="393"/>
                </a:cxn>
                <a:cxn ang="0">
                  <a:pos x="66" y="419"/>
                </a:cxn>
                <a:cxn ang="0">
                  <a:pos x="68" y="437"/>
                </a:cxn>
                <a:cxn ang="0">
                  <a:pos x="70" y="448"/>
                </a:cxn>
                <a:cxn ang="0">
                  <a:pos x="73" y="450"/>
                </a:cxn>
                <a:cxn ang="0">
                  <a:pos x="86" y="450"/>
                </a:cxn>
                <a:cxn ang="0">
                  <a:pos x="107" y="448"/>
                </a:cxn>
                <a:cxn ang="0">
                  <a:pos x="132" y="447"/>
                </a:cxn>
                <a:cxn ang="0">
                  <a:pos x="158" y="445"/>
                </a:cxn>
                <a:cxn ang="0">
                  <a:pos x="184" y="443"/>
                </a:cxn>
                <a:cxn ang="0">
                  <a:pos x="203" y="441"/>
                </a:cxn>
                <a:cxn ang="0">
                  <a:pos x="215" y="440"/>
                </a:cxn>
                <a:cxn ang="0">
                  <a:pos x="216" y="440"/>
                </a:cxn>
                <a:cxn ang="0">
                  <a:pos x="218" y="442"/>
                </a:cxn>
                <a:cxn ang="0">
                  <a:pos x="219" y="445"/>
                </a:cxn>
                <a:cxn ang="0">
                  <a:pos x="215" y="449"/>
                </a:cxn>
                <a:cxn ang="0">
                  <a:pos x="207" y="452"/>
                </a:cxn>
                <a:cxn ang="0">
                  <a:pos x="192" y="455"/>
                </a:cxn>
                <a:cxn ang="0">
                  <a:pos x="170" y="459"/>
                </a:cxn>
                <a:cxn ang="0">
                  <a:pos x="144" y="463"/>
                </a:cxn>
                <a:cxn ang="0">
                  <a:pos x="115" y="465"/>
                </a:cxn>
                <a:cxn ang="0">
                  <a:pos x="89" y="468"/>
                </a:cxn>
                <a:cxn ang="0">
                  <a:pos x="68" y="468"/>
                </a:cxn>
                <a:cxn ang="0">
                  <a:pos x="55" y="465"/>
                </a:cxn>
                <a:cxn ang="0">
                  <a:pos x="51" y="461"/>
                </a:cxn>
                <a:cxn ang="0">
                  <a:pos x="49" y="451"/>
                </a:cxn>
                <a:cxn ang="0">
                  <a:pos x="46" y="436"/>
                </a:cxn>
                <a:cxn ang="0">
                  <a:pos x="43" y="416"/>
                </a:cxn>
                <a:cxn ang="0">
                  <a:pos x="38" y="390"/>
                </a:cxn>
                <a:cxn ang="0">
                  <a:pos x="34" y="361"/>
                </a:cxn>
                <a:cxn ang="0">
                  <a:pos x="30" y="329"/>
                </a:cxn>
                <a:cxn ang="0">
                  <a:pos x="26" y="295"/>
                </a:cxn>
                <a:cxn ang="0">
                  <a:pos x="21" y="259"/>
                </a:cxn>
                <a:cxn ang="0">
                  <a:pos x="16" y="222"/>
                </a:cxn>
                <a:cxn ang="0">
                  <a:pos x="12" y="185"/>
                </a:cxn>
                <a:cxn ang="0">
                  <a:pos x="9" y="150"/>
                </a:cxn>
                <a:cxn ang="0">
                  <a:pos x="5" y="116"/>
                </a:cxn>
                <a:cxn ang="0">
                  <a:pos x="3" y="84"/>
                </a:cxn>
                <a:cxn ang="0">
                  <a:pos x="1" y="55"/>
                </a:cxn>
                <a:cxn ang="0">
                  <a:pos x="0" y="30"/>
                </a:cxn>
                <a:cxn ang="0">
                  <a:pos x="0" y="16"/>
                </a:cxn>
                <a:cxn ang="0">
                  <a:pos x="5" y="9"/>
                </a:cxn>
                <a:cxn ang="0">
                  <a:pos x="12" y="4"/>
                </a:cxn>
                <a:cxn ang="0">
                  <a:pos x="20" y="1"/>
                </a:cxn>
              </a:cxnLst>
              <a:rect l="0" t="0" r="r" b="b"/>
              <a:pathLst>
                <a:path w="220" h="469">
                  <a:moveTo>
                    <a:pt x="24" y="0"/>
                  </a:moveTo>
                  <a:lnTo>
                    <a:pt x="24" y="1"/>
                  </a:lnTo>
                  <a:lnTo>
                    <a:pt x="25" y="5"/>
                  </a:lnTo>
                  <a:lnTo>
                    <a:pt x="26" y="11"/>
                  </a:lnTo>
                  <a:lnTo>
                    <a:pt x="26" y="19"/>
                  </a:lnTo>
                  <a:lnTo>
                    <a:pt x="27" y="29"/>
                  </a:lnTo>
                  <a:lnTo>
                    <a:pt x="28" y="41"/>
                  </a:lnTo>
                  <a:lnTo>
                    <a:pt x="30" y="55"/>
                  </a:lnTo>
                  <a:lnTo>
                    <a:pt x="31" y="69"/>
                  </a:lnTo>
                  <a:lnTo>
                    <a:pt x="33" y="86"/>
                  </a:lnTo>
                  <a:lnTo>
                    <a:pt x="34" y="104"/>
                  </a:lnTo>
                  <a:lnTo>
                    <a:pt x="36" y="122"/>
                  </a:lnTo>
                  <a:lnTo>
                    <a:pt x="38" y="141"/>
                  </a:lnTo>
                  <a:lnTo>
                    <a:pt x="40" y="161"/>
                  </a:lnTo>
                  <a:lnTo>
                    <a:pt x="41" y="182"/>
                  </a:lnTo>
                  <a:lnTo>
                    <a:pt x="43" y="202"/>
                  </a:lnTo>
                  <a:lnTo>
                    <a:pt x="45" y="223"/>
                  </a:lnTo>
                  <a:lnTo>
                    <a:pt x="48" y="244"/>
                  </a:lnTo>
                  <a:lnTo>
                    <a:pt x="50" y="265"/>
                  </a:lnTo>
                  <a:lnTo>
                    <a:pt x="52" y="286"/>
                  </a:lnTo>
                  <a:lnTo>
                    <a:pt x="54" y="305"/>
                  </a:lnTo>
                  <a:lnTo>
                    <a:pt x="55" y="325"/>
                  </a:lnTo>
                  <a:lnTo>
                    <a:pt x="57" y="344"/>
                  </a:lnTo>
                  <a:lnTo>
                    <a:pt x="60" y="361"/>
                  </a:lnTo>
                  <a:lnTo>
                    <a:pt x="61" y="377"/>
                  </a:lnTo>
                  <a:lnTo>
                    <a:pt x="63" y="393"/>
                  </a:lnTo>
                  <a:lnTo>
                    <a:pt x="64" y="406"/>
                  </a:lnTo>
                  <a:lnTo>
                    <a:pt x="66" y="419"/>
                  </a:lnTo>
                  <a:lnTo>
                    <a:pt x="67" y="429"/>
                  </a:lnTo>
                  <a:lnTo>
                    <a:pt x="68" y="437"/>
                  </a:lnTo>
                  <a:lnTo>
                    <a:pt x="69" y="444"/>
                  </a:lnTo>
                  <a:lnTo>
                    <a:pt x="70" y="448"/>
                  </a:lnTo>
                  <a:lnTo>
                    <a:pt x="71" y="449"/>
                  </a:lnTo>
                  <a:lnTo>
                    <a:pt x="73" y="450"/>
                  </a:lnTo>
                  <a:lnTo>
                    <a:pt x="78" y="450"/>
                  </a:lnTo>
                  <a:lnTo>
                    <a:pt x="86" y="450"/>
                  </a:lnTo>
                  <a:lnTo>
                    <a:pt x="96" y="449"/>
                  </a:lnTo>
                  <a:lnTo>
                    <a:pt x="107" y="448"/>
                  </a:lnTo>
                  <a:lnTo>
                    <a:pt x="119" y="448"/>
                  </a:lnTo>
                  <a:lnTo>
                    <a:pt x="132" y="447"/>
                  </a:lnTo>
                  <a:lnTo>
                    <a:pt x="145" y="446"/>
                  </a:lnTo>
                  <a:lnTo>
                    <a:pt x="158" y="445"/>
                  </a:lnTo>
                  <a:lnTo>
                    <a:pt x="172" y="444"/>
                  </a:lnTo>
                  <a:lnTo>
                    <a:pt x="184" y="443"/>
                  </a:lnTo>
                  <a:lnTo>
                    <a:pt x="194" y="442"/>
                  </a:lnTo>
                  <a:lnTo>
                    <a:pt x="203" y="441"/>
                  </a:lnTo>
                  <a:lnTo>
                    <a:pt x="210" y="440"/>
                  </a:lnTo>
                  <a:lnTo>
                    <a:pt x="215" y="440"/>
                  </a:lnTo>
                  <a:lnTo>
                    <a:pt x="216" y="440"/>
                  </a:lnTo>
                  <a:lnTo>
                    <a:pt x="216" y="440"/>
                  </a:lnTo>
                  <a:lnTo>
                    <a:pt x="217" y="441"/>
                  </a:lnTo>
                  <a:lnTo>
                    <a:pt x="218" y="442"/>
                  </a:lnTo>
                  <a:lnTo>
                    <a:pt x="219" y="443"/>
                  </a:lnTo>
                  <a:lnTo>
                    <a:pt x="219" y="445"/>
                  </a:lnTo>
                  <a:lnTo>
                    <a:pt x="217" y="447"/>
                  </a:lnTo>
                  <a:lnTo>
                    <a:pt x="215" y="449"/>
                  </a:lnTo>
                  <a:lnTo>
                    <a:pt x="211" y="451"/>
                  </a:lnTo>
                  <a:lnTo>
                    <a:pt x="207" y="452"/>
                  </a:lnTo>
                  <a:lnTo>
                    <a:pt x="201" y="454"/>
                  </a:lnTo>
                  <a:lnTo>
                    <a:pt x="192" y="455"/>
                  </a:lnTo>
                  <a:lnTo>
                    <a:pt x="182" y="458"/>
                  </a:lnTo>
                  <a:lnTo>
                    <a:pt x="170" y="459"/>
                  </a:lnTo>
                  <a:lnTo>
                    <a:pt x="157" y="461"/>
                  </a:lnTo>
                  <a:lnTo>
                    <a:pt x="144" y="463"/>
                  </a:lnTo>
                  <a:lnTo>
                    <a:pt x="129" y="464"/>
                  </a:lnTo>
                  <a:lnTo>
                    <a:pt x="115" y="465"/>
                  </a:lnTo>
                  <a:lnTo>
                    <a:pt x="102" y="467"/>
                  </a:lnTo>
                  <a:lnTo>
                    <a:pt x="89" y="468"/>
                  </a:lnTo>
                  <a:lnTo>
                    <a:pt x="78" y="468"/>
                  </a:lnTo>
                  <a:lnTo>
                    <a:pt x="68" y="468"/>
                  </a:lnTo>
                  <a:lnTo>
                    <a:pt x="60" y="467"/>
                  </a:lnTo>
                  <a:lnTo>
                    <a:pt x="55" y="465"/>
                  </a:lnTo>
                  <a:lnTo>
                    <a:pt x="52" y="463"/>
                  </a:lnTo>
                  <a:lnTo>
                    <a:pt x="51" y="461"/>
                  </a:lnTo>
                  <a:lnTo>
                    <a:pt x="50" y="457"/>
                  </a:lnTo>
                  <a:lnTo>
                    <a:pt x="49" y="451"/>
                  </a:lnTo>
                  <a:lnTo>
                    <a:pt x="48" y="445"/>
                  </a:lnTo>
                  <a:lnTo>
                    <a:pt x="46" y="436"/>
                  </a:lnTo>
                  <a:lnTo>
                    <a:pt x="44" y="426"/>
                  </a:lnTo>
                  <a:lnTo>
                    <a:pt x="43" y="416"/>
                  </a:lnTo>
                  <a:lnTo>
                    <a:pt x="40" y="403"/>
                  </a:lnTo>
                  <a:lnTo>
                    <a:pt x="38" y="390"/>
                  </a:lnTo>
                  <a:lnTo>
                    <a:pt x="37" y="376"/>
                  </a:lnTo>
                  <a:lnTo>
                    <a:pt x="34" y="361"/>
                  </a:lnTo>
                  <a:lnTo>
                    <a:pt x="32" y="345"/>
                  </a:lnTo>
                  <a:lnTo>
                    <a:pt x="30" y="329"/>
                  </a:lnTo>
                  <a:lnTo>
                    <a:pt x="28" y="312"/>
                  </a:lnTo>
                  <a:lnTo>
                    <a:pt x="26" y="295"/>
                  </a:lnTo>
                  <a:lnTo>
                    <a:pt x="24" y="276"/>
                  </a:lnTo>
                  <a:lnTo>
                    <a:pt x="21" y="259"/>
                  </a:lnTo>
                  <a:lnTo>
                    <a:pt x="19" y="240"/>
                  </a:lnTo>
                  <a:lnTo>
                    <a:pt x="16" y="222"/>
                  </a:lnTo>
                  <a:lnTo>
                    <a:pt x="14" y="204"/>
                  </a:lnTo>
                  <a:lnTo>
                    <a:pt x="12" y="185"/>
                  </a:lnTo>
                  <a:lnTo>
                    <a:pt x="10" y="168"/>
                  </a:lnTo>
                  <a:lnTo>
                    <a:pt x="9" y="150"/>
                  </a:lnTo>
                  <a:lnTo>
                    <a:pt x="7" y="133"/>
                  </a:lnTo>
                  <a:lnTo>
                    <a:pt x="5" y="116"/>
                  </a:lnTo>
                  <a:lnTo>
                    <a:pt x="4" y="100"/>
                  </a:lnTo>
                  <a:lnTo>
                    <a:pt x="3" y="84"/>
                  </a:lnTo>
                  <a:lnTo>
                    <a:pt x="2" y="69"/>
                  </a:lnTo>
                  <a:lnTo>
                    <a:pt x="1" y="55"/>
                  </a:lnTo>
                  <a:lnTo>
                    <a:pt x="0" y="42"/>
                  </a:lnTo>
                  <a:lnTo>
                    <a:pt x="0" y="30"/>
                  </a:lnTo>
                  <a:lnTo>
                    <a:pt x="0" y="19"/>
                  </a:lnTo>
                  <a:lnTo>
                    <a:pt x="0" y="16"/>
                  </a:lnTo>
                  <a:lnTo>
                    <a:pt x="2" y="13"/>
                  </a:lnTo>
                  <a:lnTo>
                    <a:pt x="5" y="9"/>
                  </a:lnTo>
                  <a:lnTo>
                    <a:pt x="8" y="6"/>
                  </a:lnTo>
                  <a:lnTo>
                    <a:pt x="12" y="4"/>
                  </a:lnTo>
                  <a:lnTo>
                    <a:pt x="16" y="3"/>
                  </a:lnTo>
                  <a:lnTo>
                    <a:pt x="20" y="1"/>
                  </a:lnTo>
                  <a:lnTo>
                    <a:pt x="24" y="0"/>
                  </a:lnTo>
                </a:path>
              </a:pathLst>
            </a:custGeom>
            <a:solidFill>
              <a:srgbClr val="990033"/>
            </a:solidFill>
            <a:ln w="9525" cap="rnd">
              <a:noFill/>
              <a:round/>
              <a:headEnd/>
              <a:tailEnd/>
            </a:ln>
            <a:effectLst/>
          </p:spPr>
          <p:txBody>
            <a:bodyPr/>
            <a:lstStyle/>
            <a:p>
              <a:endParaRPr lang="en-US"/>
            </a:p>
          </p:txBody>
        </p:sp>
        <p:sp>
          <p:nvSpPr>
            <p:cNvPr id="19712" name="Freeform 256"/>
            <p:cNvSpPr>
              <a:spLocks/>
            </p:cNvSpPr>
            <p:nvPr/>
          </p:nvSpPr>
          <p:spPr bwMode="auto">
            <a:xfrm>
              <a:off x="1505" y="2667"/>
              <a:ext cx="223" cy="481"/>
            </a:xfrm>
            <a:custGeom>
              <a:avLst/>
              <a:gdLst/>
              <a:ahLst/>
              <a:cxnLst>
                <a:cxn ang="0">
                  <a:pos x="12" y="16"/>
                </a:cxn>
                <a:cxn ang="0">
                  <a:pos x="2" y="26"/>
                </a:cxn>
                <a:cxn ang="0">
                  <a:pos x="0" y="48"/>
                </a:cxn>
                <a:cxn ang="0">
                  <a:pos x="2" y="64"/>
                </a:cxn>
                <a:cxn ang="0">
                  <a:pos x="5" y="94"/>
                </a:cxn>
                <a:cxn ang="0">
                  <a:pos x="9" y="136"/>
                </a:cxn>
                <a:cxn ang="0">
                  <a:pos x="15" y="185"/>
                </a:cxn>
                <a:cxn ang="0">
                  <a:pos x="21" y="240"/>
                </a:cxn>
                <a:cxn ang="0">
                  <a:pos x="28" y="294"/>
                </a:cxn>
                <a:cxn ang="0">
                  <a:pos x="33" y="346"/>
                </a:cxn>
                <a:cxn ang="0">
                  <a:pos x="39" y="393"/>
                </a:cxn>
                <a:cxn ang="0">
                  <a:pos x="43" y="429"/>
                </a:cxn>
                <a:cxn ang="0">
                  <a:pos x="46" y="453"/>
                </a:cxn>
                <a:cxn ang="0">
                  <a:pos x="47" y="466"/>
                </a:cxn>
                <a:cxn ang="0">
                  <a:pos x="54" y="476"/>
                </a:cxn>
                <a:cxn ang="0">
                  <a:pos x="70" y="480"/>
                </a:cxn>
                <a:cxn ang="0">
                  <a:pos x="87" y="478"/>
                </a:cxn>
                <a:cxn ang="0">
                  <a:pos x="111" y="476"/>
                </a:cxn>
                <a:cxn ang="0">
                  <a:pos x="139" y="472"/>
                </a:cxn>
                <a:cxn ang="0">
                  <a:pos x="165" y="469"/>
                </a:cxn>
                <a:cxn ang="0">
                  <a:pos x="186" y="466"/>
                </a:cxn>
                <a:cxn ang="0">
                  <a:pos x="198" y="464"/>
                </a:cxn>
                <a:cxn ang="0">
                  <a:pos x="205" y="459"/>
                </a:cxn>
                <a:cxn ang="0">
                  <a:pos x="211" y="450"/>
                </a:cxn>
                <a:cxn ang="0">
                  <a:pos x="215" y="437"/>
                </a:cxn>
                <a:cxn ang="0">
                  <a:pos x="218" y="421"/>
                </a:cxn>
                <a:cxn ang="0">
                  <a:pos x="218" y="403"/>
                </a:cxn>
                <a:cxn ang="0">
                  <a:pos x="216" y="381"/>
                </a:cxn>
                <a:cxn ang="0">
                  <a:pos x="212" y="354"/>
                </a:cxn>
                <a:cxn ang="0">
                  <a:pos x="209" y="325"/>
                </a:cxn>
                <a:cxn ang="0">
                  <a:pos x="208" y="299"/>
                </a:cxn>
                <a:cxn ang="0">
                  <a:pos x="211" y="279"/>
                </a:cxn>
                <a:cxn ang="0">
                  <a:pos x="219" y="260"/>
                </a:cxn>
                <a:cxn ang="0">
                  <a:pos x="222" y="246"/>
                </a:cxn>
                <a:cxn ang="0">
                  <a:pos x="220" y="230"/>
                </a:cxn>
                <a:cxn ang="0">
                  <a:pos x="218" y="216"/>
                </a:cxn>
                <a:cxn ang="0">
                  <a:pos x="214" y="206"/>
                </a:cxn>
                <a:cxn ang="0">
                  <a:pos x="210" y="196"/>
                </a:cxn>
                <a:cxn ang="0">
                  <a:pos x="204" y="187"/>
                </a:cxn>
                <a:cxn ang="0">
                  <a:pos x="198" y="175"/>
                </a:cxn>
                <a:cxn ang="0">
                  <a:pos x="191" y="148"/>
                </a:cxn>
                <a:cxn ang="0">
                  <a:pos x="184" y="108"/>
                </a:cxn>
                <a:cxn ang="0">
                  <a:pos x="178" y="65"/>
                </a:cxn>
                <a:cxn ang="0">
                  <a:pos x="170" y="27"/>
                </a:cxn>
                <a:cxn ang="0">
                  <a:pos x="158" y="3"/>
                </a:cxn>
                <a:cxn ang="0">
                  <a:pos x="139" y="0"/>
                </a:cxn>
                <a:cxn ang="0">
                  <a:pos x="112" y="3"/>
                </a:cxn>
                <a:cxn ang="0">
                  <a:pos x="81" y="6"/>
                </a:cxn>
                <a:cxn ang="0">
                  <a:pos x="51" y="9"/>
                </a:cxn>
                <a:cxn ang="0">
                  <a:pos x="30" y="12"/>
                </a:cxn>
                <a:cxn ang="0">
                  <a:pos x="21" y="13"/>
                </a:cxn>
              </a:cxnLst>
              <a:rect l="0" t="0" r="r" b="b"/>
              <a:pathLst>
                <a:path w="223" h="481">
                  <a:moveTo>
                    <a:pt x="21" y="13"/>
                  </a:moveTo>
                  <a:lnTo>
                    <a:pt x="16" y="14"/>
                  </a:lnTo>
                  <a:lnTo>
                    <a:pt x="12" y="16"/>
                  </a:lnTo>
                  <a:lnTo>
                    <a:pt x="8" y="18"/>
                  </a:lnTo>
                  <a:lnTo>
                    <a:pt x="5" y="22"/>
                  </a:lnTo>
                  <a:lnTo>
                    <a:pt x="2" y="26"/>
                  </a:lnTo>
                  <a:lnTo>
                    <a:pt x="1" y="32"/>
                  </a:lnTo>
                  <a:lnTo>
                    <a:pt x="0" y="39"/>
                  </a:lnTo>
                  <a:lnTo>
                    <a:pt x="0" y="48"/>
                  </a:lnTo>
                  <a:lnTo>
                    <a:pt x="0" y="52"/>
                  </a:lnTo>
                  <a:lnTo>
                    <a:pt x="1" y="57"/>
                  </a:lnTo>
                  <a:lnTo>
                    <a:pt x="2" y="64"/>
                  </a:lnTo>
                  <a:lnTo>
                    <a:pt x="3" y="72"/>
                  </a:lnTo>
                  <a:lnTo>
                    <a:pt x="4" y="82"/>
                  </a:lnTo>
                  <a:lnTo>
                    <a:pt x="5" y="94"/>
                  </a:lnTo>
                  <a:lnTo>
                    <a:pt x="7" y="107"/>
                  </a:lnTo>
                  <a:lnTo>
                    <a:pt x="8" y="121"/>
                  </a:lnTo>
                  <a:lnTo>
                    <a:pt x="9" y="136"/>
                  </a:lnTo>
                  <a:lnTo>
                    <a:pt x="11" y="151"/>
                  </a:lnTo>
                  <a:lnTo>
                    <a:pt x="13" y="168"/>
                  </a:lnTo>
                  <a:lnTo>
                    <a:pt x="15" y="185"/>
                  </a:lnTo>
                  <a:lnTo>
                    <a:pt x="17" y="203"/>
                  </a:lnTo>
                  <a:lnTo>
                    <a:pt x="19" y="221"/>
                  </a:lnTo>
                  <a:lnTo>
                    <a:pt x="21" y="240"/>
                  </a:lnTo>
                  <a:lnTo>
                    <a:pt x="23" y="257"/>
                  </a:lnTo>
                  <a:lnTo>
                    <a:pt x="25" y="276"/>
                  </a:lnTo>
                  <a:lnTo>
                    <a:pt x="28" y="294"/>
                  </a:lnTo>
                  <a:lnTo>
                    <a:pt x="30" y="312"/>
                  </a:lnTo>
                  <a:lnTo>
                    <a:pt x="32" y="329"/>
                  </a:lnTo>
                  <a:lnTo>
                    <a:pt x="33" y="346"/>
                  </a:lnTo>
                  <a:lnTo>
                    <a:pt x="35" y="362"/>
                  </a:lnTo>
                  <a:lnTo>
                    <a:pt x="37" y="378"/>
                  </a:lnTo>
                  <a:lnTo>
                    <a:pt x="39" y="393"/>
                  </a:lnTo>
                  <a:lnTo>
                    <a:pt x="40" y="406"/>
                  </a:lnTo>
                  <a:lnTo>
                    <a:pt x="42" y="418"/>
                  </a:lnTo>
                  <a:lnTo>
                    <a:pt x="43" y="429"/>
                  </a:lnTo>
                  <a:lnTo>
                    <a:pt x="44" y="439"/>
                  </a:lnTo>
                  <a:lnTo>
                    <a:pt x="44" y="447"/>
                  </a:lnTo>
                  <a:lnTo>
                    <a:pt x="46" y="453"/>
                  </a:lnTo>
                  <a:lnTo>
                    <a:pt x="46" y="457"/>
                  </a:lnTo>
                  <a:lnTo>
                    <a:pt x="47" y="460"/>
                  </a:lnTo>
                  <a:lnTo>
                    <a:pt x="47" y="466"/>
                  </a:lnTo>
                  <a:lnTo>
                    <a:pt x="49" y="470"/>
                  </a:lnTo>
                  <a:lnTo>
                    <a:pt x="51" y="473"/>
                  </a:lnTo>
                  <a:lnTo>
                    <a:pt x="54" y="476"/>
                  </a:lnTo>
                  <a:lnTo>
                    <a:pt x="58" y="478"/>
                  </a:lnTo>
                  <a:lnTo>
                    <a:pt x="63" y="480"/>
                  </a:lnTo>
                  <a:lnTo>
                    <a:pt x="70" y="480"/>
                  </a:lnTo>
                  <a:lnTo>
                    <a:pt x="77" y="480"/>
                  </a:lnTo>
                  <a:lnTo>
                    <a:pt x="82" y="479"/>
                  </a:lnTo>
                  <a:lnTo>
                    <a:pt x="87" y="478"/>
                  </a:lnTo>
                  <a:lnTo>
                    <a:pt x="94" y="477"/>
                  </a:lnTo>
                  <a:lnTo>
                    <a:pt x="102" y="476"/>
                  </a:lnTo>
                  <a:lnTo>
                    <a:pt x="111" y="476"/>
                  </a:lnTo>
                  <a:lnTo>
                    <a:pt x="120" y="474"/>
                  </a:lnTo>
                  <a:lnTo>
                    <a:pt x="129" y="473"/>
                  </a:lnTo>
                  <a:lnTo>
                    <a:pt x="139" y="472"/>
                  </a:lnTo>
                  <a:lnTo>
                    <a:pt x="148" y="470"/>
                  </a:lnTo>
                  <a:lnTo>
                    <a:pt x="157" y="470"/>
                  </a:lnTo>
                  <a:lnTo>
                    <a:pt x="165" y="469"/>
                  </a:lnTo>
                  <a:lnTo>
                    <a:pt x="173" y="467"/>
                  </a:lnTo>
                  <a:lnTo>
                    <a:pt x="181" y="466"/>
                  </a:lnTo>
                  <a:lnTo>
                    <a:pt x="186" y="466"/>
                  </a:lnTo>
                  <a:lnTo>
                    <a:pt x="191" y="465"/>
                  </a:lnTo>
                  <a:lnTo>
                    <a:pt x="195" y="465"/>
                  </a:lnTo>
                  <a:lnTo>
                    <a:pt x="198" y="464"/>
                  </a:lnTo>
                  <a:lnTo>
                    <a:pt x="200" y="463"/>
                  </a:lnTo>
                  <a:lnTo>
                    <a:pt x="203" y="461"/>
                  </a:lnTo>
                  <a:lnTo>
                    <a:pt x="205" y="459"/>
                  </a:lnTo>
                  <a:lnTo>
                    <a:pt x="207" y="456"/>
                  </a:lnTo>
                  <a:lnTo>
                    <a:pt x="209" y="453"/>
                  </a:lnTo>
                  <a:lnTo>
                    <a:pt x="211" y="450"/>
                  </a:lnTo>
                  <a:lnTo>
                    <a:pt x="212" y="446"/>
                  </a:lnTo>
                  <a:lnTo>
                    <a:pt x="214" y="441"/>
                  </a:lnTo>
                  <a:lnTo>
                    <a:pt x="215" y="437"/>
                  </a:lnTo>
                  <a:lnTo>
                    <a:pt x="217" y="432"/>
                  </a:lnTo>
                  <a:lnTo>
                    <a:pt x="217" y="426"/>
                  </a:lnTo>
                  <a:lnTo>
                    <a:pt x="218" y="421"/>
                  </a:lnTo>
                  <a:lnTo>
                    <a:pt x="218" y="415"/>
                  </a:lnTo>
                  <a:lnTo>
                    <a:pt x="219" y="409"/>
                  </a:lnTo>
                  <a:lnTo>
                    <a:pt x="218" y="403"/>
                  </a:lnTo>
                  <a:lnTo>
                    <a:pt x="218" y="396"/>
                  </a:lnTo>
                  <a:lnTo>
                    <a:pt x="217" y="389"/>
                  </a:lnTo>
                  <a:lnTo>
                    <a:pt x="216" y="381"/>
                  </a:lnTo>
                  <a:lnTo>
                    <a:pt x="215" y="372"/>
                  </a:lnTo>
                  <a:lnTo>
                    <a:pt x="214" y="363"/>
                  </a:lnTo>
                  <a:lnTo>
                    <a:pt x="212" y="354"/>
                  </a:lnTo>
                  <a:lnTo>
                    <a:pt x="211" y="345"/>
                  </a:lnTo>
                  <a:lnTo>
                    <a:pt x="210" y="335"/>
                  </a:lnTo>
                  <a:lnTo>
                    <a:pt x="209" y="325"/>
                  </a:lnTo>
                  <a:lnTo>
                    <a:pt x="208" y="316"/>
                  </a:lnTo>
                  <a:lnTo>
                    <a:pt x="208" y="308"/>
                  </a:lnTo>
                  <a:lnTo>
                    <a:pt x="208" y="299"/>
                  </a:lnTo>
                  <a:lnTo>
                    <a:pt x="208" y="292"/>
                  </a:lnTo>
                  <a:lnTo>
                    <a:pt x="209" y="286"/>
                  </a:lnTo>
                  <a:lnTo>
                    <a:pt x="211" y="279"/>
                  </a:lnTo>
                  <a:lnTo>
                    <a:pt x="212" y="274"/>
                  </a:lnTo>
                  <a:lnTo>
                    <a:pt x="217" y="266"/>
                  </a:lnTo>
                  <a:lnTo>
                    <a:pt x="219" y="260"/>
                  </a:lnTo>
                  <a:lnTo>
                    <a:pt x="221" y="254"/>
                  </a:lnTo>
                  <a:lnTo>
                    <a:pt x="222" y="249"/>
                  </a:lnTo>
                  <a:lnTo>
                    <a:pt x="222" y="246"/>
                  </a:lnTo>
                  <a:lnTo>
                    <a:pt x="221" y="240"/>
                  </a:lnTo>
                  <a:lnTo>
                    <a:pt x="221" y="236"/>
                  </a:lnTo>
                  <a:lnTo>
                    <a:pt x="220" y="230"/>
                  </a:lnTo>
                  <a:lnTo>
                    <a:pt x="219" y="225"/>
                  </a:lnTo>
                  <a:lnTo>
                    <a:pt x="219" y="220"/>
                  </a:lnTo>
                  <a:lnTo>
                    <a:pt x="218" y="216"/>
                  </a:lnTo>
                  <a:lnTo>
                    <a:pt x="217" y="213"/>
                  </a:lnTo>
                  <a:lnTo>
                    <a:pt x="216" y="209"/>
                  </a:lnTo>
                  <a:lnTo>
                    <a:pt x="214" y="206"/>
                  </a:lnTo>
                  <a:lnTo>
                    <a:pt x="213" y="203"/>
                  </a:lnTo>
                  <a:lnTo>
                    <a:pt x="212" y="199"/>
                  </a:lnTo>
                  <a:lnTo>
                    <a:pt x="210" y="196"/>
                  </a:lnTo>
                  <a:lnTo>
                    <a:pt x="208" y="193"/>
                  </a:lnTo>
                  <a:lnTo>
                    <a:pt x="206" y="190"/>
                  </a:lnTo>
                  <a:lnTo>
                    <a:pt x="204" y="187"/>
                  </a:lnTo>
                  <a:lnTo>
                    <a:pt x="202" y="183"/>
                  </a:lnTo>
                  <a:lnTo>
                    <a:pt x="200" y="179"/>
                  </a:lnTo>
                  <a:lnTo>
                    <a:pt x="198" y="175"/>
                  </a:lnTo>
                  <a:lnTo>
                    <a:pt x="197" y="170"/>
                  </a:lnTo>
                  <a:lnTo>
                    <a:pt x="193" y="161"/>
                  </a:lnTo>
                  <a:lnTo>
                    <a:pt x="191" y="148"/>
                  </a:lnTo>
                  <a:lnTo>
                    <a:pt x="188" y="136"/>
                  </a:lnTo>
                  <a:lnTo>
                    <a:pt x="186" y="122"/>
                  </a:lnTo>
                  <a:lnTo>
                    <a:pt x="184" y="108"/>
                  </a:lnTo>
                  <a:lnTo>
                    <a:pt x="181" y="93"/>
                  </a:lnTo>
                  <a:lnTo>
                    <a:pt x="179" y="78"/>
                  </a:lnTo>
                  <a:lnTo>
                    <a:pt x="178" y="65"/>
                  </a:lnTo>
                  <a:lnTo>
                    <a:pt x="175" y="51"/>
                  </a:lnTo>
                  <a:lnTo>
                    <a:pt x="173" y="39"/>
                  </a:lnTo>
                  <a:lnTo>
                    <a:pt x="170" y="27"/>
                  </a:lnTo>
                  <a:lnTo>
                    <a:pt x="167" y="17"/>
                  </a:lnTo>
                  <a:lnTo>
                    <a:pt x="162" y="9"/>
                  </a:lnTo>
                  <a:lnTo>
                    <a:pt x="158" y="3"/>
                  </a:lnTo>
                  <a:lnTo>
                    <a:pt x="153" y="0"/>
                  </a:lnTo>
                  <a:lnTo>
                    <a:pt x="146" y="0"/>
                  </a:lnTo>
                  <a:lnTo>
                    <a:pt x="139" y="0"/>
                  </a:lnTo>
                  <a:lnTo>
                    <a:pt x="131" y="1"/>
                  </a:lnTo>
                  <a:lnTo>
                    <a:pt x="122" y="2"/>
                  </a:lnTo>
                  <a:lnTo>
                    <a:pt x="112" y="3"/>
                  </a:lnTo>
                  <a:lnTo>
                    <a:pt x="101" y="4"/>
                  </a:lnTo>
                  <a:lnTo>
                    <a:pt x="91" y="6"/>
                  </a:lnTo>
                  <a:lnTo>
                    <a:pt x="81" y="6"/>
                  </a:lnTo>
                  <a:lnTo>
                    <a:pt x="70" y="8"/>
                  </a:lnTo>
                  <a:lnTo>
                    <a:pt x="61" y="9"/>
                  </a:lnTo>
                  <a:lnTo>
                    <a:pt x="51" y="9"/>
                  </a:lnTo>
                  <a:lnTo>
                    <a:pt x="43" y="10"/>
                  </a:lnTo>
                  <a:lnTo>
                    <a:pt x="36" y="11"/>
                  </a:lnTo>
                  <a:lnTo>
                    <a:pt x="30" y="12"/>
                  </a:lnTo>
                  <a:lnTo>
                    <a:pt x="25" y="13"/>
                  </a:lnTo>
                  <a:lnTo>
                    <a:pt x="23" y="13"/>
                  </a:lnTo>
                  <a:lnTo>
                    <a:pt x="21" y="13"/>
                  </a:lnTo>
                </a:path>
              </a:pathLst>
            </a:custGeom>
            <a:solidFill>
              <a:srgbClr val="E5193F"/>
            </a:solidFill>
            <a:ln w="9525" cap="rnd">
              <a:noFill/>
              <a:round/>
              <a:headEnd/>
              <a:tailEnd/>
            </a:ln>
            <a:effectLst/>
          </p:spPr>
          <p:txBody>
            <a:bodyPr/>
            <a:lstStyle/>
            <a:p>
              <a:endParaRPr lang="en-US"/>
            </a:p>
          </p:txBody>
        </p:sp>
        <p:sp>
          <p:nvSpPr>
            <p:cNvPr id="19713" name="Freeform 257"/>
            <p:cNvSpPr>
              <a:spLocks/>
            </p:cNvSpPr>
            <p:nvPr/>
          </p:nvSpPr>
          <p:spPr bwMode="auto">
            <a:xfrm>
              <a:off x="942" y="2875"/>
              <a:ext cx="17" cy="17"/>
            </a:xfrm>
            <a:custGeom>
              <a:avLst/>
              <a:gdLst/>
              <a:ahLst/>
              <a:cxnLst>
                <a:cxn ang="0">
                  <a:pos x="0" y="14"/>
                </a:cxn>
                <a:cxn ang="0">
                  <a:pos x="4" y="16"/>
                </a:cxn>
                <a:cxn ang="0">
                  <a:pos x="8" y="14"/>
                </a:cxn>
                <a:cxn ang="0">
                  <a:pos x="11" y="13"/>
                </a:cxn>
                <a:cxn ang="0">
                  <a:pos x="14" y="11"/>
                </a:cxn>
                <a:cxn ang="0">
                  <a:pos x="16" y="8"/>
                </a:cxn>
                <a:cxn ang="0">
                  <a:pos x="14" y="4"/>
                </a:cxn>
                <a:cxn ang="0">
                  <a:pos x="13" y="2"/>
                </a:cxn>
                <a:cxn ang="0">
                  <a:pos x="8" y="0"/>
                </a:cxn>
                <a:cxn ang="0">
                  <a:pos x="0" y="14"/>
                </a:cxn>
              </a:cxnLst>
              <a:rect l="0" t="0" r="r" b="b"/>
              <a:pathLst>
                <a:path w="17" h="17">
                  <a:moveTo>
                    <a:pt x="0" y="14"/>
                  </a:moveTo>
                  <a:lnTo>
                    <a:pt x="4" y="16"/>
                  </a:lnTo>
                  <a:lnTo>
                    <a:pt x="8" y="14"/>
                  </a:lnTo>
                  <a:lnTo>
                    <a:pt x="11" y="13"/>
                  </a:lnTo>
                  <a:lnTo>
                    <a:pt x="14" y="11"/>
                  </a:lnTo>
                  <a:lnTo>
                    <a:pt x="16" y="8"/>
                  </a:lnTo>
                  <a:lnTo>
                    <a:pt x="14" y="4"/>
                  </a:lnTo>
                  <a:lnTo>
                    <a:pt x="13" y="2"/>
                  </a:lnTo>
                  <a:lnTo>
                    <a:pt x="8" y="0"/>
                  </a:lnTo>
                  <a:lnTo>
                    <a:pt x="0" y="14"/>
                  </a:lnTo>
                </a:path>
              </a:pathLst>
            </a:custGeom>
            <a:solidFill>
              <a:srgbClr val="E8AF96"/>
            </a:solidFill>
            <a:ln w="9525" cap="rnd">
              <a:noFill/>
              <a:round/>
              <a:headEnd/>
              <a:tailEnd/>
            </a:ln>
            <a:effectLst/>
          </p:spPr>
          <p:txBody>
            <a:bodyPr/>
            <a:lstStyle/>
            <a:p>
              <a:endParaRPr lang="en-US"/>
            </a:p>
          </p:txBody>
        </p:sp>
        <p:sp>
          <p:nvSpPr>
            <p:cNvPr id="19714" name="Freeform 258"/>
            <p:cNvSpPr>
              <a:spLocks/>
            </p:cNvSpPr>
            <p:nvPr/>
          </p:nvSpPr>
          <p:spPr bwMode="auto">
            <a:xfrm>
              <a:off x="776" y="2785"/>
              <a:ext cx="171" cy="100"/>
            </a:xfrm>
            <a:custGeom>
              <a:avLst/>
              <a:gdLst/>
              <a:ahLst/>
              <a:cxnLst>
                <a:cxn ang="0">
                  <a:pos x="2" y="4"/>
                </a:cxn>
                <a:cxn ang="0">
                  <a:pos x="0" y="9"/>
                </a:cxn>
                <a:cxn ang="0">
                  <a:pos x="165" y="99"/>
                </a:cxn>
                <a:cxn ang="0">
                  <a:pos x="170" y="89"/>
                </a:cxn>
                <a:cxn ang="0">
                  <a:pos x="4" y="0"/>
                </a:cxn>
                <a:cxn ang="0">
                  <a:pos x="2" y="4"/>
                </a:cxn>
              </a:cxnLst>
              <a:rect l="0" t="0" r="r" b="b"/>
              <a:pathLst>
                <a:path w="171" h="100">
                  <a:moveTo>
                    <a:pt x="2" y="4"/>
                  </a:moveTo>
                  <a:lnTo>
                    <a:pt x="0" y="9"/>
                  </a:lnTo>
                  <a:lnTo>
                    <a:pt x="165" y="99"/>
                  </a:lnTo>
                  <a:lnTo>
                    <a:pt x="170" y="89"/>
                  </a:lnTo>
                  <a:lnTo>
                    <a:pt x="4" y="0"/>
                  </a:lnTo>
                  <a:lnTo>
                    <a:pt x="2" y="4"/>
                  </a:lnTo>
                </a:path>
              </a:pathLst>
            </a:custGeom>
            <a:solidFill>
              <a:srgbClr val="E8AF96"/>
            </a:solidFill>
            <a:ln w="9525" cap="rnd">
              <a:noFill/>
              <a:round/>
              <a:headEnd/>
              <a:tailEnd/>
            </a:ln>
            <a:effectLst/>
          </p:spPr>
          <p:txBody>
            <a:bodyPr/>
            <a:lstStyle/>
            <a:p>
              <a:endParaRPr lang="en-US"/>
            </a:p>
          </p:txBody>
        </p:sp>
        <p:sp>
          <p:nvSpPr>
            <p:cNvPr id="19715" name="Freeform 259"/>
            <p:cNvSpPr>
              <a:spLocks/>
            </p:cNvSpPr>
            <p:nvPr/>
          </p:nvSpPr>
          <p:spPr bwMode="auto">
            <a:xfrm>
              <a:off x="772" y="2785"/>
              <a:ext cx="17" cy="17"/>
            </a:xfrm>
            <a:custGeom>
              <a:avLst/>
              <a:gdLst/>
              <a:ahLst/>
              <a:cxnLst>
                <a:cxn ang="0">
                  <a:pos x="16" y="1"/>
                </a:cxn>
                <a:cxn ang="0">
                  <a:pos x="11" y="0"/>
                </a:cxn>
                <a:cxn ang="0">
                  <a:pos x="7" y="1"/>
                </a:cxn>
                <a:cxn ang="0">
                  <a:pos x="4" y="2"/>
                </a:cxn>
                <a:cxn ang="0">
                  <a:pos x="1" y="4"/>
                </a:cxn>
                <a:cxn ang="0">
                  <a:pos x="0" y="8"/>
                </a:cxn>
                <a:cxn ang="0">
                  <a:pos x="1" y="11"/>
                </a:cxn>
                <a:cxn ang="0">
                  <a:pos x="2" y="13"/>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3"/>
                  </a:lnTo>
                  <a:lnTo>
                    <a:pt x="7" y="16"/>
                  </a:lnTo>
                  <a:lnTo>
                    <a:pt x="16" y="1"/>
                  </a:lnTo>
                </a:path>
              </a:pathLst>
            </a:custGeom>
            <a:solidFill>
              <a:srgbClr val="E8AF96"/>
            </a:solidFill>
            <a:ln w="9525" cap="rnd">
              <a:noFill/>
              <a:round/>
              <a:headEnd/>
              <a:tailEnd/>
            </a:ln>
            <a:effectLst/>
          </p:spPr>
          <p:txBody>
            <a:bodyPr/>
            <a:lstStyle/>
            <a:p>
              <a:endParaRPr lang="en-US"/>
            </a:p>
          </p:txBody>
        </p:sp>
        <p:sp>
          <p:nvSpPr>
            <p:cNvPr id="19716" name="Freeform 260"/>
            <p:cNvSpPr>
              <a:spLocks/>
            </p:cNvSpPr>
            <p:nvPr/>
          </p:nvSpPr>
          <p:spPr bwMode="auto">
            <a:xfrm>
              <a:off x="934" y="2883"/>
              <a:ext cx="17" cy="17"/>
            </a:xfrm>
            <a:custGeom>
              <a:avLst/>
              <a:gdLst/>
              <a:ahLst/>
              <a:cxnLst>
                <a:cxn ang="0">
                  <a:pos x="0" y="14"/>
                </a:cxn>
                <a:cxn ang="0">
                  <a:pos x="4" y="16"/>
                </a:cxn>
                <a:cxn ang="0">
                  <a:pos x="8" y="14"/>
                </a:cxn>
                <a:cxn ang="0">
                  <a:pos x="11" y="13"/>
                </a:cxn>
                <a:cxn ang="0">
                  <a:pos x="14" y="11"/>
                </a:cxn>
                <a:cxn ang="0">
                  <a:pos x="16" y="8"/>
                </a:cxn>
                <a:cxn ang="0">
                  <a:pos x="16" y="4"/>
                </a:cxn>
                <a:cxn ang="0">
                  <a:pos x="13" y="2"/>
                </a:cxn>
                <a:cxn ang="0">
                  <a:pos x="8" y="0"/>
                </a:cxn>
                <a:cxn ang="0">
                  <a:pos x="0" y="14"/>
                </a:cxn>
              </a:cxnLst>
              <a:rect l="0" t="0" r="r" b="b"/>
              <a:pathLst>
                <a:path w="17" h="17">
                  <a:moveTo>
                    <a:pt x="0" y="14"/>
                  </a:moveTo>
                  <a:lnTo>
                    <a:pt x="4" y="16"/>
                  </a:lnTo>
                  <a:lnTo>
                    <a:pt x="8" y="14"/>
                  </a:lnTo>
                  <a:lnTo>
                    <a:pt x="11" y="13"/>
                  </a:lnTo>
                  <a:lnTo>
                    <a:pt x="14" y="11"/>
                  </a:lnTo>
                  <a:lnTo>
                    <a:pt x="16" y="8"/>
                  </a:lnTo>
                  <a:lnTo>
                    <a:pt x="16" y="4"/>
                  </a:lnTo>
                  <a:lnTo>
                    <a:pt x="13" y="2"/>
                  </a:lnTo>
                  <a:lnTo>
                    <a:pt x="8" y="0"/>
                  </a:lnTo>
                  <a:lnTo>
                    <a:pt x="0" y="14"/>
                  </a:lnTo>
                </a:path>
              </a:pathLst>
            </a:custGeom>
            <a:solidFill>
              <a:srgbClr val="E8B5A0"/>
            </a:solidFill>
            <a:ln w="9525" cap="rnd">
              <a:noFill/>
              <a:round/>
              <a:headEnd/>
              <a:tailEnd/>
            </a:ln>
            <a:effectLst/>
          </p:spPr>
          <p:txBody>
            <a:bodyPr/>
            <a:lstStyle/>
            <a:p>
              <a:endParaRPr lang="en-US"/>
            </a:p>
          </p:txBody>
        </p:sp>
        <p:sp>
          <p:nvSpPr>
            <p:cNvPr id="19717" name="Freeform 261"/>
            <p:cNvSpPr>
              <a:spLocks/>
            </p:cNvSpPr>
            <p:nvPr/>
          </p:nvSpPr>
          <p:spPr bwMode="auto">
            <a:xfrm>
              <a:off x="778" y="2800"/>
              <a:ext cx="161" cy="94"/>
            </a:xfrm>
            <a:custGeom>
              <a:avLst/>
              <a:gdLst/>
              <a:ahLst/>
              <a:cxnLst>
                <a:cxn ang="0">
                  <a:pos x="2" y="4"/>
                </a:cxn>
                <a:cxn ang="0">
                  <a:pos x="0" y="9"/>
                </a:cxn>
                <a:cxn ang="0">
                  <a:pos x="155" y="93"/>
                </a:cxn>
                <a:cxn ang="0">
                  <a:pos x="160" y="83"/>
                </a:cxn>
                <a:cxn ang="0">
                  <a:pos x="4" y="0"/>
                </a:cxn>
                <a:cxn ang="0">
                  <a:pos x="2" y="4"/>
                </a:cxn>
              </a:cxnLst>
              <a:rect l="0" t="0" r="r" b="b"/>
              <a:pathLst>
                <a:path w="161" h="94">
                  <a:moveTo>
                    <a:pt x="2" y="4"/>
                  </a:moveTo>
                  <a:lnTo>
                    <a:pt x="0" y="9"/>
                  </a:lnTo>
                  <a:lnTo>
                    <a:pt x="155" y="93"/>
                  </a:lnTo>
                  <a:lnTo>
                    <a:pt x="160" y="83"/>
                  </a:lnTo>
                  <a:lnTo>
                    <a:pt x="4" y="0"/>
                  </a:lnTo>
                  <a:lnTo>
                    <a:pt x="2" y="4"/>
                  </a:lnTo>
                </a:path>
              </a:pathLst>
            </a:custGeom>
            <a:solidFill>
              <a:srgbClr val="E8B5A0"/>
            </a:solidFill>
            <a:ln w="9525" cap="rnd">
              <a:noFill/>
              <a:round/>
              <a:headEnd/>
              <a:tailEnd/>
            </a:ln>
            <a:effectLst/>
          </p:spPr>
          <p:txBody>
            <a:bodyPr/>
            <a:lstStyle/>
            <a:p>
              <a:endParaRPr lang="en-US"/>
            </a:p>
          </p:txBody>
        </p:sp>
        <p:sp>
          <p:nvSpPr>
            <p:cNvPr id="19718" name="Freeform 262"/>
            <p:cNvSpPr>
              <a:spLocks/>
            </p:cNvSpPr>
            <p:nvPr/>
          </p:nvSpPr>
          <p:spPr bwMode="auto">
            <a:xfrm>
              <a:off x="774" y="2799"/>
              <a:ext cx="17" cy="17"/>
            </a:xfrm>
            <a:custGeom>
              <a:avLst/>
              <a:gdLst/>
              <a:ahLst/>
              <a:cxnLst>
                <a:cxn ang="0">
                  <a:pos x="16" y="1"/>
                </a:cxn>
                <a:cxn ang="0">
                  <a:pos x="11" y="0"/>
                </a:cxn>
                <a:cxn ang="0">
                  <a:pos x="7" y="1"/>
                </a:cxn>
                <a:cxn ang="0">
                  <a:pos x="4" y="2"/>
                </a:cxn>
                <a:cxn ang="0">
                  <a:pos x="1" y="4"/>
                </a:cxn>
                <a:cxn ang="0">
                  <a:pos x="0" y="8"/>
                </a:cxn>
                <a:cxn ang="0">
                  <a:pos x="1" y="11"/>
                </a:cxn>
                <a:cxn ang="0">
                  <a:pos x="2" y="13"/>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3"/>
                  </a:lnTo>
                  <a:lnTo>
                    <a:pt x="7" y="16"/>
                  </a:lnTo>
                  <a:lnTo>
                    <a:pt x="16" y="1"/>
                  </a:lnTo>
                </a:path>
              </a:pathLst>
            </a:custGeom>
            <a:solidFill>
              <a:srgbClr val="E8B5A0"/>
            </a:solidFill>
            <a:ln w="9525" cap="rnd">
              <a:noFill/>
              <a:round/>
              <a:headEnd/>
              <a:tailEnd/>
            </a:ln>
            <a:effectLst/>
          </p:spPr>
          <p:txBody>
            <a:bodyPr/>
            <a:lstStyle/>
            <a:p>
              <a:endParaRPr lang="en-US"/>
            </a:p>
          </p:txBody>
        </p:sp>
        <p:sp>
          <p:nvSpPr>
            <p:cNvPr id="19719" name="Freeform 263"/>
            <p:cNvSpPr>
              <a:spLocks/>
            </p:cNvSpPr>
            <p:nvPr/>
          </p:nvSpPr>
          <p:spPr bwMode="auto">
            <a:xfrm>
              <a:off x="925" y="2891"/>
              <a:ext cx="17" cy="17"/>
            </a:xfrm>
            <a:custGeom>
              <a:avLst/>
              <a:gdLst/>
              <a:ahLst/>
              <a:cxnLst>
                <a:cxn ang="0">
                  <a:pos x="0" y="14"/>
                </a:cxn>
                <a:cxn ang="0">
                  <a:pos x="4" y="16"/>
                </a:cxn>
                <a:cxn ang="0">
                  <a:pos x="8" y="14"/>
                </a:cxn>
                <a:cxn ang="0">
                  <a:pos x="11" y="12"/>
                </a:cxn>
                <a:cxn ang="0">
                  <a:pos x="14" y="10"/>
                </a:cxn>
                <a:cxn ang="0">
                  <a:pos x="16" y="7"/>
                </a:cxn>
                <a:cxn ang="0">
                  <a:pos x="14" y="5"/>
                </a:cxn>
                <a:cxn ang="0">
                  <a:pos x="13" y="2"/>
                </a:cxn>
                <a:cxn ang="0">
                  <a:pos x="8" y="0"/>
                </a:cxn>
                <a:cxn ang="0">
                  <a:pos x="0" y="14"/>
                </a:cxn>
              </a:cxnLst>
              <a:rect l="0" t="0" r="r" b="b"/>
              <a:pathLst>
                <a:path w="17" h="17">
                  <a:moveTo>
                    <a:pt x="0" y="14"/>
                  </a:moveTo>
                  <a:lnTo>
                    <a:pt x="4" y="16"/>
                  </a:lnTo>
                  <a:lnTo>
                    <a:pt x="8" y="14"/>
                  </a:lnTo>
                  <a:lnTo>
                    <a:pt x="11" y="12"/>
                  </a:lnTo>
                  <a:lnTo>
                    <a:pt x="14" y="10"/>
                  </a:lnTo>
                  <a:lnTo>
                    <a:pt x="16" y="7"/>
                  </a:lnTo>
                  <a:lnTo>
                    <a:pt x="14" y="5"/>
                  </a:lnTo>
                  <a:lnTo>
                    <a:pt x="13" y="2"/>
                  </a:lnTo>
                  <a:lnTo>
                    <a:pt x="8" y="0"/>
                  </a:lnTo>
                  <a:lnTo>
                    <a:pt x="0" y="14"/>
                  </a:lnTo>
                </a:path>
              </a:pathLst>
            </a:custGeom>
            <a:solidFill>
              <a:srgbClr val="EABCAD"/>
            </a:solidFill>
            <a:ln w="9525" cap="rnd">
              <a:noFill/>
              <a:round/>
              <a:headEnd/>
              <a:tailEnd/>
            </a:ln>
            <a:effectLst/>
          </p:spPr>
          <p:txBody>
            <a:bodyPr/>
            <a:lstStyle/>
            <a:p>
              <a:endParaRPr lang="en-US"/>
            </a:p>
          </p:txBody>
        </p:sp>
        <p:sp>
          <p:nvSpPr>
            <p:cNvPr id="19720" name="Freeform 264"/>
            <p:cNvSpPr>
              <a:spLocks/>
            </p:cNvSpPr>
            <p:nvPr/>
          </p:nvSpPr>
          <p:spPr bwMode="auto">
            <a:xfrm>
              <a:off x="779" y="2812"/>
              <a:ext cx="152" cy="90"/>
            </a:xfrm>
            <a:custGeom>
              <a:avLst/>
              <a:gdLst/>
              <a:ahLst/>
              <a:cxnLst>
                <a:cxn ang="0">
                  <a:pos x="2" y="5"/>
                </a:cxn>
                <a:cxn ang="0">
                  <a:pos x="0" y="9"/>
                </a:cxn>
                <a:cxn ang="0">
                  <a:pos x="146" y="89"/>
                </a:cxn>
                <a:cxn ang="0">
                  <a:pos x="151" y="78"/>
                </a:cxn>
                <a:cxn ang="0">
                  <a:pos x="4" y="0"/>
                </a:cxn>
                <a:cxn ang="0">
                  <a:pos x="2" y="5"/>
                </a:cxn>
              </a:cxnLst>
              <a:rect l="0" t="0" r="r" b="b"/>
              <a:pathLst>
                <a:path w="152" h="90">
                  <a:moveTo>
                    <a:pt x="2" y="5"/>
                  </a:moveTo>
                  <a:lnTo>
                    <a:pt x="0" y="9"/>
                  </a:lnTo>
                  <a:lnTo>
                    <a:pt x="146" y="89"/>
                  </a:lnTo>
                  <a:lnTo>
                    <a:pt x="151" y="78"/>
                  </a:lnTo>
                  <a:lnTo>
                    <a:pt x="4" y="0"/>
                  </a:lnTo>
                  <a:lnTo>
                    <a:pt x="2" y="5"/>
                  </a:lnTo>
                </a:path>
              </a:pathLst>
            </a:custGeom>
            <a:solidFill>
              <a:srgbClr val="EABCAD"/>
            </a:solidFill>
            <a:ln w="9525" cap="rnd">
              <a:noFill/>
              <a:round/>
              <a:headEnd/>
              <a:tailEnd/>
            </a:ln>
            <a:effectLst/>
          </p:spPr>
          <p:txBody>
            <a:bodyPr/>
            <a:lstStyle/>
            <a:p>
              <a:endParaRPr lang="en-US"/>
            </a:p>
          </p:txBody>
        </p:sp>
        <p:sp>
          <p:nvSpPr>
            <p:cNvPr id="19721" name="Freeform 265"/>
            <p:cNvSpPr>
              <a:spLocks/>
            </p:cNvSpPr>
            <p:nvPr/>
          </p:nvSpPr>
          <p:spPr bwMode="auto">
            <a:xfrm>
              <a:off x="776" y="2812"/>
              <a:ext cx="17" cy="17"/>
            </a:xfrm>
            <a:custGeom>
              <a:avLst/>
              <a:gdLst/>
              <a:ahLst/>
              <a:cxnLst>
                <a:cxn ang="0">
                  <a:pos x="16" y="1"/>
                </a:cxn>
                <a:cxn ang="0">
                  <a:pos x="11" y="0"/>
                </a:cxn>
                <a:cxn ang="0">
                  <a:pos x="7" y="1"/>
                </a:cxn>
                <a:cxn ang="0">
                  <a:pos x="4" y="2"/>
                </a:cxn>
                <a:cxn ang="0">
                  <a:pos x="1" y="5"/>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5"/>
                  </a:lnTo>
                  <a:lnTo>
                    <a:pt x="0" y="8"/>
                  </a:lnTo>
                  <a:lnTo>
                    <a:pt x="1" y="11"/>
                  </a:lnTo>
                  <a:lnTo>
                    <a:pt x="2" y="14"/>
                  </a:lnTo>
                  <a:lnTo>
                    <a:pt x="7" y="16"/>
                  </a:lnTo>
                  <a:lnTo>
                    <a:pt x="16" y="1"/>
                  </a:lnTo>
                </a:path>
              </a:pathLst>
            </a:custGeom>
            <a:solidFill>
              <a:srgbClr val="EABCAD"/>
            </a:solidFill>
            <a:ln w="9525" cap="rnd">
              <a:noFill/>
              <a:round/>
              <a:headEnd/>
              <a:tailEnd/>
            </a:ln>
            <a:effectLst/>
          </p:spPr>
          <p:txBody>
            <a:bodyPr/>
            <a:lstStyle/>
            <a:p>
              <a:endParaRPr lang="en-US"/>
            </a:p>
          </p:txBody>
        </p:sp>
        <p:sp>
          <p:nvSpPr>
            <p:cNvPr id="19722" name="Freeform 266"/>
            <p:cNvSpPr>
              <a:spLocks/>
            </p:cNvSpPr>
            <p:nvPr/>
          </p:nvSpPr>
          <p:spPr bwMode="auto">
            <a:xfrm>
              <a:off x="918" y="2899"/>
              <a:ext cx="17" cy="17"/>
            </a:xfrm>
            <a:custGeom>
              <a:avLst/>
              <a:gdLst/>
              <a:ahLst/>
              <a:cxnLst>
                <a:cxn ang="0">
                  <a:pos x="0" y="16"/>
                </a:cxn>
                <a:cxn ang="0">
                  <a:pos x="4" y="16"/>
                </a:cxn>
                <a:cxn ang="0">
                  <a:pos x="8" y="16"/>
                </a:cxn>
                <a:cxn ang="0">
                  <a:pos x="12" y="13"/>
                </a:cxn>
                <a:cxn ang="0">
                  <a:pos x="16" y="11"/>
                </a:cxn>
                <a:cxn ang="0">
                  <a:pos x="16" y="8"/>
                </a:cxn>
                <a:cxn ang="0">
                  <a:pos x="16" y="5"/>
                </a:cxn>
                <a:cxn ang="0">
                  <a:pos x="14" y="2"/>
                </a:cxn>
                <a:cxn ang="0">
                  <a:pos x="9" y="0"/>
                </a:cxn>
                <a:cxn ang="0">
                  <a:pos x="0" y="16"/>
                </a:cxn>
              </a:cxnLst>
              <a:rect l="0" t="0" r="r" b="b"/>
              <a:pathLst>
                <a:path w="17" h="17">
                  <a:moveTo>
                    <a:pt x="0" y="16"/>
                  </a:moveTo>
                  <a:lnTo>
                    <a:pt x="4" y="16"/>
                  </a:lnTo>
                  <a:lnTo>
                    <a:pt x="8" y="16"/>
                  </a:lnTo>
                  <a:lnTo>
                    <a:pt x="12" y="13"/>
                  </a:lnTo>
                  <a:lnTo>
                    <a:pt x="16" y="11"/>
                  </a:lnTo>
                  <a:lnTo>
                    <a:pt x="16" y="8"/>
                  </a:lnTo>
                  <a:lnTo>
                    <a:pt x="16" y="5"/>
                  </a:lnTo>
                  <a:lnTo>
                    <a:pt x="14" y="2"/>
                  </a:lnTo>
                  <a:lnTo>
                    <a:pt x="9" y="0"/>
                  </a:lnTo>
                  <a:lnTo>
                    <a:pt x="0" y="16"/>
                  </a:lnTo>
                </a:path>
              </a:pathLst>
            </a:custGeom>
            <a:solidFill>
              <a:srgbClr val="EAC4B5"/>
            </a:solidFill>
            <a:ln w="9525" cap="rnd">
              <a:noFill/>
              <a:round/>
              <a:headEnd/>
              <a:tailEnd/>
            </a:ln>
            <a:effectLst/>
          </p:spPr>
          <p:txBody>
            <a:bodyPr/>
            <a:lstStyle/>
            <a:p>
              <a:endParaRPr lang="en-US"/>
            </a:p>
          </p:txBody>
        </p:sp>
        <p:sp>
          <p:nvSpPr>
            <p:cNvPr id="19723" name="Freeform 267"/>
            <p:cNvSpPr>
              <a:spLocks/>
            </p:cNvSpPr>
            <p:nvPr/>
          </p:nvSpPr>
          <p:spPr bwMode="auto">
            <a:xfrm>
              <a:off x="782" y="2826"/>
              <a:ext cx="141" cy="85"/>
            </a:xfrm>
            <a:custGeom>
              <a:avLst/>
              <a:gdLst/>
              <a:ahLst/>
              <a:cxnLst>
                <a:cxn ang="0">
                  <a:pos x="2" y="5"/>
                </a:cxn>
                <a:cxn ang="0">
                  <a:pos x="0" y="10"/>
                </a:cxn>
                <a:cxn ang="0">
                  <a:pos x="135" y="84"/>
                </a:cxn>
                <a:cxn ang="0">
                  <a:pos x="140" y="73"/>
                </a:cxn>
                <a:cxn ang="0">
                  <a:pos x="4" y="0"/>
                </a:cxn>
                <a:cxn ang="0">
                  <a:pos x="2" y="5"/>
                </a:cxn>
              </a:cxnLst>
              <a:rect l="0" t="0" r="r" b="b"/>
              <a:pathLst>
                <a:path w="141" h="85">
                  <a:moveTo>
                    <a:pt x="2" y="5"/>
                  </a:moveTo>
                  <a:lnTo>
                    <a:pt x="0" y="10"/>
                  </a:lnTo>
                  <a:lnTo>
                    <a:pt x="135" y="84"/>
                  </a:lnTo>
                  <a:lnTo>
                    <a:pt x="140" y="73"/>
                  </a:lnTo>
                  <a:lnTo>
                    <a:pt x="4" y="0"/>
                  </a:lnTo>
                  <a:lnTo>
                    <a:pt x="2" y="5"/>
                  </a:lnTo>
                </a:path>
              </a:pathLst>
            </a:custGeom>
            <a:solidFill>
              <a:srgbClr val="EAC4B5"/>
            </a:solidFill>
            <a:ln w="9525" cap="rnd">
              <a:noFill/>
              <a:round/>
              <a:headEnd/>
              <a:tailEnd/>
            </a:ln>
            <a:effectLst/>
          </p:spPr>
          <p:txBody>
            <a:bodyPr/>
            <a:lstStyle/>
            <a:p>
              <a:endParaRPr lang="en-US"/>
            </a:p>
          </p:txBody>
        </p:sp>
        <p:sp>
          <p:nvSpPr>
            <p:cNvPr id="19724" name="Freeform 268"/>
            <p:cNvSpPr>
              <a:spLocks/>
            </p:cNvSpPr>
            <p:nvPr/>
          </p:nvSpPr>
          <p:spPr bwMode="auto">
            <a:xfrm>
              <a:off x="778" y="2826"/>
              <a:ext cx="17" cy="17"/>
            </a:xfrm>
            <a:custGeom>
              <a:avLst/>
              <a:gdLst/>
              <a:ahLst/>
              <a:cxnLst>
                <a:cxn ang="0">
                  <a:pos x="16" y="1"/>
                </a:cxn>
                <a:cxn ang="0">
                  <a:pos x="11" y="0"/>
                </a:cxn>
                <a:cxn ang="0">
                  <a:pos x="7" y="1"/>
                </a:cxn>
                <a:cxn ang="0">
                  <a:pos x="4" y="2"/>
                </a:cxn>
                <a:cxn ang="0">
                  <a:pos x="1" y="5"/>
                </a:cxn>
                <a:cxn ang="0">
                  <a:pos x="0" y="7"/>
                </a:cxn>
                <a:cxn ang="0">
                  <a:pos x="1" y="10"/>
                </a:cxn>
                <a:cxn ang="0">
                  <a:pos x="2" y="13"/>
                </a:cxn>
                <a:cxn ang="0">
                  <a:pos x="7" y="16"/>
                </a:cxn>
                <a:cxn ang="0">
                  <a:pos x="16" y="1"/>
                </a:cxn>
              </a:cxnLst>
              <a:rect l="0" t="0" r="r" b="b"/>
              <a:pathLst>
                <a:path w="17" h="17">
                  <a:moveTo>
                    <a:pt x="16" y="1"/>
                  </a:moveTo>
                  <a:lnTo>
                    <a:pt x="11" y="0"/>
                  </a:lnTo>
                  <a:lnTo>
                    <a:pt x="7" y="1"/>
                  </a:lnTo>
                  <a:lnTo>
                    <a:pt x="4" y="2"/>
                  </a:lnTo>
                  <a:lnTo>
                    <a:pt x="1" y="5"/>
                  </a:lnTo>
                  <a:lnTo>
                    <a:pt x="0" y="7"/>
                  </a:lnTo>
                  <a:lnTo>
                    <a:pt x="1" y="10"/>
                  </a:lnTo>
                  <a:lnTo>
                    <a:pt x="2" y="13"/>
                  </a:lnTo>
                  <a:lnTo>
                    <a:pt x="7" y="16"/>
                  </a:lnTo>
                  <a:lnTo>
                    <a:pt x="16" y="1"/>
                  </a:lnTo>
                </a:path>
              </a:pathLst>
            </a:custGeom>
            <a:solidFill>
              <a:srgbClr val="EAC4B5"/>
            </a:solidFill>
            <a:ln w="9525" cap="rnd">
              <a:noFill/>
              <a:round/>
              <a:headEnd/>
              <a:tailEnd/>
            </a:ln>
            <a:effectLst/>
          </p:spPr>
          <p:txBody>
            <a:bodyPr/>
            <a:lstStyle/>
            <a:p>
              <a:endParaRPr lang="en-US"/>
            </a:p>
          </p:txBody>
        </p:sp>
        <p:sp>
          <p:nvSpPr>
            <p:cNvPr id="19725" name="Freeform 269"/>
            <p:cNvSpPr>
              <a:spLocks/>
            </p:cNvSpPr>
            <p:nvPr/>
          </p:nvSpPr>
          <p:spPr bwMode="auto">
            <a:xfrm>
              <a:off x="908" y="2907"/>
              <a:ext cx="17" cy="17"/>
            </a:xfrm>
            <a:custGeom>
              <a:avLst/>
              <a:gdLst/>
              <a:ahLst/>
              <a:cxnLst>
                <a:cxn ang="0">
                  <a:pos x="0" y="14"/>
                </a:cxn>
                <a:cxn ang="0">
                  <a:pos x="5" y="16"/>
                </a:cxn>
                <a:cxn ang="0">
                  <a:pos x="8" y="14"/>
                </a:cxn>
                <a:cxn ang="0">
                  <a:pos x="11" y="13"/>
                </a:cxn>
                <a:cxn ang="0">
                  <a:pos x="14" y="10"/>
                </a:cxn>
                <a:cxn ang="0">
                  <a:pos x="16" y="8"/>
                </a:cxn>
                <a:cxn ang="0">
                  <a:pos x="16" y="5"/>
                </a:cxn>
                <a:cxn ang="0">
                  <a:pos x="13" y="2"/>
                </a:cxn>
                <a:cxn ang="0">
                  <a:pos x="10" y="0"/>
                </a:cxn>
                <a:cxn ang="0">
                  <a:pos x="0" y="14"/>
                </a:cxn>
              </a:cxnLst>
              <a:rect l="0" t="0" r="r" b="b"/>
              <a:pathLst>
                <a:path w="17" h="17">
                  <a:moveTo>
                    <a:pt x="0" y="14"/>
                  </a:moveTo>
                  <a:lnTo>
                    <a:pt x="5" y="16"/>
                  </a:lnTo>
                  <a:lnTo>
                    <a:pt x="8" y="14"/>
                  </a:lnTo>
                  <a:lnTo>
                    <a:pt x="11" y="13"/>
                  </a:lnTo>
                  <a:lnTo>
                    <a:pt x="14" y="10"/>
                  </a:lnTo>
                  <a:lnTo>
                    <a:pt x="16" y="8"/>
                  </a:lnTo>
                  <a:lnTo>
                    <a:pt x="16" y="5"/>
                  </a:lnTo>
                  <a:lnTo>
                    <a:pt x="13" y="2"/>
                  </a:lnTo>
                  <a:lnTo>
                    <a:pt x="10" y="0"/>
                  </a:lnTo>
                  <a:lnTo>
                    <a:pt x="0" y="14"/>
                  </a:lnTo>
                </a:path>
              </a:pathLst>
            </a:custGeom>
            <a:solidFill>
              <a:srgbClr val="EACCBF"/>
            </a:solidFill>
            <a:ln w="9525" cap="rnd">
              <a:noFill/>
              <a:round/>
              <a:headEnd/>
              <a:tailEnd/>
            </a:ln>
            <a:effectLst/>
          </p:spPr>
          <p:txBody>
            <a:bodyPr/>
            <a:lstStyle/>
            <a:p>
              <a:endParaRPr lang="en-US"/>
            </a:p>
          </p:txBody>
        </p:sp>
        <p:sp>
          <p:nvSpPr>
            <p:cNvPr id="19726" name="Freeform 270"/>
            <p:cNvSpPr>
              <a:spLocks/>
            </p:cNvSpPr>
            <p:nvPr/>
          </p:nvSpPr>
          <p:spPr bwMode="auto">
            <a:xfrm>
              <a:off x="784" y="2839"/>
              <a:ext cx="130" cy="79"/>
            </a:xfrm>
            <a:custGeom>
              <a:avLst/>
              <a:gdLst/>
              <a:ahLst/>
              <a:cxnLst>
                <a:cxn ang="0">
                  <a:pos x="2" y="5"/>
                </a:cxn>
                <a:cxn ang="0">
                  <a:pos x="0" y="10"/>
                </a:cxn>
                <a:cxn ang="0">
                  <a:pos x="124" y="78"/>
                </a:cxn>
                <a:cxn ang="0">
                  <a:pos x="129" y="67"/>
                </a:cxn>
                <a:cxn ang="0">
                  <a:pos x="4" y="0"/>
                </a:cxn>
                <a:cxn ang="0">
                  <a:pos x="2" y="5"/>
                </a:cxn>
              </a:cxnLst>
              <a:rect l="0" t="0" r="r" b="b"/>
              <a:pathLst>
                <a:path w="130" h="79">
                  <a:moveTo>
                    <a:pt x="2" y="5"/>
                  </a:moveTo>
                  <a:lnTo>
                    <a:pt x="0" y="10"/>
                  </a:lnTo>
                  <a:lnTo>
                    <a:pt x="124" y="78"/>
                  </a:lnTo>
                  <a:lnTo>
                    <a:pt x="129" y="67"/>
                  </a:lnTo>
                  <a:lnTo>
                    <a:pt x="4" y="0"/>
                  </a:lnTo>
                  <a:lnTo>
                    <a:pt x="2" y="5"/>
                  </a:lnTo>
                </a:path>
              </a:pathLst>
            </a:custGeom>
            <a:solidFill>
              <a:srgbClr val="EACCBF"/>
            </a:solidFill>
            <a:ln w="9525" cap="rnd">
              <a:noFill/>
              <a:round/>
              <a:headEnd/>
              <a:tailEnd/>
            </a:ln>
            <a:effectLst/>
          </p:spPr>
          <p:txBody>
            <a:bodyPr/>
            <a:lstStyle/>
            <a:p>
              <a:endParaRPr lang="en-US"/>
            </a:p>
          </p:txBody>
        </p:sp>
        <p:sp>
          <p:nvSpPr>
            <p:cNvPr id="19727" name="Freeform 271"/>
            <p:cNvSpPr>
              <a:spLocks/>
            </p:cNvSpPr>
            <p:nvPr/>
          </p:nvSpPr>
          <p:spPr bwMode="auto">
            <a:xfrm>
              <a:off x="780" y="2839"/>
              <a:ext cx="17" cy="17"/>
            </a:xfrm>
            <a:custGeom>
              <a:avLst/>
              <a:gdLst/>
              <a:ahLst/>
              <a:cxnLst>
                <a:cxn ang="0">
                  <a:pos x="16" y="1"/>
                </a:cxn>
                <a:cxn ang="0">
                  <a:pos x="11" y="0"/>
                </a:cxn>
                <a:cxn ang="0">
                  <a:pos x="7" y="1"/>
                </a:cxn>
                <a:cxn ang="0">
                  <a:pos x="4" y="3"/>
                </a:cxn>
                <a:cxn ang="0">
                  <a:pos x="1" y="5"/>
                </a:cxn>
                <a:cxn ang="0">
                  <a:pos x="0" y="8"/>
                </a:cxn>
                <a:cxn ang="0">
                  <a:pos x="1" y="10"/>
                </a:cxn>
                <a:cxn ang="0">
                  <a:pos x="2" y="13"/>
                </a:cxn>
                <a:cxn ang="0">
                  <a:pos x="7" y="16"/>
                </a:cxn>
                <a:cxn ang="0">
                  <a:pos x="16" y="1"/>
                </a:cxn>
              </a:cxnLst>
              <a:rect l="0" t="0" r="r" b="b"/>
              <a:pathLst>
                <a:path w="17" h="17">
                  <a:moveTo>
                    <a:pt x="16" y="1"/>
                  </a:moveTo>
                  <a:lnTo>
                    <a:pt x="11" y="0"/>
                  </a:lnTo>
                  <a:lnTo>
                    <a:pt x="7" y="1"/>
                  </a:lnTo>
                  <a:lnTo>
                    <a:pt x="4" y="3"/>
                  </a:lnTo>
                  <a:lnTo>
                    <a:pt x="1" y="5"/>
                  </a:lnTo>
                  <a:lnTo>
                    <a:pt x="0" y="8"/>
                  </a:lnTo>
                  <a:lnTo>
                    <a:pt x="1" y="10"/>
                  </a:lnTo>
                  <a:lnTo>
                    <a:pt x="2" y="13"/>
                  </a:lnTo>
                  <a:lnTo>
                    <a:pt x="7" y="16"/>
                  </a:lnTo>
                  <a:lnTo>
                    <a:pt x="16" y="1"/>
                  </a:lnTo>
                </a:path>
              </a:pathLst>
            </a:custGeom>
            <a:solidFill>
              <a:srgbClr val="EACCBF"/>
            </a:solidFill>
            <a:ln w="9525" cap="rnd">
              <a:noFill/>
              <a:round/>
              <a:headEnd/>
              <a:tailEnd/>
            </a:ln>
            <a:effectLst/>
          </p:spPr>
          <p:txBody>
            <a:bodyPr/>
            <a:lstStyle/>
            <a:p>
              <a:endParaRPr lang="en-US"/>
            </a:p>
          </p:txBody>
        </p:sp>
        <p:sp>
          <p:nvSpPr>
            <p:cNvPr id="19728" name="Freeform 272"/>
            <p:cNvSpPr>
              <a:spLocks/>
            </p:cNvSpPr>
            <p:nvPr/>
          </p:nvSpPr>
          <p:spPr bwMode="auto">
            <a:xfrm>
              <a:off x="900" y="2915"/>
              <a:ext cx="17" cy="17"/>
            </a:xfrm>
            <a:custGeom>
              <a:avLst/>
              <a:gdLst/>
              <a:ahLst/>
              <a:cxnLst>
                <a:cxn ang="0">
                  <a:pos x="0" y="14"/>
                </a:cxn>
                <a:cxn ang="0">
                  <a:pos x="4" y="16"/>
                </a:cxn>
                <a:cxn ang="0">
                  <a:pos x="8" y="14"/>
                </a:cxn>
                <a:cxn ang="0">
                  <a:pos x="12" y="12"/>
                </a:cxn>
                <a:cxn ang="0">
                  <a:pos x="16" y="10"/>
                </a:cxn>
                <a:cxn ang="0">
                  <a:pos x="16" y="8"/>
                </a:cxn>
                <a:cxn ang="0">
                  <a:pos x="16" y="5"/>
                </a:cxn>
                <a:cxn ang="0">
                  <a:pos x="14" y="2"/>
                </a:cxn>
                <a:cxn ang="0">
                  <a:pos x="9" y="0"/>
                </a:cxn>
                <a:cxn ang="0">
                  <a:pos x="0" y="14"/>
                </a:cxn>
              </a:cxnLst>
              <a:rect l="0" t="0" r="r" b="b"/>
              <a:pathLst>
                <a:path w="17" h="17">
                  <a:moveTo>
                    <a:pt x="0" y="14"/>
                  </a:moveTo>
                  <a:lnTo>
                    <a:pt x="4" y="16"/>
                  </a:lnTo>
                  <a:lnTo>
                    <a:pt x="8" y="14"/>
                  </a:lnTo>
                  <a:lnTo>
                    <a:pt x="12" y="12"/>
                  </a:lnTo>
                  <a:lnTo>
                    <a:pt x="16" y="10"/>
                  </a:lnTo>
                  <a:lnTo>
                    <a:pt x="16" y="8"/>
                  </a:lnTo>
                  <a:lnTo>
                    <a:pt x="16" y="5"/>
                  </a:lnTo>
                  <a:lnTo>
                    <a:pt x="14" y="2"/>
                  </a:lnTo>
                  <a:lnTo>
                    <a:pt x="9" y="0"/>
                  </a:lnTo>
                  <a:lnTo>
                    <a:pt x="0" y="14"/>
                  </a:lnTo>
                </a:path>
              </a:pathLst>
            </a:custGeom>
            <a:solidFill>
              <a:srgbClr val="EDD3C9"/>
            </a:solidFill>
            <a:ln w="9525" cap="rnd">
              <a:noFill/>
              <a:round/>
              <a:headEnd/>
              <a:tailEnd/>
            </a:ln>
            <a:effectLst/>
          </p:spPr>
          <p:txBody>
            <a:bodyPr/>
            <a:lstStyle/>
            <a:p>
              <a:endParaRPr lang="en-US"/>
            </a:p>
          </p:txBody>
        </p:sp>
        <p:sp>
          <p:nvSpPr>
            <p:cNvPr id="19729" name="Freeform 273"/>
            <p:cNvSpPr>
              <a:spLocks/>
            </p:cNvSpPr>
            <p:nvPr/>
          </p:nvSpPr>
          <p:spPr bwMode="auto">
            <a:xfrm>
              <a:off x="786" y="2853"/>
              <a:ext cx="120" cy="74"/>
            </a:xfrm>
            <a:custGeom>
              <a:avLst/>
              <a:gdLst/>
              <a:ahLst/>
              <a:cxnLst>
                <a:cxn ang="0">
                  <a:pos x="2" y="5"/>
                </a:cxn>
                <a:cxn ang="0">
                  <a:pos x="0" y="9"/>
                </a:cxn>
                <a:cxn ang="0">
                  <a:pos x="114" y="73"/>
                </a:cxn>
                <a:cxn ang="0">
                  <a:pos x="119" y="62"/>
                </a:cxn>
                <a:cxn ang="0">
                  <a:pos x="4" y="0"/>
                </a:cxn>
                <a:cxn ang="0">
                  <a:pos x="2" y="5"/>
                </a:cxn>
              </a:cxnLst>
              <a:rect l="0" t="0" r="r" b="b"/>
              <a:pathLst>
                <a:path w="120" h="74">
                  <a:moveTo>
                    <a:pt x="2" y="5"/>
                  </a:moveTo>
                  <a:lnTo>
                    <a:pt x="0" y="9"/>
                  </a:lnTo>
                  <a:lnTo>
                    <a:pt x="114" y="73"/>
                  </a:lnTo>
                  <a:lnTo>
                    <a:pt x="119" y="62"/>
                  </a:lnTo>
                  <a:lnTo>
                    <a:pt x="4" y="0"/>
                  </a:lnTo>
                  <a:lnTo>
                    <a:pt x="2" y="5"/>
                  </a:lnTo>
                </a:path>
              </a:pathLst>
            </a:custGeom>
            <a:solidFill>
              <a:srgbClr val="EDD3C9"/>
            </a:solidFill>
            <a:ln w="9525" cap="rnd">
              <a:noFill/>
              <a:round/>
              <a:headEnd/>
              <a:tailEnd/>
            </a:ln>
            <a:effectLst/>
          </p:spPr>
          <p:txBody>
            <a:bodyPr/>
            <a:lstStyle/>
            <a:p>
              <a:endParaRPr lang="en-US"/>
            </a:p>
          </p:txBody>
        </p:sp>
        <p:sp>
          <p:nvSpPr>
            <p:cNvPr id="19730" name="Freeform 274"/>
            <p:cNvSpPr>
              <a:spLocks/>
            </p:cNvSpPr>
            <p:nvPr/>
          </p:nvSpPr>
          <p:spPr bwMode="auto">
            <a:xfrm>
              <a:off x="782" y="2852"/>
              <a:ext cx="17" cy="17"/>
            </a:xfrm>
            <a:custGeom>
              <a:avLst/>
              <a:gdLst/>
              <a:ahLst/>
              <a:cxnLst>
                <a:cxn ang="0">
                  <a:pos x="16" y="1"/>
                </a:cxn>
                <a:cxn ang="0">
                  <a:pos x="11" y="0"/>
                </a:cxn>
                <a:cxn ang="0">
                  <a:pos x="7" y="1"/>
                </a:cxn>
                <a:cxn ang="0">
                  <a:pos x="4" y="2"/>
                </a:cxn>
                <a:cxn ang="0">
                  <a:pos x="1" y="4"/>
                </a:cxn>
                <a:cxn ang="0">
                  <a:pos x="0" y="8"/>
                </a:cxn>
                <a:cxn ang="0">
                  <a:pos x="1" y="11"/>
                </a:cxn>
                <a:cxn ang="0">
                  <a:pos x="2" y="14"/>
                </a:cxn>
                <a:cxn ang="0">
                  <a:pos x="7" y="16"/>
                </a:cxn>
                <a:cxn ang="0">
                  <a:pos x="16" y="1"/>
                </a:cxn>
              </a:cxnLst>
              <a:rect l="0" t="0" r="r" b="b"/>
              <a:pathLst>
                <a:path w="17" h="17">
                  <a:moveTo>
                    <a:pt x="16" y="1"/>
                  </a:moveTo>
                  <a:lnTo>
                    <a:pt x="11" y="0"/>
                  </a:lnTo>
                  <a:lnTo>
                    <a:pt x="7" y="1"/>
                  </a:lnTo>
                  <a:lnTo>
                    <a:pt x="4" y="2"/>
                  </a:lnTo>
                  <a:lnTo>
                    <a:pt x="1" y="4"/>
                  </a:lnTo>
                  <a:lnTo>
                    <a:pt x="0" y="8"/>
                  </a:lnTo>
                  <a:lnTo>
                    <a:pt x="1" y="11"/>
                  </a:lnTo>
                  <a:lnTo>
                    <a:pt x="2" y="14"/>
                  </a:lnTo>
                  <a:lnTo>
                    <a:pt x="7" y="16"/>
                  </a:lnTo>
                  <a:lnTo>
                    <a:pt x="16" y="1"/>
                  </a:lnTo>
                </a:path>
              </a:pathLst>
            </a:custGeom>
            <a:solidFill>
              <a:srgbClr val="EDD3C9"/>
            </a:solidFill>
            <a:ln w="9525" cap="rnd">
              <a:noFill/>
              <a:round/>
              <a:headEnd/>
              <a:tailEnd/>
            </a:ln>
            <a:effectLst/>
          </p:spPr>
          <p:txBody>
            <a:bodyPr/>
            <a:lstStyle/>
            <a:p>
              <a:endParaRPr lang="en-US"/>
            </a:p>
          </p:txBody>
        </p:sp>
        <p:sp>
          <p:nvSpPr>
            <p:cNvPr id="19731" name="Freeform 275"/>
            <p:cNvSpPr>
              <a:spLocks/>
            </p:cNvSpPr>
            <p:nvPr/>
          </p:nvSpPr>
          <p:spPr bwMode="auto">
            <a:xfrm>
              <a:off x="892" y="2924"/>
              <a:ext cx="17" cy="17"/>
            </a:xfrm>
            <a:custGeom>
              <a:avLst/>
              <a:gdLst/>
              <a:ahLst/>
              <a:cxnLst>
                <a:cxn ang="0">
                  <a:pos x="0" y="14"/>
                </a:cxn>
                <a:cxn ang="0">
                  <a:pos x="4" y="16"/>
                </a:cxn>
                <a:cxn ang="0">
                  <a:pos x="8" y="14"/>
                </a:cxn>
                <a:cxn ang="0">
                  <a:pos x="11" y="13"/>
                </a:cxn>
                <a:cxn ang="0">
                  <a:pos x="14" y="11"/>
                </a:cxn>
                <a:cxn ang="0">
                  <a:pos x="16" y="8"/>
                </a:cxn>
                <a:cxn ang="0">
                  <a:pos x="14" y="4"/>
                </a:cxn>
                <a:cxn ang="0">
                  <a:pos x="13" y="1"/>
                </a:cxn>
                <a:cxn ang="0">
                  <a:pos x="8" y="0"/>
                </a:cxn>
                <a:cxn ang="0">
                  <a:pos x="0" y="14"/>
                </a:cxn>
              </a:cxnLst>
              <a:rect l="0" t="0" r="r" b="b"/>
              <a:pathLst>
                <a:path w="17" h="17">
                  <a:moveTo>
                    <a:pt x="0" y="14"/>
                  </a:moveTo>
                  <a:lnTo>
                    <a:pt x="4" y="16"/>
                  </a:lnTo>
                  <a:lnTo>
                    <a:pt x="8" y="14"/>
                  </a:lnTo>
                  <a:lnTo>
                    <a:pt x="11" y="13"/>
                  </a:lnTo>
                  <a:lnTo>
                    <a:pt x="14" y="11"/>
                  </a:lnTo>
                  <a:lnTo>
                    <a:pt x="16" y="8"/>
                  </a:lnTo>
                  <a:lnTo>
                    <a:pt x="14" y="4"/>
                  </a:lnTo>
                  <a:lnTo>
                    <a:pt x="13" y="1"/>
                  </a:lnTo>
                  <a:lnTo>
                    <a:pt x="8" y="0"/>
                  </a:lnTo>
                  <a:lnTo>
                    <a:pt x="0" y="14"/>
                  </a:lnTo>
                </a:path>
              </a:pathLst>
            </a:custGeom>
            <a:solidFill>
              <a:srgbClr val="EDDBD1"/>
            </a:solidFill>
            <a:ln w="9525" cap="rnd">
              <a:noFill/>
              <a:round/>
              <a:headEnd/>
              <a:tailEnd/>
            </a:ln>
            <a:effectLst/>
          </p:spPr>
          <p:txBody>
            <a:bodyPr/>
            <a:lstStyle/>
            <a:p>
              <a:endParaRPr lang="en-US"/>
            </a:p>
          </p:txBody>
        </p:sp>
        <p:sp>
          <p:nvSpPr>
            <p:cNvPr id="19732" name="Freeform 276"/>
            <p:cNvSpPr>
              <a:spLocks/>
            </p:cNvSpPr>
            <p:nvPr/>
          </p:nvSpPr>
          <p:spPr bwMode="auto">
            <a:xfrm>
              <a:off x="788" y="2866"/>
              <a:ext cx="109" cy="68"/>
            </a:xfrm>
            <a:custGeom>
              <a:avLst/>
              <a:gdLst/>
              <a:ahLst/>
              <a:cxnLst>
                <a:cxn ang="0">
                  <a:pos x="2" y="5"/>
                </a:cxn>
                <a:cxn ang="0">
                  <a:pos x="0" y="10"/>
                </a:cxn>
                <a:cxn ang="0">
                  <a:pos x="103" y="67"/>
                </a:cxn>
                <a:cxn ang="0">
                  <a:pos x="108" y="57"/>
                </a:cxn>
                <a:cxn ang="0">
                  <a:pos x="4" y="0"/>
                </a:cxn>
                <a:cxn ang="0">
                  <a:pos x="2" y="5"/>
                </a:cxn>
              </a:cxnLst>
              <a:rect l="0" t="0" r="r" b="b"/>
              <a:pathLst>
                <a:path w="109" h="68">
                  <a:moveTo>
                    <a:pt x="2" y="5"/>
                  </a:moveTo>
                  <a:lnTo>
                    <a:pt x="0" y="10"/>
                  </a:lnTo>
                  <a:lnTo>
                    <a:pt x="103" y="67"/>
                  </a:lnTo>
                  <a:lnTo>
                    <a:pt x="108" y="57"/>
                  </a:lnTo>
                  <a:lnTo>
                    <a:pt x="4" y="0"/>
                  </a:lnTo>
                  <a:lnTo>
                    <a:pt x="2" y="5"/>
                  </a:lnTo>
                </a:path>
              </a:pathLst>
            </a:custGeom>
            <a:solidFill>
              <a:srgbClr val="EDDBD1"/>
            </a:solidFill>
            <a:ln w="9525" cap="rnd">
              <a:noFill/>
              <a:round/>
              <a:headEnd/>
              <a:tailEnd/>
            </a:ln>
            <a:effectLst/>
          </p:spPr>
          <p:txBody>
            <a:bodyPr/>
            <a:lstStyle/>
            <a:p>
              <a:endParaRPr lang="en-US"/>
            </a:p>
          </p:txBody>
        </p:sp>
        <p:sp>
          <p:nvSpPr>
            <p:cNvPr id="19733" name="Freeform 277"/>
            <p:cNvSpPr>
              <a:spLocks/>
            </p:cNvSpPr>
            <p:nvPr/>
          </p:nvSpPr>
          <p:spPr bwMode="auto">
            <a:xfrm>
              <a:off x="785" y="2866"/>
              <a:ext cx="17" cy="17"/>
            </a:xfrm>
            <a:custGeom>
              <a:avLst/>
              <a:gdLst/>
              <a:ahLst/>
              <a:cxnLst>
                <a:cxn ang="0">
                  <a:pos x="16" y="0"/>
                </a:cxn>
                <a:cxn ang="0">
                  <a:pos x="11" y="0"/>
                </a:cxn>
                <a:cxn ang="0">
                  <a:pos x="7" y="0"/>
                </a:cxn>
                <a:cxn ang="0">
                  <a:pos x="4" y="2"/>
                </a:cxn>
                <a:cxn ang="0">
                  <a:pos x="1" y="4"/>
                </a:cxn>
                <a:cxn ang="0">
                  <a:pos x="0" y="8"/>
                </a:cxn>
                <a:cxn ang="0">
                  <a:pos x="1" y="11"/>
                </a:cxn>
                <a:cxn ang="0">
                  <a:pos x="2" y="13"/>
                </a:cxn>
                <a:cxn ang="0">
                  <a:pos x="7" y="16"/>
                </a:cxn>
                <a:cxn ang="0">
                  <a:pos x="16" y="0"/>
                </a:cxn>
              </a:cxnLst>
              <a:rect l="0" t="0" r="r" b="b"/>
              <a:pathLst>
                <a:path w="17" h="17">
                  <a:moveTo>
                    <a:pt x="16" y="0"/>
                  </a:moveTo>
                  <a:lnTo>
                    <a:pt x="11" y="0"/>
                  </a:lnTo>
                  <a:lnTo>
                    <a:pt x="7" y="0"/>
                  </a:lnTo>
                  <a:lnTo>
                    <a:pt x="4" y="2"/>
                  </a:lnTo>
                  <a:lnTo>
                    <a:pt x="1" y="4"/>
                  </a:lnTo>
                  <a:lnTo>
                    <a:pt x="0" y="8"/>
                  </a:lnTo>
                  <a:lnTo>
                    <a:pt x="1" y="11"/>
                  </a:lnTo>
                  <a:lnTo>
                    <a:pt x="2" y="13"/>
                  </a:lnTo>
                  <a:lnTo>
                    <a:pt x="7" y="16"/>
                  </a:lnTo>
                  <a:lnTo>
                    <a:pt x="16" y="0"/>
                  </a:lnTo>
                </a:path>
              </a:pathLst>
            </a:custGeom>
            <a:solidFill>
              <a:srgbClr val="EDDBD1"/>
            </a:solidFill>
            <a:ln w="9525" cap="rnd">
              <a:noFill/>
              <a:round/>
              <a:headEnd/>
              <a:tailEnd/>
            </a:ln>
            <a:effectLst/>
          </p:spPr>
          <p:txBody>
            <a:bodyPr/>
            <a:lstStyle/>
            <a:p>
              <a:endParaRPr lang="en-US"/>
            </a:p>
          </p:txBody>
        </p:sp>
        <p:sp>
          <p:nvSpPr>
            <p:cNvPr id="19734" name="Freeform 278"/>
            <p:cNvSpPr>
              <a:spLocks/>
            </p:cNvSpPr>
            <p:nvPr/>
          </p:nvSpPr>
          <p:spPr bwMode="auto">
            <a:xfrm>
              <a:off x="883" y="2932"/>
              <a:ext cx="17" cy="17"/>
            </a:xfrm>
            <a:custGeom>
              <a:avLst/>
              <a:gdLst/>
              <a:ahLst/>
              <a:cxnLst>
                <a:cxn ang="0">
                  <a:pos x="0" y="14"/>
                </a:cxn>
                <a:cxn ang="0">
                  <a:pos x="4" y="16"/>
                </a:cxn>
                <a:cxn ang="0">
                  <a:pos x="8" y="14"/>
                </a:cxn>
                <a:cxn ang="0">
                  <a:pos x="12" y="13"/>
                </a:cxn>
                <a:cxn ang="0">
                  <a:pos x="16" y="11"/>
                </a:cxn>
                <a:cxn ang="0">
                  <a:pos x="16" y="8"/>
                </a:cxn>
                <a:cxn ang="0">
                  <a:pos x="16" y="4"/>
                </a:cxn>
                <a:cxn ang="0">
                  <a:pos x="14" y="1"/>
                </a:cxn>
                <a:cxn ang="0">
                  <a:pos x="9" y="0"/>
                </a:cxn>
                <a:cxn ang="0">
                  <a:pos x="0" y="14"/>
                </a:cxn>
              </a:cxnLst>
              <a:rect l="0" t="0" r="r" b="b"/>
              <a:pathLst>
                <a:path w="17" h="17">
                  <a:moveTo>
                    <a:pt x="0" y="14"/>
                  </a:moveTo>
                  <a:lnTo>
                    <a:pt x="4" y="16"/>
                  </a:lnTo>
                  <a:lnTo>
                    <a:pt x="8" y="14"/>
                  </a:lnTo>
                  <a:lnTo>
                    <a:pt x="12" y="13"/>
                  </a:lnTo>
                  <a:lnTo>
                    <a:pt x="16" y="11"/>
                  </a:lnTo>
                  <a:lnTo>
                    <a:pt x="16" y="8"/>
                  </a:lnTo>
                  <a:lnTo>
                    <a:pt x="16" y="4"/>
                  </a:lnTo>
                  <a:lnTo>
                    <a:pt x="14" y="1"/>
                  </a:lnTo>
                  <a:lnTo>
                    <a:pt x="9" y="0"/>
                  </a:lnTo>
                  <a:lnTo>
                    <a:pt x="0" y="14"/>
                  </a:lnTo>
                </a:path>
              </a:pathLst>
            </a:custGeom>
            <a:solidFill>
              <a:srgbClr val="EFE2DD"/>
            </a:solidFill>
            <a:ln w="9525" cap="rnd">
              <a:noFill/>
              <a:round/>
              <a:headEnd/>
              <a:tailEnd/>
            </a:ln>
            <a:effectLst/>
          </p:spPr>
          <p:txBody>
            <a:bodyPr/>
            <a:lstStyle/>
            <a:p>
              <a:endParaRPr lang="en-US"/>
            </a:p>
          </p:txBody>
        </p:sp>
        <p:sp>
          <p:nvSpPr>
            <p:cNvPr id="19735" name="Freeform 279"/>
            <p:cNvSpPr>
              <a:spLocks/>
            </p:cNvSpPr>
            <p:nvPr/>
          </p:nvSpPr>
          <p:spPr bwMode="auto">
            <a:xfrm>
              <a:off x="790" y="2880"/>
              <a:ext cx="99" cy="63"/>
            </a:xfrm>
            <a:custGeom>
              <a:avLst/>
              <a:gdLst/>
              <a:ahLst/>
              <a:cxnLst>
                <a:cxn ang="0">
                  <a:pos x="2" y="5"/>
                </a:cxn>
                <a:cxn ang="0">
                  <a:pos x="0" y="10"/>
                </a:cxn>
                <a:cxn ang="0">
                  <a:pos x="93" y="62"/>
                </a:cxn>
                <a:cxn ang="0">
                  <a:pos x="98" y="52"/>
                </a:cxn>
                <a:cxn ang="0">
                  <a:pos x="4" y="0"/>
                </a:cxn>
                <a:cxn ang="0">
                  <a:pos x="2" y="5"/>
                </a:cxn>
              </a:cxnLst>
              <a:rect l="0" t="0" r="r" b="b"/>
              <a:pathLst>
                <a:path w="99" h="63">
                  <a:moveTo>
                    <a:pt x="2" y="5"/>
                  </a:moveTo>
                  <a:lnTo>
                    <a:pt x="0" y="10"/>
                  </a:lnTo>
                  <a:lnTo>
                    <a:pt x="93" y="62"/>
                  </a:lnTo>
                  <a:lnTo>
                    <a:pt x="98" y="52"/>
                  </a:lnTo>
                  <a:lnTo>
                    <a:pt x="4" y="0"/>
                  </a:lnTo>
                  <a:lnTo>
                    <a:pt x="2" y="5"/>
                  </a:lnTo>
                </a:path>
              </a:pathLst>
            </a:custGeom>
            <a:solidFill>
              <a:srgbClr val="EFE2DD"/>
            </a:solidFill>
            <a:ln w="9525" cap="rnd">
              <a:noFill/>
              <a:round/>
              <a:headEnd/>
              <a:tailEnd/>
            </a:ln>
            <a:effectLst/>
          </p:spPr>
          <p:txBody>
            <a:bodyPr/>
            <a:lstStyle/>
            <a:p>
              <a:endParaRPr lang="en-US"/>
            </a:p>
          </p:txBody>
        </p:sp>
        <p:sp>
          <p:nvSpPr>
            <p:cNvPr id="19736" name="Freeform 280"/>
            <p:cNvSpPr>
              <a:spLocks/>
            </p:cNvSpPr>
            <p:nvPr/>
          </p:nvSpPr>
          <p:spPr bwMode="auto">
            <a:xfrm>
              <a:off x="786" y="2879"/>
              <a:ext cx="17" cy="17"/>
            </a:xfrm>
            <a:custGeom>
              <a:avLst/>
              <a:gdLst/>
              <a:ahLst/>
              <a:cxnLst>
                <a:cxn ang="0">
                  <a:pos x="16" y="1"/>
                </a:cxn>
                <a:cxn ang="0">
                  <a:pos x="11" y="0"/>
                </a:cxn>
                <a:cxn ang="0">
                  <a:pos x="7" y="1"/>
                </a:cxn>
                <a:cxn ang="0">
                  <a:pos x="4" y="2"/>
                </a:cxn>
                <a:cxn ang="0">
                  <a:pos x="1" y="5"/>
                </a:cxn>
                <a:cxn ang="0">
                  <a:pos x="0" y="7"/>
                </a:cxn>
                <a:cxn ang="0">
                  <a:pos x="1" y="10"/>
                </a:cxn>
                <a:cxn ang="0">
                  <a:pos x="2" y="13"/>
                </a:cxn>
                <a:cxn ang="0">
                  <a:pos x="7" y="16"/>
                </a:cxn>
                <a:cxn ang="0">
                  <a:pos x="16" y="1"/>
                </a:cxn>
              </a:cxnLst>
              <a:rect l="0" t="0" r="r" b="b"/>
              <a:pathLst>
                <a:path w="17" h="17">
                  <a:moveTo>
                    <a:pt x="16" y="1"/>
                  </a:moveTo>
                  <a:lnTo>
                    <a:pt x="11" y="0"/>
                  </a:lnTo>
                  <a:lnTo>
                    <a:pt x="7" y="1"/>
                  </a:lnTo>
                  <a:lnTo>
                    <a:pt x="4" y="2"/>
                  </a:lnTo>
                  <a:lnTo>
                    <a:pt x="1" y="5"/>
                  </a:lnTo>
                  <a:lnTo>
                    <a:pt x="0" y="7"/>
                  </a:lnTo>
                  <a:lnTo>
                    <a:pt x="1" y="10"/>
                  </a:lnTo>
                  <a:lnTo>
                    <a:pt x="2" y="13"/>
                  </a:lnTo>
                  <a:lnTo>
                    <a:pt x="7" y="16"/>
                  </a:lnTo>
                  <a:lnTo>
                    <a:pt x="16" y="1"/>
                  </a:lnTo>
                </a:path>
              </a:pathLst>
            </a:custGeom>
            <a:solidFill>
              <a:srgbClr val="EFE2DD"/>
            </a:solidFill>
            <a:ln w="9525" cap="rnd">
              <a:noFill/>
              <a:round/>
              <a:headEnd/>
              <a:tailEnd/>
            </a:ln>
            <a:effectLst/>
          </p:spPr>
          <p:txBody>
            <a:bodyPr/>
            <a:lstStyle/>
            <a:p>
              <a:endParaRPr lang="en-US"/>
            </a:p>
          </p:txBody>
        </p:sp>
        <p:sp>
          <p:nvSpPr>
            <p:cNvPr id="19737" name="Freeform 281"/>
            <p:cNvSpPr>
              <a:spLocks/>
            </p:cNvSpPr>
            <p:nvPr/>
          </p:nvSpPr>
          <p:spPr bwMode="auto">
            <a:xfrm>
              <a:off x="875" y="2940"/>
              <a:ext cx="17" cy="17"/>
            </a:xfrm>
            <a:custGeom>
              <a:avLst/>
              <a:gdLst/>
              <a:ahLst/>
              <a:cxnLst>
                <a:cxn ang="0">
                  <a:pos x="0" y="16"/>
                </a:cxn>
                <a:cxn ang="0">
                  <a:pos x="4" y="16"/>
                </a:cxn>
                <a:cxn ang="0">
                  <a:pos x="8" y="16"/>
                </a:cxn>
                <a:cxn ang="0">
                  <a:pos x="11" y="13"/>
                </a:cxn>
                <a:cxn ang="0">
                  <a:pos x="14" y="11"/>
                </a:cxn>
                <a:cxn ang="0">
                  <a:pos x="16" y="8"/>
                </a:cxn>
                <a:cxn ang="0">
                  <a:pos x="14" y="4"/>
                </a:cxn>
                <a:cxn ang="0">
                  <a:pos x="13" y="2"/>
                </a:cxn>
                <a:cxn ang="0">
                  <a:pos x="8" y="0"/>
                </a:cxn>
                <a:cxn ang="0">
                  <a:pos x="0" y="16"/>
                </a:cxn>
              </a:cxnLst>
              <a:rect l="0" t="0" r="r" b="b"/>
              <a:pathLst>
                <a:path w="17" h="17">
                  <a:moveTo>
                    <a:pt x="0" y="16"/>
                  </a:moveTo>
                  <a:lnTo>
                    <a:pt x="4" y="16"/>
                  </a:lnTo>
                  <a:lnTo>
                    <a:pt x="8" y="16"/>
                  </a:lnTo>
                  <a:lnTo>
                    <a:pt x="11" y="13"/>
                  </a:lnTo>
                  <a:lnTo>
                    <a:pt x="14" y="11"/>
                  </a:lnTo>
                  <a:lnTo>
                    <a:pt x="16" y="8"/>
                  </a:lnTo>
                  <a:lnTo>
                    <a:pt x="14" y="4"/>
                  </a:lnTo>
                  <a:lnTo>
                    <a:pt x="13" y="2"/>
                  </a:lnTo>
                  <a:lnTo>
                    <a:pt x="8" y="0"/>
                  </a:lnTo>
                  <a:lnTo>
                    <a:pt x="0" y="16"/>
                  </a:lnTo>
                </a:path>
              </a:pathLst>
            </a:custGeom>
            <a:solidFill>
              <a:srgbClr val="EFE8E5"/>
            </a:solidFill>
            <a:ln w="9525" cap="rnd">
              <a:noFill/>
              <a:round/>
              <a:headEnd/>
              <a:tailEnd/>
            </a:ln>
            <a:effectLst/>
          </p:spPr>
          <p:txBody>
            <a:bodyPr/>
            <a:lstStyle/>
            <a:p>
              <a:endParaRPr lang="en-US"/>
            </a:p>
          </p:txBody>
        </p:sp>
        <p:sp>
          <p:nvSpPr>
            <p:cNvPr id="19738" name="Freeform 282"/>
            <p:cNvSpPr>
              <a:spLocks/>
            </p:cNvSpPr>
            <p:nvPr/>
          </p:nvSpPr>
          <p:spPr bwMode="auto">
            <a:xfrm>
              <a:off x="791" y="2894"/>
              <a:ext cx="89" cy="57"/>
            </a:xfrm>
            <a:custGeom>
              <a:avLst/>
              <a:gdLst/>
              <a:ahLst/>
              <a:cxnLst>
                <a:cxn ang="0">
                  <a:pos x="2" y="5"/>
                </a:cxn>
                <a:cxn ang="0">
                  <a:pos x="0" y="9"/>
                </a:cxn>
                <a:cxn ang="0">
                  <a:pos x="83" y="56"/>
                </a:cxn>
                <a:cxn ang="0">
                  <a:pos x="88" y="45"/>
                </a:cxn>
                <a:cxn ang="0">
                  <a:pos x="4" y="0"/>
                </a:cxn>
                <a:cxn ang="0">
                  <a:pos x="2" y="5"/>
                </a:cxn>
              </a:cxnLst>
              <a:rect l="0" t="0" r="r" b="b"/>
              <a:pathLst>
                <a:path w="89" h="57">
                  <a:moveTo>
                    <a:pt x="2" y="5"/>
                  </a:moveTo>
                  <a:lnTo>
                    <a:pt x="0" y="9"/>
                  </a:lnTo>
                  <a:lnTo>
                    <a:pt x="83" y="56"/>
                  </a:lnTo>
                  <a:lnTo>
                    <a:pt x="88" y="45"/>
                  </a:lnTo>
                  <a:lnTo>
                    <a:pt x="4" y="0"/>
                  </a:lnTo>
                  <a:lnTo>
                    <a:pt x="2" y="5"/>
                  </a:lnTo>
                </a:path>
              </a:pathLst>
            </a:custGeom>
            <a:solidFill>
              <a:srgbClr val="EFE8E5"/>
            </a:solidFill>
            <a:ln w="9525" cap="rnd">
              <a:noFill/>
              <a:round/>
              <a:headEnd/>
              <a:tailEnd/>
            </a:ln>
            <a:effectLst/>
          </p:spPr>
          <p:txBody>
            <a:bodyPr/>
            <a:lstStyle/>
            <a:p>
              <a:endParaRPr lang="en-US"/>
            </a:p>
          </p:txBody>
        </p:sp>
        <p:sp>
          <p:nvSpPr>
            <p:cNvPr id="19739" name="Freeform 283"/>
            <p:cNvSpPr>
              <a:spLocks/>
            </p:cNvSpPr>
            <p:nvPr/>
          </p:nvSpPr>
          <p:spPr bwMode="auto">
            <a:xfrm>
              <a:off x="789" y="2893"/>
              <a:ext cx="17" cy="17"/>
            </a:xfrm>
            <a:custGeom>
              <a:avLst/>
              <a:gdLst/>
              <a:ahLst/>
              <a:cxnLst>
                <a:cxn ang="0">
                  <a:pos x="16" y="1"/>
                </a:cxn>
                <a:cxn ang="0">
                  <a:pos x="10" y="0"/>
                </a:cxn>
                <a:cxn ang="0">
                  <a:pos x="7" y="1"/>
                </a:cxn>
                <a:cxn ang="0">
                  <a:pos x="2" y="2"/>
                </a:cxn>
                <a:cxn ang="0">
                  <a:pos x="1" y="4"/>
                </a:cxn>
                <a:cxn ang="0">
                  <a:pos x="0" y="8"/>
                </a:cxn>
                <a:cxn ang="0">
                  <a:pos x="0" y="11"/>
                </a:cxn>
                <a:cxn ang="0">
                  <a:pos x="1" y="14"/>
                </a:cxn>
                <a:cxn ang="0">
                  <a:pos x="5" y="16"/>
                </a:cxn>
                <a:cxn ang="0">
                  <a:pos x="16" y="1"/>
                </a:cxn>
              </a:cxnLst>
              <a:rect l="0" t="0" r="r" b="b"/>
              <a:pathLst>
                <a:path w="17" h="17">
                  <a:moveTo>
                    <a:pt x="16" y="1"/>
                  </a:moveTo>
                  <a:lnTo>
                    <a:pt x="10" y="0"/>
                  </a:lnTo>
                  <a:lnTo>
                    <a:pt x="7" y="1"/>
                  </a:lnTo>
                  <a:lnTo>
                    <a:pt x="2" y="2"/>
                  </a:lnTo>
                  <a:lnTo>
                    <a:pt x="1" y="4"/>
                  </a:lnTo>
                  <a:lnTo>
                    <a:pt x="0" y="8"/>
                  </a:lnTo>
                  <a:lnTo>
                    <a:pt x="0" y="11"/>
                  </a:lnTo>
                  <a:lnTo>
                    <a:pt x="1" y="14"/>
                  </a:lnTo>
                  <a:lnTo>
                    <a:pt x="5" y="16"/>
                  </a:lnTo>
                  <a:lnTo>
                    <a:pt x="16" y="1"/>
                  </a:lnTo>
                </a:path>
              </a:pathLst>
            </a:custGeom>
            <a:solidFill>
              <a:srgbClr val="EFE8E5"/>
            </a:solidFill>
            <a:ln w="9525" cap="rnd">
              <a:noFill/>
              <a:round/>
              <a:headEnd/>
              <a:tailEnd/>
            </a:ln>
            <a:effectLst/>
          </p:spPr>
          <p:txBody>
            <a:bodyPr/>
            <a:lstStyle/>
            <a:p>
              <a:endParaRPr lang="en-US"/>
            </a:p>
          </p:txBody>
        </p:sp>
        <p:sp>
          <p:nvSpPr>
            <p:cNvPr id="19740" name="Freeform 284"/>
            <p:cNvSpPr>
              <a:spLocks/>
            </p:cNvSpPr>
            <p:nvPr/>
          </p:nvSpPr>
          <p:spPr bwMode="auto">
            <a:xfrm>
              <a:off x="867" y="2948"/>
              <a:ext cx="17" cy="17"/>
            </a:xfrm>
            <a:custGeom>
              <a:avLst/>
              <a:gdLst/>
              <a:ahLst/>
              <a:cxnLst>
                <a:cxn ang="0">
                  <a:pos x="0" y="14"/>
                </a:cxn>
                <a:cxn ang="0">
                  <a:pos x="4" y="16"/>
                </a:cxn>
                <a:cxn ang="0">
                  <a:pos x="8" y="14"/>
                </a:cxn>
                <a:cxn ang="0">
                  <a:pos x="12" y="13"/>
                </a:cxn>
                <a:cxn ang="0">
                  <a:pos x="16" y="11"/>
                </a:cxn>
                <a:cxn ang="0">
                  <a:pos x="16" y="8"/>
                </a:cxn>
                <a:cxn ang="0">
                  <a:pos x="16" y="4"/>
                </a:cxn>
                <a:cxn ang="0">
                  <a:pos x="14" y="2"/>
                </a:cxn>
                <a:cxn ang="0">
                  <a:pos x="9" y="0"/>
                </a:cxn>
                <a:cxn ang="0">
                  <a:pos x="0" y="14"/>
                </a:cxn>
              </a:cxnLst>
              <a:rect l="0" t="0" r="r" b="b"/>
              <a:pathLst>
                <a:path w="17" h="17">
                  <a:moveTo>
                    <a:pt x="0" y="14"/>
                  </a:moveTo>
                  <a:lnTo>
                    <a:pt x="4" y="16"/>
                  </a:lnTo>
                  <a:lnTo>
                    <a:pt x="8" y="14"/>
                  </a:lnTo>
                  <a:lnTo>
                    <a:pt x="12" y="13"/>
                  </a:lnTo>
                  <a:lnTo>
                    <a:pt x="16" y="11"/>
                  </a:lnTo>
                  <a:lnTo>
                    <a:pt x="16" y="8"/>
                  </a:lnTo>
                  <a:lnTo>
                    <a:pt x="16" y="4"/>
                  </a:lnTo>
                  <a:lnTo>
                    <a:pt x="14" y="2"/>
                  </a:lnTo>
                  <a:lnTo>
                    <a:pt x="9" y="0"/>
                  </a:lnTo>
                  <a:lnTo>
                    <a:pt x="0" y="14"/>
                  </a:lnTo>
                </a:path>
              </a:pathLst>
            </a:custGeom>
            <a:solidFill>
              <a:srgbClr val="F2F2F2"/>
            </a:solidFill>
            <a:ln w="9525" cap="rnd">
              <a:noFill/>
              <a:round/>
              <a:headEnd/>
              <a:tailEnd/>
            </a:ln>
            <a:effectLst/>
          </p:spPr>
          <p:txBody>
            <a:bodyPr/>
            <a:lstStyle/>
            <a:p>
              <a:endParaRPr lang="en-US"/>
            </a:p>
          </p:txBody>
        </p:sp>
        <p:sp>
          <p:nvSpPr>
            <p:cNvPr id="19741" name="Freeform 285"/>
            <p:cNvSpPr>
              <a:spLocks/>
            </p:cNvSpPr>
            <p:nvPr/>
          </p:nvSpPr>
          <p:spPr bwMode="auto">
            <a:xfrm>
              <a:off x="793" y="2907"/>
              <a:ext cx="79" cy="52"/>
            </a:xfrm>
            <a:custGeom>
              <a:avLst/>
              <a:gdLst/>
              <a:ahLst/>
              <a:cxnLst>
                <a:cxn ang="0">
                  <a:pos x="2" y="5"/>
                </a:cxn>
                <a:cxn ang="0">
                  <a:pos x="0" y="10"/>
                </a:cxn>
                <a:cxn ang="0">
                  <a:pos x="73" y="51"/>
                </a:cxn>
                <a:cxn ang="0">
                  <a:pos x="78" y="41"/>
                </a:cxn>
                <a:cxn ang="0">
                  <a:pos x="4" y="0"/>
                </a:cxn>
                <a:cxn ang="0">
                  <a:pos x="2" y="5"/>
                </a:cxn>
              </a:cxnLst>
              <a:rect l="0" t="0" r="r" b="b"/>
              <a:pathLst>
                <a:path w="79" h="52">
                  <a:moveTo>
                    <a:pt x="2" y="5"/>
                  </a:moveTo>
                  <a:lnTo>
                    <a:pt x="0" y="10"/>
                  </a:lnTo>
                  <a:lnTo>
                    <a:pt x="73" y="51"/>
                  </a:lnTo>
                  <a:lnTo>
                    <a:pt x="78" y="41"/>
                  </a:lnTo>
                  <a:lnTo>
                    <a:pt x="4" y="0"/>
                  </a:lnTo>
                  <a:lnTo>
                    <a:pt x="2" y="5"/>
                  </a:lnTo>
                </a:path>
              </a:pathLst>
            </a:custGeom>
            <a:solidFill>
              <a:srgbClr val="F2F2F2"/>
            </a:solidFill>
            <a:ln w="9525" cap="rnd">
              <a:noFill/>
              <a:round/>
              <a:headEnd/>
              <a:tailEnd/>
            </a:ln>
            <a:effectLst/>
          </p:spPr>
          <p:txBody>
            <a:bodyPr/>
            <a:lstStyle/>
            <a:p>
              <a:endParaRPr lang="en-US"/>
            </a:p>
          </p:txBody>
        </p:sp>
        <p:sp>
          <p:nvSpPr>
            <p:cNvPr id="19742" name="Freeform 286"/>
            <p:cNvSpPr>
              <a:spLocks/>
            </p:cNvSpPr>
            <p:nvPr/>
          </p:nvSpPr>
          <p:spPr bwMode="auto">
            <a:xfrm>
              <a:off x="790" y="2907"/>
              <a:ext cx="17" cy="17"/>
            </a:xfrm>
            <a:custGeom>
              <a:avLst/>
              <a:gdLst/>
              <a:ahLst/>
              <a:cxnLst>
                <a:cxn ang="0">
                  <a:pos x="16" y="0"/>
                </a:cxn>
                <a:cxn ang="0">
                  <a:pos x="11" y="0"/>
                </a:cxn>
                <a:cxn ang="0">
                  <a:pos x="7" y="0"/>
                </a:cxn>
                <a:cxn ang="0">
                  <a:pos x="4" y="2"/>
                </a:cxn>
                <a:cxn ang="0">
                  <a:pos x="1" y="4"/>
                </a:cxn>
                <a:cxn ang="0">
                  <a:pos x="0" y="8"/>
                </a:cxn>
                <a:cxn ang="0">
                  <a:pos x="0" y="10"/>
                </a:cxn>
                <a:cxn ang="0">
                  <a:pos x="2" y="13"/>
                </a:cxn>
                <a:cxn ang="0">
                  <a:pos x="5" y="16"/>
                </a:cxn>
                <a:cxn ang="0">
                  <a:pos x="16" y="0"/>
                </a:cxn>
              </a:cxnLst>
              <a:rect l="0" t="0" r="r" b="b"/>
              <a:pathLst>
                <a:path w="17" h="17">
                  <a:moveTo>
                    <a:pt x="16" y="0"/>
                  </a:moveTo>
                  <a:lnTo>
                    <a:pt x="11" y="0"/>
                  </a:lnTo>
                  <a:lnTo>
                    <a:pt x="7" y="0"/>
                  </a:lnTo>
                  <a:lnTo>
                    <a:pt x="4" y="2"/>
                  </a:lnTo>
                  <a:lnTo>
                    <a:pt x="1" y="4"/>
                  </a:lnTo>
                  <a:lnTo>
                    <a:pt x="0" y="8"/>
                  </a:lnTo>
                  <a:lnTo>
                    <a:pt x="0" y="10"/>
                  </a:lnTo>
                  <a:lnTo>
                    <a:pt x="2" y="13"/>
                  </a:lnTo>
                  <a:lnTo>
                    <a:pt x="5" y="16"/>
                  </a:lnTo>
                  <a:lnTo>
                    <a:pt x="16" y="0"/>
                  </a:lnTo>
                </a:path>
              </a:pathLst>
            </a:custGeom>
            <a:solidFill>
              <a:srgbClr val="F2F2F2"/>
            </a:solidFill>
            <a:ln w="9525" cap="rnd">
              <a:noFill/>
              <a:round/>
              <a:headEnd/>
              <a:tailEnd/>
            </a:ln>
            <a:effectLst/>
          </p:spPr>
          <p:txBody>
            <a:bodyPr/>
            <a:lstStyle/>
            <a:p>
              <a:endParaRPr lang="en-US"/>
            </a:p>
          </p:txBody>
        </p:sp>
        <p:sp>
          <p:nvSpPr>
            <p:cNvPr id="19743" name="Freeform 287"/>
            <p:cNvSpPr>
              <a:spLocks/>
            </p:cNvSpPr>
            <p:nvPr/>
          </p:nvSpPr>
          <p:spPr bwMode="auto">
            <a:xfrm>
              <a:off x="1487" y="3487"/>
              <a:ext cx="361" cy="80"/>
            </a:xfrm>
            <a:custGeom>
              <a:avLst/>
              <a:gdLst/>
              <a:ahLst/>
              <a:cxnLst>
                <a:cxn ang="0">
                  <a:pos x="0" y="77"/>
                </a:cxn>
                <a:cxn ang="0">
                  <a:pos x="0" y="68"/>
                </a:cxn>
                <a:cxn ang="0">
                  <a:pos x="2" y="57"/>
                </a:cxn>
                <a:cxn ang="0">
                  <a:pos x="14" y="46"/>
                </a:cxn>
                <a:cxn ang="0">
                  <a:pos x="30" y="42"/>
                </a:cxn>
                <a:cxn ang="0">
                  <a:pos x="40" y="41"/>
                </a:cxn>
                <a:cxn ang="0">
                  <a:pos x="56" y="39"/>
                </a:cxn>
                <a:cxn ang="0">
                  <a:pos x="74" y="36"/>
                </a:cxn>
                <a:cxn ang="0">
                  <a:pos x="95" y="34"/>
                </a:cxn>
                <a:cxn ang="0">
                  <a:pos x="118" y="30"/>
                </a:cxn>
                <a:cxn ang="0">
                  <a:pos x="142" y="27"/>
                </a:cxn>
                <a:cxn ang="0">
                  <a:pos x="167" y="24"/>
                </a:cxn>
                <a:cxn ang="0">
                  <a:pos x="193" y="20"/>
                </a:cxn>
                <a:cxn ang="0">
                  <a:pos x="218" y="17"/>
                </a:cxn>
                <a:cxn ang="0">
                  <a:pos x="242" y="14"/>
                </a:cxn>
                <a:cxn ang="0">
                  <a:pos x="264" y="11"/>
                </a:cxn>
                <a:cxn ang="0">
                  <a:pos x="284" y="8"/>
                </a:cxn>
                <a:cxn ang="0">
                  <a:pos x="302" y="6"/>
                </a:cxn>
                <a:cxn ang="0">
                  <a:pos x="316" y="3"/>
                </a:cxn>
                <a:cxn ang="0">
                  <a:pos x="326" y="2"/>
                </a:cxn>
                <a:cxn ang="0">
                  <a:pos x="338" y="0"/>
                </a:cxn>
                <a:cxn ang="0">
                  <a:pos x="351" y="1"/>
                </a:cxn>
                <a:cxn ang="0">
                  <a:pos x="357" y="6"/>
                </a:cxn>
                <a:cxn ang="0">
                  <a:pos x="360" y="16"/>
                </a:cxn>
                <a:cxn ang="0">
                  <a:pos x="358" y="23"/>
                </a:cxn>
                <a:cxn ang="0">
                  <a:pos x="350" y="26"/>
                </a:cxn>
                <a:cxn ang="0">
                  <a:pos x="336" y="30"/>
                </a:cxn>
                <a:cxn ang="0">
                  <a:pos x="315" y="34"/>
                </a:cxn>
                <a:cxn ang="0">
                  <a:pos x="290" y="39"/>
                </a:cxn>
                <a:cxn ang="0">
                  <a:pos x="262" y="44"/>
                </a:cxn>
                <a:cxn ang="0">
                  <a:pos x="230" y="48"/>
                </a:cxn>
                <a:cxn ang="0">
                  <a:pos x="197" y="54"/>
                </a:cxn>
                <a:cxn ang="0">
                  <a:pos x="163" y="58"/>
                </a:cxn>
                <a:cxn ang="0">
                  <a:pos x="131" y="62"/>
                </a:cxn>
                <a:cxn ang="0">
                  <a:pos x="99" y="66"/>
                </a:cxn>
                <a:cxn ang="0">
                  <a:pos x="70" y="70"/>
                </a:cxn>
                <a:cxn ang="0">
                  <a:pos x="45" y="73"/>
                </a:cxn>
                <a:cxn ang="0">
                  <a:pos x="24" y="75"/>
                </a:cxn>
                <a:cxn ang="0">
                  <a:pos x="10" y="77"/>
                </a:cxn>
                <a:cxn ang="0">
                  <a:pos x="2" y="79"/>
                </a:cxn>
              </a:cxnLst>
              <a:rect l="0" t="0" r="r" b="b"/>
              <a:pathLst>
                <a:path w="361" h="80">
                  <a:moveTo>
                    <a:pt x="1" y="79"/>
                  </a:moveTo>
                  <a:lnTo>
                    <a:pt x="0" y="77"/>
                  </a:lnTo>
                  <a:lnTo>
                    <a:pt x="0" y="74"/>
                  </a:lnTo>
                  <a:lnTo>
                    <a:pt x="0" y="68"/>
                  </a:lnTo>
                  <a:lnTo>
                    <a:pt x="0" y="63"/>
                  </a:lnTo>
                  <a:lnTo>
                    <a:pt x="2" y="57"/>
                  </a:lnTo>
                  <a:lnTo>
                    <a:pt x="7" y="51"/>
                  </a:lnTo>
                  <a:lnTo>
                    <a:pt x="14" y="46"/>
                  </a:lnTo>
                  <a:lnTo>
                    <a:pt x="26" y="43"/>
                  </a:lnTo>
                  <a:lnTo>
                    <a:pt x="30" y="42"/>
                  </a:lnTo>
                  <a:lnTo>
                    <a:pt x="35" y="41"/>
                  </a:lnTo>
                  <a:lnTo>
                    <a:pt x="40" y="41"/>
                  </a:lnTo>
                  <a:lnTo>
                    <a:pt x="48" y="40"/>
                  </a:lnTo>
                  <a:lnTo>
                    <a:pt x="56" y="39"/>
                  </a:lnTo>
                  <a:lnTo>
                    <a:pt x="64" y="37"/>
                  </a:lnTo>
                  <a:lnTo>
                    <a:pt x="74" y="36"/>
                  </a:lnTo>
                  <a:lnTo>
                    <a:pt x="84" y="35"/>
                  </a:lnTo>
                  <a:lnTo>
                    <a:pt x="95" y="34"/>
                  </a:lnTo>
                  <a:lnTo>
                    <a:pt x="107" y="32"/>
                  </a:lnTo>
                  <a:lnTo>
                    <a:pt x="118" y="30"/>
                  </a:lnTo>
                  <a:lnTo>
                    <a:pt x="130" y="29"/>
                  </a:lnTo>
                  <a:lnTo>
                    <a:pt x="142" y="27"/>
                  </a:lnTo>
                  <a:lnTo>
                    <a:pt x="155" y="25"/>
                  </a:lnTo>
                  <a:lnTo>
                    <a:pt x="167" y="24"/>
                  </a:lnTo>
                  <a:lnTo>
                    <a:pt x="180" y="22"/>
                  </a:lnTo>
                  <a:lnTo>
                    <a:pt x="193" y="20"/>
                  </a:lnTo>
                  <a:lnTo>
                    <a:pt x="205" y="19"/>
                  </a:lnTo>
                  <a:lnTo>
                    <a:pt x="218" y="17"/>
                  </a:lnTo>
                  <a:lnTo>
                    <a:pt x="230" y="16"/>
                  </a:lnTo>
                  <a:lnTo>
                    <a:pt x="242" y="14"/>
                  </a:lnTo>
                  <a:lnTo>
                    <a:pt x="253" y="13"/>
                  </a:lnTo>
                  <a:lnTo>
                    <a:pt x="264" y="11"/>
                  </a:lnTo>
                  <a:lnTo>
                    <a:pt x="274" y="10"/>
                  </a:lnTo>
                  <a:lnTo>
                    <a:pt x="284" y="8"/>
                  </a:lnTo>
                  <a:lnTo>
                    <a:pt x="293" y="7"/>
                  </a:lnTo>
                  <a:lnTo>
                    <a:pt x="302" y="6"/>
                  </a:lnTo>
                  <a:lnTo>
                    <a:pt x="309" y="5"/>
                  </a:lnTo>
                  <a:lnTo>
                    <a:pt x="316" y="3"/>
                  </a:lnTo>
                  <a:lnTo>
                    <a:pt x="321" y="3"/>
                  </a:lnTo>
                  <a:lnTo>
                    <a:pt x="326" y="2"/>
                  </a:lnTo>
                  <a:lnTo>
                    <a:pt x="329" y="2"/>
                  </a:lnTo>
                  <a:lnTo>
                    <a:pt x="338" y="0"/>
                  </a:lnTo>
                  <a:lnTo>
                    <a:pt x="346" y="0"/>
                  </a:lnTo>
                  <a:lnTo>
                    <a:pt x="351" y="1"/>
                  </a:lnTo>
                  <a:lnTo>
                    <a:pt x="355" y="3"/>
                  </a:lnTo>
                  <a:lnTo>
                    <a:pt x="357" y="6"/>
                  </a:lnTo>
                  <a:lnTo>
                    <a:pt x="359" y="10"/>
                  </a:lnTo>
                  <a:lnTo>
                    <a:pt x="360" y="16"/>
                  </a:lnTo>
                  <a:lnTo>
                    <a:pt x="360" y="21"/>
                  </a:lnTo>
                  <a:lnTo>
                    <a:pt x="358" y="23"/>
                  </a:lnTo>
                  <a:lnTo>
                    <a:pt x="355" y="24"/>
                  </a:lnTo>
                  <a:lnTo>
                    <a:pt x="350" y="26"/>
                  </a:lnTo>
                  <a:lnTo>
                    <a:pt x="344" y="28"/>
                  </a:lnTo>
                  <a:lnTo>
                    <a:pt x="336" y="30"/>
                  </a:lnTo>
                  <a:lnTo>
                    <a:pt x="326" y="32"/>
                  </a:lnTo>
                  <a:lnTo>
                    <a:pt x="315" y="34"/>
                  </a:lnTo>
                  <a:lnTo>
                    <a:pt x="303" y="37"/>
                  </a:lnTo>
                  <a:lnTo>
                    <a:pt x="290" y="39"/>
                  </a:lnTo>
                  <a:lnTo>
                    <a:pt x="276" y="41"/>
                  </a:lnTo>
                  <a:lnTo>
                    <a:pt x="262" y="44"/>
                  </a:lnTo>
                  <a:lnTo>
                    <a:pt x="246" y="46"/>
                  </a:lnTo>
                  <a:lnTo>
                    <a:pt x="230" y="48"/>
                  </a:lnTo>
                  <a:lnTo>
                    <a:pt x="214" y="51"/>
                  </a:lnTo>
                  <a:lnTo>
                    <a:pt x="197" y="54"/>
                  </a:lnTo>
                  <a:lnTo>
                    <a:pt x="180" y="55"/>
                  </a:lnTo>
                  <a:lnTo>
                    <a:pt x="163" y="58"/>
                  </a:lnTo>
                  <a:lnTo>
                    <a:pt x="147" y="60"/>
                  </a:lnTo>
                  <a:lnTo>
                    <a:pt x="131" y="62"/>
                  </a:lnTo>
                  <a:lnTo>
                    <a:pt x="114" y="65"/>
                  </a:lnTo>
                  <a:lnTo>
                    <a:pt x="99" y="66"/>
                  </a:lnTo>
                  <a:lnTo>
                    <a:pt x="84" y="68"/>
                  </a:lnTo>
                  <a:lnTo>
                    <a:pt x="70" y="70"/>
                  </a:lnTo>
                  <a:lnTo>
                    <a:pt x="57" y="72"/>
                  </a:lnTo>
                  <a:lnTo>
                    <a:pt x="45" y="73"/>
                  </a:lnTo>
                  <a:lnTo>
                    <a:pt x="34" y="75"/>
                  </a:lnTo>
                  <a:lnTo>
                    <a:pt x="24" y="75"/>
                  </a:lnTo>
                  <a:lnTo>
                    <a:pt x="16" y="76"/>
                  </a:lnTo>
                  <a:lnTo>
                    <a:pt x="10" y="77"/>
                  </a:lnTo>
                  <a:lnTo>
                    <a:pt x="5" y="78"/>
                  </a:lnTo>
                  <a:lnTo>
                    <a:pt x="2" y="79"/>
                  </a:lnTo>
                  <a:lnTo>
                    <a:pt x="1" y="79"/>
                  </a:lnTo>
                </a:path>
              </a:pathLst>
            </a:custGeom>
            <a:solidFill>
              <a:srgbClr val="000000"/>
            </a:solidFill>
            <a:ln w="9525" cap="rnd">
              <a:noFill/>
              <a:round/>
              <a:headEnd/>
              <a:tailEnd/>
            </a:ln>
            <a:effectLst/>
          </p:spPr>
          <p:txBody>
            <a:bodyPr/>
            <a:lstStyle/>
            <a:p>
              <a:endParaRPr lang="en-US"/>
            </a:p>
          </p:txBody>
        </p:sp>
        <p:sp>
          <p:nvSpPr>
            <p:cNvPr id="19744" name="Freeform 288"/>
            <p:cNvSpPr>
              <a:spLocks/>
            </p:cNvSpPr>
            <p:nvPr/>
          </p:nvSpPr>
          <p:spPr bwMode="auto">
            <a:xfrm>
              <a:off x="1437" y="3566"/>
              <a:ext cx="176" cy="37"/>
            </a:xfrm>
            <a:custGeom>
              <a:avLst/>
              <a:gdLst/>
              <a:ahLst/>
              <a:cxnLst>
                <a:cxn ang="0">
                  <a:pos x="121" y="0"/>
                </a:cxn>
                <a:cxn ang="0">
                  <a:pos x="120" y="0"/>
                </a:cxn>
                <a:cxn ang="0">
                  <a:pos x="119" y="0"/>
                </a:cxn>
                <a:cxn ang="0">
                  <a:pos x="117" y="0"/>
                </a:cxn>
                <a:cxn ang="0">
                  <a:pos x="114" y="0"/>
                </a:cxn>
                <a:cxn ang="0">
                  <a:pos x="111" y="0"/>
                </a:cxn>
                <a:cxn ang="0">
                  <a:pos x="106" y="0"/>
                </a:cxn>
                <a:cxn ang="0">
                  <a:pos x="101" y="0"/>
                </a:cxn>
                <a:cxn ang="0">
                  <a:pos x="97" y="1"/>
                </a:cxn>
                <a:cxn ang="0">
                  <a:pos x="92" y="2"/>
                </a:cxn>
                <a:cxn ang="0">
                  <a:pos x="87" y="3"/>
                </a:cxn>
                <a:cxn ang="0">
                  <a:pos x="82" y="4"/>
                </a:cxn>
                <a:cxn ang="0">
                  <a:pos x="77" y="5"/>
                </a:cxn>
                <a:cxn ang="0">
                  <a:pos x="72" y="6"/>
                </a:cxn>
                <a:cxn ang="0">
                  <a:pos x="68" y="8"/>
                </a:cxn>
                <a:cxn ang="0">
                  <a:pos x="63" y="9"/>
                </a:cxn>
                <a:cxn ang="0">
                  <a:pos x="61" y="11"/>
                </a:cxn>
                <a:cxn ang="0">
                  <a:pos x="57" y="12"/>
                </a:cxn>
                <a:cxn ang="0">
                  <a:pos x="54" y="14"/>
                </a:cxn>
                <a:cxn ang="0">
                  <a:pos x="49" y="15"/>
                </a:cxn>
                <a:cxn ang="0">
                  <a:pos x="45" y="16"/>
                </a:cxn>
                <a:cxn ang="0">
                  <a:pos x="41" y="18"/>
                </a:cxn>
                <a:cxn ang="0">
                  <a:pos x="37" y="18"/>
                </a:cxn>
                <a:cxn ang="0">
                  <a:pos x="32" y="19"/>
                </a:cxn>
                <a:cxn ang="0">
                  <a:pos x="27" y="19"/>
                </a:cxn>
                <a:cxn ang="0">
                  <a:pos x="23" y="19"/>
                </a:cxn>
                <a:cxn ang="0">
                  <a:pos x="18" y="19"/>
                </a:cxn>
                <a:cxn ang="0">
                  <a:pos x="14" y="18"/>
                </a:cxn>
                <a:cxn ang="0">
                  <a:pos x="11" y="18"/>
                </a:cxn>
                <a:cxn ang="0">
                  <a:pos x="7" y="16"/>
                </a:cxn>
                <a:cxn ang="0">
                  <a:pos x="4" y="15"/>
                </a:cxn>
                <a:cxn ang="0">
                  <a:pos x="2" y="13"/>
                </a:cxn>
                <a:cxn ang="0">
                  <a:pos x="0" y="11"/>
                </a:cxn>
                <a:cxn ang="0">
                  <a:pos x="0" y="12"/>
                </a:cxn>
                <a:cxn ang="0">
                  <a:pos x="0" y="15"/>
                </a:cxn>
                <a:cxn ang="0">
                  <a:pos x="2" y="18"/>
                </a:cxn>
                <a:cxn ang="0">
                  <a:pos x="5" y="23"/>
                </a:cxn>
                <a:cxn ang="0">
                  <a:pos x="10" y="27"/>
                </a:cxn>
                <a:cxn ang="0">
                  <a:pos x="16" y="32"/>
                </a:cxn>
                <a:cxn ang="0">
                  <a:pos x="25" y="34"/>
                </a:cxn>
                <a:cxn ang="0">
                  <a:pos x="35" y="36"/>
                </a:cxn>
                <a:cxn ang="0">
                  <a:pos x="42" y="35"/>
                </a:cxn>
                <a:cxn ang="0">
                  <a:pos x="51" y="35"/>
                </a:cxn>
                <a:cxn ang="0">
                  <a:pos x="61" y="34"/>
                </a:cxn>
                <a:cxn ang="0">
                  <a:pos x="70" y="33"/>
                </a:cxn>
                <a:cxn ang="0">
                  <a:pos x="82" y="32"/>
                </a:cxn>
                <a:cxn ang="0">
                  <a:pos x="94" y="30"/>
                </a:cxn>
                <a:cxn ang="0">
                  <a:pos x="106" y="29"/>
                </a:cxn>
                <a:cxn ang="0">
                  <a:pos x="117" y="27"/>
                </a:cxn>
                <a:cxn ang="0">
                  <a:pos x="128" y="26"/>
                </a:cxn>
                <a:cxn ang="0">
                  <a:pos x="139" y="25"/>
                </a:cxn>
                <a:cxn ang="0">
                  <a:pos x="148" y="24"/>
                </a:cxn>
                <a:cxn ang="0">
                  <a:pos x="158" y="22"/>
                </a:cxn>
                <a:cxn ang="0">
                  <a:pos x="165" y="21"/>
                </a:cxn>
                <a:cxn ang="0">
                  <a:pos x="170" y="21"/>
                </a:cxn>
                <a:cxn ang="0">
                  <a:pos x="173" y="21"/>
                </a:cxn>
                <a:cxn ang="0">
                  <a:pos x="175" y="20"/>
                </a:cxn>
                <a:cxn ang="0">
                  <a:pos x="121" y="0"/>
                </a:cxn>
              </a:cxnLst>
              <a:rect l="0" t="0" r="r" b="b"/>
              <a:pathLst>
                <a:path w="176" h="37">
                  <a:moveTo>
                    <a:pt x="121" y="0"/>
                  </a:moveTo>
                  <a:lnTo>
                    <a:pt x="120" y="0"/>
                  </a:lnTo>
                  <a:lnTo>
                    <a:pt x="119" y="0"/>
                  </a:lnTo>
                  <a:lnTo>
                    <a:pt x="117" y="0"/>
                  </a:lnTo>
                  <a:lnTo>
                    <a:pt x="114" y="0"/>
                  </a:lnTo>
                  <a:lnTo>
                    <a:pt x="111" y="0"/>
                  </a:lnTo>
                  <a:lnTo>
                    <a:pt x="106" y="0"/>
                  </a:lnTo>
                  <a:lnTo>
                    <a:pt x="101" y="0"/>
                  </a:lnTo>
                  <a:lnTo>
                    <a:pt x="97" y="1"/>
                  </a:lnTo>
                  <a:lnTo>
                    <a:pt x="92" y="2"/>
                  </a:lnTo>
                  <a:lnTo>
                    <a:pt x="87" y="3"/>
                  </a:lnTo>
                  <a:lnTo>
                    <a:pt x="82" y="4"/>
                  </a:lnTo>
                  <a:lnTo>
                    <a:pt x="77" y="5"/>
                  </a:lnTo>
                  <a:lnTo>
                    <a:pt x="72" y="6"/>
                  </a:lnTo>
                  <a:lnTo>
                    <a:pt x="68" y="8"/>
                  </a:lnTo>
                  <a:lnTo>
                    <a:pt x="63" y="9"/>
                  </a:lnTo>
                  <a:lnTo>
                    <a:pt x="61" y="11"/>
                  </a:lnTo>
                  <a:lnTo>
                    <a:pt x="57" y="12"/>
                  </a:lnTo>
                  <a:lnTo>
                    <a:pt x="54" y="14"/>
                  </a:lnTo>
                  <a:lnTo>
                    <a:pt x="49" y="15"/>
                  </a:lnTo>
                  <a:lnTo>
                    <a:pt x="45" y="16"/>
                  </a:lnTo>
                  <a:lnTo>
                    <a:pt x="41" y="18"/>
                  </a:lnTo>
                  <a:lnTo>
                    <a:pt x="37" y="18"/>
                  </a:lnTo>
                  <a:lnTo>
                    <a:pt x="32" y="19"/>
                  </a:lnTo>
                  <a:lnTo>
                    <a:pt x="27" y="19"/>
                  </a:lnTo>
                  <a:lnTo>
                    <a:pt x="23" y="19"/>
                  </a:lnTo>
                  <a:lnTo>
                    <a:pt x="18" y="19"/>
                  </a:lnTo>
                  <a:lnTo>
                    <a:pt x="14" y="18"/>
                  </a:lnTo>
                  <a:lnTo>
                    <a:pt x="11" y="18"/>
                  </a:lnTo>
                  <a:lnTo>
                    <a:pt x="7" y="16"/>
                  </a:lnTo>
                  <a:lnTo>
                    <a:pt x="4" y="15"/>
                  </a:lnTo>
                  <a:lnTo>
                    <a:pt x="2" y="13"/>
                  </a:lnTo>
                  <a:lnTo>
                    <a:pt x="0" y="11"/>
                  </a:lnTo>
                  <a:lnTo>
                    <a:pt x="0" y="12"/>
                  </a:lnTo>
                  <a:lnTo>
                    <a:pt x="0" y="15"/>
                  </a:lnTo>
                  <a:lnTo>
                    <a:pt x="2" y="18"/>
                  </a:lnTo>
                  <a:lnTo>
                    <a:pt x="5" y="23"/>
                  </a:lnTo>
                  <a:lnTo>
                    <a:pt x="10" y="27"/>
                  </a:lnTo>
                  <a:lnTo>
                    <a:pt x="16" y="32"/>
                  </a:lnTo>
                  <a:lnTo>
                    <a:pt x="25" y="34"/>
                  </a:lnTo>
                  <a:lnTo>
                    <a:pt x="35" y="36"/>
                  </a:lnTo>
                  <a:lnTo>
                    <a:pt x="42" y="35"/>
                  </a:lnTo>
                  <a:lnTo>
                    <a:pt x="51" y="35"/>
                  </a:lnTo>
                  <a:lnTo>
                    <a:pt x="61" y="34"/>
                  </a:lnTo>
                  <a:lnTo>
                    <a:pt x="70" y="33"/>
                  </a:lnTo>
                  <a:lnTo>
                    <a:pt x="82" y="32"/>
                  </a:lnTo>
                  <a:lnTo>
                    <a:pt x="94" y="30"/>
                  </a:lnTo>
                  <a:lnTo>
                    <a:pt x="106" y="29"/>
                  </a:lnTo>
                  <a:lnTo>
                    <a:pt x="117" y="27"/>
                  </a:lnTo>
                  <a:lnTo>
                    <a:pt x="128" y="26"/>
                  </a:lnTo>
                  <a:lnTo>
                    <a:pt x="139" y="25"/>
                  </a:lnTo>
                  <a:lnTo>
                    <a:pt x="148" y="24"/>
                  </a:lnTo>
                  <a:lnTo>
                    <a:pt x="158" y="22"/>
                  </a:lnTo>
                  <a:lnTo>
                    <a:pt x="165" y="21"/>
                  </a:lnTo>
                  <a:lnTo>
                    <a:pt x="170" y="21"/>
                  </a:lnTo>
                  <a:lnTo>
                    <a:pt x="173" y="21"/>
                  </a:lnTo>
                  <a:lnTo>
                    <a:pt x="175" y="20"/>
                  </a:lnTo>
                  <a:lnTo>
                    <a:pt x="121" y="0"/>
                  </a:lnTo>
                </a:path>
              </a:pathLst>
            </a:custGeom>
            <a:solidFill>
              <a:srgbClr val="000000"/>
            </a:solidFill>
            <a:ln w="9525" cap="rnd">
              <a:noFill/>
              <a:round/>
              <a:headEnd/>
              <a:tailEnd/>
            </a:ln>
            <a:effectLst/>
          </p:spPr>
          <p:txBody>
            <a:bodyPr/>
            <a:lstStyle/>
            <a:p>
              <a:endParaRPr lang="en-US"/>
            </a:p>
          </p:txBody>
        </p:sp>
        <p:sp>
          <p:nvSpPr>
            <p:cNvPr id="19745" name="Freeform 289"/>
            <p:cNvSpPr>
              <a:spLocks/>
            </p:cNvSpPr>
            <p:nvPr/>
          </p:nvSpPr>
          <p:spPr bwMode="auto">
            <a:xfrm>
              <a:off x="1538" y="3515"/>
              <a:ext cx="820" cy="308"/>
            </a:xfrm>
            <a:custGeom>
              <a:avLst/>
              <a:gdLst/>
              <a:ahLst/>
              <a:cxnLst>
                <a:cxn ang="0">
                  <a:pos x="0" y="36"/>
                </a:cxn>
                <a:cxn ang="0">
                  <a:pos x="494" y="307"/>
                </a:cxn>
                <a:cxn ang="0">
                  <a:pos x="819" y="256"/>
                </a:cxn>
                <a:cxn ang="0">
                  <a:pos x="285" y="0"/>
                </a:cxn>
                <a:cxn ang="0">
                  <a:pos x="285" y="0"/>
                </a:cxn>
                <a:cxn ang="0">
                  <a:pos x="283" y="0"/>
                </a:cxn>
                <a:cxn ang="0">
                  <a:pos x="279" y="1"/>
                </a:cxn>
                <a:cxn ang="0">
                  <a:pos x="274" y="2"/>
                </a:cxn>
                <a:cxn ang="0">
                  <a:pos x="268" y="3"/>
                </a:cxn>
                <a:cxn ang="0">
                  <a:pos x="261" y="4"/>
                </a:cxn>
                <a:cxn ang="0">
                  <a:pos x="252" y="6"/>
                </a:cxn>
                <a:cxn ang="0">
                  <a:pos x="243" y="7"/>
                </a:cxn>
                <a:cxn ang="0">
                  <a:pos x="233" y="8"/>
                </a:cxn>
                <a:cxn ang="0">
                  <a:pos x="222" y="10"/>
                </a:cxn>
                <a:cxn ang="0">
                  <a:pos x="211" y="12"/>
                </a:cxn>
                <a:cxn ang="0">
                  <a:pos x="199" y="13"/>
                </a:cxn>
                <a:cxn ang="0">
                  <a:pos x="187" y="16"/>
                </a:cxn>
                <a:cxn ang="0">
                  <a:pos x="175" y="17"/>
                </a:cxn>
                <a:cxn ang="0">
                  <a:pos x="161" y="19"/>
                </a:cxn>
                <a:cxn ang="0">
                  <a:pos x="149" y="21"/>
                </a:cxn>
                <a:cxn ang="0">
                  <a:pos x="135" y="23"/>
                </a:cxn>
                <a:cxn ang="0">
                  <a:pos x="123" y="25"/>
                </a:cxn>
                <a:cxn ang="0">
                  <a:pos x="110" y="26"/>
                </a:cxn>
                <a:cxn ang="0">
                  <a:pos x="97" y="29"/>
                </a:cxn>
                <a:cxn ang="0">
                  <a:pos x="85" y="30"/>
                </a:cxn>
                <a:cxn ang="0">
                  <a:pos x="73" y="32"/>
                </a:cxn>
                <a:cxn ang="0">
                  <a:pos x="62" y="32"/>
                </a:cxn>
                <a:cxn ang="0">
                  <a:pos x="51" y="34"/>
                </a:cxn>
                <a:cxn ang="0">
                  <a:pos x="41" y="35"/>
                </a:cxn>
                <a:cxn ang="0">
                  <a:pos x="32" y="36"/>
                </a:cxn>
                <a:cxn ang="0">
                  <a:pos x="23" y="36"/>
                </a:cxn>
                <a:cxn ang="0">
                  <a:pos x="16" y="37"/>
                </a:cxn>
                <a:cxn ang="0">
                  <a:pos x="11" y="37"/>
                </a:cxn>
                <a:cxn ang="0">
                  <a:pos x="6" y="37"/>
                </a:cxn>
                <a:cxn ang="0">
                  <a:pos x="2" y="36"/>
                </a:cxn>
                <a:cxn ang="0">
                  <a:pos x="0" y="36"/>
                </a:cxn>
              </a:cxnLst>
              <a:rect l="0" t="0" r="r" b="b"/>
              <a:pathLst>
                <a:path w="820" h="308">
                  <a:moveTo>
                    <a:pt x="0" y="36"/>
                  </a:moveTo>
                  <a:lnTo>
                    <a:pt x="494" y="307"/>
                  </a:lnTo>
                  <a:lnTo>
                    <a:pt x="819" y="256"/>
                  </a:lnTo>
                  <a:lnTo>
                    <a:pt x="285" y="0"/>
                  </a:lnTo>
                  <a:lnTo>
                    <a:pt x="285" y="0"/>
                  </a:lnTo>
                  <a:lnTo>
                    <a:pt x="283" y="0"/>
                  </a:lnTo>
                  <a:lnTo>
                    <a:pt x="279" y="1"/>
                  </a:lnTo>
                  <a:lnTo>
                    <a:pt x="274" y="2"/>
                  </a:lnTo>
                  <a:lnTo>
                    <a:pt x="268" y="3"/>
                  </a:lnTo>
                  <a:lnTo>
                    <a:pt x="261" y="4"/>
                  </a:lnTo>
                  <a:lnTo>
                    <a:pt x="252" y="6"/>
                  </a:lnTo>
                  <a:lnTo>
                    <a:pt x="243" y="7"/>
                  </a:lnTo>
                  <a:lnTo>
                    <a:pt x="233" y="8"/>
                  </a:lnTo>
                  <a:lnTo>
                    <a:pt x="222" y="10"/>
                  </a:lnTo>
                  <a:lnTo>
                    <a:pt x="211" y="12"/>
                  </a:lnTo>
                  <a:lnTo>
                    <a:pt x="199" y="13"/>
                  </a:lnTo>
                  <a:lnTo>
                    <a:pt x="187" y="16"/>
                  </a:lnTo>
                  <a:lnTo>
                    <a:pt x="175" y="17"/>
                  </a:lnTo>
                  <a:lnTo>
                    <a:pt x="161" y="19"/>
                  </a:lnTo>
                  <a:lnTo>
                    <a:pt x="149" y="21"/>
                  </a:lnTo>
                  <a:lnTo>
                    <a:pt x="135" y="23"/>
                  </a:lnTo>
                  <a:lnTo>
                    <a:pt x="123" y="25"/>
                  </a:lnTo>
                  <a:lnTo>
                    <a:pt x="110" y="26"/>
                  </a:lnTo>
                  <a:lnTo>
                    <a:pt x="97" y="29"/>
                  </a:lnTo>
                  <a:lnTo>
                    <a:pt x="85" y="30"/>
                  </a:lnTo>
                  <a:lnTo>
                    <a:pt x="73" y="32"/>
                  </a:lnTo>
                  <a:lnTo>
                    <a:pt x="62" y="32"/>
                  </a:lnTo>
                  <a:lnTo>
                    <a:pt x="51" y="34"/>
                  </a:lnTo>
                  <a:lnTo>
                    <a:pt x="41" y="35"/>
                  </a:lnTo>
                  <a:lnTo>
                    <a:pt x="32" y="36"/>
                  </a:lnTo>
                  <a:lnTo>
                    <a:pt x="23" y="36"/>
                  </a:lnTo>
                  <a:lnTo>
                    <a:pt x="16" y="37"/>
                  </a:lnTo>
                  <a:lnTo>
                    <a:pt x="11" y="37"/>
                  </a:lnTo>
                  <a:lnTo>
                    <a:pt x="6" y="37"/>
                  </a:lnTo>
                  <a:lnTo>
                    <a:pt x="2" y="36"/>
                  </a:lnTo>
                  <a:lnTo>
                    <a:pt x="0" y="36"/>
                  </a:lnTo>
                </a:path>
              </a:pathLst>
            </a:custGeom>
            <a:solidFill>
              <a:srgbClr val="FFE559"/>
            </a:solidFill>
            <a:ln w="9525" cap="rnd">
              <a:noFill/>
              <a:round/>
              <a:headEnd/>
              <a:tailEnd/>
            </a:ln>
            <a:effectLst/>
          </p:spPr>
          <p:txBody>
            <a:bodyPr/>
            <a:lstStyle/>
            <a:p>
              <a:endParaRPr lang="en-US"/>
            </a:p>
          </p:txBody>
        </p:sp>
        <p:sp>
          <p:nvSpPr>
            <p:cNvPr id="19746" name="Freeform 290"/>
            <p:cNvSpPr>
              <a:spLocks/>
            </p:cNvSpPr>
            <p:nvPr/>
          </p:nvSpPr>
          <p:spPr bwMode="auto">
            <a:xfrm>
              <a:off x="1538" y="3515"/>
              <a:ext cx="820" cy="308"/>
            </a:xfrm>
            <a:custGeom>
              <a:avLst/>
              <a:gdLst/>
              <a:ahLst/>
              <a:cxnLst>
                <a:cxn ang="0">
                  <a:pos x="0" y="36"/>
                </a:cxn>
                <a:cxn ang="0">
                  <a:pos x="494" y="307"/>
                </a:cxn>
                <a:cxn ang="0">
                  <a:pos x="819" y="256"/>
                </a:cxn>
                <a:cxn ang="0">
                  <a:pos x="285" y="0"/>
                </a:cxn>
                <a:cxn ang="0">
                  <a:pos x="285" y="0"/>
                </a:cxn>
                <a:cxn ang="0">
                  <a:pos x="285" y="0"/>
                </a:cxn>
                <a:cxn ang="0">
                  <a:pos x="283" y="0"/>
                </a:cxn>
                <a:cxn ang="0">
                  <a:pos x="279" y="1"/>
                </a:cxn>
                <a:cxn ang="0">
                  <a:pos x="274" y="2"/>
                </a:cxn>
                <a:cxn ang="0">
                  <a:pos x="268" y="3"/>
                </a:cxn>
                <a:cxn ang="0">
                  <a:pos x="261" y="4"/>
                </a:cxn>
                <a:cxn ang="0">
                  <a:pos x="252" y="6"/>
                </a:cxn>
                <a:cxn ang="0">
                  <a:pos x="243" y="7"/>
                </a:cxn>
                <a:cxn ang="0">
                  <a:pos x="233" y="8"/>
                </a:cxn>
                <a:cxn ang="0">
                  <a:pos x="222" y="10"/>
                </a:cxn>
                <a:cxn ang="0">
                  <a:pos x="211" y="12"/>
                </a:cxn>
                <a:cxn ang="0">
                  <a:pos x="199" y="13"/>
                </a:cxn>
                <a:cxn ang="0">
                  <a:pos x="187" y="16"/>
                </a:cxn>
                <a:cxn ang="0">
                  <a:pos x="175" y="17"/>
                </a:cxn>
                <a:cxn ang="0">
                  <a:pos x="161" y="19"/>
                </a:cxn>
                <a:cxn ang="0">
                  <a:pos x="149" y="21"/>
                </a:cxn>
                <a:cxn ang="0">
                  <a:pos x="135" y="23"/>
                </a:cxn>
                <a:cxn ang="0">
                  <a:pos x="123" y="25"/>
                </a:cxn>
                <a:cxn ang="0">
                  <a:pos x="110" y="26"/>
                </a:cxn>
                <a:cxn ang="0">
                  <a:pos x="97" y="29"/>
                </a:cxn>
                <a:cxn ang="0">
                  <a:pos x="85" y="30"/>
                </a:cxn>
                <a:cxn ang="0">
                  <a:pos x="73" y="32"/>
                </a:cxn>
                <a:cxn ang="0">
                  <a:pos x="62" y="32"/>
                </a:cxn>
                <a:cxn ang="0">
                  <a:pos x="51" y="34"/>
                </a:cxn>
                <a:cxn ang="0">
                  <a:pos x="41" y="35"/>
                </a:cxn>
                <a:cxn ang="0">
                  <a:pos x="32" y="36"/>
                </a:cxn>
                <a:cxn ang="0">
                  <a:pos x="23" y="36"/>
                </a:cxn>
                <a:cxn ang="0">
                  <a:pos x="16" y="37"/>
                </a:cxn>
                <a:cxn ang="0">
                  <a:pos x="11" y="37"/>
                </a:cxn>
                <a:cxn ang="0">
                  <a:pos x="6" y="37"/>
                </a:cxn>
                <a:cxn ang="0">
                  <a:pos x="2" y="36"/>
                </a:cxn>
                <a:cxn ang="0">
                  <a:pos x="0" y="36"/>
                </a:cxn>
              </a:cxnLst>
              <a:rect l="0" t="0" r="r" b="b"/>
              <a:pathLst>
                <a:path w="820" h="308">
                  <a:moveTo>
                    <a:pt x="0" y="36"/>
                  </a:moveTo>
                  <a:lnTo>
                    <a:pt x="494" y="307"/>
                  </a:lnTo>
                  <a:lnTo>
                    <a:pt x="819" y="256"/>
                  </a:lnTo>
                  <a:lnTo>
                    <a:pt x="285" y="0"/>
                  </a:lnTo>
                  <a:lnTo>
                    <a:pt x="285" y="0"/>
                  </a:lnTo>
                  <a:lnTo>
                    <a:pt x="285" y="0"/>
                  </a:lnTo>
                  <a:lnTo>
                    <a:pt x="283" y="0"/>
                  </a:lnTo>
                  <a:lnTo>
                    <a:pt x="279" y="1"/>
                  </a:lnTo>
                  <a:lnTo>
                    <a:pt x="274" y="2"/>
                  </a:lnTo>
                  <a:lnTo>
                    <a:pt x="268" y="3"/>
                  </a:lnTo>
                  <a:lnTo>
                    <a:pt x="261" y="4"/>
                  </a:lnTo>
                  <a:lnTo>
                    <a:pt x="252" y="6"/>
                  </a:lnTo>
                  <a:lnTo>
                    <a:pt x="243" y="7"/>
                  </a:lnTo>
                  <a:lnTo>
                    <a:pt x="233" y="8"/>
                  </a:lnTo>
                  <a:lnTo>
                    <a:pt x="222" y="10"/>
                  </a:lnTo>
                  <a:lnTo>
                    <a:pt x="211" y="12"/>
                  </a:lnTo>
                  <a:lnTo>
                    <a:pt x="199" y="13"/>
                  </a:lnTo>
                  <a:lnTo>
                    <a:pt x="187" y="16"/>
                  </a:lnTo>
                  <a:lnTo>
                    <a:pt x="175" y="17"/>
                  </a:lnTo>
                  <a:lnTo>
                    <a:pt x="161" y="19"/>
                  </a:lnTo>
                  <a:lnTo>
                    <a:pt x="149" y="21"/>
                  </a:lnTo>
                  <a:lnTo>
                    <a:pt x="135" y="23"/>
                  </a:lnTo>
                  <a:lnTo>
                    <a:pt x="123" y="25"/>
                  </a:lnTo>
                  <a:lnTo>
                    <a:pt x="110" y="26"/>
                  </a:lnTo>
                  <a:lnTo>
                    <a:pt x="97" y="29"/>
                  </a:lnTo>
                  <a:lnTo>
                    <a:pt x="85" y="30"/>
                  </a:lnTo>
                  <a:lnTo>
                    <a:pt x="73" y="32"/>
                  </a:lnTo>
                  <a:lnTo>
                    <a:pt x="62" y="32"/>
                  </a:lnTo>
                  <a:lnTo>
                    <a:pt x="51" y="34"/>
                  </a:lnTo>
                  <a:lnTo>
                    <a:pt x="41" y="35"/>
                  </a:lnTo>
                  <a:lnTo>
                    <a:pt x="32" y="36"/>
                  </a:lnTo>
                  <a:lnTo>
                    <a:pt x="23" y="36"/>
                  </a:lnTo>
                  <a:lnTo>
                    <a:pt x="16" y="37"/>
                  </a:lnTo>
                  <a:lnTo>
                    <a:pt x="11" y="37"/>
                  </a:lnTo>
                  <a:lnTo>
                    <a:pt x="6" y="37"/>
                  </a:lnTo>
                  <a:lnTo>
                    <a:pt x="2" y="36"/>
                  </a:lnTo>
                  <a:lnTo>
                    <a:pt x="0" y="36"/>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747" name="Freeform 291"/>
            <p:cNvSpPr>
              <a:spLocks/>
            </p:cNvSpPr>
            <p:nvPr/>
          </p:nvSpPr>
          <p:spPr bwMode="auto">
            <a:xfrm>
              <a:off x="2018" y="3764"/>
              <a:ext cx="431" cy="190"/>
            </a:xfrm>
            <a:custGeom>
              <a:avLst/>
              <a:gdLst/>
              <a:ahLst/>
              <a:cxnLst>
                <a:cxn ang="0">
                  <a:pos x="2" y="65"/>
                </a:cxn>
                <a:cxn ang="0">
                  <a:pos x="7" y="68"/>
                </a:cxn>
                <a:cxn ang="0">
                  <a:pos x="16" y="71"/>
                </a:cxn>
                <a:cxn ang="0">
                  <a:pos x="29" y="78"/>
                </a:cxn>
                <a:cxn ang="0">
                  <a:pos x="42" y="83"/>
                </a:cxn>
                <a:cxn ang="0">
                  <a:pos x="55" y="89"/>
                </a:cxn>
                <a:cxn ang="0">
                  <a:pos x="66" y="94"/>
                </a:cxn>
                <a:cxn ang="0">
                  <a:pos x="74" y="97"/>
                </a:cxn>
                <a:cxn ang="0">
                  <a:pos x="79" y="101"/>
                </a:cxn>
                <a:cxn ang="0">
                  <a:pos x="84" y="104"/>
                </a:cxn>
                <a:cxn ang="0">
                  <a:pos x="88" y="110"/>
                </a:cxn>
                <a:cxn ang="0">
                  <a:pos x="91" y="117"/>
                </a:cxn>
                <a:cxn ang="0">
                  <a:pos x="93" y="126"/>
                </a:cxn>
                <a:cxn ang="0">
                  <a:pos x="100" y="135"/>
                </a:cxn>
                <a:cxn ang="0">
                  <a:pos x="112" y="147"/>
                </a:cxn>
                <a:cxn ang="0">
                  <a:pos x="129" y="160"/>
                </a:cxn>
                <a:cxn ang="0">
                  <a:pos x="151" y="172"/>
                </a:cxn>
                <a:cxn ang="0">
                  <a:pos x="179" y="182"/>
                </a:cxn>
                <a:cxn ang="0">
                  <a:pos x="212" y="189"/>
                </a:cxn>
                <a:cxn ang="0">
                  <a:pos x="250" y="188"/>
                </a:cxn>
                <a:cxn ang="0">
                  <a:pos x="293" y="180"/>
                </a:cxn>
                <a:cxn ang="0">
                  <a:pos x="330" y="167"/>
                </a:cxn>
                <a:cxn ang="0">
                  <a:pos x="360" y="151"/>
                </a:cxn>
                <a:cxn ang="0">
                  <a:pos x="384" y="133"/>
                </a:cxn>
                <a:cxn ang="0">
                  <a:pos x="403" y="115"/>
                </a:cxn>
                <a:cxn ang="0">
                  <a:pos x="415" y="97"/>
                </a:cxn>
                <a:cxn ang="0">
                  <a:pos x="424" y="82"/>
                </a:cxn>
                <a:cxn ang="0">
                  <a:pos x="428" y="71"/>
                </a:cxn>
                <a:cxn ang="0">
                  <a:pos x="430" y="62"/>
                </a:cxn>
                <a:cxn ang="0">
                  <a:pos x="429" y="52"/>
                </a:cxn>
                <a:cxn ang="0">
                  <a:pos x="425" y="41"/>
                </a:cxn>
                <a:cxn ang="0">
                  <a:pos x="414" y="32"/>
                </a:cxn>
                <a:cxn ang="0">
                  <a:pos x="402" y="25"/>
                </a:cxn>
                <a:cxn ang="0">
                  <a:pos x="391" y="21"/>
                </a:cxn>
                <a:cxn ang="0">
                  <a:pos x="379" y="16"/>
                </a:cxn>
                <a:cxn ang="0">
                  <a:pos x="365" y="12"/>
                </a:cxn>
                <a:cxn ang="0">
                  <a:pos x="353" y="8"/>
                </a:cxn>
                <a:cxn ang="0">
                  <a:pos x="343" y="4"/>
                </a:cxn>
                <a:cxn ang="0">
                  <a:pos x="334" y="2"/>
                </a:cxn>
                <a:cxn ang="0">
                  <a:pos x="330" y="0"/>
                </a:cxn>
                <a:cxn ang="0">
                  <a:pos x="6" y="51"/>
                </a:cxn>
                <a:cxn ang="0">
                  <a:pos x="4" y="51"/>
                </a:cxn>
                <a:cxn ang="0">
                  <a:pos x="2" y="52"/>
                </a:cxn>
                <a:cxn ang="0">
                  <a:pos x="0" y="57"/>
                </a:cxn>
                <a:cxn ang="0">
                  <a:pos x="1" y="65"/>
                </a:cxn>
              </a:cxnLst>
              <a:rect l="0" t="0" r="r" b="b"/>
              <a:pathLst>
                <a:path w="431" h="190">
                  <a:moveTo>
                    <a:pt x="1" y="65"/>
                  </a:moveTo>
                  <a:lnTo>
                    <a:pt x="2" y="65"/>
                  </a:lnTo>
                  <a:lnTo>
                    <a:pt x="4" y="66"/>
                  </a:lnTo>
                  <a:lnTo>
                    <a:pt x="7" y="68"/>
                  </a:lnTo>
                  <a:lnTo>
                    <a:pt x="11" y="69"/>
                  </a:lnTo>
                  <a:lnTo>
                    <a:pt x="16" y="71"/>
                  </a:lnTo>
                  <a:lnTo>
                    <a:pt x="22" y="74"/>
                  </a:lnTo>
                  <a:lnTo>
                    <a:pt x="29" y="78"/>
                  </a:lnTo>
                  <a:lnTo>
                    <a:pt x="35" y="80"/>
                  </a:lnTo>
                  <a:lnTo>
                    <a:pt x="42" y="83"/>
                  </a:lnTo>
                  <a:lnTo>
                    <a:pt x="49" y="86"/>
                  </a:lnTo>
                  <a:lnTo>
                    <a:pt x="55" y="89"/>
                  </a:lnTo>
                  <a:lnTo>
                    <a:pt x="61" y="92"/>
                  </a:lnTo>
                  <a:lnTo>
                    <a:pt x="66" y="94"/>
                  </a:lnTo>
                  <a:lnTo>
                    <a:pt x="71" y="97"/>
                  </a:lnTo>
                  <a:lnTo>
                    <a:pt x="74" y="97"/>
                  </a:lnTo>
                  <a:lnTo>
                    <a:pt x="76" y="99"/>
                  </a:lnTo>
                  <a:lnTo>
                    <a:pt x="79" y="101"/>
                  </a:lnTo>
                  <a:lnTo>
                    <a:pt x="82" y="102"/>
                  </a:lnTo>
                  <a:lnTo>
                    <a:pt x="84" y="104"/>
                  </a:lnTo>
                  <a:lnTo>
                    <a:pt x="86" y="107"/>
                  </a:lnTo>
                  <a:lnTo>
                    <a:pt x="88" y="110"/>
                  </a:lnTo>
                  <a:lnTo>
                    <a:pt x="90" y="114"/>
                  </a:lnTo>
                  <a:lnTo>
                    <a:pt x="91" y="117"/>
                  </a:lnTo>
                  <a:lnTo>
                    <a:pt x="93" y="123"/>
                  </a:lnTo>
                  <a:lnTo>
                    <a:pt x="93" y="126"/>
                  </a:lnTo>
                  <a:lnTo>
                    <a:pt x="96" y="130"/>
                  </a:lnTo>
                  <a:lnTo>
                    <a:pt x="100" y="135"/>
                  </a:lnTo>
                  <a:lnTo>
                    <a:pt x="105" y="141"/>
                  </a:lnTo>
                  <a:lnTo>
                    <a:pt x="112" y="147"/>
                  </a:lnTo>
                  <a:lnTo>
                    <a:pt x="120" y="153"/>
                  </a:lnTo>
                  <a:lnTo>
                    <a:pt x="129" y="160"/>
                  </a:lnTo>
                  <a:lnTo>
                    <a:pt x="139" y="166"/>
                  </a:lnTo>
                  <a:lnTo>
                    <a:pt x="151" y="172"/>
                  </a:lnTo>
                  <a:lnTo>
                    <a:pt x="164" y="178"/>
                  </a:lnTo>
                  <a:lnTo>
                    <a:pt x="179" y="182"/>
                  </a:lnTo>
                  <a:lnTo>
                    <a:pt x="195" y="186"/>
                  </a:lnTo>
                  <a:lnTo>
                    <a:pt x="212" y="189"/>
                  </a:lnTo>
                  <a:lnTo>
                    <a:pt x="231" y="189"/>
                  </a:lnTo>
                  <a:lnTo>
                    <a:pt x="250" y="188"/>
                  </a:lnTo>
                  <a:lnTo>
                    <a:pt x="272" y="185"/>
                  </a:lnTo>
                  <a:lnTo>
                    <a:pt x="293" y="180"/>
                  </a:lnTo>
                  <a:lnTo>
                    <a:pt x="312" y="174"/>
                  </a:lnTo>
                  <a:lnTo>
                    <a:pt x="330" y="167"/>
                  </a:lnTo>
                  <a:lnTo>
                    <a:pt x="346" y="159"/>
                  </a:lnTo>
                  <a:lnTo>
                    <a:pt x="360" y="151"/>
                  </a:lnTo>
                  <a:lnTo>
                    <a:pt x="373" y="143"/>
                  </a:lnTo>
                  <a:lnTo>
                    <a:pt x="384" y="133"/>
                  </a:lnTo>
                  <a:lnTo>
                    <a:pt x="394" y="123"/>
                  </a:lnTo>
                  <a:lnTo>
                    <a:pt x="403" y="115"/>
                  </a:lnTo>
                  <a:lnTo>
                    <a:pt x="410" y="106"/>
                  </a:lnTo>
                  <a:lnTo>
                    <a:pt x="415" y="97"/>
                  </a:lnTo>
                  <a:lnTo>
                    <a:pt x="420" y="89"/>
                  </a:lnTo>
                  <a:lnTo>
                    <a:pt x="424" y="82"/>
                  </a:lnTo>
                  <a:lnTo>
                    <a:pt x="427" y="76"/>
                  </a:lnTo>
                  <a:lnTo>
                    <a:pt x="428" y="71"/>
                  </a:lnTo>
                  <a:lnTo>
                    <a:pt x="429" y="67"/>
                  </a:lnTo>
                  <a:lnTo>
                    <a:pt x="430" y="62"/>
                  </a:lnTo>
                  <a:lnTo>
                    <a:pt x="430" y="57"/>
                  </a:lnTo>
                  <a:lnTo>
                    <a:pt x="429" y="52"/>
                  </a:lnTo>
                  <a:lnTo>
                    <a:pt x="427" y="46"/>
                  </a:lnTo>
                  <a:lnTo>
                    <a:pt x="425" y="41"/>
                  </a:lnTo>
                  <a:lnTo>
                    <a:pt x="420" y="35"/>
                  </a:lnTo>
                  <a:lnTo>
                    <a:pt x="414" y="32"/>
                  </a:lnTo>
                  <a:lnTo>
                    <a:pt x="407" y="27"/>
                  </a:lnTo>
                  <a:lnTo>
                    <a:pt x="402" y="25"/>
                  </a:lnTo>
                  <a:lnTo>
                    <a:pt x="397" y="23"/>
                  </a:lnTo>
                  <a:lnTo>
                    <a:pt x="391" y="21"/>
                  </a:lnTo>
                  <a:lnTo>
                    <a:pt x="384" y="19"/>
                  </a:lnTo>
                  <a:lnTo>
                    <a:pt x="379" y="16"/>
                  </a:lnTo>
                  <a:lnTo>
                    <a:pt x="372" y="14"/>
                  </a:lnTo>
                  <a:lnTo>
                    <a:pt x="365" y="12"/>
                  </a:lnTo>
                  <a:lnTo>
                    <a:pt x="360" y="9"/>
                  </a:lnTo>
                  <a:lnTo>
                    <a:pt x="353" y="8"/>
                  </a:lnTo>
                  <a:lnTo>
                    <a:pt x="348" y="6"/>
                  </a:lnTo>
                  <a:lnTo>
                    <a:pt x="343" y="4"/>
                  </a:lnTo>
                  <a:lnTo>
                    <a:pt x="339" y="3"/>
                  </a:lnTo>
                  <a:lnTo>
                    <a:pt x="334" y="2"/>
                  </a:lnTo>
                  <a:lnTo>
                    <a:pt x="332" y="0"/>
                  </a:lnTo>
                  <a:lnTo>
                    <a:pt x="330" y="0"/>
                  </a:lnTo>
                  <a:lnTo>
                    <a:pt x="329" y="0"/>
                  </a:lnTo>
                  <a:lnTo>
                    <a:pt x="6" y="51"/>
                  </a:lnTo>
                  <a:lnTo>
                    <a:pt x="6" y="51"/>
                  </a:lnTo>
                  <a:lnTo>
                    <a:pt x="4" y="51"/>
                  </a:lnTo>
                  <a:lnTo>
                    <a:pt x="3" y="52"/>
                  </a:lnTo>
                  <a:lnTo>
                    <a:pt x="2" y="52"/>
                  </a:lnTo>
                  <a:lnTo>
                    <a:pt x="0" y="54"/>
                  </a:lnTo>
                  <a:lnTo>
                    <a:pt x="0" y="57"/>
                  </a:lnTo>
                  <a:lnTo>
                    <a:pt x="0" y="60"/>
                  </a:lnTo>
                  <a:lnTo>
                    <a:pt x="1" y="65"/>
                  </a:lnTo>
                </a:path>
              </a:pathLst>
            </a:custGeom>
            <a:solidFill>
              <a:srgbClr val="B2B2B2"/>
            </a:solidFill>
            <a:ln w="9525" cap="rnd">
              <a:noFill/>
              <a:round/>
              <a:headEnd/>
              <a:tailEnd/>
            </a:ln>
            <a:effectLst/>
          </p:spPr>
          <p:txBody>
            <a:bodyPr/>
            <a:lstStyle/>
            <a:p>
              <a:endParaRPr lang="en-US"/>
            </a:p>
          </p:txBody>
        </p:sp>
        <p:sp>
          <p:nvSpPr>
            <p:cNvPr id="19748" name="Freeform 292"/>
            <p:cNvSpPr>
              <a:spLocks/>
            </p:cNvSpPr>
            <p:nvPr/>
          </p:nvSpPr>
          <p:spPr bwMode="auto">
            <a:xfrm>
              <a:off x="2018" y="3764"/>
              <a:ext cx="431" cy="190"/>
            </a:xfrm>
            <a:custGeom>
              <a:avLst/>
              <a:gdLst/>
              <a:ahLst/>
              <a:cxnLst>
                <a:cxn ang="0">
                  <a:pos x="1" y="65"/>
                </a:cxn>
                <a:cxn ang="0">
                  <a:pos x="4" y="66"/>
                </a:cxn>
                <a:cxn ang="0">
                  <a:pos x="11" y="69"/>
                </a:cxn>
                <a:cxn ang="0">
                  <a:pos x="22" y="74"/>
                </a:cxn>
                <a:cxn ang="0">
                  <a:pos x="35" y="80"/>
                </a:cxn>
                <a:cxn ang="0">
                  <a:pos x="49" y="86"/>
                </a:cxn>
                <a:cxn ang="0">
                  <a:pos x="61" y="92"/>
                </a:cxn>
                <a:cxn ang="0">
                  <a:pos x="71" y="97"/>
                </a:cxn>
                <a:cxn ang="0">
                  <a:pos x="76" y="99"/>
                </a:cxn>
                <a:cxn ang="0">
                  <a:pos x="79" y="101"/>
                </a:cxn>
                <a:cxn ang="0">
                  <a:pos x="84" y="104"/>
                </a:cxn>
                <a:cxn ang="0">
                  <a:pos x="88" y="110"/>
                </a:cxn>
                <a:cxn ang="0">
                  <a:pos x="91" y="117"/>
                </a:cxn>
                <a:cxn ang="0">
                  <a:pos x="93" y="123"/>
                </a:cxn>
                <a:cxn ang="0">
                  <a:pos x="96" y="130"/>
                </a:cxn>
                <a:cxn ang="0">
                  <a:pos x="105" y="141"/>
                </a:cxn>
                <a:cxn ang="0">
                  <a:pos x="120" y="153"/>
                </a:cxn>
                <a:cxn ang="0">
                  <a:pos x="139" y="166"/>
                </a:cxn>
                <a:cxn ang="0">
                  <a:pos x="164" y="178"/>
                </a:cxn>
                <a:cxn ang="0">
                  <a:pos x="195" y="186"/>
                </a:cxn>
                <a:cxn ang="0">
                  <a:pos x="231" y="189"/>
                </a:cxn>
                <a:cxn ang="0">
                  <a:pos x="272" y="185"/>
                </a:cxn>
                <a:cxn ang="0">
                  <a:pos x="293" y="180"/>
                </a:cxn>
                <a:cxn ang="0">
                  <a:pos x="330" y="167"/>
                </a:cxn>
                <a:cxn ang="0">
                  <a:pos x="360" y="151"/>
                </a:cxn>
                <a:cxn ang="0">
                  <a:pos x="384" y="133"/>
                </a:cxn>
                <a:cxn ang="0">
                  <a:pos x="403" y="115"/>
                </a:cxn>
                <a:cxn ang="0">
                  <a:pos x="415" y="97"/>
                </a:cxn>
                <a:cxn ang="0">
                  <a:pos x="424" y="82"/>
                </a:cxn>
                <a:cxn ang="0">
                  <a:pos x="428" y="71"/>
                </a:cxn>
                <a:cxn ang="0">
                  <a:pos x="429" y="67"/>
                </a:cxn>
                <a:cxn ang="0">
                  <a:pos x="430" y="57"/>
                </a:cxn>
                <a:cxn ang="0">
                  <a:pos x="427" y="46"/>
                </a:cxn>
                <a:cxn ang="0">
                  <a:pos x="420" y="35"/>
                </a:cxn>
                <a:cxn ang="0">
                  <a:pos x="407" y="27"/>
                </a:cxn>
                <a:cxn ang="0">
                  <a:pos x="402" y="25"/>
                </a:cxn>
                <a:cxn ang="0">
                  <a:pos x="391" y="21"/>
                </a:cxn>
                <a:cxn ang="0">
                  <a:pos x="379" y="16"/>
                </a:cxn>
                <a:cxn ang="0">
                  <a:pos x="365" y="12"/>
                </a:cxn>
                <a:cxn ang="0">
                  <a:pos x="353" y="8"/>
                </a:cxn>
                <a:cxn ang="0">
                  <a:pos x="343" y="4"/>
                </a:cxn>
                <a:cxn ang="0">
                  <a:pos x="334" y="2"/>
                </a:cxn>
                <a:cxn ang="0">
                  <a:pos x="330" y="0"/>
                </a:cxn>
                <a:cxn ang="0">
                  <a:pos x="6" y="51"/>
                </a:cxn>
                <a:cxn ang="0">
                  <a:pos x="6" y="51"/>
                </a:cxn>
                <a:cxn ang="0">
                  <a:pos x="3" y="52"/>
                </a:cxn>
                <a:cxn ang="0">
                  <a:pos x="0" y="54"/>
                </a:cxn>
                <a:cxn ang="0">
                  <a:pos x="0" y="60"/>
                </a:cxn>
              </a:cxnLst>
              <a:rect l="0" t="0" r="r" b="b"/>
              <a:pathLst>
                <a:path w="431" h="190">
                  <a:moveTo>
                    <a:pt x="1" y="65"/>
                  </a:moveTo>
                  <a:lnTo>
                    <a:pt x="1" y="65"/>
                  </a:lnTo>
                  <a:lnTo>
                    <a:pt x="2" y="65"/>
                  </a:lnTo>
                  <a:lnTo>
                    <a:pt x="4" y="66"/>
                  </a:lnTo>
                  <a:lnTo>
                    <a:pt x="7" y="68"/>
                  </a:lnTo>
                  <a:lnTo>
                    <a:pt x="11" y="69"/>
                  </a:lnTo>
                  <a:lnTo>
                    <a:pt x="16" y="71"/>
                  </a:lnTo>
                  <a:lnTo>
                    <a:pt x="22" y="74"/>
                  </a:lnTo>
                  <a:lnTo>
                    <a:pt x="29" y="78"/>
                  </a:lnTo>
                  <a:lnTo>
                    <a:pt x="35" y="80"/>
                  </a:lnTo>
                  <a:lnTo>
                    <a:pt x="42" y="83"/>
                  </a:lnTo>
                  <a:lnTo>
                    <a:pt x="49" y="86"/>
                  </a:lnTo>
                  <a:lnTo>
                    <a:pt x="55" y="89"/>
                  </a:lnTo>
                  <a:lnTo>
                    <a:pt x="61" y="92"/>
                  </a:lnTo>
                  <a:lnTo>
                    <a:pt x="66" y="94"/>
                  </a:lnTo>
                  <a:lnTo>
                    <a:pt x="71" y="97"/>
                  </a:lnTo>
                  <a:lnTo>
                    <a:pt x="74" y="97"/>
                  </a:lnTo>
                  <a:lnTo>
                    <a:pt x="76" y="99"/>
                  </a:lnTo>
                  <a:lnTo>
                    <a:pt x="76" y="99"/>
                  </a:lnTo>
                  <a:lnTo>
                    <a:pt x="79" y="101"/>
                  </a:lnTo>
                  <a:lnTo>
                    <a:pt x="82" y="102"/>
                  </a:lnTo>
                  <a:lnTo>
                    <a:pt x="84" y="104"/>
                  </a:lnTo>
                  <a:lnTo>
                    <a:pt x="86" y="107"/>
                  </a:lnTo>
                  <a:lnTo>
                    <a:pt x="88" y="110"/>
                  </a:lnTo>
                  <a:lnTo>
                    <a:pt x="90" y="114"/>
                  </a:lnTo>
                  <a:lnTo>
                    <a:pt x="91" y="117"/>
                  </a:lnTo>
                  <a:lnTo>
                    <a:pt x="93" y="123"/>
                  </a:lnTo>
                  <a:lnTo>
                    <a:pt x="93" y="123"/>
                  </a:lnTo>
                  <a:lnTo>
                    <a:pt x="93" y="126"/>
                  </a:lnTo>
                  <a:lnTo>
                    <a:pt x="96" y="130"/>
                  </a:lnTo>
                  <a:lnTo>
                    <a:pt x="100" y="135"/>
                  </a:lnTo>
                  <a:lnTo>
                    <a:pt x="105" y="141"/>
                  </a:lnTo>
                  <a:lnTo>
                    <a:pt x="112" y="147"/>
                  </a:lnTo>
                  <a:lnTo>
                    <a:pt x="120" y="153"/>
                  </a:lnTo>
                  <a:lnTo>
                    <a:pt x="129" y="160"/>
                  </a:lnTo>
                  <a:lnTo>
                    <a:pt x="139" y="166"/>
                  </a:lnTo>
                  <a:lnTo>
                    <a:pt x="151" y="172"/>
                  </a:lnTo>
                  <a:lnTo>
                    <a:pt x="164" y="178"/>
                  </a:lnTo>
                  <a:lnTo>
                    <a:pt x="179" y="182"/>
                  </a:lnTo>
                  <a:lnTo>
                    <a:pt x="195" y="186"/>
                  </a:lnTo>
                  <a:lnTo>
                    <a:pt x="212" y="189"/>
                  </a:lnTo>
                  <a:lnTo>
                    <a:pt x="231" y="189"/>
                  </a:lnTo>
                  <a:lnTo>
                    <a:pt x="250" y="188"/>
                  </a:lnTo>
                  <a:lnTo>
                    <a:pt x="272" y="185"/>
                  </a:lnTo>
                  <a:lnTo>
                    <a:pt x="272" y="185"/>
                  </a:lnTo>
                  <a:lnTo>
                    <a:pt x="293" y="180"/>
                  </a:lnTo>
                  <a:lnTo>
                    <a:pt x="312" y="174"/>
                  </a:lnTo>
                  <a:lnTo>
                    <a:pt x="330" y="167"/>
                  </a:lnTo>
                  <a:lnTo>
                    <a:pt x="346" y="159"/>
                  </a:lnTo>
                  <a:lnTo>
                    <a:pt x="360" y="151"/>
                  </a:lnTo>
                  <a:lnTo>
                    <a:pt x="373" y="143"/>
                  </a:lnTo>
                  <a:lnTo>
                    <a:pt x="384" y="133"/>
                  </a:lnTo>
                  <a:lnTo>
                    <a:pt x="394" y="123"/>
                  </a:lnTo>
                  <a:lnTo>
                    <a:pt x="403" y="115"/>
                  </a:lnTo>
                  <a:lnTo>
                    <a:pt x="410" y="106"/>
                  </a:lnTo>
                  <a:lnTo>
                    <a:pt x="415" y="97"/>
                  </a:lnTo>
                  <a:lnTo>
                    <a:pt x="420" y="89"/>
                  </a:lnTo>
                  <a:lnTo>
                    <a:pt x="424" y="82"/>
                  </a:lnTo>
                  <a:lnTo>
                    <a:pt x="427" y="76"/>
                  </a:lnTo>
                  <a:lnTo>
                    <a:pt x="428" y="71"/>
                  </a:lnTo>
                  <a:lnTo>
                    <a:pt x="429" y="67"/>
                  </a:lnTo>
                  <a:lnTo>
                    <a:pt x="429" y="67"/>
                  </a:lnTo>
                  <a:lnTo>
                    <a:pt x="430" y="62"/>
                  </a:lnTo>
                  <a:lnTo>
                    <a:pt x="430" y="57"/>
                  </a:lnTo>
                  <a:lnTo>
                    <a:pt x="429" y="52"/>
                  </a:lnTo>
                  <a:lnTo>
                    <a:pt x="427" y="46"/>
                  </a:lnTo>
                  <a:lnTo>
                    <a:pt x="425" y="41"/>
                  </a:lnTo>
                  <a:lnTo>
                    <a:pt x="420" y="35"/>
                  </a:lnTo>
                  <a:lnTo>
                    <a:pt x="414" y="32"/>
                  </a:lnTo>
                  <a:lnTo>
                    <a:pt x="407" y="27"/>
                  </a:lnTo>
                  <a:lnTo>
                    <a:pt x="407" y="27"/>
                  </a:lnTo>
                  <a:lnTo>
                    <a:pt x="402" y="25"/>
                  </a:lnTo>
                  <a:lnTo>
                    <a:pt x="397" y="23"/>
                  </a:lnTo>
                  <a:lnTo>
                    <a:pt x="391" y="21"/>
                  </a:lnTo>
                  <a:lnTo>
                    <a:pt x="384" y="19"/>
                  </a:lnTo>
                  <a:lnTo>
                    <a:pt x="379" y="16"/>
                  </a:lnTo>
                  <a:lnTo>
                    <a:pt x="372" y="14"/>
                  </a:lnTo>
                  <a:lnTo>
                    <a:pt x="365" y="12"/>
                  </a:lnTo>
                  <a:lnTo>
                    <a:pt x="360" y="9"/>
                  </a:lnTo>
                  <a:lnTo>
                    <a:pt x="353" y="8"/>
                  </a:lnTo>
                  <a:lnTo>
                    <a:pt x="348" y="6"/>
                  </a:lnTo>
                  <a:lnTo>
                    <a:pt x="343" y="4"/>
                  </a:lnTo>
                  <a:lnTo>
                    <a:pt x="339" y="3"/>
                  </a:lnTo>
                  <a:lnTo>
                    <a:pt x="334" y="2"/>
                  </a:lnTo>
                  <a:lnTo>
                    <a:pt x="332" y="0"/>
                  </a:lnTo>
                  <a:lnTo>
                    <a:pt x="330" y="0"/>
                  </a:lnTo>
                  <a:lnTo>
                    <a:pt x="329" y="0"/>
                  </a:lnTo>
                  <a:lnTo>
                    <a:pt x="6" y="51"/>
                  </a:lnTo>
                  <a:lnTo>
                    <a:pt x="6" y="51"/>
                  </a:lnTo>
                  <a:lnTo>
                    <a:pt x="6" y="51"/>
                  </a:lnTo>
                  <a:lnTo>
                    <a:pt x="4" y="51"/>
                  </a:lnTo>
                  <a:lnTo>
                    <a:pt x="3" y="52"/>
                  </a:lnTo>
                  <a:lnTo>
                    <a:pt x="2" y="52"/>
                  </a:lnTo>
                  <a:lnTo>
                    <a:pt x="0" y="54"/>
                  </a:lnTo>
                  <a:lnTo>
                    <a:pt x="0" y="57"/>
                  </a:lnTo>
                  <a:lnTo>
                    <a:pt x="0" y="60"/>
                  </a:lnTo>
                  <a:lnTo>
                    <a:pt x="1" y="65"/>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749" name="Freeform 293"/>
            <p:cNvSpPr>
              <a:spLocks/>
            </p:cNvSpPr>
            <p:nvPr/>
          </p:nvSpPr>
          <p:spPr bwMode="auto">
            <a:xfrm>
              <a:off x="2115" y="3810"/>
              <a:ext cx="329" cy="93"/>
            </a:xfrm>
            <a:custGeom>
              <a:avLst/>
              <a:gdLst/>
              <a:ahLst/>
              <a:cxnLst>
                <a:cxn ang="0">
                  <a:pos x="320" y="36"/>
                </a:cxn>
                <a:cxn ang="0">
                  <a:pos x="19" y="92"/>
                </a:cxn>
                <a:cxn ang="0">
                  <a:pos x="14" y="85"/>
                </a:cxn>
                <a:cxn ang="0">
                  <a:pos x="9" y="80"/>
                </a:cxn>
                <a:cxn ang="0">
                  <a:pos x="6" y="74"/>
                </a:cxn>
                <a:cxn ang="0">
                  <a:pos x="3" y="69"/>
                </a:cxn>
                <a:cxn ang="0">
                  <a:pos x="1" y="65"/>
                </a:cxn>
                <a:cxn ang="0">
                  <a:pos x="0" y="62"/>
                </a:cxn>
                <a:cxn ang="0">
                  <a:pos x="0" y="59"/>
                </a:cxn>
                <a:cxn ang="0">
                  <a:pos x="0" y="58"/>
                </a:cxn>
                <a:cxn ang="0">
                  <a:pos x="325" y="0"/>
                </a:cxn>
                <a:cxn ang="0">
                  <a:pos x="325" y="0"/>
                </a:cxn>
                <a:cxn ang="0">
                  <a:pos x="326" y="3"/>
                </a:cxn>
                <a:cxn ang="0">
                  <a:pos x="327" y="6"/>
                </a:cxn>
                <a:cxn ang="0">
                  <a:pos x="328" y="10"/>
                </a:cxn>
                <a:cxn ang="0">
                  <a:pos x="328" y="15"/>
                </a:cxn>
                <a:cxn ang="0">
                  <a:pos x="327" y="22"/>
                </a:cxn>
                <a:cxn ang="0">
                  <a:pos x="324" y="29"/>
                </a:cxn>
                <a:cxn ang="0">
                  <a:pos x="320" y="36"/>
                </a:cxn>
              </a:cxnLst>
              <a:rect l="0" t="0" r="r" b="b"/>
              <a:pathLst>
                <a:path w="329" h="93">
                  <a:moveTo>
                    <a:pt x="320" y="36"/>
                  </a:moveTo>
                  <a:lnTo>
                    <a:pt x="19" y="92"/>
                  </a:lnTo>
                  <a:lnTo>
                    <a:pt x="14" y="85"/>
                  </a:lnTo>
                  <a:lnTo>
                    <a:pt x="9" y="80"/>
                  </a:lnTo>
                  <a:lnTo>
                    <a:pt x="6" y="74"/>
                  </a:lnTo>
                  <a:lnTo>
                    <a:pt x="3" y="69"/>
                  </a:lnTo>
                  <a:lnTo>
                    <a:pt x="1" y="65"/>
                  </a:lnTo>
                  <a:lnTo>
                    <a:pt x="0" y="62"/>
                  </a:lnTo>
                  <a:lnTo>
                    <a:pt x="0" y="59"/>
                  </a:lnTo>
                  <a:lnTo>
                    <a:pt x="0" y="58"/>
                  </a:lnTo>
                  <a:lnTo>
                    <a:pt x="325" y="0"/>
                  </a:lnTo>
                  <a:lnTo>
                    <a:pt x="325" y="0"/>
                  </a:lnTo>
                  <a:lnTo>
                    <a:pt x="326" y="3"/>
                  </a:lnTo>
                  <a:lnTo>
                    <a:pt x="327" y="6"/>
                  </a:lnTo>
                  <a:lnTo>
                    <a:pt x="328" y="10"/>
                  </a:lnTo>
                  <a:lnTo>
                    <a:pt x="328" y="15"/>
                  </a:lnTo>
                  <a:lnTo>
                    <a:pt x="327" y="22"/>
                  </a:lnTo>
                  <a:lnTo>
                    <a:pt x="324" y="29"/>
                  </a:lnTo>
                  <a:lnTo>
                    <a:pt x="320" y="36"/>
                  </a:lnTo>
                </a:path>
              </a:pathLst>
            </a:custGeom>
            <a:solidFill>
              <a:srgbClr val="FFFFFF"/>
            </a:solidFill>
            <a:ln w="9525" cap="rnd">
              <a:noFill/>
              <a:round/>
              <a:headEnd/>
              <a:tailEnd/>
            </a:ln>
            <a:effectLst/>
          </p:spPr>
          <p:txBody>
            <a:bodyPr/>
            <a:lstStyle/>
            <a:p>
              <a:endParaRPr lang="en-US"/>
            </a:p>
          </p:txBody>
        </p:sp>
        <p:sp>
          <p:nvSpPr>
            <p:cNvPr id="19750" name="Freeform 294"/>
            <p:cNvSpPr>
              <a:spLocks/>
            </p:cNvSpPr>
            <p:nvPr/>
          </p:nvSpPr>
          <p:spPr bwMode="auto">
            <a:xfrm>
              <a:off x="2236" y="3790"/>
              <a:ext cx="51" cy="26"/>
            </a:xfrm>
            <a:custGeom>
              <a:avLst/>
              <a:gdLst/>
              <a:ahLst/>
              <a:cxnLst>
                <a:cxn ang="0">
                  <a:pos x="21" y="25"/>
                </a:cxn>
                <a:cxn ang="0">
                  <a:pos x="15" y="25"/>
                </a:cxn>
                <a:cxn ang="0">
                  <a:pos x="10" y="24"/>
                </a:cxn>
                <a:cxn ang="0">
                  <a:pos x="6" y="22"/>
                </a:cxn>
                <a:cxn ang="0">
                  <a:pos x="2" y="21"/>
                </a:cxn>
                <a:cxn ang="0">
                  <a:pos x="0" y="17"/>
                </a:cxn>
                <a:cxn ang="0">
                  <a:pos x="0" y="14"/>
                </a:cxn>
                <a:cxn ang="0">
                  <a:pos x="0" y="10"/>
                </a:cxn>
                <a:cxn ang="0">
                  <a:pos x="0" y="6"/>
                </a:cxn>
                <a:cxn ang="0">
                  <a:pos x="4" y="2"/>
                </a:cxn>
                <a:cxn ang="0">
                  <a:pos x="9" y="0"/>
                </a:cxn>
                <a:cxn ang="0">
                  <a:pos x="16" y="0"/>
                </a:cxn>
                <a:cxn ang="0">
                  <a:pos x="24" y="0"/>
                </a:cxn>
                <a:cxn ang="0">
                  <a:pos x="31" y="1"/>
                </a:cxn>
                <a:cxn ang="0">
                  <a:pos x="39" y="3"/>
                </a:cxn>
                <a:cxn ang="0">
                  <a:pos x="45" y="7"/>
                </a:cxn>
                <a:cxn ang="0">
                  <a:pos x="50" y="11"/>
                </a:cxn>
                <a:cxn ang="0">
                  <a:pos x="50" y="12"/>
                </a:cxn>
                <a:cxn ang="0">
                  <a:pos x="49" y="13"/>
                </a:cxn>
                <a:cxn ang="0">
                  <a:pos x="48" y="15"/>
                </a:cxn>
                <a:cxn ang="0">
                  <a:pos x="45" y="17"/>
                </a:cxn>
                <a:cxn ang="0">
                  <a:pos x="42" y="21"/>
                </a:cxn>
                <a:cxn ang="0">
                  <a:pos x="37" y="22"/>
                </a:cxn>
                <a:cxn ang="0">
                  <a:pos x="30" y="25"/>
                </a:cxn>
                <a:cxn ang="0">
                  <a:pos x="21" y="25"/>
                </a:cxn>
              </a:cxnLst>
              <a:rect l="0" t="0" r="r" b="b"/>
              <a:pathLst>
                <a:path w="51" h="26">
                  <a:moveTo>
                    <a:pt x="21" y="25"/>
                  </a:moveTo>
                  <a:lnTo>
                    <a:pt x="15" y="25"/>
                  </a:lnTo>
                  <a:lnTo>
                    <a:pt x="10" y="24"/>
                  </a:lnTo>
                  <a:lnTo>
                    <a:pt x="6" y="22"/>
                  </a:lnTo>
                  <a:lnTo>
                    <a:pt x="2" y="21"/>
                  </a:lnTo>
                  <a:lnTo>
                    <a:pt x="0" y="17"/>
                  </a:lnTo>
                  <a:lnTo>
                    <a:pt x="0" y="14"/>
                  </a:lnTo>
                  <a:lnTo>
                    <a:pt x="0" y="10"/>
                  </a:lnTo>
                  <a:lnTo>
                    <a:pt x="0" y="6"/>
                  </a:lnTo>
                  <a:lnTo>
                    <a:pt x="4" y="2"/>
                  </a:lnTo>
                  <a:lnTo>
                    <a:pt x="9" y="0"/>
                  </a:lnTo>
                  <a:lnTo>
                    <a:pt x="16" y="0"/>
                  </a:lnTo>
                  <a:lnTo>
                    <a:pt x="24" y="0"/>
                  </a:lnTo>
                  <a:lnTo>
                    <a:pt x="31" y="1"/>
                  </a:lnTo>
                  <a:lnTo>
                    <a:pt x="39" y="3"/>
                  </a:lnTo>
                  <a:lnTo>
                    <a:pt x="45" y="7"/>
                  </a:lnTo>
                  <a:lnTo>
                    <a:pt x="50" y="11"/>
                  </a:lnTo>
                  <a:lnTo>
                    <a:pt x="50" y="12"/>
                  </a:lnTo>
                  <a:lnTo>
                    <a:pt x="49" y="13"/>
                  </a:lnTo>
                  <a:lnTo>
                    <a:pt x="48" y="15"/>
                  </a:lnTo>
                  <a:lnTo>
                    <a:pt x="45" y="17"/>
                  </a:lnTo>
                  <a:lnTo>
                    <a:pt x="42" y="21"/>
                  </a:lnTo>
                  <a:lnTo>
                    <a:pt x="37" y="22"/>
                  </a:lnTo>
                  <a:lnTo>
                    <a:pt x="30" y="25"/>
                  </a:lnTo>
                  <a:lnTo>
                    <a:pt x="21" y="25"/>
                  </a:lnTo>
                </a:path>
              </a:pathLst>
            </a:custGeom>
            <a:solidFill>
              <a:srgbClr val="F2F2F2"/>
            </a:solidFill>
            <a:ln w="9525" cap="rnd">
              <a:noFill/>
              <a:round/>
              <a:headEnd/>
              <a:tailEnd/>
            </a:ln>
            <a:effectLst/>
          </p:spPr>
          <p:txBody>
            <a:bodyPr/>
            <a:lstStyle/>
            <a:p>
              <a:endParaRPr lang="en-US"/>
            </a:p>
          </p:txBody>
        </p:sp>
        <p:sp>
          <p:nvSpPr>
            <p:cNvPr id="19751" name="Freeform 295"/>
            <p:cNvSpPr>
              <a:spLocks/>
            </p:cNvSpPr>
            <p:nvPr/>
          </p:nvSpPr>
          <p:spPr bwMode="auto">
            <a:xfrm>
              <a:off x="2224" y="3793"/>
              <a:ext cx="17" cy="19"/>
            </a:xfrm>
            <a:custGeom>
              <a:avLst/>
              <a:gdLst/>
              <a:ahLst/>
              <a:cxnLst>
                <a:cxn ang="0">
                  <a:pos x="16" y="18"/>
                </a:cxn>
                <a:cxn ang="0">
                  <a:pos x="14" y="17"/>
                </a:cxn>
                <a:cxn ang="0">
                  <a:pos x="13" y="16"/>
                </a:cxn>
                <a:cxn ang="0">
                  <a:pos x="12" y="14"/>
                </a:cxn>
                <a:cxn ang="0">
                  <a:pos x="10" y="11"/>
                </a:cxn>
                <a:cxn ang="0">
                  <a:pos x="9" y="9"/>
                </a:cxn>
                <a:cxn ang="0">
                  <a:pos x="9" y="6"/>
                </a:cxn>
                <a:cxn ang="0">
                  <a:pos x="10" y="3"/>
                </a:cxn>
                <a:cxn ang="0">
                  <a:pos x="13" y="0"/>
                </a:cxn>
                <a:cxn ang="0">
                  <a:pos x="12" y="0"/>
                </a:cxn>
                <a:cxn ang="0">
                  <a:pos x="9" y="1"/>
                </a:cxn>
                <a:cxn ang="0">
                  <a:pos x="5" y="3"/>
                </a:cxn>
                <a:cxn ang="0">
                  <a:pos x="2" y="5"/>
                </a:cxn>
                <a:cxn ang="0">
                  <a:pos x="0" y="7"/>
                </a:cxn>
                <a:cxn ang="0">
                  <a:pos x="1" y="10"/>
                </a:cxn>
                <a:cxn ang="0">
                  <a:pos x="5" y="14"/>
                </a:cxn>
                <a:cxn ang="0">
                  <a:pos x="16" y="18"/>
                </a:cxn>
              </a:cxnLst>
              <a:rect l="0" t="0" r="r" b="b"/>
              <a:pathLst>
                <a:path w="17" h="19">
                  <a:moveTo>
                    <a:pt x="16" y="18"/>
                  </a:moveTo>
                  <a:lnTo>
                    <a:pt x="14" y="17"/>
                  </a:lnTo>
                  <a:lnTo>
                    <a:pt x="13" y="16"/>
                  </a:lnTo>
                  <a:lnTo>
                    <a:pt x="12" y="14"/>
                  </a:lnTo>
                  <a:lnTo>
                    <a:pt x="10" y="11"/>
                  </a:lnTo>
                  <a:lnTo>
                    <a:pt x="9" y="9"/>
                  </a:lnTo>
                  <a:lnTo>
                    <a:pt x="9" y="6"/>
                  </a:lnTo>
                  <a:lnTo>
                    <a:pt x="10" y="3"/>
                  </a:lnTo>
                  <a:lnTo>
                    <a:pt x="13" y="0"/>
                  </a:lnTo>
                  <a:lnTo>
                    <a:pt x="12" y="0"/>
                  </a:lnTo>
                  <a:lnTo>
                    <a:pt x="9" y="1"/>
                  </a:lnTo>
                  <a:lnTo>
                    <a:pt x="5" y="3"/>
                  </a:lnTo>
                  <a:lnTo>
                    <a:pt x="2" y="5"/>
                  </a:lnTo>
                  <a:lnTo>
                    <a:pt x="0" y="7"/>
                  </a:lnTo>
                  <a:lnTo>
                    <a:pt x="1" y="10"/>
                  </a:lnTo>
                  <a:lnTo>
                    <a:pt x="5" y="14"/>
                  </a:lnTo>
                  <a:lnTo>
                    <a:pt x="16" y="18"/>
                  </a:lnTo>
                </a:path>
              </a:pathLst>
            </a:custGeom>
            <a:solidFill>
              <a:srgbClr val="D8D8D8"/>
            </a:solidFill>
            <a:ln w="9525" cap="rnd">
              <a:noFill/>
              <a:round/>
              <a:headEnd/>
              <a:tailEnd/>
            </a:ln>
            <a:effectLst/>
          </p:spPr>
          <p:txBody>
            <a:bodyPr/>
            <a:lstStyle/>
            <a:p>
              <a:endParaRPr lang="en-US"/>
            </a:p>
          </p:txBody>
        </p:sp>
        <p:sp>
          <p:nvSpPr>
            <p:cNvPr id="19752" name="Freeform 296"/>
            <p:cNvSpPr>
              <a:spLocks/>
            </p:cNvSpPr>
            <p:nvPr/>
          </p:nvSpPr>
          <p:spPr bwMode="auto">
            <a:xfrm>
              <a:off x="1522" y="2696"/>
              <a:ext cx="17" cy="17"/>
            </a:xfrm>
            <a:custGeom>
              <a:avLst/>
              <a:gdLst/>
              <a:ahLst/>
              <a:cxnLst>
                <a:cxn ang="0">
                  <a:pos x="12" y="0"/>
                </a:cxn>
                <a:cxn ang="0">
                  <a:pos x="0" y="3"/>
                </a:cxn>
                <a:cxn ang="0">
                  <a:pos x="0" y="8"/>
                </a:cxn>
                <a:cxn ang="0">
                  <a:pos x="3" y="12"/>
                </a:cxn>
                <a:cxn ang="0">
                  <a:pos x="16" y="16"/>
                </a:cxn>
                <a:cxn ang="0">
                  <a:pos x="12" y="0"/>
                </a:cxn>
              </a:cxnLst>
              <a:rect l="0" t="0" r="r" b="b"/>
              <a:pathLst>
                <a:path w="17" h="17">
                  <a:moveTo>
                    <a:pt x="12" y="0"/>
                  </a:moveTo>
                  <a:lnTo>
                    <a:pt x="0" y="3"/>
                  </a:lnTo>
                  <a:lnTo>
                    <a:pt x="0" y="8"/>
                  </a:lnTo>
                  <a:lnTo>
                    <a:pt x="3" y="12"/>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53" name="Freeform 297"/>
            <p:cNvSpPr>
              <a:spLocks/>
            </p:cNvSpPr>
            <p:nvPr/>
          </p:nvSpPr>
          <p:spPr bwMode="auto">
            <a:xfrm>
              <a:off x="1524" y="2681"/>
              <a:ext cx="144" cy="24"/>
            </a:xfrm>
            <a:custGeom>
              <a:avLst/>
              <a:gdLst/>
              <a:ahLst/>
              <a:cxnLst>
                <a:cxn ang="0">
                  <a:pos x="143" y="3"/>
                </a:cxn>
                <a:cxn ang="0">
                  <a:pos x="142" y="0"/>
                </a:cxn>
                <a:cxn ang="0">
                  <a:pos x="0" y="15"/>
                </a:cxn>
                <a:cxn ang="0">
                  <a:pos x="0" y="23"/>
                </a:cxn>
                <a:cxn ang="0">
                  <a:pos x="143" y="7"/>
                </a:cxn>
                <a:cxn ang="0">
                  <a:pos x="143" y="3"/>
                </a:cxn>
              </a:cxnLst>
              <a:rect l="0" t="0" r="r" b="b"/>
              <a:pathLst>
                <a:path w="144" h="24">
                  <a:moveTo>
                    <a:pt x="143" y="3"/>
                  </a:moveTo>
                  <a:lnTo>
                    <a:pt x="142" y="0"/>
                  </a:lnTo>
                  <a:lnTo>
                    <a:pt x="0" y="15"/>
                  </a:lnTo>
                  <a:lnTo>
                    <a:pt x="0" y="23"/>
                  </a:lnTo>
                  <a:lnTo>
                    <a:pt x="143" y="7"/>
                  </a:lnTo>
                  <a:lnTo>
                    <a:pt x="143" y="3"/>
                  </a:lnTo>
                </a:path>
              </a:pathLst>
            </a:custGeom>
            <a:solidFill>
              <a:srgbClr val="7F0019"/>
            </a:solidFill>
            <a:ln w="9525" cap="rnd">
              <a:noFill/>
              <a:round/>
              <a:headEnd/>
              <a:tailEnd/>
            </a:ln>
            <a:effectLst/>
          </p:spPr>
          <p:txBody>
            <a:bodyPr/>
            <a:lstStyle/>
            <a:p>
              <a:endParaRPr lang="en-US"/>
            </a:p>
          </p:txBody>
        </p:sp>
        <p:sp>
          <p:nvSpPr>
            <p:cNvPr id="19754" name="Freeform 298"/>
            <p:cNvSpPr>
              <a:spLocks/>
            </p:cNvSpPr>
            <p:nvPr/>
          </p:nvSpPr>
          <p:spPr bwMode="auto">
            <a:xfrm>
              <a:off x="1666" y="2681"/>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55" name="Freeform 299"/>
            <p:cNvSpPr>
              <a:spLocks/>
            </p:cNvSpPr>
            <p:nvPr/>
          </p:nvSpPr>
          <p:spPr bwMode="auto">
            <a:xfrm>
              <a:off x="1527" y="2715"/>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56" name="Freeform 300"/>
            <p:cNvSpPr>
              <a:spLocks/>
            </p:cNvSpPr>
            <p:nvPr/>
          </p:nvSpPr>
          <p:spPr bwMode="auto">
            <a:xfrm>
              <a:off x="1530" y="2699"/>
              <a:ext cx="143" cy="24"/>
            </a:xfrm>
            <a:custGeom>
              <a:avLst/>
              <a:gdLst/>
              <a:ahLst/>
              <a:cxnLst>
                <a:cxn ang="0">
                  <a:pos x="141" y="3"/>
                </a:cxn>
                <a:cxn ang="0">
                  <a:pos x="141" y="0"/>
                </a:cxn>
                <a:cxn ang="0">
                  <a:pos x="0" y="15"/>
                </a:cxn>
                <a:cxn ang="0">
                  <a:pos x="0" y="23"/>
                </a:cxn>
                <a:cxn ang="0">
                  <a:pos x="142" y="7"/>
                </a:cxn>
                <a:cxn ang="0">
                  <a:pos x="141" y="3"/>
                </a:cxn>
              </a:cxnLst>
              <a:rect l="0" t="0" r="r" b="b"/>
              <a:pathLst>
                <a:path w="143" h="24">
                  <a:moveTo>
                    <a:pt x="141" y="3"/>
                  </a:moveTo>
                  <a:lnTo>
                    <a:pt x="141" y="0"/>
                  </a:lnTo>
                  <a:lnTo>
                    <a:pt x="0" y="15"/>
                  </a:lnTo>
                  <a:lnTo>
                    <a:pt x="0" y="23"/>
                  </a:lnTo>
                  <a:lnTo>
                    <a:pt x="142" y="7"/>
                  </a:lnTo>
                  <a:lnTo>
                    <a:pt x="141" y="3"/>
                  </a:lnTo>
                </a:path>
              </a:pathLst>
            </a:custGeom>
            <a:solidFill>
              <a:srgbClr val="7F0019"/>
            </a:solidFill>
            <a:ln w="9525" cap="rnd">
              <a:noFill/>
              <a:round/>
              <a:headEnd/>
              <a:tailEnd/>
            </a:ln>
            <a:effectLst/>
          </p:spPr>
          <p:txBody>
            <a:bodyPr/>
            <a:lstStyle/>
            <a:p>
              <a:endParaRPr lang="en-US"/>
            </a:p>
          </p:txBody>
        </p:sp>
        <p:sp>
          <p:nvSpPr>
            <p:cNvPr id="19757" name="Freeform 301"/>
            <p:cNvSpPr>
              <a:spLocks/>
            </p:cNvSpPr>
            <p:nvPr/>
          </p:nvSpPr>
          <p:spPr bwMode="auto">
            <a:xfrm>
              <a:off x="1671" y="2699"/>
              <a:ext cx="17" cy="17"/>
            </a:xfrm>
            <a:custGeom>
              <a:avLst/>
              <a:gdLst/>
              <a:ahLst/>
              <a:cxnLst>
                <a:cxn ang="0">
                  <a:pos x="3" y="16"/>
                </a:cxn>
                <a:cxn ang="0">
                  <a:pos x="12" y="12"/>
                </a:cxn>
                <a:cxn ang="0">
                  <a:pos x="16" y="6"/>
                </a:cxn>
                <a:cxn ang="0">
                  <a:pos x="9" y="1"/>
                </a:cxn>
                <a:cxn ang="0">
                  <a:pos x="0" y="0"/>
                </a:cxn>
                <a:cxn ang="0">
                  <a:pos x="3" y="16"/>
                </a:cxn>
              </a:cxnLst>
              <a:rect l="0" t="0" r="r" b="b"/>
              <a:pathLst>
                <a:path w="17" h="17">
                  <a:moveTo>
                    <a:pt x="3" y="16"/>
                  </a:moveTo>
                  <a:lnTo>
                    <a:pt x="12" y="12"/>
                  </a:lnTo>
                  <a:lnTo>
                    <a:pt x="16" y="6"/>
                  </a:lnTo>
                  <a:lnTo>
                    <a:pt x="9"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758" name="Freeform 302"/>
            <p:cNvSpPr>
              <a:spLocks/>
            </p:cNvSpPr>
            <p:nvPr/>
          </p:nvSpPr>
          <p:spPr bwMode="auto">
            <a:xfrm>
              <a:off x="1532" y="2733"/>
              <a:ext cx="17" cy="17"/>
            </a:xfrm>
            <a:custGeom>
              <a:avLst/>
              <a:gdLst/>
              <a:ahLst/>
              <a:cxnLst>
                <a:cxn ang="0">
                  <a:pos x="12" y="0"/>
                </a:cxn>
                <a:cxn ang="0">
                  <a:pos x="3" y="3"/>
                </a:cxn>
                <a:cxn ang="0">
                  <a:pos x="0" y="9"/>
                </a:cxn>
                <a:cxn ang="0">
                  <a:pos x="6" y="14"/>
                </a:cxn>
                <a:cxn ang="0">
                  <a:pos x="16" y="16"/>
                </a:cxn>
                <a:cxn ang="0">
                  <a:pos x="12" y="0"/>
                </a:cxn>
              </a:cxnLst>
              <a:rect l="0" t="0" r="r" b="b"/>
              <a:pathLst>
                <a:path w="17" h="17">
                  <a:moveTo>
                    <a:pt x="12" y="0"/>
                  </a:moveTo>
                  <a:lnTo>
                    <a:pt x="3" y="3"/>
                  </a:lnTo>
                  <a:lnTo>
                    <a:pt x="0" y="9"/>
                  </a:lnTo>
                  <a:lnTo>
                    <a:pt x="6"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59" name="Freeform 303"/>
            <p:cNvSpPr>
              <a:spLocks/>
            </p:cNvSpPr>
            <p:nvPr/>
          </p:nvSpPr>
          <p:spPr bwMode="auto">
            <a:xfrm>
              <a:off x="1535" y="2718"/>
              <a:ext cx="143" cy="24"/>
            </a:xfrm>
            <a:custGeom>
              <a:avLst/>
              <a:gdLst/>
              <a:ahLst/>
              <a:cxnLst>
                <a:cxn ang="0">
                  <a:pos x="142" y="3"/>
                </a:cxn>
                <a:cxn ang="0">
                  <a:pos x="142" y="0"/>
                </a:cxn>
                <a:cxn ang="0">
                  <a:pos x="0" y="15"/>
                </a:cxn>
                <a:cxn ang="0">
                  <a:pos x="0" y="23"/>
                </a:cxn>
                <a:cxn ang="0">
                  <a:pos x="142" y="7"/>
                </a:cxn>
                <a:cxn ang="0">
                  <a:pos x="142" y="3"/>
                </a:cxn>
              </a:cxnLst>
              <a:rect l="0" t="0" r="r" b="b"/>
              <a:pathLst>
                <a:path w="143" h="24">
                  <a:moveTo>
                    <a:pt x="142" y="3"/>
                  </a:moveTo>
                  <a:lnTo>
                    <a:pt x="142" y="0"/>
                  </a:lnTo>
                  <a:lnTo>
                    <a:pt x="0" y="15"/>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760" name="Freeform 304"/>
            <p:cNvSpPr>
              <a:spLocks/>
            </p:cNvSpPr>
            <p:nvPr/>
          </p:nvSpPr>
          <p:spPr bwMode="auto">
            <a:xfrm>
              <a:off x="1677" y="2718"/>
              <a:ext cx="17" cy="17"/>
            </a:xfrm>
            <a:custGeom>
              <a:avLst/>
              <a:gdLst/>
              <a:ahLst/>
              <a:cxnLst>
                <a:cxn ang="0">
                  <a:pos x="0" y="16"/>
                </a:cxn>
                <a:cxn ang="0">
                  <a:pos x="12" y="14"/>
                </a:cxn>
                <a:cxn ang="0">
                  <a:pos x="16" y="8"/>
                </a:cxn>
                <a:cxn ang="0">
                  <a:pos x="9" y="3"/>
                </a:cxn>
                <a:cxn ang="0">
                  <a:pos x="0" y="0"/>
                </a:cxn>
                <a:cxn ang="0">
                  <a:pos x="0" y="16"/>
                </a:cxn>
              </a:cxnLst>
              <a:rect l="0" t="0" r="r" b="b"/>
              <a:pathLst>
                <a:path w="17" h="17">
                  <a:moveTo>
                    <a:pt x="0" y="16"/>
                  </a:moveTo>
                  <a:lnTo>
                    <a:pt x="12" y="14"/>
                  </a:lnTo>
                  <a:lnTo>
                    <a:pt x="16" y="8"/>
                  </a:lnTo>
                  <a:lnTo>
                    <a:pt x="9" y="3"/>
                  </a:lnTo>
                  <a:lnTo>
                    <a:pt x="0" y="0"/>
                  </a:lnTo>
                  <a:lnTo>
                    <a:pt x="0" y="16"/>
                  </a:lnTo>
                </a:path>
              </a:pathLst>
            </a:custGeom>
            <a:solidFill>
              <a:srgbClr val="7F0019"/>
            </a:solidFill>
            <a:ln w="9525" cap="rnd">
              <a:noFill/>
              <a:round/>
              <a:headEnd/>
              <a:tailEnd/>
            </a:ln>
            <a:effectLst/>
          </p:spPr>
          <p:txBody>
            <a:bodyPr/>
            <a:lstStyle/>
            <a:p>
              <a:endParaRPr lang="en-US"/>
            </a:p>
          </p:txBody>
        </p:sp>
        <p:sp>
          <p:nvSpPr>
            <p:cNvPr id="19761" name="Freeform 305"/>
            <p:cNvSpPr>
              <a:spLocks/>
            </p:cNvSpPr>
            <p:nvPr/>
          </p:nvSpPr>
          <p:spPr bwMode="auto">
            <a:xfrm>
              <a:off x="1538" y="2752"/>
              <a:ext cx="17" cy="17"/>
            </a:xfrm>
            <a:custGeom>
              <a:avLst/>
              <a:gdLst/>
              <a:ahLst/>
              <a:cxnLst>
                <a:cxn ang="0">
                  <a:pos x="12" y="0"/>
                </a:cxn>
                <a:cxn ang="0">
                  <a:pos x="3" y="3"/>
                </a:cxn>
                <a:cxn ang="0">
                  <a:pos x="0" y="8"/>
                </a:cxn>
                <a:cxn ang="0">
                  <a:pos x="3" y="12"/>
                </a:cxn>
                <a:cxn ang="0">
                  <a:pos x="16" y="16"/>
                </a:cxn>
                <a:cxn ang="0">
                  <a:pos x="12" y="0"/>
                </a:cxn>
              </a:cxnLst>
              <a:rect l="0" t="0" r="r" b="b"/>
              <a:pathLst>
                <a:path w="17" h="17">
                  <a:moveTo>
                    <a:pt x="12" y="0"/>
                  </a:moveTo>
                  <a:lnTo>
                    <a:pt x="3" y="3"/>
                  </a:lnTo>
                  <a:lnTo>
                    <a:pt x="0" y="8"/>
                  </a:lnTo>
                  <a:lnTo>
                    <a:pt x="3" y="12"/>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62" name="Freeform 306"/>
            <p:cNvSpPr>
              <a:spLocks/>
            </p:cNvSpPr>
            <p:nvPr/>
          </p:nvSpPr>
          <p:spPr bwMode="auto">
            <a:xfrm>
              <a:off x="1541" y="2736"/>
              <a:ext cx="142" cy="25"/>
            </a:xfrm>
            <a:custGeom>
              <a:avLst/>
              <a:gdLst/>
              <a:ahLst/>
              <a:cxnLst>
                <a:cxn ang="0">
                  <a:pos x="141" y="3"/>
                </a:cxn>
                <a:cxn ang="0">
                  <a:pos x="140" y="0"/>
                </a:cxn>
                <a:cxn ang="0">
                  <a:pos x="0" y="16"/>
                </a:cxn>
                <a:cxn ang="0">
                  <a:pos x="0" y="24"/>
                </a:cxn>
                <a:cxn ang="0">
                  <a:pos x="141" y="7"/>
                </a:cxn>
                <a:cxn ang="0">
                  <a:pos x="141" y="3"/>
                </a:cxn>
              </a:cxnLst>
              <a:rect l="0" t="0" r="r" b="b"/>
              <a:pathLst>
                <a:path w="142" h="25">
                  <a:moveTo>
                    <a:pt x="141" y="3"/>
                  </a:moveTo>
                  <a:lnTo>
                    <a:pt x="140" y="0"/>
                  </a:lnTo>
                  <a:lnTo>
                    <a:pt x="0" y="16"/>
                  </a:lnTo>
                  <a:lnTo>
                    <a:pt x="0" y="24"/>
                  </a:lnTo>
                  <a:lnTo>
                    <a:pt x="141" y="7"/>
                  </a:lnTo>
                  <a:lnTo>
                    <a:pt x="141" y="3"/>
                  </a:lnTo>
                </a:path>
              </a:pathLst>
            </a:custGeom>
            <a:solidFill>
              <a:srgbClr val="7F0019"/>
            </a:solidFill>
            <a:ln w="9525" cap="rnd">
              <a:noFill/>
              <a:round/>
              <a:headEnd/>
              <a:tailEnd/>
            </a:ln>
            <a:effectLst/>
          </p:spPr>
          <p:txBody>
            <a:bodyPr/>
            <a:lstStyle/>
            <a:p>
              <a:endParaRPr lang="en-US"/>
            </a:p>
          </p:txBody>
        </p:sp>
        <p:sp>
          <p:nvSpPr>
            <p:cNvPr id="19763" name="Freeform 307"/>
            <p:cNvSpPr>
              <a:spLocks/>
            </p:cNvSpPr>
            <p:nvPr/>
          </p:nvSpPr>
          <p:spPr bwMode="auto">
            <a:xfrm>
              <a:off x="1682" y="2736"/>
              <a:ext cx="17" cy="17"/>
            </a:xfrm>
            <a:custGeom>
              <a:avLst/>
              <a:gdLst/>
              <a:ahLst/>
              <a:cxnLst>
                <a:cxn ang="0">
                  <a:pos x="2" y="16"/>
                </a:cxn>
                <a:cxn ang="0">
                  <a:pos x="13" y="12"/>
                </a:cxn>
                <a:cxn ang="0">
                  <a:pos x="16" y="8"/>
                </a:cxn>
                <a:cxn ang="0">
                  <a:pos x="10" y="3"/>
                </a:cxn>
                <a:cxn ang="0">
                  <a:pos x="0" y="0"/>
                </a:cxn>
                <a:cxn ang="0">
                  <a:pos x="2" y="16"/>
                </a:cxn>
              </a:cxnLst>
              <a:rect l="0" t="0" r="r" b="b"/>
              <a:pathLst>
                <a:path w="17" h="17">
                  <a:moveTo>
                    <a:pt x="2" y="16"/>
                  </a:moveTo>
                  <a:lnTo>
                    <a:pt x="13" y="12"/>
                  </a:lnTo>
                  <a:lnTo>
                    <a:pt x="16" y="8"/>
                  </a:lnTo>
                  <a:lnTo>
                    <a:pt x="10" y="3"/>
                  </a:lnTo>
                  <a:lnTo>
                    <a:pt x="0" y="0"/>
                  </a:lnTo>
                  <a:lnTo>
                    <a:pt x="2" y="16"/>
                  </a:lnTo>
                </a:path>
              </a:pathLst>
            </a:custGeom>
            <a:solidFill>
              <a:srgbClr val="7F0019"/>
            </a:solidFill>
            <a:ln w="9525" cap="rnd">
              <a:noFill/>
              <a:round/>
              <a:headEnd/>
              <a:tailEnd/>
            </a:ln>
            <a:effectLst/>
          </p:spPr>
          <p:txBody>
            <a:bodyPr/>
            <a:lstStyle/>
            <a:p>
              <a:endParaRPr lang="en-US"/>
            </a:p>
          </p:txBody>
        </p:sp>
        <p:sp>
          <p:nvSpPr>
            <p:cNvPr id="19764" name="Freeform 308"/>
            <p:cNvSpPr>
              <a:spLocks/>
            </p:cNvSpPr>
            <p:nvPr/>
          </p:nvSpPr>
          <p:spPr bwMode="auto">
            <a:xfrm>
              <a:off x="1538" y="2771"/>
              <a:ext cx="17" cy="17"/>
            </a:xfrm>
            <a:custGeom>
              <a:avLst/>
              <a:gdLst/>
              <a:ahLst/>
              <a:cxnLst>
                <a:cxn ang="0">
                  <a:pos x="12" y="0"/>
                </a:cxn>
                <a:cxn ang="0">
                  <a:pos x="0" y="3"/>
                </a:cxn>
                <a:cxn ang="0">
                  <a:pos x="0" y="8"/>
                </a:cxn>
                <a:cxn ang="0">
                  <a:pos x="3" y="14"/>
                </a:cxn>
                <a:cxn ang="0">
                  <a:pos x="16" y="16"/>
                </a:cxn>
                <a:cxn ang="0">
                  <a:pos x="12" y="0"/>
                </a:cxn>
              </a:cxnLst>
              <a:rect l="0" t="0" r="r" b="b"/>
              <a:pathLst>
                <a:path w="17" h="17">
                  <a:moveTo>
                    <a:pt x="12" y="0"/>
                  </a:moveTo>
                  <a:lnTo>
                    <a:pt x="0" y="3"/>
                  </a:lnTo>
                  <a:lnTo>
                    <a:pt x="0" y="8"/>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65" name="Freeform 309"/>
            <p:cNvSpPr>
              <a:spLocks/>
            </p:cNvSpPr>
            <p:nvPr/>
          </p:nvSpPr>
          <p:spPr bwMode="auto">
            <a:xfrm>
              <a:off x="1542" y="2756"/>
              <a:ext cx="142" cy="24"/>
            </a:xfrm>
            <a:custGeom>
              <a:avLst/>
              <a:gdLst/>
              <a:ahLst/>
              <a:cxnLst>
                <a:cxn ang="0">
                  <a:pos x="141" y="3"/>
                </a:cxn>
                <a:cxn ang="0">
                  <a:pos x="140" y="0"/>
                </a:cxn>
                <a:cxn ang="0">
                  <a:pos x="0" y="15"/>
                </a:cxn>
                <a:cxn ang="0">
                  <a:pos x="0" y="23"/>
                </a:cxn>
                <a:cxn ang="0">
                  <a:pos x="141" y="7"/>
                </a:cxn>
                <a:cxn ang="0">
                  <a:pos x="141" y="3"/>
                </a:cxn>
              </a:cxnLst>
              <a:rect l="0" t="0" r="r" b="b"/>
              <a:pathLst>
                <a:path w="142" h="24">
                  <a:moveTo>
                    <a:pt x="141" y="3"/>
                  </a:moveTo>
                  <a:lnTo>
                    <a:pt x="140" y="0"/>
                  </a:lnTo>
                  <a:lnTo>
                    <a:pt x="0" y="15"/>
                  </a:lnTo>
                  <a:lnTo>
                    <a:pt x="0" y="23"/>
                  </a:lnTo>
                  <a:lnTo>
                    <a:pt x="141" y="7"/>
                  </a:lnTo>
                  <a:lnTo>
                    <a:pt x="141" y="3"/>
                  </a:lnTo>
                </a:path>
              </a:pathLst>
            </a:custGeom>
            <a:solidFill>
              <a:srgbClr val="7F0019"/>
            </a:solidFill>
            <a:ln w="9525" cap="rnd">
              <a:noFill/>
              <a:round/>
              <a:headEnd/>
              <a:tailEnd/>
            </a:ln>
            <a:effectLst/>
          </p:spPr>
          <p:txBody>
            <a:bodyPr/>
            <a:lstStyle/>
            <a:p>
              <a:endParaRPr lang="en-US"/>
            </a:p>
          </p:txBody>
        </p:sp>
        <p:sp>
          <p:nvSpPr>
            <p:cNvPr id="19766" name="Freeform 310"/>
            <p:cNvSpPr>
              <a:spLocks/>
            </p:cNvSpPr>
            <p:nvPr/>
          </p:nvSpPr>
          <p:spPr bwMode="auto">
            <a:xfrm>
              <a:off x="1682" y="2756"/>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67" name="Freeform 311"/>
            <p:cNvSpPr>
              <a:spLocks/>
            </p:cNvSpPr>
            <p:nvPr/>
          </p:nvSpPr>
          <p:spPr bwMode="auto">
            <a:xfrm>
              <a:off x="1542" y="2790"/>
              <a:ext cx="17" cy="17"/>
            </a:xfrm>
            <a:custGeom>
              <a:avLst/>
              <a:gdLst/>
              <a:ahLst/>
              <a:cxnLst>
                <a:cxn ang="0">
                  <a:pos x="16" y="0"/>
                </a:cxn>
                <a:cxn ang="0">
                  <a:pos x="3" y="3"/>
                </a:cxn>
                <a:cxn ang="0">
                  <a:pos x="0" y="8"/>
                </a:cxn>
                <a:cxn ang="0">
                  <a:pos x="6" y="14"/>
                </a:cxn>
                <a:cxn ang="0">
                  <a:pos x="16" y="16"/>
                </a:cxn>
                <a:cxn ang="0">
                  <a:pos x="16" y="0"/>
                </a:cxn>
              </a:cxnLst>
              <a:rect l="0" t="0" r="r" b="b"/>
              <a:pathLst>
                <a:path w="17" h="17">
                  <a:moveTo>
                    <a:pt x="16" y="0"/>
                  </a:moveTo>
                  <a:lnTo>
                    <a:pt x="3" y="3"/>
                  </a:lnTo>
                  <a:lnTo>
                    <a:pt x="0" y="8"/>
                  </a:lnTo>
                  <a:lnTo>
                    <a:pt x="6" y="14"/>
                  </a:lnTo>
                  <a:lnTo>
                    <a:pt x="16" y="16"/>
                  </a:lnTo>
                  <a:lnTo>
                    <a:pt x="16" y="0"/>
                  </a:lnTo>
                </a:path>
              </a:pathLst>
            </a:custGeom>
            <a:solidFill>
              <a:srgbClr val="7F0019"/>
            </a:solidFill>
            <a:ln w="9525" cap="rnd">
              <a:noFill/>
              <a:round/>
              <a:headEnd/>
              <a:tailEnd/>
            </a:ln>
            <a:effectLst/>
          </p:spPr>
          <p:txBody>
            <a:bodyPr/>
            <a:lstStyle/>
            <a:p>
              <a:endParaRPr lang="en-US"/>
            </a:p>
          </p:txBody>
        </p:sp>
        <p:sp>
          <p:nvSpPr>
            <p:cNvPr id="19768" name="Freeform 312"/>
            <p:cNvSpPr>
              <a:spLocks/>
            </p:cNvSpPr>
            <p:nvPr/>
          </p:nvSpPr>
          <p:spPr bwMode="auto">
            <a:xfrm>
              <a:off x="1546" y="2774"/>
              <a:ext cx="142" cy="24"/>
            </a:xfrm>
            <a:custGeom>
              <a:avLst/>
              <a:gdLst/>
              <a:ahLst/>
              <a:cxnLst>
                <a:cxn ang="0">
                  <a:pos x="141" y="3"/>
                </a:cxn>
                <a:cxn ang="0">
                  <a:pos x="141" y="0"/>
                </a:cxn>
                <a:cxn ang="0">
                  <a:pos x="0" y="15"/>
                </a:cxn>
                <a:cxn ang="0">
                  <a:pos x="0" y="23"/>
                </a:cxn>
                <a:cxn ang="0">
                  <a:pos x="141" y="7"/>
                </a:cxn>
                <a:cxn ang="0">
                  <a:pos x="141" y="3"/>
                </a:cxn>
              </a:cxnLst>
              <a:rect l="0" t="0" r="r" b="b"/>
              <a:pathLst>
                <a:path w="142" h="24">
                  <a:moveTo>
                    <a:pt x="141" y="3"/>
                  </a:moveTo>
                  <a:lnTo>
                    <a:pt x="141" y="0"/>
                  </a:lnTo>
                  <a:lnTo>
                    <a:pt x="0" y="15"/>
                  </a:lnTo>
                  <a:lnTo>
                    <a:pt x="0" y="23"/>
                  </a:lnTo>
                  <a:lnTo>
                    <a:pt x="141" y="7"/>
                  </a:lnTo>
                  <a:lnTo>
                    <a:pt x="141" y="3"/>
                  </a:lnTo>
                </a:path>
              </a:pathLst>
            </a:custGeom>
            <a:solidFill>
              <a:srgbClr val="7F0019"/>
            </a:solidFill>
            <a:ln w="9525" cap="rnd">
              <a:noFill/>
              <a:round/>
              <a:headEnd/>
              <a:tailEnd/>
            </a:ln>
            <a:effectLst/>
          </p:spPr>
          <p:txBody>
            <a:bodyPr/>
            <a:lstStyle/>
            <a:p>
              <a:endParaRPr lang="en-US"/>
            </a:p>
          </p:txBody>
        </p:sp>
        <p:sp>
          <p:nvSpPr>
            <p:cNvPr id="19769" name="Freeform 313"/>
            <p:cNvSpPr>
              <a:spLocks/>
            </p:cNvSpPr>
            <p:nvPr/>
          </p:nvSpPr>
          <p:spPr bwMode="auto">
            <a:xfrm>
              <a:off x="1687" y="2774"/>
              <a:ext cx="17" cy="17"/>
            </a:xfrm>
            <a:custGeom>
              <a:avLst/>
              <a:gdLst/>
              <a:ahLst/>
              <a:cxnLst>
                <a:cxn ang="0">
                  <a:pos x="0" y="16"/>
                </a:cxn>
                <a:cxn ang="0">
                  <a:pos x="12" y="12"/>
                </a:cxn>
                <a:cxn ang="0">
                  <a:pos x="16" y="8"/>
                </a:cxn>
                <a:cxn ang="0">
                  <a:pos x="9" y="1"/>
                </a:cxn>
                <a:cxn ang="0">
                  <a:pos x="0" y="0"/>
                </a:cxn>
                <a:cxn ang="0">
                  <a:pos x="0" y="16"/>
                </a:cxn>
              </a:cxnLst>
              <a:rect l="0" t="0" r="r" b="b"/>
              <a:pathLst>
                <a:path w="17" h="17">
                  <a:moveTo>
                    <a:pt x="0" y="16"/>
                  </a:moveTo>
                  <a:lnTo>
                    <a:pt x="12" y="12"/>
                  </a:lnTo>
                  <a:lnTo>
                    <a:pt x="16" y="8"/>
                  </a:lnTo>
                  <a:lnTo>
                    <a:pt x="9" y="1"/>
                  </a:lnTo>
                  <a:lnTo>
                    <a:pt x="0" y="0"/>
                  </a:lnTo>
                  <a:lnTo>
                    <a:pt x="0" y="16"/>
                  </a:lnTo>
                </a:path>
              </a:pathLst>
            </a:custGeom>
            <a:solidFill>
              <a:srgbClr val="7F0019"/>
            </a:solidFill>
            <a:ln w="9525" cap="rnd">
              <a:noFill/>
              <a:round/>
              <a:headEnd/>
              <a:tailEnd/>
            </a:ln>
            <a:effectLst/>
          </p:spPr>
          <p:txBody>
            <a:bodyPr/>
            <a:lstStyle/>
            <a:p>
              <a:endParaRPr lang="en-US"/>
            </a:p>
          </p:txBody>
        </p:sp>
        <p:sp>
          <p:nvSpPr>
            <p:cNvPr id="19770" name="Freeform 314"/>
            <p:cNvSpPr>
              <a:spLocks/>
            </p:cNvSpPr>
            <p:nvPr/>
          </p:nvSpPr>
          <p:spPr bwMode="auto">
            <a:xfrm>
              <a:off x="1544" y="2808"/>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71" name="Freeform 315"/>
            <p:cNvSpPr>
              <a:spLocks/>
            </p:cNvSpPr>
            <p:nvPr/>
          </p:nvSpPr>
          <p:spPr bwMode="auto">
            <a:xfrm>
              <a:off x="1547" y="2793"/>
              <a:ext cx="143" cy="24"/>
            </a:xfrm>
            <a:custGeom>
              <a:avLst/>
              <a:gdLst/>
              <a:ahLst/>
              <a:cxnLst>
                <a:cxn ang="0">
                  <a:pos x="141" y="3"/>
                </a:cxn>
                <a:cxn ang="0">
                  <a:pos x="141" y="0"/>
                </a:cxn>
                <a:cxn ang="0">
                  <a:pos x="0" y="15"/>
                </a:cxn>
                <a:cxn ang="0">
                  <a:pos x="0" y="23"/>
                </a:cxn>
                <a:cxn ang="0">
                  <a:pos x="142" y="7"/>
                </a:cxn>
                <a:cxn ang="0">
                  <a:pos x="141" y="3"/>
                </a:cxn>
              </a:cxnLst>
              <a:rect l="0" t="0" r="r" b="b"/>
              <a:pathLst>
                <a:path w="143" h="24">
                  <a:moveTo>
                    <a:pt x="141" y="3"/>
                  </a:moveTo>
                  <a:lnTo>
                    <a:pt x="141" y="0"/>
                  </a:lnTo>
                  <a:lnTo>
                    <a:pt x="0" y="15"/>
                  </a:lnTo>
                  <a:lnTo>
                    <a:pt x="0" y="23"/>
                  </a:lnTo>
                  <a:lnTo>
                    <a:pt x="142" y="7"/>
                  </a:lnTo>
                  <a:lnTo>
                    <a:pt x="141" y="3"/>
                  </a:lnTo>
                </a:path>
              </a:pathLst>
            </a:custGeom>
            <a:solidFill>
              <a:srgbClr val="7F0019"/>
            </a:solidFill>
            <a:ln w="9525" cap="rnd">
              <a:noFill/>
              <a:round/>
              <a:headEnd/>
              <a:tailEnd/>
            </a:ln>
            <a:effectLst/>
          </p:spPr>
          <p:txBody>
            <a:bodyPr/>
            <a:lstStyle/>
            <a:p>
              <a:endParaRPr lang="en-US"/>
            </a:p>
          </p:txBody>
        </p:sp>
        <p:sp>
          <p:nvSpPr>
            <p:cNvPr id="19772" name="Freeform 316"/>
            <p:cNvSpPr>
              <a:spLocks/>
            </p:cNvSpPr>
            <p:nvPr/>
          </p:nvSpPr>
          <p:spPr bwMode="auto">
            <a:xfrm>
              <a:off x="1688" y="2793"/>
              <a:ext cx="17" cy="17"/>
            </a:xfrm>
            <a:custGeom>
              <a:avLst/>
              <a:gdLst/>
              <a:ahLst/>
              <a:cxnLst>
                <a:cxn ang="0">
                  <a:pos x="3" y="16"/>
                </a:cxn>
                <a:cxn ang="0">
                  <a:pos x="12" y="12"/>
                </a:cxn>
                <a:cxn ang="0">
                  <a:pos x="16" y="8"/>
                </a:cxn>
                <a:cxn ang="0">
                  <a:pos x="9" y="1"/>
                </a:cxn>
                <a:cxn ang="0">
                  <a:pos x="0" y="0"/>
                </a:cxn>
                <a:cxn ang="0">
                  <a:pos x="3" y="16"/>
                </a:cxn>
              </a:cxnLst>
              <a:rect l="0" t="0" r="r" b="b"/>
              <a:pathLst>
                <a:path w="17" h="17">
                  <a:moveTo>
                    <a:pt x="3" y="16"/>
                  </a:moveTo>
                  <a:lnTo>
                    <a:pt x="12" y="12"/>
                  </a:lnTo>
                  <a:lnTo>
                    <a:pt x="16" y="8"/>
                  </a:lnTo>
                  <a:lnTo>
                    <a:pt x="9"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773" name="Freeform 317"/>
            <p:cNvSpPr>
              <a:spLocks/>
            </p:cNvSpPr>
            <p:nvPr/>
          </p:nvSpPr>
          <p:spPr bwMode="auto">
            <a:xfrm>
              <a:off x="1548" y="2826"/>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74" name="Freeform 318"/>
            <p:cNvSpPr>
              <a:spLocks/>
            </p:cNvSpPr>
            <p:nvPr/>
          </p:nvSpPr>
          <p:spPr bwMode="auto">
            <a:xfrm>
              <a:off x="1551" y="2812"/>
              <a:ext cx="144" cy="23"/>
            </a:xfrm>
            <a:custGeom>
              <a:avLst/>
              <a:gdLst/>
              <a:ahLst/>
              <a:cxnLst>
                <a:cxn ang="0">
                  <a:pos x="143" y="3"/>
                </a:cxn>
                <a:cxn ang="0">
                  <a:pos x="142" y="0"/>
                </a:cxn>
                <a:cxn ang="0">
                  <a:pos x="0" y="14"/>
                </a:cxn>
                <a:cxn ang="0">
                  <a:pos x="0" y="22"/>
                </a:cxn>
                <a:cxn ang="0">
                  <a:pos x="143" y="6"/>
                </a:cxn>
                <a:cxn ang="0">
                  <a:pos x="143" y="3"/>
                </a:cxn>
              </a:cxnLst>
              <a:rect l="0" t="0" r="r" b="b"/>
              <a:pathLst>
                <a:path w="144" h="23">
                  <a:moveTo>
                    <a:pt x="143" y="3"/>
                  </a:moveTo>
                  <a:lnTo>
                    <a:pt x="142" y="0"/>
                  </a:lnTo>
                  <a:lnTo>
                    <a:pt x="0" y="14"/>
                  </a:lnTo>
                  <a:lnTo>
                    <a:pt x="0" y="22"/>
                  </a:lnTo>
                  <a:lnTo>
                    <a:pt x="143" y="6"/>
                  </a:lnTo>
                  <a:lnTo>
                    <a:pt x="143" y="3"/>
                  </a:lnTo>
                </a:path>
              </a:pathLst>
            </a:custGeom>
            <a:solidFill>
              <a:srgbClr val="7F0019"/>
            </a:solidFill>
            <a:ln w="9525" cap="rnd">
              <a:noFill/>
              <a:round/>
              <a:headEnd/>
              <a:tailEnd/>
            </a:ln>
            <a:effectLst/>
          </p:spPr>
          <p:txBody>
            <a:bodyPr/>
            <a:lstStyle/>
            <a:p>
              <a:endParaRPr lang="en-US"/>
            </a:p>
          </p:txBody>
        </p:sp>
        <p:sp>
          <p:nvSpPr>
            <p:cNvPr id="19775" name="Freeform 319"/>
            <p:cNvSpPr>
              <a:spLocks/>
            </p:cNvSpPr>
            <p:nvPr/>
          </p:nvSpPr>
          <p:spPr bwMode="auto">
            <a:xfrm>
              <a:off x="1693" y="2812"/>
              <a:ext cx="17" cy="17"/>
            </a:xfrm>
            <a:custGeom>
              <a:avLst/>
              <a:gdLst/>
              <a:ahLst/>
              <a:cxnLst>
                <a:cxn ang="0">
                  <a:pos x="2" y="16"/>
                </a:cxn>
                <a:cxn ang="0">
                  <a:pos x="13" y="14"/>
                </a:cxn>
                <a:cxn ang="0">
                  <a:pos x="16" y="7"/>
                </a:cxn>
                <a:cxn ang="0">
                  <a:pos x="10" y="1"/>
                </a:cxn>
                <a:cxn ang="0">
                  <a:pos x="0" y="0"/>
                </a:cxn>
                <a:cxn ang="0">
                  <a:pos x="2" y="16"/>
                </a:cxn>
              </a:cxnLst>
              <a:rect l="0" t="0" r="r" b="b"/>
              <a:pathLst>
                <a:path w="17" h="17">
                  <a:moveTo>
                    <a:pt x="2" y="16"/>
                  </a:moveTo>
                  <a:lnTo>
                    <a:pt x="13" y="14"/>
                  </a:lnTo>
                  <a:lnTo>
                    <a:pt x="16" y="7"/>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76" name="Freeform 320"/>
            <p:cNvSpPr>
              <a:spLocks/>
            </p:cNvSpPr>
            <p:nvPr/>
          </p:nvSpPr>
          <p:spPr bwMode="auto">
            <a:xfrm>
              <a:off x="1551" y="2840"/>
              <a:ext cx="17" cy="17"/>
            </a:xfrm>
            <a:custGeom>
              <a:avLst/>
              <a:gdLst/>
              <a:ahLst/>
              <a:cxnLst>
                <a:cxn ang="0">
                  <a:pos x="12" y="0"/>
                </a:cxn>
                <a:cxn ang="0">
                  <a:pos x="3" y="3"/>
                </a:cxn>
                <a:cxn ang="0">
                  <a:pos x="0" y="9"/>
                </a:cxn>
                <a:cxn ang="0">
                  <a:pos x="3" y="14"/>
                </a:cxn>
                <a:cxn ang="0">
                  <a:pos x="16" y="16"/>
                </a:cxn>
                <a:cxn ang="0">
                  <a:pos x="12" y="0"/>
                </a:cxn>
              </a:cxnLst>
              <a:rect l="0" t="0" r="r" b="b"/>
              <a:pathLst>
                <a:path w="17" h="17">
                  <a:moveTo>
                    <a:pt x="12" y="0"/>
                  </a:moveTo>
                  <a:lnTo>
                    <a:pt x="3"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77" name="Freeform 321"/>
            <p:cNvSpPr>
              <a:spLocks/>
            </p:cNvSpPr>
            <p:nvPr/>
          </p:nvSpPr>
          <p:spPr bwMode="auto">
            <a:xfrm>
              <a:off x="1554" y="2825"/>
              <a:ext cx="143" cy="24"/>
            </a:xfrm>
            <a:custGeom>
              <a:avLst/>
              <a:gdLst/>
              <a:ahLst/>
              <a:cxnLst>
                <a:cxn ang="0">
                  <a:pos x="142" y="3"/>
                </a:cxn>
                <a:cxn ang="0">
                  <a:pos x="141" y="0"/>
                </a:cxn>
                <a:cxn ang="0">
                  <a:pos x="0" y="15"/>
                </a:cxn>
                <a:cxn ang="0">
                  <a:pos x="0" y="23"/>
                </a:cxn>
                <a:cxn ang="0">
                  <a:pos x="142" y="7"/>
                </a:cxn>
                <a:cxn ang="0">
                  <a:pos x="142" y="3"/>
                </a:cxn>
              </a:cxnLst>
              <a:rect l="0" t="0" r="r" b="b"/>
              <a:pathLst>
                <a:path w="143" h="24">
                  <a:moveTo>
                    <a:pt x="142" y="3"/>
                  </a:moveTo>
                  <a:lnTo>
                    <a:pt x="141" y="0"/>
                  </a:lnTo>
                  <a:lnTo>
                    <a:pt x="0" y="15"/>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778" name="Freeform 322"/>
            <p:cNvSpPr>
              <a:spLocks/>
            </p:cNvSpPr>
            <p:nvPr/>
          </p:nvSpPr>
          <p:spPr bwMode="auto">
            <a:xfrm>
              <a:off x="1695" y="2825"/>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79" name="Freeform 323"/>
            <p:cNvSpPr>
              <a:spLocks/>
            </p:cNvSpPr>
            <p:nvPr/>
          </p:nvSpPr>
          <p:spPr bwMode="auto">
            <a:xfrm>
              <a:off x="1554" y="2852"/>
              <a:ext cx="17" cy="17"/>
            </a:xfrm>
            <a:custGeom>
              <a:avLst/>
              <a:gdLst/>
              <a:ahLst/>
              <a:cxnLst>
                <a:cxn ang="0">
                  <a:pos x="12" y="0"/>
                </a:cxn>
                <a:cxn ang="0">
                  <a:pos x="3" y="3"/>
                </a:cxn>
                <a:cxn ang="0">
                  <a:pos x="0" y="9"/>
                </a:cxn>
                <a:cxn ang="0">
                  <a:pos x="3" y="14"/>
                </a:cxn>
                <a:cxn ang="0">
                  <a:pos x="16" y="16"/>
                </a:cxn>
                <a:cxn ang="0">
                  <a:pos x="12" y="0"/>
                </a:cxn>
              </a:cxnLst>
              <a:rect l="0" t="0" r="r" b="b"/>
              <a:pathLst>
                <a:path w="17" h="17">
                  <a:moveTo>
                    <a:pt x="12" y="0"/>
                  </a:moveTo>
                  <a:lnTo>
                    <a:pt x="3"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80" name="Freeform 324"/>
            <p:cNvSpPr>
              <a:spLocks/>
            </p:cNvSpPr>
            <p:nvPr/>
          </p:nvSpPr>
          <p:spPr bwMode="auto">
            <a:xfrm>
              <a:off x="1557" y="2837"/>
              <a:ext cx="144" cy="24"/>
            </a:xfrm>
            <a:custGeom>
              <a:avLst/>
              <a:gdLst/>
              <a:ahLst/>
              <a:cxnLst>
                <a:cxn ang="0">
                  <a:pos x="143" y="3"/>
                </a:cxn>
                <a:cxn ang="0">
                  <a:pos x="142" y="0"/>
                </a:cxn>
                <a:cxn ang="0">
                  <a:pos x="0" y="15"/>
                </a:cxn>
                <a:cxn ang="0">
                  <a:pos x="0" y="23"/>
                </a:cxn>
                <a:cxn ang="0">
                  <a:pos x="143" y="7"/>
                </a:cxn>
                <a:cxn ang="0">
                  <a:pos x="143" y="3"/>
                </a:cxn>
              </a:cxnLst>
              <a:rect l="0" t="0" r="r" b="b"/>
              <a:pathLst>
                <a:path w="144" h="24">
                  <a:moveTo>
                    <a:pt x="143" y="3"/>
                  </a:moveTo>
                  <a:lnTo>
                    <a:pt x="142" y="0"/>
                  </a:lnTo>
                  <a:lnTo>
                    <a:pt x="0" y="15"/>
                  </a:lnTo>
                  <a:lnTo>
                    <a:pt x="0" y="23"/>
                  </a:lnTo>
                  <a:lnTo>
                    <a:pt x="143" y="7"/>
                  </a:lnTo>
                  <a:lnTo>
                    <a:pt x="143" y="3"/>
                  </a:lnTo>
                </a:path>
              </a:pathLst>
            </a:custGeom>
            <a:solidFill>
              <a:srgbClr val="7F0019"/>
            </a:solidFill>
            <a:ln w="9525" cap="rnd">
              <a:noFill/>
              <a:round/>
              <a:headEnd/>
              <a:tailEnd/>
            </a:ln>
            <a:effectLst/>
          </p:spPr>
          <p:txBody>
            <a:bodyPr/>
            <a:lstStyle/>
            <a:p>
              <a:endParaRPr lang="en-US"/>
            </a:p>
          </p:txBody>
        </p:sp>
        <p:sp>
          <p:nvSpPr>
            <p:cNvPr id="19781" name="Freeform 325"/>
            <p:cNvSpPr>
              <a:spLocks/>
            </p:cNvSpPr>
            <p:nvPr/>
          </p:nvSpPr>
          <p:spPr bwMode="auto">
            <a:xfrm>
              <a:off x="1699" y="2837"/>
              <a:ext cx="17" cy="17"/>
            </a:xfrm>
            <a:custGeom>
              <a:avLst/>
              <a:gdLst/>
              <a:ahLst/>
              <a:cxnLst>
                <a:cxn ang="0">
                  <a:pos x="2" y="16"/>
                </a:cxn>
                <a:cxn ang="0">
                  <a:pos x="13" y="14"/>
                </a:cxn>
                <a:cxn ang="0">
                  <a:pos x="16" y="8"/>
                </a:cxn>
                <a:cxn ang="0">
                  <a:pos x="10" y="3"/>
                </a:cxn>
                <a:cxn ang="0">
                  <a:pos x="0" y="0"/>
                </a:cxn>
                <a:cxn ang="0">
                  <a:pos x="2" y="16"/>
                </a:cxn>
              </a:cxnLst>
              <a:rect l="0" t="0" r="r" b="b"/>
              <a:pathLst>
                <a:path w="17" h="17">
                  <a:moveTo>
                    <a:pt x="2" y="16"/>
                  </a:moveTo>
                  <a:lnTo>
                    <a:pt x="13" y="14"/>
                  </a:lnTo>
                  <a:lnTo>
                    <a:pt x="16" y="8"/>
                  </a:lnTo>
                  <a:lnTo>
                    <a:pt x="10" y="3"/>
                  </a:lnTo>
                  <a:lnTo>
                    <a:pt x="0" y="0"/>
                  </a:lnTo>
                  <a:lnTo>
                    <a:pt x="2" y="16"/>
                  </a:lnTo>
                </a:path>
              </a:pathLst>
            </a:custGeom>
            <a:solidFill>
              <a:srgbClr val="7F0019"/>
            </a:solidFill>
            <a:ln w="9525" cap="rnd">
              <a:noFill/>
              <a:round/>
              <a:headEnd/>
              <a:tailEnd/>
            </a:ln>
            <a:effectLst/>
          </p:spPr>
          <p:txBody>
            <a:bodyPr/>
            <a:lstStyle/>
            <a:p>
              <a:endParaRPr lang="en-US"/>
            </a:p>
          </p:txBody>
        </p:sp>
        <p:sp>
          <p:nvSpPr>
            <p:cNvPr id="19782" name="Freeform 326"/>
            <p:cNvSpPr>
              <a:spLocks/>
            </p:cNvSpPr>
            <p:nvPr/>
          </p:nvSpPr>
          <p:spPr bwMode="auto">
            <a:xfrm>
              <a:off x="1569" y="2882"/>
              <a:ext cx="17" cy="17"/>
            </a:xfrm>
            <a:custGeom>
              <a:avLst/>
              <a:gdLst/>
              <a:ahLst/>
              <a:cxnLst>
                <a:cxn ang="0">
                  <a:pos x="16" y="0"/>
                </a:cxn>
                <a:cxn ang="0">
                  <a:pos x="3" y="3"/>
                </a:cxn>
                <a:cxn ang="0">
                  <a:pos x="0" y="9"/>
                </a:cxn>
                <a:cxn ang="0">
                  <a:pos x="6" y="14"/>
                </a:cxn>
                <a:cxn ang="0">
                  <a:pos x="16" y="16"/>
                </a:cxn>
                <a:cxn ang="0">
                  <a:pos x="16" y="0"/>
                </a:cxn>
              </a:cxnLst>
              <a:rect l="0" t="0" r="r" b="b"/>
              <a:pathLst>
                <a:path w="17" h="17">
                  <a:moveTo>
                    <a:pt x="16" y="0"/>
                  </a:moveTo>
                  <a:lnTo>
                    <a:pt x="3" y="3"/>
                  </a:lnTo>
                  <a:lnTo>
                    <a:pt x="0" y="9"/>
                  </a:lnTo>
                  <a:lnTo>
                    <a:pt x="6" y="14"/>
                  </a:lnTo>
                  <a:lnTo>
                    <a:pt x="16" y="16"/>
                  </a:lnTo>
                  <a:lnTo>
                    <a:pt x="16" y="0"/>
                  </a:lnTo>
                </a:path>
              </a:pathLst>
            </a:custGeom>
            <a:solidFill>
              <a:srgbClr val="7F0019"/>
            </a:solidFill>
            <a:ln w="9525" cap="rnd">
              <a:noFill/>
              <a:round/>
              <a:headEnd/>
              <a:tailEnd/>
            </a:ln>
            <a:effectLst/>
          </p:spPr>
          <p:txBody>
            <a:bodyPr/>
            <a:lstStyle/>
            <a:p>
              <a:endParaRPr lang="en-US"/>
            </a:p>
          </p:txBody>
        </p:sp>
        <p:sp>
          <p:nvSpPr>
            <p:cNvPr id="19783" name="Freeform 327"/>
            <p:cNvSpPr>
              <a:spLocks/>
            </p:cNvSpPr>
            <p:nvPr/>
          </p:nvSpPr>
          <p:spPr bwMode="auto">
            <a:xfrm>
              <a:off x="1572" y="2866"/>
              <a:ext cx="142" cy="24"/>
            </a:xfrm>
            <a:custGeom>
              <a:avLst/>
              <a:gdLst/>
              <a:ahLst/>
              <a:cxnLst>
                <a:cxn ang="0">
                  <a:pos x="141" y="3"/>
                </a:cxn>
                <a:cxn ang="0">
                  <a:pos x="141" y="0"/>
                </a:cxn>
                <a:cxn ang="0">
                  <a:pos x="0" y="15"/>
                </a:cxn>
                <a:cxn ang="0">
                  <a:pos x="0" y="23"/>
                </a:cxn>
                <a:cxn ang="0">
                  <a:pos x="141" y="7"/>
                </a:cxn>
                <a:cxn ang="0">
                  <a:pos x="141" y="3"/>
                </a:cxn>
              </a:cxnLst>
              <a:rect l="0" t="0" r="r" b="b"/>
              <a:pathLst>
                <a:path w="142" h="24">
                  <a:moveTo>
                    <a:pt x="141" y="3"/>
                  </a:moveTo>
                  <a:lnTo>
                    <a:pt x="141" y="0"/>
                  </a:lnTo>
                  <a:lnTo>
                    <a:pt x="0" y="15"/>
                  </a:lnTo>
                  <a:lnTo>
                    <a:pt x="0" y="23"/>
                  </a:lnTo>
                  <a:lnTo>
                    <a:pt x="141" y="7"/>
                  </a:lnTo>
                  <a:lnTo>
                    <a:pt x="141" y="3"/>
                  </a:lnTo>
                </a:path>
              </a:pathLst>
            </a:custGeom>
            <a:solidFill>
              <a:srgbClr val="7F0019"/>
            </a:solidFill>
            <a:ln w="9525" cap="rnd">
              <a:noFill/>
              <a:round/>
              <a:headEnd/>
              <a:tailEnd/>
            </a:ln>
            <a:effectLst/>
          </p:spPr>
          <p:txBody>
            <a:bodyPr/>
            <a:lstStyle/>
            <a:p>
              <a:endParaRPr lang="en-US"/>
            </a:p>
          </p:txBody>
        </p:sp>
        <p:sp>
          <p:nvSpPr>
            <p:cNvPr id="19784" name="Freeform 328"/>
            <p:cNvSpPr>
              <a:spLocks/>
            </p:cNvSpPr>
            <p:nvPr/>
          </p:nvSpPr>
          <p:spPr bwMode="auto">
            <a:xfrm>
              <a:off x="1713" y="2866"/>
              <a:ext cx="17" cy="17"/>
            </a:xfrm>
            <a:custGeom>
              <a:avLst/>
              <a:gdLst/>
              <a:ahLst/>
              <a:cxnLst>
                <a:cxn ang="0">
                  <a:pos x="0" y="16"/>
                </a:cxn>
                <a:cxn ang="0">
                  <a:pos x="12" y="12"/>
                </a:cxn>
                <a:cxn ang="0">
                  <a:pos x="16" y="8"/>
                </a:cxn>
                <a:cxn ang="0">
                  <a:pos x="9" y="1"/>
                </a:cxn>
                <a:cxn ang="0">
                  <a:pos x="0" y="0"/>
                </a:cxn>
                <a:cxn ang="0">
                  <a:pos x="0" y="16"/>
                </a:cxn>
              </a:cxnLst>
              <a:rect l="0" t="0" r="r" b="b"/>
              <a:pathLst>
                <a:path w="17" h="17">
                  <a:moveTo>
                    <a:pt x="0" y="16"/>
                  </a:moveTo>
                  <a:lnTo>
                    <a:pt x="12" y="12"/>
                  </a:lnTo>
                  <a:lnTo>
                    <a:pt x="16" y="8"/>
                  </a:lnTo>
                  <a:lnTo>
                    <a:pt x="9" y="1"/>
                  </a:lnTo>
                  <a:lnTo>
                    <a:pt x="0" y="0"/>
                  </a:lnTo>
                  <a:lnTo>
                    <a:pt x="0" y="16"/>
                  </a:lnTo>
                </a:path>
              </a:pathLst>
            </a:custGeom>
            <a:solidFill>
              <a:srgbClr val="7F0019"/>
            </a:solidFill>
            <a:ln w="9525" cap="rnd">
              <a:noFill/>
              <a:round/>
              <a:headEnd/>
              <a:tailEnd/>
            </a:ln>
            <a:effectLst/>
          </p:spPr>
          <p:txBody>
            <a:bodyPr/>
            <a:lstStyle/>
            <a:p>
              <a:endParaRPr lang="en-US"/>
            </a:p>
          </p:txBody>
        </p:sp>
        <p:sp>
          <p:nvSpPr>
            <p:cNvPr id="19785" name="Freeform 329"/>
            <p:cNvSpPr>
              <a:spLocks/>
            </p:cNvSpPr>
            <p:nvPr/>
          </p:nvSpPr>
          <p:spPr bwMode="auto">
            <a:xfrm>
              <a:off x="1560" y="2863"/>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86" name="Freeform 330"/>
            <p:cNvSpPr>
              <a:spLocks/>
            </p:cNvSpPr>
            <p:nvPr/>
          </p:nvSpPr>
          <p:spPr bwMode="auto">
            <a:xfrm>
              <a:off x="1563" y="2848"/>
              <a:ext cx="144" cy="24"/>
            </a:xfrm>
            <a:custGeom>
              <a:avLst/>
              <a:gdLst/>
              <a:ahLst/>
              <a:cxnLst>
                <a:cxn ang="0">
                  <a:pos x="142" y="3"/>
                </a:cxn>
                <a:cxn ang="0">
                  <a:pos x="142" y="0"/>
                </a:cxn>
                <a:cxn ang="0">
                  <a:pos x="0" y="15"/>
                </a:cxn>
                <a:cxn ang="0">
                  <a:pos x="0" y="23"/>
                </a:cxn>
                <a:cxn ang="0">
                  <a:pos x="143" y="7"/>
                </a:cxn>
                <a:cxn ang="0">
                  <a:pos x="142" y="3"/>
                </a:cxn>
              </a:cxnLst>
              <a:rect l="0" t="0" r="r" b="b"/>
              <a:pathLst>
                <a:path w="144" h="24">
                  <a:moveTo>
                    <a:pt x="142" y="3"/>
                  </a:moveTo>
                  <a:lnTo>
                    <a:pt x="142" y="0"/>
                  </a:lnTo>
                  <a:lnTo>
                    <a:pt x="0" y="15"/>
                  </a:lnTo>
                  <a:lnTo>
                    <a:pt x="0" y="23"/>
                  </a:lnTo>
                  <a:lnTo>
                    <a:pt x="143" y="7"/>
                  </a:lnTo>
                  <a:lnTo>
                    <a:pt x="142" y="3"/>
                  </a:lnTo>
                </a:path>
              </a:pathLst>
            </a:custGeom>
            <a:solidFill>
              <a:srgbClr val="7F0019"/>
            </a:solidFill>
            <a:ln w="9525" cap="rnd">
              <a:noFill/>
              <a:round/>
              <a:headEnd/>
              <a:tailEnd/>
            </a:ln>
            <a:effectLst/>
          </p:spPr>
          <p:txBody>
            <a:bodyPr/>
            <a:lstStyle/>
            <a:p>
              <a:endParaRPr lang="en-US"/>
            </a:p>
          </p:txBody>
        </p:sp>
        <p:sp>
          <p:nvSpPr>
            <p:cNvPr id="19787" name="Freeform 331"/>
            <p:cNvSpPr>
              <a:spLocks/>
            </p:cNvSpPr>
            <p:nvPr/>
          </p:nvSpPr>
          <p:spPr bwMode="auto">
            <a:xfrm>
              <a:off x="1705" y="2848"/>
              <a:ext cx="17" cy="17"/>
            </a:xfrm>
            <a:custGeom>
              <a:avLst/>
              <a:gdLst/>
              <a:ahLst/>
              <a:cxnLst>
                <a:cxn ang="0">
                  <a:pos x="3" y="16"/>
                </a:cxn>
                <a:cxn ang="0">
                  <a:pos x="12" y="12"/>
                </a:cxn>
                <a:cxn ang="0">
                  <a:pos x="16" y="8"/>
                </a:cxn>
                <a:cxn ang="0">
                  <a:pos x="12" y="1"/>
                </a:cxn>
                <a:cxn ang="0">
                  <a:pos x="0" y="0"/>
                </a:cxn>
                <a:cxn ang="0">
                  <a:pos x="3" y="16"/>
                </a:cxn>
              </a:cxnLst>
              <a:rect l="0" t="0" r="r" b="b"/>
              <a:pathLst>
                <a:path w="17" h="17">
                  <a:moveTo>
                    <a:pt x="3" y="16"/>
                  </a:moveTo>
                  <a:lnTo>
                    <a:pt x="12" y="12"/>
                  </a:lnTo>
                  <a:lnTo>
                    <a:pt x="16" y="8"/>
                  </a:lnTo>
                  <a:lnTo>
                    <a:pt x="12"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788" name="Freeform 332"/>
            <p:cNvSpPr>
              <a:spLocks/>
            </p:cNvSpPr>
            <p:nvPr/>
          </p:nvSpPr>
          <p:spPr bwMode="auto">
            <a:xfrm>
              <a:off x="1565" y="2873"/>
              <a:ext cx="17" cy="17"/>
            </a:xfrm>
            <a:custGeom>
              <a:avLst/>
              <a:gdLst/>
              <a:ahLst/>
              <a:cxnLst>
                <a:cxn ang="0">
                  <a:pos x="12" y="0"/>
                </a:cxn>
                <a:cxn ang="0">
                  <a:pos x="3" y="3"/>
                </a:cxn>
                <a:cxn ang="0">
                  <a:pos x="0" y="9"/>
                </a:cxn>
                <a:cxn ang="0">
                  <a:pos x="3" y="14"/>
                </a:cxn>
                <a:cxn ang="0">
                  <a:pos x="16" y="16"/>
                </a:cxn>
                <a:cxn ang="0">
                  <a:pos x="12" y="0"/>
                </a:cxn>
              </a:cxnLst>
              <a:rect l="0" t="0" r="r" b="b"/>
              <a:pathLst>
                <a:path w="17" h="17">
                  <a:moveTo>
                    <a:pt x="12" y="0"/>
                  </a:moveTo>
                  <a:lnTo>
                    <a:pt x="3"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89" name="Freeform 333"/>
            <p:cNvSpPr>
              <a:spLocks/>
            </p:cNvSpPr>
            <p:nvPr/>
          </p:nvSpPr>
          <p:spPr bwMode="auto">
            <a:xfrm>
              <a:off x="1567" y="2858"/>
              <a:ext cx="143" cy="24"/>
            </a:xfrm>
            <a:custGeom>
              <a:avLst/>
              <a:gdLst/>
              <a:ahLst/>
              <a:cxnLst>
                <a:cxn ang="0">
                  <a:pos x="142" y="3"/>
                </a:cxn>
                <a:cxn ang="0">
                  <a:pos x="141" y="0"/>
                </a:cxn>
                <a:cxn ang="0">
                  <a:pos x="0" y="15"/>
                </a:cxn>
                <a:cxn ang="0">
                  <a:pos x="0" y="23"/>
                </a:cxn>
                <a:cxn ang="0">
                  <a:pos x="142" y="7"/>
                </a:cxn>
                <a:cxn ang="0">
                  <a:pos x="142" y="3"/>
                </a:cxn>
              </a:cxnLst>
              <a:rect l="0" t="0" r="r" b="b"/>
              <a:pathLst>
                <a:path w="143" h="24">
                  <a:moveTo>
                    <a:pt x="142" y="3"/>
                  </a:moveTo>
                  <a:lnTo>
                    <a:pt x="141" y="0"/>
                  </a:lnTo>
                  <a:lnTo>
                    <a:pt x="0" y="15"/>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790" name="Freeform 334"/>
            <p:cNvSpPr>
              <a:spLocks/>
            </p:cNvSpPr>
            <p:nvPr/>
          </p:nvSpPr>
          <p:spPr bwMode="auto">
            <a:xfrm>
              <a:off x="1709" y="2858"/>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91" name="Freeform 335"/>
            <p:cNvSpPr>
              <a:spLocks/>
            </p:cNvSpPr>
            <p:nvPr/>
          </p:nvSpPr>
          <p:spPr bwMode="auto">
            <a:xfrm>
              <a:off x="1578" y="2934"/>
              <a:ext cx="17" cy="17"/>
            </a:xfrm>
            <a:custGeom>
              <a:avLst/>
              <a:gdLst/>
              <a:ahLst/>
              <a:cxnLst>
                <a:cxn ang="0">
                  <a:pos x="12" y="0"/>
                </a:cxn>
                <a:cxn ang="0">
                  <a:pos x="3" y="3"/>
                </a:cxn>
                <a:cxn ang="0">
                  <a:pos x="0" y="9"/>
                </a:cxn>
                <a:cxn ang="0">
                  <a:pos x="6" y="14"/>
                </a:cxn>
                <a:cxn ang="0">
                  <a:pos x="16" y="16"/>
                </a:cxn>
                <a:cxn ang="0">
                  <a:pos x="12" y="0"/>
                </a:cxn>
              </a:cxnLst>
              <a:rect l="0" t="0" r="r" b="b"/>
              <a:pathLst>
                <a:path w="17" h="17">
                  <a:moveTo>
                    <a:pt x="12" y="0"/>
                  </a:moveTo>
                  <a:lnTo>
                    <a:pt x="3" y="3"/>
                  </a:lnTo>
                  <a:lnTo>
                    <a:pt x="0" y="9"/>
                  </a:lnTo>
                  <a:lnTo>
                    <a:pt x="6"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92" name="Freeform 336"/>
            <p:cNvSpPr>
              <a:spLocks/>
            </p:cNvSpPr>
            <p:nvPr/>
          </p:nvSpPr>
          <p:spPr bwMode="auto">
            <a:xfrm>
              <a:off x="1581" y="2919"/>
              <a:ext cx="143" cy="24"/>
            </a:xfrm>
            <a:custGeom>
              <a:avLst/>
              <a:gdLst/>
              <a:ahLst/>
              <a:cxnLst>
                <a:cxn ang="0">
                  <a:pos x="142" y="3"/>
                </a:cxn>
                <a:cxn ang="0">
                  <a:pos x="141" y="0"/>
                </a:cxn>
                <a:cxn ang="0">
                  <a:pos x="0" y="15"/>
                </a:cxn>
                <a:cxn ang="0">
                  <a:pos x="0" y="23"/>
                </a:cxn>
                <a:cxn ang="0">
                  <a:pos x="142" y="7"/>
                </a:cxn>
                <a:cxn ang="0">
                  <a:pos x="142" y="3"/>
                </a:cxn>
              </a:cxnLst>
              <a:rect l="0" t="0" r="r" b="b"/>
              <a:pathLst>
                <a:path w="143" h="24">
                  <a:moveTo>
                    <a:pt x="142" y="3"/>
                  </a:moveTo>
                  <a:lnTo>
                    <a:pt x="141" y="0"/>
                  </a:lnTo>
                  <a:lnTo>
                    <a:pt x="0" y="15"/>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793" name="Freeform 337"/>
            <p:cNvSpPr>
              <a:spLocks/>
            </p:cNvSpPr>
            <p:nvPr/>
          </p:nvSpPr>
          <p:spPr bwMode="auto">
            <a:xfrm>
              <a:off x="1722" y="2919"/>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794" name="Freeform 338"/>
            <p:cNvSpPr>
              <a:spLocks/>
            </p:cNvSpPr>
            <p:nvPr/>
          </p:nvSpPr>
          <p:spPr bwMode="auto">
            <a:xfrm>
              <a:off x="1571" y="2950"/>
              <a:ext cx="17" cy="17"/>
            </a:xfrm>
            <a:custGeom>
              <a:avLst/>
              <a:gdLst/>
              <a:ahLst/>
              <a:cxnLst>
                <a:cxn ang="0">
                  <a:pos x="12" y="0"/>
                </a:cxn>
                <a:cxn ang="0">
                  <a:pos x="3" y="1"/>
                </a:cxn>
                <a:cxn ang="0">
                  <a:pos x="0" y="8"/>
                </a:cxn>
                <a:cxn ang="0">
                  <a:pos x="6" y="12"/>
                </a:cxn>
                <a:cxn ang="0">
                  <a:pos x="16" y="16"/>
                </a:cxn>
                <a:cxn ang="0">
                  <a:pos x="12" y="0"/>
                </a:cxn>
              </a:cxnLst>
              <a:rect l="0" t="0" r="r" b="b"/>
              <a:pathLst>
                <a:path w="17" h="17">
                  <a:moveTo>
                    <a:pt x="12" y="0"/>
                  </a:moveTo>
                  <a:lnTo>
                    <a:pt x="3" y="1"/>
                  </a:lnTo>
                  <a:lnTo>
                    <a:pt x="0" y="8"/>
                  </a:lnTo>
                  <a:lnTo>
                    <a:pt x="6" y="12"/>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95" name="Freeform 339"/>
            <p:cNvSpPr>
              <a:spLocks/>
            </p:cNvSpPr>
            <p:nvPr/>
          </p:nvSpPr>
          <p:spPr bwMode="auto">
            <a:xfrm>
              <a:off x="1573" y="2933"/>
              <a:ext cx="144" cy="26"/>
            </a:xfrm>
            <a:custGeom>
              <a:avLst/>
              <a:gdLst/>
              <a:ahLst/>
              <a:cxnLst>
                <a:cxn ang="0">
                  <a:pos x="143" y="4"/>
                </a:cxn>
                <a:cxn ang="0">
                  <a:pos x="142" y="0"/>
                </a:cxn>
                <a:cxn ang="0">
                  <a:pos x="0" y="16"/>
                </a:cxn>
                <a:cxn ang="0">
                  <a:pos x="0" y="25"/>
                </a:cxn>
                <a:cxn ang="0">
                  <a:pos x="143" y="8"/>
                </a:cxn>
                <a:cxn ang="0">
                  <a:pos x="143" y="4"/>
                </a:cxn>
              </a:cxnLst>
              <a:rect l="0" t="0" r="r" b="b"/>
              <a:pathLst>
                <a:path w="144" h="26">
                  <a:moveTo>
                    <a:pt x="143" y="4"/>
                  </a:moveTo>
                  <a:lnTo>
                    <a:pt x="142" y="0"/>
                  </a:lnTo>
                  <a:lnTo>
                    <a:pt x="0" y="16"/>
                  </a:lnTo>
                  <a:lnTo>
                    <a:pt x="0" y="25"/>
                  </a:lnTo>
                  <a:lnTo>
                    <a:pt x="143" y="8"/>
                  </a:lnTo>
                  <a:lnTo>
                    <a:pt x="143" y="4"/>
                  </a:lnTo>
                </a:path>
              </a:pathLst>
            </a:custGeom>
            <a:solidFill>
              <a:srgbClr val="7F0019"/>
            </a:solidFill>
            <a:ln w="9525" cap="rnd">
              <a:noFill/>
              <a:round/>
              <a:headEnd/>
              <a:tailEnd/>
            </a:ln>
            <a:effectLst/>
          </p:spPr>
          <p:txBody>
            <a:bodyPr/>
            <a:lstStyle/>
            <a:p>
              <a:endParaRPr lang="en-US"/>
            </a:p>
          </p:txBody>
        </p:sp>
        <p:sp>
          <p:nvSpPr>
            <p:cNvPr id="19796" name="Freeform 340"/>
            <p:cNvSpPr>
              <a:spLocks/>
            </p:cNvSpPr>
            <p:nvPr/>
          </p:nvSpPr>
          <p:spPr bwMode="auto">
            <a:xfrm>
              <a:off x="1715" y="2933"/>
              <a:ext cx="17" cy="17"/>
            </a:xfrm>
            <a:custGeom>
              <a:avLst/>
              <a:gdLst/>
              <a:ahLst/>
              <a:cxnLst>
                <a:cxn ang="0">
                  <a:pos x="2" y="16"/>
                </a:cxn>
                <a:cxn ang="0">
                  <a:pos x="13" y="12"/>
                </a:cxn>
                <a:cxn ang="0">
                  <a:pos x="16" y="8"/>
                </a:cxn>
                <a:cxn ang="0">
                  <a:pos x="10" y="3"/>
                </a:cxn>
                <a:cxn ang="0">
                  <a:pos x="0" y="0"/>
                </a:cxn>
                <a:cxn ang="0">
                  <a:pos x="2" y="16"/>
                </a:cxn>
              </a:cxnLst>
              <a:rect l="0" t="0" r="r" b="b"/>
              <a:pathLst>
                <a:path w="17" h="17">
                  <a:moveTo>
                    <a:pt x="2" y="16"/>
                  </a:moveTo>
                  <a:lnTo>
                    <a:pt x="13" y="12"/>
                  </a:lnTo>
                  <a:lnTo>
                    <a:pt x="16" y="8"/>
                  </a:lnTo>
                  <a:lnTo>
                    <a:pt x="10" y="3"/>
                  </a:lnTo>
                  <a:lnTo>
                    <a:pt x="0" y="0"/>
                  </a:lnTo>
                  <a:lnTo>
                    <a:pt x="2" y="16"/>
                  </a:lnTo>
                </a:path>
              </a:pathLst>
            </a:custGeom>
            <a:solidFill>
              <a:srgbClr val="7F0019"/>
            </a:solidFill>
            <a:ln w="9525" cap="rnd">
              <a:noFill/>
              <a:round/>
              <a:headEnd/>
              <a:tailEnd/>
            </a:ln>
            <a:effectLst/>
          </p:spPr>
          <p:txBody>
            <a:bodyPr/>
            <a:lstStyle/>
            <a:p>
              <a:endParaRPr lang="en-US"/>
            </a:p>
          </p:txBody>
        </p:sp>
        <p:sp>
          <p:nvSpPr>
            <p:cNvPr id="19797" name="Freeform 341"/>
            <p:cNvSpPr>
              <a:spLocks/>
            </p:cNvSpPr>
            <p:nvPr/>
          </p:nvSpPr>
          <p:spPr bwMode="auto">
            <a:xfrm>
              <a:off x="1566" y="2966"/>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798" name="Freeform 342"/>
            <p:cNvSpPr>
              <a:spLocks/>
            </p:cNvSpPr>
            <p:nvPr/>
          </p:nvSpPr>
          <p:spPr bwMode="auto">
            <a:xfrm>
              <a:off x="1569" y="2951"/>
              <a:ext cx="144" cy="25"/>
            </a:xfrm>
            <a:custGeom>
              <a:avLst/>
              <a:gdLst/>
              <a:ahLst/>
              <a:cxnLst>
                <a:cxn ang="0">
                  <a:pos x="142" y="4"/>
                </a:cxn>
                <a:cxn ang="0">
                  <a:pos x="142" y="0"/>
                </a:cxn>
                <a:cxn ang="0">
                  <a:pos x="0" y="16"/>
                </a:cxn>
                <a:cxn ang="0">
                  <a:pos x="0" y="24"/>
                </a:cxn>
                <a:cxn ang="0">
                  <a:pos x="143" y="8"/>
                </a:cxn>
                <a:cxn ang="0">
                  <a:pos x="142" y="4"/>
                </a:cxn>
              </a:cxnLst>
              <a:rect l="0" t="0" r="r" b="b"/>
              <a:pathLst>
                <a:path w="144" h="25">
                  <a:moveTo>
                    <a:pt x="142" y="4"/>
                  </a:moveTo>
                  <a:lnTo>
                    <a:pt x="142" y="0"/>
                  </a:lnTo>
                  <a:lnTo>
                    <a:pt x="0" y="16"/>
                  </a:lnTo>
                  <a:lnTo>
                    <a:pt x="0" y="24"/>
                  </a:lnTo>
                  <a:lnTo>
                    <a:pt x="143" y="8"/>
                  </a:lnTo>
                  <a:lnTo>
                    <a:pt x="142" y="4"/>
                  </a:lnTo>
                </a:path>
              </a:pathLst>
            </a:custGeom>
            <a:solidFill>
              <a:srgbClr val="7F0019"/>
            </a:solidFill>
            <a:ln w="9525" cap="rnd">
              <a:noFill/>
              <a:round/>
              <a:headEnd/>
              <a:tailEnd/>
            </a:ln>
            <a:effectLst/>
          </p:spPr>
          <p:txBody>
            <a:bodyPr/>
            <a:lstStyle/>
            <a:p>
              <a:endParaRPr lang="en-US"/>
            </a:p>
          </p:txBody>
        </p:sp>
        <p:sp>
          <p:nvSpPr>
            <p:cNvPr id="19799" name="Freeform 343"/>
            <p:cNvSpPr>
              <a:spLocks/>
            </p:cNvSpPr>
            <p:nvPr/>
          </p:nvSpPr>
          <p:spPr bwMode="auto">
            <a:xfrm>
              <a:off x="1711" y="2951"/>
              <a:ext cx="17" cy="17"/>
            </a:xfrm>
            <a:custGeom>
              <a:avLst/>
              <a:gdLst/>
              <a:ahLst/>
              <a:cxnLst>
                <a:cxn ang="0">
                  <a:pos x="3" y="16"/>
                </a:cxn>
                <a:cxn ang="0">
                  <a:pos x="12" y="12"/>
                </a:cxn>
                <a:cxn ang="0">
                  <a:pos x="16" y="6"/>
                </a:cxn>
                <a:cxn ang="0">
                  <a:pos x="12" y="1"/>
                </a:cxn>
                <a:cxn ang="0">
                  <a:pos x="0" y="0"/>
                </a:cxn>
                <a:cxn ang="0">
                  <a:pos x="3" y="16"/>
                </a:cxn>
              </a:cxnLst>
              <a:rect l="0" t="0" r="r" b="b"/>
              <a:pathLst>
                <a:path w="17" h="17">
                  <a:moveTo>
                    <a:pt x="3" y="16"/>
                  </a:moveTo>
                  <a:lnTo>
                    <a:pt x="12" y="12"/>
                  </a:lnTo>
                  <a:lnTo>
                    <a:pt x="16" y="6"/>
                  </a:lnTo>
                  <a:lnTo>
                    <a:pt x="12"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800" name="Freeform 344"/>
            <p:cNvSpPr>
              <a:spLocks/>
            </p:cNvSpPr>
            <p:nvPr/>
          </p:nvSpPr>
          <p:spPr bwMode="auto">
            <a:xfrm>
              <a:off x="1565" y="2984"/>
              <a:ext cx="17" cy="17"/>
            </a:xfrm>
            <a:custGeom>
              <a:avLst/>
              <a:gdLst/>
              <a:ahLst/>
              <a:cxnLst>
                <a:cxn ang="0">
                  <a:pos x="16" y="0"/>
                </a:cxn>
                <a:cxn ang="0">
                  <a:pos x="3" y="3"/>
                </a:cxn>
                <a:cxn ang="0">
                  <a:pos x="0" y="9"/>
                </a:cxn>
                <a:cxn ang="0">
                  <a:pos x="6" y="14"/>
                </a:cxn>
                <a:cxn ang="0">
                  <a:pos x="16" y="16"/>
                </a:cxn>
                <a:cxn ang="0">
                  <a:pos x="16" y="0"/>
                </a:cxn>
              </a:cxnLst>
              <a:rect l="0" t="0" r="r" b="b"/>
              <a:pathLst>
                <a:path w="17" h="17">
                  <a:moveTo>
                    <a:pt x="16" y="0"/>
                  </a:moveTo>
                  <a:lnTo>
                    <a:pt x="3" y="3"/>
                  </a:lnTo>
                  <a:lnTo>
                    <a:pt x="0" y="9"/>
                  </a:lnTo>
                  <a:lnTo>
                    <a:pt x="6" y="14"/>
                  </a:lnTo>
                  <a:lnTo>
                    <a:pt x="16" y="16"/>
                  </a:lnTo>
                  <a:lnTo>
                    <a:pt x="16" y="0"/>
                  </a:lnTo>
                </a:path>
              </a:pathLst>
            </a:custGeom>
            <a:solidFill>
              <a:srgbClr val="7F0019"/>
            </a:solidFill>
            <a:ln w="9525" cap="rnd">
              <a:noFill/>
              <a:round/>
              <a:headEnd/>
              <a:tailEnd/>
            </a:ln>
            <a:effectLst/>
          </p:spPr>
          <p:txBody>
            <a:bodyPr/>
            <a:lstStyle/>
            <a:p>
              <a:endParaRPr lang="en-US"/>
            </a:p>
          </p:txBody>
        </p:sp>
        <p:sp>
          <p:nvSpPr>
            <p:cNvPr id="19801" name="Freeform 345"/>
            <p:cNvSpPr>
              <a:spLocks/>
            </p:cNvSpPr>
            <p:nvPr/>
          </p:nvSpPr>
          <p:spPr bwMode="auto">
            <a:xfrm>
              <a:off x="1569" y="2969"/>
              <a:ext cx="142" cy="23"/>
            </a:xfrm>
            <a:custGeom>
              <a:avLst/>
              <a:gdLst/>
              <a:ahLst/>
              <a:cxnLst>
                <a:cxn ang="0">
                  <a:pos x="141" y="3"/>
                </a:cxn>
                <a:cxn ang="0">
                  <a:pos x="141" y="0"/>
                </a:cxn>
                <a:cxn ang="0">
                  <a:pos x="0" y="14"/>
                </a:cxn>
                <a:cxn ang="0">
                  <a:pos x="0" y="22"/>
                </a:cxn>
                <a:cxn ang="0">
                  <a:pos x="141" y="7"/>
                </a:cxn>
                <a:cxn ang="0">
                  <a:pos x="141" y="3"/>
                </a:cxn>
              </a:cxnLst>
              <a:rect l="0" t="0" r="r" b="b"/>
              <a:pathLst>
                <a:path w="142" h="23">
                  <a:moveTo>
                    <a:pt x="141" y="3"/>
                  </a:moveTo>
                  <a:lnTo>
                    <a:pt x="141" y="0"/>
                  </a:lnTo>
                  <a:lnTo>
                    <a:pt x="0" y="14"/>
                  </a:lnTo>
                  <a:lnTo>
                    <a:pt x="0" y="22"/>
                  </a:lnTo>
                  <a:lnTo>
                    <a:pt x="141" y="7"/>
                  </a:lnTo>
                  <a:lnTo>
                    <a:pt x="141" y="3"/>
                  </a:lnTo>
                </a:path>
              </a:pathLst>
            </a:custGeom>
            <a:solidFill>
              <a:srgbClr val="7F0019"/>
            </a:solidFill>
            <a:ln w="9525" cap="rnd">
              <a:noFill/>
              <a:round/>
              <a:headEnd/>
              <a:tailEnd/>
            </a:ln>
            <a:effectLst/>
          </p:spPr>
          <p:txBody>
            <a:bodyPr/>
            <a:lstStyle/>
            <a:p>
              <a:endParaRPr lang="en-US"/>
            </a:p>
          </p:txBody>
        </p:sp>
        <p:sp>
          <p:nvSpPr>
            <p:cNvPr id="19802" name="Freeform 346"/>
            <p:cNvSpPr>
              <a:spLocks/>
            </p:cNvSpPr>
            <p:nvPr/>
          </p:nvSpPr>
          <p:spPr bwMode="auto">
            <a:xfrm>
              <a:off x="1710" y="2969"/>
              <a:ext cx="17" cy="17"/>
            </a:xfrm>
            <a:custGeom>
              <a:avLst/>
              <a:gdLst/>
              <a:ahLst/>
              <a:cxnLst>
                <a:cxn ang="0">
                  <a:pos x="0" y="16"/>
                </a:cxn>
                <a:cxn ang="0">
                  <a:pos x="12" y="14"/>
                </a:cxn>
                <a:cxn ang="0">
                  <a:pos x="16" y="8"/>
                </a:cxn>
                <a:cxn ang="0">
                  <a:pos x="9" y="3"/>
                </a:cxn>
                <a:cxn ang="0">
                  <a:pos x="0" y="0"/>
                </a:cxn>
                <a:cxn ang="0">
                  <a:pos x="0" y="16"/>
                </a:cxn>
              </a:cxnLst>
              <a:rect l="0" t="0" r="r" b="b"/>
              <a:pathLst>
                <a:path w="17" h="17">
                  <a:moveTo>
                    <a:pt x="0" y="16"/>
                  </a:moveTo>
                  <a:lnTo>
                    <a:pt x="12" y="14"/>
                  </a:lnTo>
                  <a:lnTo>
                    <a:pt x="16" y="8"/>
                  </a:lnTo>
                  <a:lnTo>
                    <a:pt x="9" y="3"/>
                  </a:lnTo>
                  <a:lnTo>
                    <a:pt x="0" y="0"/>
                  </a:lnTo>
                  <a:lnTo>
                    <a:pt x="0" y="16"/>
                  </a:lnTo>
                </a:path>
              </a:pathLst>
            </a:custGeom>
            <a:solidFill>
              <a:srgbClr val="7F0019"/>
            </a:solidFill>
            <a:ln w="9525" cap="rnd">
              <a:noFill/>
              <a:round/>
              <a:headEnd/>
              <a:tailEnd/>
            </a:ln>
            <a:effectLst/>
          </p:spPr>
          <p:txBody>
            <a:bodyPr/>
            <a:lstStyle/>
            <a:p>
              <a:endParaRPr lang="en-US"/>
            </a:p>
          </p:txBody>
        </p:sp>
        <p:sp>
          <p:nvSpPr>
            <p:cNvPr id="19803" name="Freeform 347"/>
            <p:cNvSpPr>
              <a:spLocks/>
            </p:cNvSpPr>
            <p:nvPr/>
          </p:nvSpPr>
          <p:spPr bwMode="auto">
            <a:xfrm>
              <a:off x="1566" y="3004"/>
              <a:ext cx="17" cy="17"/>
            </a:xfrm>
            <a:custGeom>
              <a:avLst/>
              <a:gdLst/>
              <a:ahLst/>
              <a:cxnLst>
                <a:cxn ang="0">
                  <a:pos x="12" y="0"/>
                </a:cxn>
                <a:cxn ang="0">
                  <a:pos x="0" y="1"/>
                </a:cxn>
                <a:cxn ang="0">
                  <a:pos x="0" y="8"/>
                </a:cxn>
                <a:cxn ang="0">
                  <a:pos x="3" y="12"/>
                </a:cxn>
                <a:cxn ang="0">
                  <a:pos x="16" y="16"/>
                </a:cxn>
                <a:cxn ang="0">
                  <a:pos x="12" y="0"/>
                </a:cxn>
              </a:cxnLst>
              <a:rect l="0" t="0" r="r" b="b"/>
              <a:pathLst>
                <a:path w="17" h="17">
                  <a:moveTo>
                    <a:pt x="12" y="0"/>
                  </a:moveTo>
                  <a:lnTo>
                    <a:pt x="0" y="1"/>
                  </a:lnTo>
                  <a:lnTo>
                    <a:pt x="0" y="8"/>
                  </a:lnTo>
                  <a:lnTo>
                    <a:pt x="3" y="12"/>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04" name="Freeform 348"/>
            <p:cNvSpPr>
              <a:spLocks/>
            </p:cNvSpPr>
            <p:nvPr/>
          </p:nvSpPr>
          <p:spPr bwMode="auto">
            <a:xfrm>
              <a:off x="1569" y="2988"/>
              <a:ext cx="144" cy="25"/>
            </a:xfrm>
            <a:custGeom>
              <a:avLst/>
              <a:gdLst/>
              <a:ahLst/>
              <a:cxnLst>
                <a:cxn ang="0">
                  <a:pos x="142" y="3"/>
                </a:cxn>
                <a:cxn ang="0">
                  <a:pos x="142" y="0"/>
                </a:cxn>
                <a:cxn ang="0">
                  <a:pos x="0" y="16"/>
                </a:cxn>
                <a:cxn ang="0">
                  <a:pos x="0" y="24"/>
                </a:cxn>
                <a:cxn ang="0">
                  <a:pos x="143" y="7"/>
                </a:cxn>
                <a:cxn ang="0">
                  <a:pos x="142" y="3"/>
                </a:cxn>
              </a:cxnLst>
              <a:rect l="0" t="0" r="r" b="b"/>
              <a:pathLst>
                <a:path w="144" h="25">
                  <a:moveTo>
                    <a:pt x="142" y="3"/>
                  </a:moveTo>
                  <a:lnTo>
                    <a:pt x="142" y="0"/>
                  </a:lnTo>
                  <a:lnTo>
                    <a:pt x="0" y="16"/>
                  </a:lnTo>
                  <a:lnTo>
                    <a:pt x="0" y="24"/>
                  </a:lnTo>
                  <a:lnTo>
                    <a:pt x="143" y="7"/>
                  </a:lnTo>
                  <a:lnTo>
                    <a:pt x="142" y="3"/>
                  </a:lnTo>
                </a:path>
              </a:pathLst>
            </a:custGeom>
            <a:solidFill>
              <a:srgbClr val="7F0019"/>
            </a:solidFill>
            <a:ln w="9525" cap="rnd">
              <a:noFill/>
              <a:round/>
              <a:headEnd/>
              <a:tailEnd/>
            </a:ln>
            <a:effectLst/>
          </p:spPr>
          <p:txBody>
            <a:bodyPr/>
            <a:lstStyle/>
            <a:p>
              <a:endParaRPr lang="en-US"/>
            </a:p>
          </p:txBody>
        </p:sp>
        <p:sp>
          <p:nvSpPr>
            <p:cNvPr id="19805" name="Freeform 349"/>
            <p:cNvSpPr>
              <a:spLocks/>
            </p:cNvSpPr>
            <p:nvPr/>
          </p:nvSpPr>
          <p:spPr bwMode="auto">
            <a:xfrm>
              <a:off x="1711" y="2988"/>
              <a:ext cx="17" cy="17"/>
            </a:xfrm>
            <a:custGeom>
              <a:avLst/>
              <a:gdLst/>
              <a:ahLst/>
              <a:cxnLst>
                <a:cxn ang="0">
                  <a:pos x="3" y="16"/>
                </a:cxn>
                <a:cxn ang="0">
                  <a:pos x="12" y="12"/>
                </a:cxn>
                <a:cxn ang="0">
                  <a:pos x="16" y="8"/>
                </a:cxn>
                <a:cxn ang="0">
                  <a:pos x="12" y="3"/>
                </a:cxn>
                <a:cxn ang="0">
                  <a:pos x="0" y="0"/>
                </a:cxn>
                <a:cxn ang="0">
                  <a:pos x="3" y="16"/>
                </a:cxn>
              </a:cxnLst>
              <a:rect l="0" t="0" r="r" b="b"/>
              <a:pathLst>
                <a:path w="17" h="17">
                  <a:moveTo>
                    <a:pt x="3" y="16"/>
                  </a:moveTo>
                  <a:lnTo>
                    <a:pt x="12" y="12"/>
                  </a:lnTo>
                  <a:lnTo>
                    <a:pt x="16" y="8"/>
                  </a:lnTo>
                  <a:lnTo>
                    <a:pt x="12" y="3"/>
                  </a:lnTo>
                  <a:lnTo>
                    <a:pt x="0" y="0"/>
                  </a:lnTo>
                  <a:lnTo>
                    <a:pt x="3" y="16"/>
                  </a:lnTo>
                </a:path>
              </a:pathLst>
            </a:custGeom>
            <a:solidFill>
              <a:srgbClr val="7F0019"/>
            </a:solidFill>
            <a:ln w="9525" cap="rnd">
              <a:noFill/>
              <a:round/>
              <a:headEnd/>
              <a:tailEnd/>
            </a:ln>
            <a:effectLst/>
          </p:spPr>
          <p:txBody>
            <a:bodyPr/>
            <a:lstStyle/>
            <a:p>
              <a:endParaRPr lang="en-US"/>
            </a:p>
          </p:txBody>
        </p:sp>
        <p:sp>
          <p:nvSpPr>
            <p:cNvPr id="19806" name="Freeform 350"/>
            <p:cNvSpPr>
              <a:spLocks/>
            </p:cNvSpPr>
            <p:nvPr/>
          </p:nvSpPr>
          <p:spPr bwMode="auto">
            <a:xfrm>
              <a:off x="1569" y="3024"/>
              <a:ext cx="17" cy="17"/>
            </a:xfrm>
            <a:custGeom>
              <a:avLst/>
              <a:gdLst/>
              <a:ahLst/>
              <a:cxnLst>
                <a:cxn ang="0">
                  <a:pos x="12" y="0"/>
                </a:cxn>
                <a:cxn ang="0">
                  <a:pos x="3" y="1"/>
                </a:cxn>
                <a:cxn ang="0">
                  <a:pos x="0" y="8"/>
                </a:cxn>
                <a:cxn ang="0">
                  <a:pos x="6" y="14"/>
                </a:cxn>
                <a:cxn ang="0">
                  <a:pos x="16" y="16"/>
                </a:cxn>
                <a:cxn ang="0">
                  <a:pos x="12" y="0"/>
                </a:cxn>
              </a:cxnLst>
              <a:rect l="0" t="0" r="r" b="b"/>
              <a:pathLst>
                <a:path w="17" h="17">
                  <a:moveTo>
                    <a:pt x="12" y="0"/>
                  </a:moveTo>
                  <a:lnTo>
                    <a:pt x="3" y="1"/>
                  </a:lnTo>
                  <a:lnTo>
                    <a:pt x="0" y="8"/>
                  </a:lnTo>
                  <a:lnTo>
                    <a:pt x="6"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07" name="Freeform 351"/>
            <p:cNvSpPr>
              <a:spLocks/>
            </p:cNvSpPr>
            <p:nvPr/>
          </p:nvSpPr>
          <p:spPr bwMode="auto">
            <a:xfrm>
              <a:off x="1572" y="3007"/>
              <a:ext cx="143" cy="24"/>
            </a:xfrm>
            <a:custGeom>
              <a:avLst/>
              <a:gdLst/>
              <a:ahLst/>
              <a:cxnLst>
                <a:cxn ang="0">
                  <a:pos x="142" y="3"/>
                </a:cxn>
                <a:cxn ang="0">
                  <a:pos x="141" y="0"/>
                </a:cxn>
                <a:cxn ang="0">
                  <a:pos x="0" y="16"/>
                </a:cxn>
                <a:cxn ang="0">
                  <a:pos x="0" y="23"/>
                </a:cxn>
                <a:cxn ang="0">
                  <a:pos x="142" y="7"/>
                </a:cxn>
                <a:cxn ang="0">
                  <a:pos x="142" y="3"/>
                </a:cxn>
              </a:cxnLst>
              <a:rect l="0" t="0" r="r" b="b"/>
              <a:pathLst>
                <a:path w="143" h="24">
                  <a:moveTo>
                    <a:pt x="142" y="3"/>
                  </a:moveTo>
                  <a:lnTo>
                    <a:pt x="141" y="0"/>
                  </a:lnTo>
                  <a:lnTo>
                    <a:pt x="0" y="16"/>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808" name="Freeform 352"/>
            <p:cNvSpPr>
              <a:spLocks/>
            </p:cNvSpPr>
            <p:nvPr/>
          </p:nvSpPr>
          <p:spPr bwMode="auto">
            <a:xfrm>
              <a:off x="1713" y="3007"/>
              <a:ext cx="17" cy="17"/>
            </a:xfrm>
            <a:custGeom>
              <a:avLst/>
              <a:gdLst/>
              <a:ahLst/>
              <a:cxnLst>
                <a:cxn ang="0">
                  <a:pos x="2" y="16"/>
                </a:cxn>
                <a:cxn ang="0">
                  <a:pos x="13" y="12"/>
                </a:cxn>
                <a:cxn ang="0">
                  <a:pos x="16" y="8"/>
                </a:cxn>
                <a:cxn ang="0">
                  <a:pos x="10" y="3"/>
                </a:cxn>
                <a:cxn ang="0">
                  <a:pos x="0" y="0"/>
                </a:cxn>
                <a:cxn ang="0">
                  <a:pos x="2" y="16"/>
                </a:cxn>
              </a:cxnLst>
              <a:rect l="0" t="0" r="r" b="b"/>
              <a:pathLst>
                <a:path w="17" h="17">
                  <a:moveTo>
                    <a:pt x="2" y="16"/>
                  </a:moveTo>
                  <a:lnTo>
                    <a:pt x="13" y="12"/>
                  </a:lnTo>
                  <a:lnTo>
                    <a:pt x="16" y="8"/>
                  </a:lnTo>
                  <a:lnTo>
                    <a:pt x="10" y="3"/>
                  </a:lnTo>
                  <a:lnTo>
                    <a:pt x="0" y="0"/>
                  </a:lnTo>
                  <a:lnTo>
                    <a:pt x="2" y="16"/>
                  </a:lnTo>
                </a:path>
              </a:pathLst>
            </a:custGeom>
            <a:solidFill>
              <a:srgbClr val="7F0019"/>
            </a:solidFill>
            <a:ln w="9525" cap="rnd">
              <a:noFill/>
              <a:round/>
              <a:headEnd/>
              <a:tailEnd/>
            </a:ln>
            <a:effectLst/>
          </p:spPr>
          <p:txBody>
            <a:bodyPr/>
            <a:lstStyle/>
            <a:p>
              <a:endParaRPr lang="en-US"/>
            </a:p>
          </p:txBody>
        </p:sp>
        <p:sp>
          <p:nvSpPr>
            <p:cNvPr id="19809" name="Freeform 353"/>
            <p:cNvSpPr>
              <a:spLocks/>
            </p:cNvSpPr>
            <p:nvPr/>
          </p:nvSpPr>
          <p:spPr bwMode="auto">
            <a:xfrm>
              <a:off x="1572" y="3042"/>
              <a:ext cx="17" cy="17"/>
            </a:xfrm>
            <a:custGeom>
              <a:avLst/>
              <a:gdLst/>
              <a:ahLst/>
              <a:cxnLst>
                <a:cxn ang="0">
                  <a:pos x="12" y="0"/>
                </a:cxn>
                <a:cxn ang="0">
                  <a:pos x="0" y="3"/>
                </a:cxn>
                <a:cxn ang="0">
                  <a:pos x="0" y="8"/>
                </a:cxn>
                <a:cxn ang="0">
                  <a:pos x="3" y="12"/>
                </a:cxn>
                <a:cxn ang="0">
                  <a:pos x="16" y="16"/>
                </a:cxn>
                <a:cxn ang="0">
                  <a:pos x="12" y="0"/>
                </a:cxn>
              </a:cxnLst>
              <a:rect l="0" t="0" r="r" b="b"/>
              <a:pathLst>
                <a:path w="17" h="17">
                  <a:moveTo>
                    <a:pt x="12" y="0"/>
                  </a:moveTo>
                  <a:lnTo>
                    <a:pt x="0" y="3"/>
                  </a:lnTo>
                  <a:lnTo>
                    <a:pt x="0" y="8"/>
                  </a:lnTo>
                  <a:lnTo>
                    <a:pt x="3" y="12"/>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10" name="Freeform 354"/>
            <p:cNvSpPr>
              <a:spLocks/>
            </p:cNvSpPr>
            <p:nvPr/>
          </p:nvSpPr>
          <p:spPr bwMode="auto">
            <a:xfrm>
              <a:off x="1575" y="3027"/>
              <a:ext cx="143" cy="24"/>
            </a:xfrm>
            <a:custGeom>
              <a:avLst/>
              <a:gdLst/>
              <a:ahLst/>
              <a:cxnLst>
                <a:cxn ang="0">
                  <a:pos x="141" y="3"/>
                </a:cxn>
                <a:cxn ang="0">
                  <a:pos x="141" y="0"/>
                </a:cxn>
                <a:cxn ang="0">
                  <a:pos x="0" y="15"/>
                </a:cxn>
                <a:cxn ang="0">
                  <a:pos x="0" y="23"/>
                </a:cxn>
                <a:cxn ang="0">
                  <a:pos x="142" y="6"/>
                </a:cxn>
                <a:cxn ang="0">
                  <a:pos x="141" y="3"/>
                </a:cxn>
              </a:cxnLst>
              <a:rect l="0" t="0" r="r" b="b"/>
              <a:pathLst>
                <a:path w="143" h="24">
                  <a:moveTo>
                    <a:pt x="141" y="3"/>
                  </a:moveTo>
                  <a:lnTo>
                    <a:pt x="141" y="0"/>
                  </a:lnTo>
                  <a:lnTo>
                    <a:pt x="0" y="15"/>
                  </a:lnTo>
                  <a:lnTo>
                    <a:pt x="0" y="23"/>
                  </a:lnTo>
                  <a:lnTo>
                    <a:pt x="142" y="6"/>
                  </a:lnTo>
                  <a:lnTo>
                    <a:pt x="141" y="3"/>
                  </a:lnTo>
                </a:path>
              </a:pathLst>
            </a:custGeom>
            <a:solidFill>
              <a:srgbClr val="7F0019"/>
            </a:solidFill>
            <a:ln w="9525" cap="rnd">
              <a:noFill/>
              <a:round/>
              <a:headEnd/>
              <a:tailEnd/>
            </a:ln>
            <a:effectLst/>
          </p:spPr>
          <p:txBody>
            <a:bodyPr/>
            <a:lstStyle/>
            <a:p>
              <a:endParaRPr lang="en-US"/>
            </a:p>
          </p:txBody>
        </p:sp>
        <p:sp>
          <p:nvSpPr>
            <p:cNvPr id="19811" name="Freeform 355"/>
            <p:cNvSpPr>
              <a:spLocks/>
            </p:cNvSpPr>
            <p:nvPr/>
          </p:nvSpPr>
          <p:spPr bwMode="auto">
            <a:xfrm>
              <a:off x="1717" y="3027"/>
              <a:ext cx="17" cy="17"/>
            </a:xfrm>
            <a:custGeom>
              <a:avLst/>
              <a:gdLst/>
              <a:ahLst/>
              <a:cxnLst>
                <a:cxn ang="0">
                  <a:pos x="3" y="16"/>
                </a:cxn>
                <a:cxn ang="0">
                  <a:pos x="12" y="14"/>
                </a:cxn>
                <a:cxn ang="0">
                  <a:pos x="16" y="7"/>
                </a:cxn>
                <a:cxn ang="0">
                  <a:pos x="9" y="1"/>
                </a:cxn>
                <a:cxn ang="0">
                  <a:pos x="0" y="0"/>
                </a:cxn>
                <a:cxn ang="0">
                  <a:pos x="3" y="16"/>
                </a:cxn>
              </a:cxnLst>
              <a:rect l="0" t="0" r="r" b="b"/>
              <a:pathLst>
                <a:path w="17" h="17">
                  <a:moveTo>
                    <a:pt x="3" y="16"/>
                  </a:moveTo>
                  <a:lnTo>
                    <a:pt x="12" y="14"/>
                  </a:lnTo>
                  <a:lnTo>
                    <a:pt x="16" y="7"/>
                  </a:lnTo>
                  <a:lnTo>
                    <a:pt x="9"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812" name="Freeform 356"/>
            <p:cNvSpPr>
              <a:spLocks/>
            </p:cNvSpPr>
            <p:nvPr/>
          </p:nvSpPr>
          <p:spPr bwMode="auto">
            <a:xfrm>
              <a:off x="1573" y="3062"/>
              <a:ext cx="17" cy="17"/>
            </a:xfrm>
            <a:custGeom>
              <a:avLst/>
              <a:gdLst/>
              <a:ahLst/>
              <a:cxnLst>
                <a:cxn ang="0">
                  <a:pos x="12" y="0"/>
                </a:cxn>
                <a:cxn ang="0">
                  <a:pos x="3" y="3"/>
                </a:cxn>
                <a:cxn ang="0">
                  <a:pos x="0" y="9"/>
                </a:cxn>
                <a:cxn ang="0">
                  <a:pos x="6" y="14"/>
                </a:cxn>
                <a:cxn ang="0">
                  <a:pos x="16" y="16"/>
                </a:cxn>
                <a:cxn ang="0">
                  <a:pos x="12" y="0"/>
                </a:cxn>
              </a:cxnLst>
              <a:rect l="0" t="0" r="r" b="b"/>
              <a:pathLst>
                <a:path w="17" h="17">
                  <a:moveTo>
                    <a:pt x="12" y="0"/>
                  </a:moveTo>
                  <a:lnTo>
                    <a:pt x="3" y="3"/>
                  </a:lnTo>
                  <a:lnTo>
                    <a:pt x="0" y="9"/>
                  </a:lnTo>
                  <a:lnTo>
                    <a:pt x="6"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13" name="Freeform 357"/>
            <p:cNvSpPr>
              <a:spLocks/>
            </p:cNvSpPr>
            <p:nvPr/>
          </p:nvSpPr>
          <p:spPr bwMode="auto">
            <a:xfrm>
              <a:off x="1576" y="3046"/>
              <a:ext cx="143" cy="24"/>
            </a:xfrm>
            <a:custGeom>
              <a:avLst/>
              <a:gdLst/>
              <a:ahLst/>
              <a:cxnLst>
                <a:cxn ang="0">
                  <a:pos x="142" y="3"/>
                </a:cxn>
                <a:cxn ang="0">
                  <a:pos x="141" y="0"/>
                </a:cxn>
                <a:cxn ang="0">
                  <a:pos x="0" y="15"/>
                </a:cxn>
                <a:cxn ang="0">
                  <a:pos x="0" y="23"/>
                </a:cxn>
                <a:cxn ang="0">
                  <a:pos x="142" y="7"/>
                </a:cxn>
                <a:cxn ang="0">
                  <a:pos x="142" y="3"/>
                </a:cxn>
              </a:cxnLst>
              <a:rect l="0" t="0" r="r" b="b"/>
              <a:pathLst>
                <a:path w="143" h="24">
                  <a:moveTo>
                    <a:pt x="142" y="3"/>
                  </a:moveTo>
                  <a:lnTo>
                    <a:pt x="141" y="0"/>
                  </a:lnTo>
                  <a:lnTo>
                    <a:pt x="0" y="15"/>
                  </a:lnTo>
                  <a:lnTo>
                    <a:pt x="0" y="23"/>
                  </a:lnTo>
                  <a:lnTo>
                    <a:pt x="142" y="7"/>
                  </a:lnTo>
                  <a:lnTo>
                    <a:pt x="142" y="3"/>
                  </a:lnTo>
                </a:path>
              </a:pathLst>
            </a:custGeom>
            <a:solidFill>
              <a:srgbClr val="7F0019"/>
            </a:solidFill>
            <a:ln w="9525" cap="rnd">
              <a:noFill/>
              <a:round/>
              <a:headEnd/>
              <a:tailEnd/>
            </a:ln>
            <a:effectLst/>
          </p:spPr>
          <p:txBody>
            <a:bodyPr/>
            <a:lstStyle/>
            <a:p>
              <a:endParaRPr lang="en-US"/>
            </a:p>
          </p:txBody>
        </p:sp>
        <p:sp>
          <p:nvSpPr>
            <p:cNvPr id="19814" name="Freeform 358"/>
            <p:cNvSpPr>
              <a:spLocks/>
            </p:cNvSpPr>
            <p:nvPr/>
          </p:nvSpPr>
          <p:spPr bwMode="auto">
            <a:xfrm>
              <a:off x="1717" y="3046"/>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815" name="Freeform 359"/>
            <p:cNvSpPr>
              <a:spLocks/>
            </p:cNvSpPr>
            <p:nvPr/>
          </p:nvSpPr>
          <p:spPr bwMode="auto">
            <a:xfrm>
              <a:off x="1576" y="3082"/>
              <a:ext cx="17" cy="17"/>
            </a:xfrm>
            <a:custGeom>
              <a:avLst/>
              <a:gdLst/>
              <a:ahLst/>
              <a:cxnLst>
                <a:cxn ang="0">
                  <a:pos x="12" y="0"/>
                </a:cxn>
                <a:cxn ang="0">
                  <a:pos x="0" y="3"/>
                </a:cxn>
                <a:cxn ang="0">
                  <a:pos x="0" y="8"/>
                </a:cxn>
                <a:cxn ang="0">
                  <a:pos x="3" y="14"/>
                </a:cxn>
                <a:cxn ang="0">
                  <a:pos x="16" y="16"/>
                </a:cxn>
                <a:cxn ang="0">
                  <a:pos x="12" y="0"/>
                </a:cxn>
              </a:cxnLst>
              <a:rect l="0" t="0" r="r" b="b"/>
              <a:pathLst>
                <a:path w="17" h="17">
                  <a:moveTo>
                    <a:pt x="12" y="0"/>
                  </a:moveTo>
                  <a:lnTo>
                    <a:pt x="0" y="3"/>
                  </a:lnTo>
                  <a:lnTo>
                    <a:pt x="0" y="8"/>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16" name="Freeform 360"/>
            <p:cNvSpPr>
              <a:spLocks/>
            </p:cNvSpPr>
            <p:nvPr/>
          </p:nvSpPr>
          <p:spPr bwMode="auto">
            <a:xfrm>
              <a:off x="1578" y="3066"/>
              <a:ext cx="144" cy="24"/>
            </a:xfrm>
            <a:custGeom>
              <a:avLst/>
              <a:gdLst/>
              <a:ahLst/>
              <a:cxnLst>
                <a:cxn ang="0">
                  <a:pos x="143" y="3"/>
                </a:cxn>
                <a:cxn ang="0">
                  <a:pos x="142" y="0"/>
                </a:cxn>
                <a:cxn ang="0">
                  <a:pos x="0" y="15"/>
                </a:cxn>
                <a:cxn ang="0">
                  <a:pos x="0" y="23"/>
                </a:cxn>
                <a:cxn ang="0">
                  <a:pos x="143" y="7"/>
                </a:cxn>
                <a:cxn ang="0">
                  <a:pos x="143" y="3"/>
                </a:cxn>
              </a:cxnLst>
              <a:rect l="0" t="0" r="r" b="b"/>
              <a:pathLst>
                <a:path w="144" h="24">
                  <a:moveTo>
                    <a:pt x="143" y="3"/>
                  </a:moveTo>
                  <a:lnTo>
                    <a:pt x="142" y="0"/>
                  </a:lnTo>
                  <a:lnTo>
                    <a:pt x="0" y="15"/>
                  </a:lnTo>
                  <a:lnTo>
                    <a:pt x="0" y="23"/>
                  </a:lnTo>
                  <a:lnTo>
                    <a:pt x="143" y="7"/>
                  </a:lnTo>
                  <a:lnTo>
                    <a:pt x="143" y="3"/>
                  </a:lnTo>
                </a:path>
              </a:pathLst>
            </a:custGeom>
            <a:solidFill>
              <a:srgbClr val="7F0019"/>
            </a:solidFill>
            <a:ln w="9525" cap="rnd">
              <a:noFill/>
              <a:round/>
              <a:headEnd/>
              <a:tailEnd/>
            </a:ln>
            <a:effectLst/>
          </p:spPr>
          <p:txBody>
            <a:bodyPr/>
            <a:lstStyle/>
            <a:p>
              <a:endParaRPr lang="en-US"/>
            </a:p>
          </p:txBody>
        </p:sp>
        <p:sp>
          <p:nvSpPr>
            <p:cNvPr id="19817" name="Freeform 361"/>
            <p:cNvSpPr>
              <a:spLocks/>
            </p:cNvSpPr>
            <p:nvPr/>
          </p:nvSpPr>
          <p:spPr bwMode="auto">
            <a:xfrm>
              <a:off x="1720" y="3066"/>
              <a:ext cx="17" cy="17"/>
            </a:xfrm>
            <a:custGeom>
              <a:avLst/>
              <a:gdLst/>
              <a:ahLst/>
              <a:cxnLst>
                <a:cxn ang="0">
                  <a:pos x="2" y="16"/>
                </a:cxn>
                <a:cxn ang="0">
                  <a:pos x="13" y="12"/>
                </a:cxn>
                <a:cxn ang="0">
                  <a:pos x="16" y="6"/>
                </a:cxn>
                <a:cxn ang="0">
                  <a:pos x="10" y="1"/>
                </a:cxn>
                <a:cxn ang="0">
                  <a:pos x="0" y="0"/>
                </a:cxn>
                <a:cxn ang="0">
                  <a:pos x="2" y="16"/>
                </a:cxn>
              </a:cxnLst>
              <a:rect l="0" t="0" r="r" b="b"/>
              <a:pathLst>
                <a:path w="17" h="17">
                  <a:moveTo>
                    <a:pt x="2" y="16"/>
                  </a:moveTo>
                  <a:lnTo>
                    <a:pt x="13" y="12"/>
                  </a:lnTo>
                  <a:lnTo>
                    <a:pt x="16" y="6"/>
                  </a:lnTo>
                  <a:lnTo>
                    <a:pt x="10" y="1"/>
                  </a:lnTo>
                  <a:lnTo>
                    <a:pt x="0" y="0"/>
                  </a:lnTo>
                  <a:lnTo>
                    <a:pt x="2" y="16"/>
                  </a:lnTo>
                </a:path>
              </a:pathLst>
            </a:custGeom>
            <a:solidFill>
              <a:srgbClr val="7F0019"/>
            </a:solidFill>
            <a:ln w="9525" cap="rnd">
              <a:noFill/>
              <a:round/>
              <a:headEnd/>
              <a:tailEnd/>
            </a:ln>
            <a:effectLst/>
          </p:spPr>
          <p:txBody>
            <a:bodyPr/>
            <a:lstStyle/>
            <a:p>
              <a:endParaRPr lang="en-US"/>
            </a:p>
          </p:txBody>
        </p:sp>
        <p:sp>
          <p:nvSpPr>
            <p:cNvPr id="19818" name="Freeform 362"/>
            <p:cNvSpPr>
              <a:spLocks/>
            </p:cNvSpPr>
            <p:nvPr/>
          </p:nvSpPr>
          <p:spPr bwMode="auto">
            <a:xfrm>
              <a:off x="1576" y="3100"/>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19" name="Freeform 363"/>
            <p:cNvSpPr>
              <a:spLocks/>
            </p:cNvSpPr>
            <p:nvPr/>
          </p:nvSpPr>
          <p:spPr bwMode="auto">
            <a:xfrm>
              <a:off x="1578" y="3085"/>
              <a:ext cx="144" cy="24"/>
            </a:xfrm>
            <a:custGeom>
              <a:avLst/>
              <a:gdLst/>
              <a:ahLst/>
              <a:cxnLst>
                <a:cxn ang="0">
                  <a:pos x="142" y="3"/>
                </a:cxn>
                <a:cxn ang="0">
                  <a:pos x="142" y="0"/>
                </a:cxn>
                <a:cxn ang="0">
                  <a:pos x="0" y="15"/>
                </a:cxn>
                <a:cxn ang="0">
                  <a:pos x="0" y="23"/>
                </a:cxn>
                <a:cxn ang="0">
                  <a:pos x="143" y="7"/>
                </a:cxn>
                <a:cxn ang="0">
                  <a:pos x="142" y="3"/>
                </a:cxn>
              </a:cxnLst>
              <a:rect l="0" t="0" r="r" b="b"/>
              <a:pathLst>
                <a:path w="144" h="24">
                  <a:moveTo>
                    <a:pt x="142" y="3"/>
                  </a:moveTo>
                  <a:lnTo>
                    <a:pt x="142" y="0"/>
                  </a:lnTo>
                  <a:lnTo>
                    <a:pt x="0" y="15"/>
                  </a:lnTo>
                  <a:lnTo>
                    <a:pt x="0" y="23"/>
                  </a:lnTo>
                  <a:lnTo>
                    <a:pt x="143" y="7"/>
                  </a:lnTo>
                  <a:lnTo>
                    <a:pt x="142" y="3"/>
                  </a:lnTo>
                </a:path>
              </a:pathLst>
            </a:custGeom>
            <a:solidFill>
              <a:srgbClr val="7F0019"/>
            </a:solidFill>
            <a:ln w="9525" cap="rnd">
              <a:noFill/>
              <a:round/>
              <a:headEnd/>
              <a:tailEnd/>
            </a:ln>
            <a:effectLst/>
          </p:spPr>
          <p:txBody>
            <a:bodyPr/>
            <a:lstStyle/>
            <a:p>
              <a:endParaRPr lang="en-US"/>
            </a:p>
          </p:txBody>
        </p:sp>
        <p:sp>
          <p:nvSpPr>
            <p:cNvPr id="19820" name="Freeform 364"/>
            <p:cNvSpPr>
              <a:spLocks/>
            </p:cNvSpPr>
            <p:nvPr/>
          </p:nvSpPr>
          <p:spPr bwMode="auto">
            <a:xfrm>
              <a:off x="1720" y="3085"/>
              <a:ext cx="17" cy="17"/>
            </a:xfrm>
            <a:custGeom>
              <a:avLst/>
              <a:gdLst/>
              <a:ahLst/>
              <a:cxnLst>
                <a:cxn ang="0">
                  <a:pos x="3" y="16"/>
                </a:cxn>
                <a:cxn ang="0">
                  <a:pos x="12" y="12"/>
                </a:cxn>
                <a:cxn ang="0">
                  <a:pos x="16" y="8"/>
                </a:cxn>
                <a:cxn ang="0">
                  <a:pos x="9" y="1"/>
                </a:cxn>
                <a:cxn ang="0">
                  <a:pos x="0" y="0"/>
                </a:cxn>
                <a:cxn ang="0">
                  <a:pos x="3" y="16"/>
                </a:cxn>
              </a:cxnLst>
              <a:rect l="0" t="0" r="r" b="b"/>
              <a:pathLst>
                <a:path w="17" h="17">
                  <a:moveTo>
                    <a:pt x="3" y="16"/>
                  </a:moveTo>
                  <a:lnTo>
                    <a:pt x="12" y="12"/>
                  </a:lnTo>
                  <a:lnTo>
                    <a:pt x="16" y="8"/>
                  </a:lnTo>
                  <a:lnTo>
                    <a:pt x="9"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821" name="Freeform 365"/>
            <p:cNvSpPr>
              <a:spLocks/>
            </p:cNvSpPr>
            <p:nvPr/>
          </p:nvSpPr>
          <p:spPr bwMode="auto">
            <a:xfrm>
              <a:off x="1572" y="3121"/>
              <a:ext cx="17" cy="17"/>
            </a:xfrm>
            <a:custGeom>
              <a:avLst/>
              <a:gdLst/>
              <a:ahLst/>
              <a:cxnLst>
                <a:cxn ang="0">
                  <a:pos x="12" y="0"/>
                </a:cxn>
                <a:cxn ang="0">
                  <a:pos x="0" y="3"/>
                </a:cxn>
                <a:cxn ang="0">
                  <a:pos x="0" y="9"/>
                </a:cxn>
                <a:cxn ang="0">
                  <a:pos x="3" y="14"/>
                </a:cxn>
                <a:cxn ang="0">
                  <a:pos x="16" y="16"/>
                </a:cxn>
                <a:cxn ang="0">
                  <a:pos x="12" y="0"/>
                </a:cxn>
              </a:cxnLst>
              <a:rect l="0" t="0" r="r" b="b"/>
              <a:pathLst>
                <a:path w="17" h="17">
                  <a:moveTo>
                    <a:pt x="12" y="0"/>
                  </a:moveTo>
                  <a:lnTo>
                    <a:pt x="0" y="3"/>
                  </a:lnTo>
                  <a:lnTo>
                    <a:pt x="0" y="9"/>
                  </a:lnTo>
                  <a:lnTo>
                    <a:pt x="3" y="14"/>
                  </a:lnTo>
                  <a:lnTo>
                    <a:pt x="16" y="16"/>
                  </a:lnTo>
                  <a:lnTo>
                    <a:pt x="12" y="0"/>
                  </a:lnTo>
                </a:path>
              </a:pathLst>
            </a:custGeom>
            <a:solidFill>
              <a:srgbClr val="7F0019"/>
            </a:solidFill>
            <a:ln w="9525" cap="rnd">
              <a:noFill/>
              <a:round/>
              <a:headEnd/>
              <a:tailEnd/>
            </a:ln>
            <a:effectLst/>
          </p:spPr>
          <p:txBody>
            <a:bodyPr/>
            <a:lstStyle/>
            <a:p>
              <a:endParaRPr lang="en-US"/>
            </a:p>
          </p:txBody>
        </p:sp>
        <p:sp>
          <p:nvSpPr>
            <p:cNvPr id="19822" name="Freeform 366"/>
            <p:cNvSpPr>
              <a:spLocks/>
            </p:cNvSpPr>
            <p:nvPr/>
          </p:nvSpPr>
          <p:spPr bwMode="auto">
            <a:xfrm>
              <a:off x="1575" y="3105"/>
              <a:ext cx="143" cy="24"/>
            </a:xfrm>
            <a:custGeom>
              <a:avLst/>
              <a:gdLst/>
              <a:ahLst/>
              <a:cxnLst>
                <a:cxn ang="0">
                  <a:pos x="141" y="3"/>
                </a:cxn>
                <a:cxn ang="0">
                  <a:pos x="141" y="0"/>
                </a:cxn>
                <a:cxn ang="0">
                  <a:pos x="0" y="15"/>
                </a:cxn>
                <a:cxn ang="0">
                  <a:pos x="0" y="23"/>
                </a:cxn>
                <a:cxn ang="0">
                  <a:pos x="142" y="7"/>
                </a:cxn>
                <a:cxn ang="0">
                  <a:pos x="141" y="3"/>
                </a:cxn>
              </a:cxnLst>
              <a:rect l="0" t="0" r="r" b="b"/>
              <a:pathLst>
                <a:path w="143" h="24">
                  <a:moveTo>
                    <a:pt x="141" y="3"/>
                  </a:moveTo>
                  <a:lnTo>
                    <a:pt x="141" y="0"/>
                  </a:lnTo>
                  <a:lnTo>
                    <a:pt x="0" y="15"/>
                  </a:lnTo>
                  <a:lnTo>
                    <a:pt x="0" y="23"/>
                  </a:lnTo>
                  <a:lnTo>
                    <a:pt x="142" y="7"/>
                  </a:lnTo>
                  <a:lnTo>
                    <a:pt x="141" y="3"/>
                  </a:lnTo>
                </a:path>
              </a:pathLst>
            </a:custGeom>
            <a:solidFill>
              <a:srgbClr val="7F0019"/>
            </a:solidFill>
            <a:ln w="9525" cap="rnd">
              <a:noFill/>
              <a:round/>
              <a:headEnd/>
              <a:tailEnd/>
            </a:ln>
            <a:effectLst/>
          </p:spPr>
          <p:txBody>
            <a:bodyPr/>
            <a:lstStyle/>
            <a:p>
              <a:endParaRPr lang="en-US"/>
            </a:p>
          </p:txBody>
        </p:sp>
        <p:sp>
          <p:nvSpPr>
            <p:cNvPr id="19823" name="Freeform 367"/>
            <p:cNvSpPr>
              <a:spLocks/>
            </p:cNvSpPr>
            <p:nvPr/>
          </p:nvSpPr>
          <p:spPr bwMode="auto">
            <a:xfrm>
              <a:off x="1717" y="3105"/>
              <a:ext cx="17" cy="17"/>
            </a:xfrm>
            <a:custGeom>
              <a:avLst/>
              <a:gdLst/>
              <a:ahLst/>
              <a:cxnLst>
                <a:cxn ang="0">
                  <a:pos x="3" y="16"/>
                </a:cxn>
                <a:cxn ang="0">
                  <a:pos x="12" y="12"/>
                </a:cxn>
                <a:cxn ang="0">
                  <a:pos x="16" y="6"/>
                </a:cxn>
                <a:cxn ang="0">
                  <a:pos x="9" y="1"/>
                </a:cxn>
                <a:cxn ang="0">
                  <a:pos x="0" y="0"/>
                </a:cxn>
                <a:cxn ang="0">
                  <a:pos x="3" y="16"/>
                </a:cxn>
              </a:cxnLst>
              <a:rect l="0" t="0" r="r" b="b"/>
              <a:pathLst>
                <a:path w="17" h="17">
                  <a:moveTo>
                    <a:pt x="3" y="16"/>
                  </a:moveTo>
                  <a:lnTo>
                    <a:pt x="12" y="12"/>
                  </a:lnTo>
                  <a:lnTo>
                    <a:pt x="16" y="6"/>
                  </a:lnTo>
                  <a:lnTo>
                    <a:pt x="9" y="1"/>
                  </a:lnTo>
                  <a:lnTo>
                    <a:pt x="0" y="0"/>
                  </a:lnTo>
                  <a:lnTo>
                    <a:pt x="3" y="16"/>
                  </a:lnTo>
                </a:path>
              </a:pathLst>
            </a:custGeom>
            <a:solidFill>
              <a:srgbClr val="7F0019"/>
            </a:solidFill>
            <a:ln w="9525" cap="rnd">
              <a:noFill/>
              <a:round/>
              <a:headEnd/>
              <a:tailEnd/>
            </a:ln>
            <a:effectLst/>
          </p:spPr>
          <p:txBody>
            <a:bodyPr/>
            <a:lstStyle/>
            <a:p>
              <a:endParaRPr lang="en-US"/>
            </a:p>
          </p:txBody>
        </p:sp>
        <p:sp>
          <p:nvSpPr>
            <p:cNvPr id="19824" name="Freeform 368"/>
            <p:cNvSpPr>
              <a:spLocks/>
            </p:cNvSpPr>
            <p:nvPr/>
          </p:nvSpPr>
          <p:spPr bwMode="auto">
            <a:xfrm>
              <a:off x="2353" y="3916"/>
              <a:ext cx="17" cy="17"/>
            </a:xfrm>
            <a:custGeom>
              <a:avLst/>
              <a:gdLst/>
              <a:ahLst/>
              <a:cxnLst>
                <a:cxn ang="0">
                  <a:pos x="4" y="16"/>
                </a:cxn>
                <a:cxn ang="0">
                  <a:pos x="12" y="13"/>
                </a:cxn>
                <a:cxn ang="0">
                  <a:pos x="14" y="11"/>
                </a:cxn>
                <a:cxn ang="0">
                  <a:pos x="16" y="9"/>
                </a:cxn>
                <a:cxn ang="0">
                  <a:pos x="16" y="6"/>
                </a:cxn>
                <a:cxn ang="0">
                  <a:pos x="14" y="3"/>
                </a:cxn>
                <a:cxn ang="0">
                  <a:pos x="12" y="1"/>
                </a:cxn>
                <a:cxn ang="0">
                  <a:pos x="6" y="0"/>
                </a:cxn>
                <a:cxn ang="0">
                  <a:pos x="0" y="0"/>
                </a:cxn>
                <a:cxn ang="0">
                  <a:pos x="4" y="16"/>
                </a:cxn>
              </a:cxnLst>
              <a:rect l="0" t="0" r="r" b="b"/>
              <a:pathLst>
                <a:path w="17" h="17">
                  <a:moveTo>
                    <a:pt x="4" y="16"/>
                  </a:moveTo>
                  <a:lnTo>
                    <a:pt x="12" y="13"/>
                  </a:lnTo>
                  <a:lnTo>
                    <a:pt x="14" y="11"/>
                  </a:lnTo>
                  <a:lnTo>
                    <a:pt x="16" y="9"/>
                  </a:lnTo>
                  <a:lnTo>
                    <a:pt x="16" y="6"/>
                  </a:lnTo>
                  <a:lnTo>
                    <a:pt x="14" y="3"/>
                  </a:lnTo>
                  <a:lnTo>
                    <a:pt x="12" y="1"/>
                  </a:lnTo>
                  <a:lnTo>
                    <a:pt x="6" y="0"/>
                  </a:lnTo>
                  <a:lnTo>
                    <a:pt x="0" y="0"/>
                  </a:lnTo>
                  <a:lnTo>
                    <a:pt x="4" y="16"/>
                  </a:lnTo>
                </a:path>
              </a:pathLst>
            </a:custGeom>
            <a:solidFill>
              <a:srgbClr val="C9C9C9"/>
            </a:solidFill>
            <a:ln w="9525" cap="rnd">
              <a:noFill/>
              <a:round/>
              <a:headEnd/>
              <a:tailEnd/>
            </a:ln>
            <a:effectLst/>
          </p:spPr>
          <p:txBody>
            <a:bodyPr/>
            <a:lstStyle/>
            <a:p>
              <a:endParaRPr lang="en-US"/>
            </a:p>
          </p:txBody>
        </p:sp>
        <p:sp>
          <p:nvSpPr>
            <p:cNvPr id="19825" name="Freeform 369"/>
            <p:cNvSpPr>
              <a:spLocks/>
            </p:cNvSpPr>
            <p:nvPr/>
          </p:nvSpPr>
          <p:spPr bwMode="auto">
            <a:xfrm>
              <a:off x="2228" y="3916"/>
              <a:ext cx="128" cy="34"/>
            </a:xfrm>
            <a:custGeom>
              <a:avLst/>
              <a:gdLst/>
              <a:ahLst/>
              <a:cxnLst>
                <a:cxn ang="0">
                  <a:pos x="1" y="27"/>
                </a:cxn>
                <a:cxn ang="0">
                  <a:pos x="2" y="33"/>
                </a:cxn>
                <a:cxn ang="0">
                  <a:pos x="127" y="11"/>
                </a:cxn>
                <a:cxn ang="0">
                  <a:pos x="125" y="0"/>
                </a:cxn>
                <a:cxn ang="0">
                  <a:pos x="0" y="22"/>
                </a:cxn>
                <a:cxn ang="0">
                  <a:pos x="1" y="27"/>
                </a:cxn>
              </a:cxnLst>
              <a:rect l="0" t="0" r="r" b="b"/>
              <a:pathLst>
                <a:path w="128" h="34">
                  <a:moveTo>
                    <a:pt x="1" y="27"/>
                  </a:moveTo>
                  <a:lnTo>
                    <a:pt x="2" y="33"/>
                  </a:lnTo>
                  <a:lnTo>
                    <a:pt x="127" y="11"/>
                  </a:lnTo>
                  <a:lnTo>
                    <a:pt x="125" y="0"/>
                  </a:lnTo>
                  <a:lnTo>
                    <a:pt x="0" y="22"/>
                  </a:lnTo>
                  <a:lnTo>
                    <a:pt x="1" y="27"/>
                  </a:lnTo>
                </a:path>
              </a:pathLst>
            </a:custGeom>
            <a:solidFill>
              <a:srgbClr val="C9C9C9"/>
            </a:solidFill>
            <a:ln w="9525" cap="rnd">
              <a:noFill/>
              <a:round/>
              <a:headEnd/>
              <a:tailEnd/>
            </a:ln>
            <a:effectLst/>
          </p:spPr>
          <p:txBody>
            <a:bodyPr/>
            <a:lstStyle/>
            <a:p>
              <a:endParaRPr lang="en-US"/>
            </a:p>
          </p:txBody>
        </p:sp>
        <p:sp>
          <p:nvSpPr>
            <p:cNvPr id="19826" name="Freeform 370"/>
            <p:cNvSpPr>
              <a:spLocks/>
            </p:cNvSpPr>
            <p:nvPr/>
          </p:nvSpPr>
          <p:spPr bwMode="auto">
            <a:xfrm>
              <a:off x="2224" y="3939"/>
              <a:ext cx="17" cy="17"/>
            </a:xfrm>
            <a:custGeom>
              <a:avLst/>
              <a:gdLst/>
              <a:ahLst/>
              <a:cxnLst>
                <a:cxn ang="0">
                  <a:pos x="10" y="0"/>
                </a:cxn>
                <a:cxn ang="0">
                  <a:pos x="5" y="1"/>
                </a:cxn>
                <a:cxn ang="0">
                  <a:pos x="1" y="3"/>
                </a:cxn>
                <a:cxn ang="0">
                  <a:pos x="0" y="5"/>
                </a:cxn>
                <a:cxn ang="0">
                  <a:pos x="0" y="9"/>
                </a:cxn>
                <a:cxn ang="0">
                  <a:pos x="1" y="12"/>
                </a:cxn>
                <a:cxn ang="0">
                  <a:pos x="5" y="14"/>
                </a:cxn>
                <a:cxn ang="0">
                  <a:pos x="10" y="16"/>
                </a:cxn>
                <a:cxn ang="0">
                  <a:pos x="16" y="16"/>
                </a:cxn>
                <a:cxn ang="0">
                  <a:pos x="10" y="0"/>
                </a:cxn>
              </a:cxnLst>
              <a:rect l="0" t="0" r="r" b="b"/>
              <a:pathLst>
                <a:path w="17" h="17">
                  <a:moveTo>
                    <a:pt x="10" y="0"/>
                  </a:moveTo>
                  <a:lnTo>
                    <a:pt x="5" y="1"/>
                  </a:lnTo>
                  <a:lnTo>
                    <a:pt x="1" y="3"/>
                  </a:lnTo>
                  <a:lnTo>
                    <a:pt x="0" y="5"/>
                  </a:lnTo>
                  <a:lnTo>
                    <a:pt x="0" y="9"/>
                  </a:lnTo>
                  <a:lnTo>
                    <a:pt x="1" y="12"/>
                  </a:lnTo>
                  <a:lnTo>
                    <a:pt x="5" y="14"/>
                  </a:lnTo>
                  <a:lnTo>
                    <a:pt x="10" y="16"/>
                  </a:lnTo>
                  <a:lnTo>
                    <a:pt x="16" y="16"/>
                  </a:lnTo>
                  <a:lnTo>
                    <a:pt x="10" y="0"/>
                  </a:lnTo>
                </a:path>
              </a:pathLst>
            </a:custGeom>
            <a:solidFill>
              <a:srgbClr val="C9C9C9"/>
            </a:solidFill>
            <a:ln w="9525" cap="rnd">
              <a:noFill/>
              <a:round/>
              <a:headEnd/>
              <a:tailEnd/>
            </a:ln>
            <a:effectLst/>
          </p:spPr>
          <p:txBody>
            <a:bodyPr/>
            <a:lstStyle/>
            <a:p>
              <a:endParaRPr lang="en-US"/>
            </a:p>
          </p:txBody>
        </p:sp>
        <p:sp>
          <p:nvSpPr>
            <p:cNvPr id="19827" name="Freeform 371"/>
            <p:cNvSpPr>
              <a:spLocks/>
            </p:cNvSpPr>
            <p:nvPr/>
          </p:nvSpPr>
          <p:spPr bwMode="auto">
            <a:xfrm>
              <a:off x="2378" y="3902"/>
              <a:ext cx="17" cy="17"/>
            </a:xfrm>
            <a:custGeom>
              <a:avLst/>
              <a:gdLst/>
              <a:ahLst/>
              <a:cxnLst>
                <a:cxn ang="0">
                  <a:pos x="5" y="16"/>
                </a:cxn>
                <a:cxn ang="0">
                  <a:pos x="10" y="14"/>
                </a:cxn>
                <a:cxn ang="0">
                  <a:pos x="14" y="12"/>
                </a:cxn>
                <a:cxn ang="0">
                  <a:pos x="16" y="9"/>
                </a:cxn>
                <a:cxn ang="0">
                  <a:pos x="16" y="5"/>
                </a:cxn>
                <a:cxn ang="0">
                  <a:pos x="14" y="3"/>
                </a:cxn>
                <a:cxn ang="0">
                  <a:pos x="10" y="1"/>
                </a:cxn>
                <a:cxn ang="0">
                  <a:pos x="5" y="0"/>
                </a:cxn>
                <a:cxn ang="0">
                  <a:pos x="0" y="0"/>
                </a:cxn>
                <a:cxn ang="0">
                  <a:pos x="5" y="16"/>
                </a:cxn>
              </a:cxnLst>
              <a:rect l="0" t="0" r="r" b="b"/>
              <a:pathLst>
                <a:path w="17" h="17">
                  <a:moveTo>
                    <a:pt x="5" y="16"/>
                  </a:moveTo>
                  <a:lnTo>
                    <a:pt x="10" y="14"/>
                  </a:lnTo>
                  <a:lnTo>
                    <a:pt x="14" y="12"/>
                  </a:lnTo>
                  <a:lnTo>
                    <a:pt x="16" y="9"/>
                  </a:lnTo>
                  <a:lnTo>
                    <a:pt x="16" y="5"/>
                  </a:lnTo>
                  <a:lnTo>
                    <a:pt x="14" y="3"/>
                  </a:lnTo>
                  <a:lnTo>
                    <a:pt x="10" y="1"/>
                  </a:lnTo>
                  <a:lnTo>
                    <a:pt x="5" y="0"/>
                  </a:lnTo>
                  <a:lnTo>
                    <a:pt x="0" y="0"/>
                  </a:lnTo>
                  <a:lnTo>
                    <a:pt x="5" y="16"/>
                  </a:lnTo>
                </a:path>
              </a:pathLst>
            </a:custGeom>
            <a:solidFill>
              <a:srgbClr val="D1D1D1"/>
            </a:solidFill>
            <a:ln w="9525" cap="rnd">
              <a:noFill/>
              <a:round/>
              <a:headEnd/>
              <a:tailEnd/>
            </a:ln>
            <a:effectLst/>
          </p:spPr>
          <p:txBody>
            <a:bodyPr/>
            <a:lstStyle/>
            <a:p>
              <a:endParaRPr lang="en-US"/>
            </a:p>
          </p:txBody>
        </p:sp>
        <p:sp>
          <p:nvSpPr>
            <p:cNvPr id="19828" name="Freeform 372"/>
            <p:cNvSpPr>
              <a:spLocks/>
            </p:cNvSpPr>
            <p:nvPr/>
          </p:nvSpPr>
          <p:spPr bwMode="auto">
            <a:xfrm>
              <a:off x="2201" y="3902"/>
              <a:ext cx="180" cy="44"/>
            </a:xfrm>
            <a:custGeom>
              <a:avLst/>
              <a:gdLst/>
              <a:ahLst/>
              <a:cxnLst>
                <a:cxn ang="0">
                  <a:pos x="1" y="37"/>
                </a:cxn>
                <a:cxn ang="0">
                  <a:pos x="2" y="43"/>
                </a:cxn>
                <a:cxn ang="0">
                  <a:pos x="179" y="10"/>
                </a:cxn>
                <a:cxn ang="0">
                  <a:pos x="176" y="0"/>
                </a:cxn>
                <a:cxn ang="0">
                  <a:pos x="0" y="32"/>
                </a:cxn>
                <a:cxn ang="0">
                  <a:pos x="1" y="37"/>
                </a:cxn>
              </a:cxnLst>
              <a:rect l="0" t="0" r="r" b="b"/>
              <a:pathLst>
                <a:path w="180" h="44">
                  <a:moveTo>
                    <a:pt x="1" y="37"/>
                  </a:moveTo>
                  <a:lnTo>
                    <a:pt x="2" y="43"/>
                  </a:lnTo>
                  <a:lnTo>
                    <a:pt x="179" y="10"/>
                  </a:lnTo>
                  <a:lnTo>
                    <a:pt x="176" y="0"/>
                  </a:lnTo>
                  <a:lnTo>
                    <a:pt x="0" y="32"/>
                  </a:lnTo>
                  <a:lnTo>
                    <a:pt x="1" y="37"/>
                  </a:lnTo>
                </a:path>
              </a:pathLst>
            </a:custGeom>
            <a:solidFill>
              <a:srgbClr val="D1D1D1"/>
            </a:solidFill>
            <a:ln w="9525" cap="rnd">
              <a:noFill/>
              <a:round/>
              <a:headEnd/>
              <a:tailEnd/>
            </a:ln>
            <a:effectLst/>
          </p:spPr>
          <p:txBody>
            <a:bodyPr/>
            <a:lstStyle/>
            <a:p>
              <a:endParaRPr lang="en-US"/>
            </a:p>
          </p:txBody>
        </p:sp>
        <p:sp>
          <p:nvSpPr>
            <p:cNvPr id="19829" name="Freeform 373"/>
            <p:cNvSpPr>
              <a:spLocks/>
            </p:cNvSpPr>
            <p:nvPr/>
          </p:nvSpPr>
          <p:spPr bwMode="auto">
            <a:xfrm>
              <a:off x="2197" y="3934"/>
              <a:ext cx="17" cy="17"/>
            </a:xfrm>
            <a:custGeom>
              <a:avLst/>
              <a:gdLst/>
              <a:ahLst/>
              <a:cxnLst>
                <a:cxn ang="0">
                  <a:pos x="10" y="0"/>
                </a:cxn>
                <a:cxn ang="0">
                  <a:pos x="4" y="1"/>
                </a:cxn>
                <a:cxn ang="0">
                  <a:pos x="0" y="3"/>
                </a:cxn>
                <a:cxn ang="0">
                  <a:pos x="0" y="6"/>
                </a:cxn>
                <a:cxn ang="0">
                  <a:pos x="0" y="9"/>
                </a:cxn>
                <a:cxn ang="0">
                  <a:pos x="0" y="12"/>
                </a:cxn>
                <a:cxn ang="0">
                  <a:pos x="4" y="14"/>
                </a:cxn>
                <a:cxn ang="0">
                  <a:pos x="10" y="16"/>
                </a:cxn>
                <a:cxn ang="0">
                  <a:pos x="16" y="16"/>
                </a:cxn>
                <a:cxn ang="0">
                  <a:pos x="10" y="0"/>
                </a:cxn>
              </a:cxnLst>
              <a:rect l="0" t="0" r="r" b="b"/>
              <a:pathLst>
                <a:path w="17" h="17">
                  <a:moveTo>
                    <a:pt x="10" y="0"/>
                  </a:moveTo>
                  <a:lnTo>
                    <a:pt x="4" y="1"/>
                  </a:lnTo>
                  <a:lnTo>
                    <a:pt x="0" y="3"/>
                  </a:lnTo>
                  <a:lnTo>
                    <a:pt x="0" y="6"/>
                  </a:lnTo>
                  <a:lnTo>
                    <a:pt x="0" y="9"/>
                  </a:lnTo>
                  <a:lnTo>
                    <a:pt x="0" y="12"/>
                  </a:lnTo>
                  <a:lnTo>
                    <a:pt x="4" y="14"/>
                  </a:lnTo>
                  <a:lnTo>
                    <a:pt x="10" y="16"/>
                  </a:lnTo>
                  <a:lnTo>
                    <a:pt x="16" y="16"/>
                  </a:lnTo>
                  <a:lnTo>
                    <a:pt x="10" y="0"/>
                  </a:lnTo>
                </a:path>
              </a:pathLst>
            </a:custGeom>
            <a:solidFill>
              <a:srgbClr val="D1D1D1"/>
            </a:solidFill>
            <a:ln w="9525" cap="rnd">
              <a:noFill/>
              <a:round/>
              <a:headEnd/>
              <a:tailEnd/>
            </a:ln>
            <a:effectLst/>
          </p:spPr>
          <p:txBody>
            <a:bodyPr/>
            <a:lstStyle/>
            <a:p>
              <a:endParaRPr lang="en-US"/>
            </a:p>
          </p:txBody>
        </p:sp>
        <p:sp>
          <p:nvSpPr>
            <p:cNvPr id="19830" name="Freeform 374"/>
            <p:cNvSpPr>
              <a:spLocks/>
            </p:cNvSpPr>
            <p:nvPr/>
          </p:nvSpPr>
          <p:spPr bwMode="auto">
            <a:xfrm>
              <a:off x="2394" y="3890"/>
              <a:ext cx="17" cy="17"/>
            </a:xfrm>
            <a:custGeom>
              <a:avLst/>
              <a:gdLst/>
              <a:ahLst/>
              <a:cxnLst>
                <a:cxn ang="0">
                  <a:pos x="4" y="16"/>
                </a:cxn>
                <a:cxn ang="0">
                  <a:pos x="12" y="14"/>
                </a:cxn>
                <a:cxn ang="0">
                  <a:pos x="14" y="12"/>
                </a:cxn>
                <a:cxn ang="0">
                  <a:pos x="16" y="9"/>
                </a:cxn>
                <a:cxn ang="0">
                  <a:pos x="16" y="6"/>
                </a:cxn>
                <a:cxn ang="0">
                  <a:pos x="14" y="3"/>
                </a:cxn>
                <a:cxn ang="0">
                  <a:pos x="12" y="1"/>
                </a:cxn>
                <a:cxn ang="0">
                  <a:pos x="6" y="0"/>
                </a:cxn>
                <a:cxn ang="0">
                  <a:pos x="0" y="0"/>
                </a:cxn>
                <a:cxn ang="0">
                  <a:pos x="4" y="16"/>
                </a:cxn>
              </a:cxnLst>
              <a:rect l="0" t="0" r="r" b="b"/>
              <a:pathLst>
                <a:path w="17" h="17">
                  <a:moveTo>
                    <a:pt x="4" y="16"/>
                  </a:moveTo>
                  <a:lnTo>
                    <a:pt x="12" y="14"/>
                  </a:lnTo>
                  <a:lnTo>
                    <a:pt x="14" y="12"/>
                  </a:lnTo>
                  <a:lnTo>
                    <a:pt x="16" y="9"/>
                  </a:lnTo>
                  <a:lnTo>
                    <a:pt x="16" y="6"/>
                  </a:lnTo>
                  <a:lnTo>
                    <a:pt x="14" y="3"/>
                  </a:lnTo>
                  <a:lnTo>
                    <a:pt x="12" y="1"/>
                  </a:lnTo>
                  <a:lnTo>
                    <a:pt x="6" y="0"/>
                  </a:lnTo>
                  <a:lnTo>
                    <a:pt x="0" y="0"/>
                  </a:lnTo>
                  <a:lnTo>
                    <a:pt x="4" y="16"/>
                  </a:lnTo>
                </a:path>
              </a:pathLst>
            </a:custGeom>
            <a:solidFill>
              <a:srgbClr val="DBDBDB"/>
            </a:solidFill>
            <a:ln w="9525" cap="rnd">
              <a:noFill/>
              <a:round/>
              <a:headEnd/>
              <a:tailEnd/>
            </a:ln>
            <a:effectLst/>
          </p:spPr>
          <p:txBody>
            <a:bodyPr/>
            <a:lstStyle/>
            <a:p>
              <a:endParaRPr lang="en-US"/>
            </a:p>
          </p:txBody>
        </p:sp>
        <p:sp>
          <p:nvSpPr>
            <p:cNvPr id="19831" name="Freeform 375"/>
            <p:cNvSpPr>
              <a:spLocks/>
            </p:cNvSpPr>
            <p:nvPr/>
          </p:nvSpPr>
          <p:spPr bwMode="auto">
            <a:xfrm>
              <a:off x="2186" y="3890"/>
              <a:ext cx="210" cy="50"/>
            </a:xfrm>
            <a:custGeom>
              <a:avLst/>
              <a:gdLst/>
              <a:ahLst/>
              <a:cxnLst>
                <a:cxn ang="0">
                  <a:pos x="0" y="43"/>
                </a:cxn>
                <a:cxn ang="0">
                  <a:pos x="2" y="49"/>
                </a:cxn>
                <a:cxn ang="0">
                  <a:pos x="209" y="10"/>
                </a:cxn>
                <a:cxn ang="0">
                  <a:pos x="207" y="0"/>
                </a:cxn>
                <a:cxn ang="0">
                  <a:pos x="0" y="37"/>
                </a:cxn>
                <a:cxn ang="0">
                  <a:pos x="0" y="43"/>
                </a:cxn>
              </a:cxnLst>
              <a:rect l="0" t="0" r="r" b="b"/>
              <a:pathLst>
                <a:path w="210" h="50">
                  <a:moveTo>
                    <a:pt x="0" y="43"/>
                  </a:moveTo>
                  <a:lnTo>
                    <a:pt x="2" y="49"/>
                  </a:lnTo>
                  <a:lnTo>
                    <a:pt x="209" y="10"/>
                  </a:lnTo>
                  <a:lnTo>
                    <a:pt x="207" y="0"/>
                  </a:lnTo>
                  <a:lnTo>
                    <a:pt x="0" y="37"/>
                  </a:lnTo>
                  <a:lnTo>
                    <a:pt x="0" y="43"/>
                  </a:lnTo>
                </a:path>
              </a:pathLst>
            </a:custGeom>
            <a:solidFill>
              <a:srgbClr val="DBDBDB"/>
            </a:solidFill>
            <a:ln w="9525" cap="rnd">
              <a:noFill/>
              <a:round/>
              <a:headEnd/>
              <a:tailEnd/>
            </a:ln>
            <a:effectLst/>
          </p:spPr>
          <p:txBody>
            <a:bodyPr/>
            <a:lstStyle/>
            <a:p>
              <a:endParaRPr lang="en-US"/>
            </a:p>
          </p:txBody>
        </p:sp>
        <p:sp>
          <p:nvSpPr>
            <p:cNvPr id="19832" name="Freeform 376"/>
            <p:cNvSpPr>
              <a:spLocks/>
            </p:cNvSpPr>
            <p:nvPr/>
          </p:nvSpPr>
          <p:spPr bwMode="auto">
            <a:xfrm>
              <a:off x="2182" y="3927"/>
              <a:ext cx="17" cy="17"/>
            </a:xfrm>
            <a:custGeom>
              <a:avLst/>
              <a:gdLst/>
              <a:ahLst/>
              <a:cxnLst>
                <a:cxn ang="0">
                  <a:pos x="10" y="0"/>
                </a:cxn>
                <a:cxn ang="0">
                  <a:pos x="5" y="2"/>
                </a:cxn>
                <a:cxn ang="0">
                  <a:pos x="1" y="4"/>
                </a:cxn>
                <a:cxn ang="0">
                  <a:pos x="0" y="6"/>
                </a:cxn>
                <a:cxn ang="0">
                  <a:pos x="0" y="9"/>
                </a:cxn>
                <a:cxn ang="0">
                  <a:pos x="1" y="12"/>
                </a:cxn>
                <a:cxn ang="0">
                  <a:pos x="5" y="14"/>
                </a:cxn>
                <a:cxn ang="0">
                  <a:pos x="10" y="16"/>
                </a:cxn>
                <a:cxn ang="0">
                  <a:pos x="16" y="16"/>
                </a:cxn>
                <a:cxn ang="0">
                  <a:pos x="10" y="0"/>
                </a:cxn>
              </a:cxnLst>
              <a:rect l="0" t="0" r="r" b="b"/>
              <a:pathLst>
                <a:path w="17" h="17">
                  <a:moveTo>
                    <a:pt x="10" y="0"/>
                  </a:moveTo>
                  <a:lnTo>
                    <a:pt x="5" y="2"/>
                  </a:lnTo>
                  <a:lnTo>
                    <a:pt x="1" y="4"/>
                  </a:lnTo>
                  <a:lnTo>
                    <a:pt x="0" y="6"/>
                  </a:lnTo>
                  <a:lnTo>
                    <a:pt x="0" y="9"/>
                  </a:lnTo>
                  <a:lnTo>
                    <a:pt x="1" y="12"/>
                  </a:lnTo>
                  <a:lnTo>
                    <a:pt x="5" y="14"/>
                  </a:lnTo>
                  <a:lnTo>
                    <a:pt x="10" y="16"/>
                  </a:lnTo>
                  <a:lnTo>
                    <a:pt x="16" y="16"/>
                  </a:lnTo>
                  <a:lnTo>
                    <a:pt x="10" y="0"/>
                  </a:lnTo>
                </a:path>
              </a:pathLst>
            </a:custGeom>
            <a:solidFill>
              <a:srgbClr val="DBDBDB"/>
            </a:solidFill>
            <a:ln w="9525" cap="rnd">
              <a:noFill/>
              <a:round/>
              <a:headEnd/>
              <a:tailEnd/>
            </a:ln>
            <a:effectLst/>
          </p:spPr>
          <p:txBody>
            <a:bodyPr/>
            <a:lstStyle/>
            <a:p>
              <a:endParaRPr lang="en-US"/>
            </a:p>
          </p:txBody>
        </p:sp>
        <p:sp>
          <p:nvSpPr>
            <p:cNvPr id="19833" name="Freeform 377"/>
            <p:cNvSpPr>
              <a:spLocks/>
            </p:cNvSpPr>
            <p:nvPr/>
          </p:nvSpPr>
          <p:spPr bwMode="auto">
            <a:xfrm>
              <a:off x="2406" y="3877"/>
              <a:ext cx="17" cy="17"/>
            </a:xfrm>
            <a:custGeom>
              <a:avLst/>
              <a:gdLst/>
              <a:ahLst/>
              <a:cxnLst>
                <a:cxn ang="0">
                  <a:pos x="4" y="16"/>
                </a:cxn>
                <a:cxn ang="0">
                  <a:pos x="10" y="14"/>
                </a:cxn>
                <a:cxn ang="0">
                  <a:pos x="14" y="12"/>
                </a:cxn>
                <a:cxn ang="0">
                  <a:pos x="16" y="9"/>
                </a:cxn>
                <a:cxn ang="0">
                  <a:pos x="16" y="6"/>
                </a:cxn>
                <a:cxn ang="0">
                  <a:pos x="14" y="3"/>
                </a:cxn>
                <a:cxn ang="0">
                  <a:pos x="10" y="1"/>
                </a:cxn>
                <a:cxn ang="0">
                  <a:pos x="6" y="0"/>
                </a:cxn>
                <a:cxn ang="0">
                  <a:pos x="0" y="0"/>
                </a:cxn>
                <a:cxn ang="0">
                  <a:pos x="4" y="16"/>
                </a:cxn>
              </a:cxnLst>
              <a:rect l="0" t="0" r="r" b="b"/>
              <a:pathLst>
                <a:path w="17" h="17">
                  <a:moveTo>
                    <a:pt x="4" y="16"/>
                  </a:moveTo>
                  <a:lnTo>
                    <a:pt x="10" y="14"/>
                  </a:lnTo>
                  <a:lnTo>
                    <a:pt x="14" y="12"/>
                  </a:lnTo>
                  <a:lnTo>
                    <a:pt x="16" y="9"/>
                  </a:lnTo>
                  <a:lnTo>
                    <a:pt x="16" y="6"/>
                  </a:lnTo>
                  <a:lnTo>
                    <a:pt x="14" y="3"/>
                  </a:lnTo>
                  <a:lnTo>
                    <a:pt x="10" y="1"/>
                  </a:lnTo>
                  <a:lnTo>
                    <a:pt x="6" y="0"/>
                  </a:lnTo>
                  <a:lnTo>
                    <a:pt x="0" y="0"/>
                  </a:lnTo>
                  <a:lnTo>
                    <a:pt x="4" y="16"/>
                  </a:lnTo>
                </a:path>
              </a:pathLst>
            </a:custGeom>
            <a:solidFill>
              <a:srgbClr val="E2E2E2"/>
            </a:solidFill>
            <a:ln w="9525" cap="rnd">
              <a:noFill/>
              <a:round/>
              <a:headEnd/>
              <a:tailEnd/>
            </a:ln>
            <a:effectLst/>
          </p:spPr>
          <p:txBody>
            <a:bodyPr/>
            <a:lstStyle/>
            <a:p>
              <a:endParaRPr lang="en-US"/>
            </a:p>
          </p:txBody>
        </p:sp>
        <p:sp>
          <p:nvSpPr>
            <p:cNvPr id="19834" name="Freeform 378"/>
            <p:cNvSpPr>
              <a:spLocks/>
            </p:cNvSpPr>
            <p:nvPr/>
          </p:nvSpPr>
          <p:spPr bwMode="auto">
            <a:xfrm>
              <a:off x="2169" y="3877"/>
              <a:ext cx="239" cy="57"/>
            </a:xfrm>
            <a:custGeom>
              <a:avLst/>
              <a:gdLst/>
              <a:ahLst/>
              <a:cxnLst>
                <a:cxn ang="0">
                  <a:pos x="0" y="50"/>
                </a:cxn>
                <a:cxn ang="0">
                  <a:pos x="1" y="56"/>
                </a:cxn>
                <a:cxn ang="0">
                  <a:pos x="238" y="10"/>
                </a:cxn>
                <a:cxn ang="0">
                  <a:pos x="236" y="0"/>
                </a:cxn>
                <a:cxn ang="0">
                  <a:pos x="0" y="45"/>
                </a:cxn>
                <a:cxn ang="0">
                  <a:pos x="0" y="50"/>
                </a:cxn>
              </a:cxnLst>
              <a:rect l="0" t="0" r="r" b="b"/>
              <a:pathLst>
                <a:path w="239" h="57">
                  <a:moveTo>
                    <a:pt x="0" y="50"/>
                  </a:moveTo>
                  <a:lnTo>
                    <a:pt x="1" y="56"/>
                  </a:lnTo>
                  <a:lnTo>
                    <a:pt x="238" y="10"/>
                  </a:lnTo>
                  <a:lnTo>
                    <a:pt x="236" y="0"/>
                  </a:lnTo>
                  <a:lnTo>
                    <a:pt x="0" y="45"/>
                  </a:lnTo>
                  <a:lnTo>
                    <a:pt x="0" y="50"/>
                  </a:lnTo>
                </a:path>
              </a:pathLst>
            </a:custGeom>
            <a:solidFill>
              <a:srgbClr val="E2E2E2"/>
            </a:solidFill>
            <a:ln w="9525" cap="rnd">
              <a:noFill/>
              <a:round/>
              <a:headEnd/>
              <a:tailEnd/>
            </a:ln>
            <a:effectLst/>
          </p:spPr>
          <p:txBody>
            <a:bodyPr/>
            <a:lstStyle/>
            <a:p>
              <a:endParaRPr lang="en-US"/>
            </a:p>
          </p:txBody>
        </p:sp>
        <p:sp>
          <p:nvSpPr>
            <p:cNvPr id="19835" name="Freeform 379"/>
            <p:cNvSpPr>
              <a:spLocks/>
            </p:cNvSpPr>
            <p:nvPr/>
          </p:nvSpPr>
          <p:spPr bwMode="auto">
            <a:xfrm>
              <a:off x="2165" y="3923"/>
              <a:ext cx="17" cy="17"/>
            </a:xfrm>
            <a:custGeom>
              <a:avLst/>
              <a:gdLst/>
              <a:ahLst/>
              <a:cxnLst>
                <a:cxn ang="0">
                  <a:pos x="12" y="0"/>
                </a:cxn>
                <a:cxn ang="0">
                  <a:pos x="4" y="1"/>
                </a:cxn>
                <a:cxn ang="0">
                  <a:pos x="2" y="3"/>
                </a:cxn>
                <a:cxn ang="0">
                  <a:pos x="0" y="6"/>
                </a:cxn>
                <a:cxn ang="0">
                  <a:pos x="0" y="9"/>
                </a:cxn>
                <a:cxn ang="0">
                  <a:pos x="2" y="12"/>
                </a:cxn>
                <a:cxn ang="0">
                  <a:pos x="4" y="14"/>
                </a:cxn>
                <a:cxn ang="0">
                  <a:pos x="10" y="16"/>
                </a:cxn>
                <a:cxn ang="0">
                  <a:pos x="16" y="16"/>
                </a:cxn>
                <a:cxn ang="0">
                  <a:pos x="12" y="0"/>
                </a:cxn>
              </a:cxnLst>
              <a:rect l="0" t="0" r="r" b="b"/>
              <a:pathLst>
                <a:path w="17" h="17">
                  <a:moveTo>
                    <a:pt x="12" y="0"/>
                  </a:moveTo>
                  <a:lnTo>
                    <a:pt x="4" y="1"/>
                  </a:lnTo>
                  <a:lnTo>
                    <a:pt x="2" y="3"/>
                  </a:lnTo>
                  <a:lnTo>
                    <a:pt x="0" y="6"/>
                  </a:lnTo>
                  <a:lnTo>
                    <a:pt x="0" y="9"/>
                  </a:lnTo>
                  <a:lnTo>
                    <a:pt x="2" y="12"/>
                  </a:lnTo>
                  <a:lnTo>
                    <a:pt x="4" y="14"/>
                  </a:lnTo>
                  <a:lnTo>
                    <a:pt x="10" y="16"/>
                  </a:lnTo>
                  <a:lnTo>
                    <a:pt x="16" y="16"/>
                  </a:lnTo>
                  <a:lnTo>
                    <a:pt x="12" y="0"/>
                  </a:lnTo>
                </a:path>
              </a:pathLst>
            </a:custGeom>
            <a:solidFill>
              <a:srgbClr val="E2E2E2"/>
            </a:solidFill>
            <a:ln w="9525" cap="rnd">
              <a:noFill/>
              <a:round/>
              <a:headEnd/>
              <a:tailEnd/>
            </a:ln>
            <a:effectLst/>
          </p:spPr>
          <p:txBody>
            <a:bodyPr/>
            <a:lstStyle/>
            <a:p>
              <a:endParaRPr lang="en-US"/>
            </a:p>
          </p:txBody>
        </p:sp>
        <p:sp>
          <p:nvSpPr>
            <p:cNvPr id="19836" name="Freeform 380"/>
            <p:cNvSpPr>
              <a:spLocks/>
            </p:cNvSpPr>
            <p:nvPr/>
          </p:nvSpPr>
          <p:spPr bwMode="auto">
            <a:xfrm>
              <a:off x="2415" y="3866"/>
              <a:ext cx="17" cy="17"/>
            </a:xfrm>
            <a:custGeom>
              <a:avLst/>
              <a:gdLst/>
              <a:ahLst/>
              <a:cxnLst>
                <a:cxn ang="0">
                  <a:pos x="5" y="16"/>
                </a:cxn>
                <a:cxn ang="0">
                  <a:pos x="10" y="13"/>
                </a:cxn>
                <a:cxn ang="0">
                  <a:pos x="14" y="12"/>
                </a:cxn>
                <a:cxn ang="0">
                  <a:pos x="16" y="9"/>
                </a:cxn>
                <a:cxn ang="0">
                  <a:pos x="16" y="6"/>
                </a:cxn>
                <a:cxn ang="0">
                  <a:pos x="14" y="3"/>
                </a:cxn>
                <a:cxn ang="0">
                  <a:pos x="10" y="2"/>
                </a:cxn>
                <a:cxn ang="0">
                  <a:pos x="5" y="0"/>
                </a:cxn>
                <a:cxn ang="0">
                  <a:pos x="0" y="0"/>
                </a:cxn>
                <a:cxn ang="0">
                  <a:pos x="5" y="16"/>
                </a:cxn>
              </a:cxnLst>
              <a:rect l="0" t="0" r="r" b="b"/>
              <a:pathLst>
                <a:path w="17" h="17">
                  <a:moveTo>
                    <a:pt x="5" y="16"/>
                  </a:moveTo>
                  <a:lnTo>
                    <a:pt x="10" y="13"/>
                  </a:lnTo>
                  <a:lnTo>
                    <a:pt x="14" y="12"/>
                  </a:lnTo>
                  <a:lnTo>
                    <a:pt x="16" y="9"/>
                  </a:lnTo>
                  <a:lnTo>
                    <a:pt x="16" y="6"/>
                  </a:lnTo>
                  <a:lnTo>
                    <a:pt x="14" y="3"/>
                  </a:lnTo>
                  <a:lnTo>
                    <a:pt x="10" y="2"/>
                  </a:lnTo>
                  <a:lnTo>
                    <a:pt x="5" y="0"/>
                  </a:lnTo>
                  <a:lnTo>
                    <a:pt x="0" y="0"/>
                  </a:lnTo>
                  <a:lnTo>
                    <a:pt x="5" y="16"/>
                  </a:lnTo>
                </a:path>
              </a:pathLst>
            </a:custGeom>
            <a:solidFill>
              <a:srgbClr val="EDEDED"/>
            </a:solidFill>
            <a:ln w="9525" cap="rnd">
              <a:noFill/>
              <a:round/>
              <a:headEnd/>
              <a:tailEnd/>
            </a:ln>
            <a:effectLst/>
          </p:spPr>
          <p:txBody>
            <a:bodyPr/>
            <a:lstStyle/>
            <a:p>
              <a:endParaRPr lang="en-US"/>
            </a:p>
          </p:txBody>
        </p:sp>
        <p:sp>
          <p:nvSpPr>
            <p:cNvPr id="19837" name="Freeform 381"/>
            <p:cNvSpPr>
              <a:spLocks/>
            </p:cNvSpPr>
            <p:nvPr/>
          </p:nvSpPr>
          <p:spPr bwMode="auto">
            <a:xfrm>
              <a:off x="2158" y="3866"/>
              <a:ext cx="259" cy="59"/>
            </a:xfrm>
            <a:custGeom>
              <a:avLst/>
              <a:gdLst/>
              <a:ahLst/>
              <a:cxnLst>
                <a:cxn ang="0">
                  <a:pos x="0" y="52"/>
                </a:cxn>
                <a:cxn ang="0">
                  <a:pos x="1" y="58"/>
                </a:cxn>
                <a:cxn ang="0">
                  <a:pos x="258" y="11"/>
                </a:cxn>
                <a:cxn ang="0">
                  <a:pos x="255" y="0"/>
                </a:cxn>
                <a:cxn ang="0">
                  <a:pos x="0" y="47"/>
                </a:cxn>
                <a:cxn ang="0">
                  <a:pos x="0" y="52"/>
                </a:cxn>
              </a:cxnLst>
              <a:rect l="0" t="0" r="r" b="b"/>
              <a:pathLst>
                <a:path w="259" h="59">
                  <a:moveTo>
                    <a:pt x="0" y="52"/>
                  </a:moveTo>
                  <a:lnTo>
                    <a:pt x="1" y="58"/>
                  </a:lnTo>
                  <a:lnTo>
                    <a:pt x="258" y="11"/>
                  </a:lnTo>
                  <a:lnTo>
                    <a:pt x="255" y="0"/>
                  </a:lnTo>
                  <a:lnTo>
                    <a:pt x="0" y="47"/>
                  </a:lnTo>
                  <a:lnTo>
                    <a:pt x="0" y="52"/>
                  </a:lnTo>
                </a:path>
              </a:pathLst>
            </a:custGeom>
            <a:solidFill>
              <a:srgbClr val="EDEDED"/>
            </a:solidFill>
            <a:ln w="9525" cap="rnd">
              <a:noFill/>
              <a:round/>
              <a:headEnd/>
              <a:tailEnd/>
            </a:ln>
            <a:effectLst/>
          </p:spPr>
          <p:txBody>
            <a:bodyPr/>
            <a:lstStyle/>
            <a:p>
              <a:endParaRPr lang="en-US"/>
            </a:p>
          </p:txBody>
        </p:sp>
        <p:sp>
          <p:nvSpPr>
            <p:cNvPr id="19838" name="Freeform 382"/>
            <p:cNvSpPr>
              <a:spLocks/>
            </p:cNvSpPr>
            <p:nvPr/>
          </p:nvSpPr>
          <p:spPr bwMode="auto">
            <a:xfrm>
              <a:off x="2154" y="3914"/>
              <a:ext cx="17" cy="17"/>
            </a:xfrm>
            <a:custGeom>
              <a:avLst/>
              <a:gdLst/>
              <a:ahLst/>
              <a:cxnLst>
                <a:cxn ang="0">
                  <a:pos x="12" y="0"/>
                </a:cxn>
                <a:cxn ang="0">
                  <a:pos x="4" y="1"/>
                </a:cxn>
                <a:cxn ang="0">
                  <a:pos x="2" y="3"/>
                </a:cxn>
                <a:cxn ang="0">
                  <a:pos x="0" y="6"/>
                </a:cxn>
                <a:cxn ang="0">
                  <a:pos x="0" y="9"/>
                </a:cxn>
                <a:cxn ang="0">
                  <a:pos x="2" y="12"/>
                </a:cxn>
                <a:cxn ang="0">
                  <a:pos x="4" y="14"/>
                </a:cxn>
                <a:cxn ang="0">
                  <a:pos x="10" y="16"/>
                </a:cxn>
                <a:cxn ang="0">
                  <a:pos x="16" y="16"/>
                </a:cxn>
                <a:cxn ang="0">
                  <a:pos x="12" y="0"/>
                </a:cxn>
              </a:cxnLst>
              <a:rect l="0" t="0" r="r" b="b"/>
              <a:pathLst>
                <a:path w="17" h="17">
                  <a:moveTo>
                    <a:pt x="12" y="0"/>
                  </a:moveTo>
                  <a:lnTo>
                    <a:pt x="4" y="1"/>
                  </a:lnTo>
                  <a:lnTo>
                    <a:pt x="2" y="3"/>
                  </a:lnTo>
                  <a:lnTo>
                    <a:pt x="0" y="6"/>
                  </a:lnTo>
                  <a:lnTo>
                    <a:pt x="0" y="9"/>
                  </a:lnTo>
                  <a:lnTo>
                    <a:pt x="2" y="12"/>
                  </a:lnTo>
                  <a:lnTo>
                    <a:pt x="4" y="14"/>
                  </a:lnTo>
                  <a:lnTo>
                    <a:pt x="10" y="16"/>
                  </a:lnTo>
                  <a:lnTo>
                    <a:pt x="16" y="16"/>
                  </a:lnTo>
                  <a:lnTo>
                    <a:pt x="12" y="0"/>
                  </a:lnTo>
                </a:path>
              </a:pathLst>
            </a:custGeom>
            <a:solidFill>
              <a:srgbClr val="EDEDED"/>
            </a:solidFill>
            <a:ln w="9525" cap="rnd">
              <a:noFill/>
              <a:round/>
              <a:headEnd/>
              <a:tailEnd/>
            </a:ln>
            <a:effectLst/>
          </p:spPr>
          <p:txBody>
            <a:bodyPr/>
            <a:lstStyle/>
            <a:p>
              <a:endParaRPr lang="en-US"/>
            </a:p>
          </p:txBody>
        </p:sp>
        <p:sp>
          <p:nvSpPr>
            <p:cNvPr id="19839" name="Freeform 383"/>
            <p:cNvSpPr>
              <a:spLocks/>
            </p:cNvSpPr>
            <p:nvPr/>
          </p:nvSpPr>
          <p:spPr bwMode="auto">
            <a:xfrm>
              <a:off x="2424" y="3855"/>
              <a:ext cx="17" cy="17"/>
            </a:xfrm>
            <a:custGeom>
              <a:avLst/>
              <a:gdLst/>
              <a:ahLst/>
              <a:cxnLst>
                <a:cxn ang="0">
                  <a:pos x="6" y="16"/>
                </a:cxn>
                <a:cxn ang="0">
                  <a:pos x="12" y="13"/>
                </a:cxn>
                <a:cxn ang="0">
                  <a:pos x="14" y="12"/>
                </a:cxn>
                <a:cxn ang="0">
                  <a:pos x="16" y="9"/>
                </a:cxn>
                <a:cxn ang="0">
                  <a:pos x="16" y="6"/>
                </a:cxn>
                <a:cxn ang="0">
                  <a:pos x="14" y="4"/>
                </a:cxn>
                <a:cxn ang="0">
                  <a:pos x="12" y="2"/>
                </a:cxn>
                <a:cxn ang="0">
                  <a:pos x="6" y="0"/>
                </a:cxn>
                <a:cxn ang="0">
                  <a:pos x="0" y="0"/>
                </a:cxn>
                <a:cxn ang="0">
                  <a:pos x="6" y="16"/>
                </a:cxn>
              </a:cxnLst>
              <a:rect l="0" t="0" r="r" b="b"/>
              <a:pathLst>
                <a:path w="17" h="17">
                  <a:moveTo>
                    <a:pt x="6" y="16"/>
                  </a:moveTo>
                  <a:lnTo>
                    <a:pt x="12" y="13"/>
                  </a:lnTo>
                  <a:lnTo>
                    <a:pt x="14" y="12"/>
                  </a:lnTo>
                  <a:lnTo>
                    <a:pt x="16" y="9"/>
                  </a:lnTo>
                  <a:lnTo>
                    <a:pt x="16" y="6"/>
                  </a:lnTo>
                  <a:lnTo>
                    <a:pt x="14" y="4"/>
                  </a:lnTo>
                  <a:lnTo>
                    <a:pt x="12" y="2"/>
                  </a:lnTo>
                  <a:lnTo>
                    <a:pt x="6" y="0"/>
                  </a:lnTo>
                  <a:lnTo>
                    <a:pt x="0" y="0"/>
                  </a:lnTo>
                  <a:lnTo>
                    <a:pt x="6" y="16"/>
                  </a:lnTo>
                </a:path>
              </a:pathLst>
            </a:custGeom>
            <a:solidFill>
              <a:srgbClr val="F4F4F4"/>
            </a:solidFill>
            <a:ln w="9525" cap="rnd">
              <a:noFill/>
              <a:round/>
              <a:headEnd/>
              <a:tailEnd/>
            </a:ln>
            <a:effectLst/>
          </p:spPr>
          <p:txBody>
            <a:bodyPr/>
            <a:lstStyle/>
            <a:p>
              <a:endParaRPr lang="en-US"/>
            </a:p>
          </p:txBody>
        </p:sp>
        <p:sp>
          <p:nvSpPr>
            <p:cNvPr id="19840" name="Freeform 384"/>
            <p:cNvSpPr>
              <a:spLocks/>
            </p:cNvSpPr>
            <p:nvPr/>
          </p:nvSpPr>
          <p:spPr bwMode="auto">
            <a:xfrm>
              <a:off x="2148" y="3855"/>
              <a:ext cx="280" cy="64"/>
            </a:xfrm>
            <a:custGeom>
              <a:avLst/>
              <a:gdLst/>
              <a:ahLst/>
              <a:cxnLst>
                <a:cxn ang="0">
                  <a:pos x="0" y="57"/>
                </a:cxn>
                <a:cxn ang="0">
                  <a:pos x="1" y="63"/>
                </a:cxn>
                <a:cxn ang="0">
                  <a:pos x="279" y="11"/>
                </a:cxn>
                <a:cxn ang="0">
                  <a:pos x="276" y="0"/>
                </a:cxn>
                <a:cxn ang="0">
                  <a:pos x="0" y="51"/>
                </a:cxn>
                <a:cxn ang="0">
                  <a:pos x="0" y="57"/>
                </a:cxn>
              </a:cxnLst>
              <a:rect l="0" t="0" r="r" b="b"/>
              <a:pathLst>
                <a:path w="280" h="64">
                  <a:moveTo>
                    <a:pt x="0" y="57"/>
                  </a:moveTo>
                  <a:lnTo>
                    <a:pt x="1" y="63"/>
                  </a:lnTo>
                  <a:lnTo>
                    <a:pt x="279" y="11"/>
                  </a:lnTo>
                  <a:lnTo>
                    <a:pt x="276" y="0"/>
                  </a:lnTo>
                  <a:lnTo>
                    <a:pt x="0" y="51"/>
                  </a:lnTo>
                  <a:lnTo>
                    <a:pt x="0" y="57"/>
                  </a:lnTo>
                </a:path>
              </a:pathLst>
            </a:custGeom>
            <a:solidFill>
              <a:srgbClr val="F4F4F4"/>
            </a:solidFill>
            <a:ln w="9525" cap="rnd">
              <a:noFill/>
              <a:round/>
              <a:headEnd/>
              <a:tailEnd/>
            </a:ln>
            <a:effectLst/>
          </p:spPr>
          <p:txBody>
            <a:bodyPr/>
            <a:lstStyle/>
            <a:p>
              <a:endParaRPr lang="en-US"/>
            </a:p>
          </p:txBody>
        </p:sp>
        <p:sp>
          <p:nvSpPr>
            <p:cNvPr id="19841" name="Freeform 385"/>
            <p:cNvSpPr>
              <a:spLocks/>
            </p:cNvSpPr>
            <p:nvPr/>
          </p:nvSpPr>
          <p:spPr bwMode="auto">
            <a:xfrm>
              <a:off x="2144" y="3907"/>
              <a:ext cx="17" cy="17"/>
            </a:xfrm>
            <a:custGeom>
              <a:avLst/>
              <a:gdLst/>
              <a:ahLst/>
              <a:cxnLst>
                <a:cxn ang="0">
                  <a:pos x="12" y="0"/>
                </a:cxn>
                <a:cxn ang="0">
                  <a:pos x="6" y="2"/>
                </a:cxn>
                <a:cxn ang="0">
                  <a:pos x="2" y="3"/>
                </a:cxn>
                <a:cxn ang="0">
                  <a:pos x="0" y="6"/>
                </a:cxn>
                <a:cxn ang="0">
                  <a:pos x="0" y="9"/>
                </a:cxn>
                <a:cxn ang="0">
                  <a:pos x="2" y="12"/>
                </a:cxn>
                <a:cxn ang="0">
                  <a:pos x="6" y="13"/>
                </a:cxn>
                <a:cxn ang="0">
                  <a:pos x="10" y="16"/>
                </a:cxn>
                <a:cxn ang="0">
                  <a:pos x="16" y="16"/>
                </a:cxn>
                <a:cxn ang="0">
                  <a:pos x="12" y="0"/>
                </a:cxn>
              </a:cxnLst>
              <a:rect l="0" t="0" r="r" b="b"/>
              <a:pathLst>
                <a:path w="17" h="17">
                  <a:moveTo>
                    <a:pt x="12" y="0"/>
                  </a:moveTo>
                  <a:lnTo>
                    <a:pt x="6" y="2"/>
                  </a:lnTo>
                  <a:lnTo>
                    <a:pt x="2" y="3"/>
                  </a:lnTo>
                  <a:lnTo>
                    <a:pt x="0" y="6"/>
                  </a:lnTo>
                  <a:lnTo>
                    <a:pt x="0" y="9"/>
                  </a:lnTo>
                  <a:lnTo>
                    <a:pt x="2" y="12"/>
                  </a:lnTo>
                  <a:lnTo>
                    <a:pt x="6" y="13"/>
                  </a:lnTo>
                  <a:lnTo>
                    <a:pt x="10" y="16"/>
                  </a:lnTo>
                  <a:lnTo>
                    <a:pt x="16" y="16"/>
                  </a:lnTo>
                  <a:lnTo>
                    <a:pt x="12" y="0"/>
                  </a:lnTo>
                </a:path>
              </a:pathLst>
            </a:custGeom>
            <a:solidFill>
              <a:srgbClr val="F4F4F4"/>
            </a:solidFill>
            <a:ln w="9525" cap="rnd">
              <a:noFill/>
              <a:round/>
              <a:headEnd/>
              <a:tailEnd/>
            </a:ln>
            <a:effectLst/>
          </p:spPr>
          <p:txBody>
            <a:bodyPr/>
            <a:lstStyle/>
            <a:p>
              <a:endParaRPr lang="en-US"/>
            </a:p>
          </p:txBody>
        </p:sp>
        <p:sp>
          <p:nvSpPr>
            <p:cNvPr id="19842" name="Freeform 386"/>
            <p:cNvSpPr>
              <a:spLocks/>
            </p:cNvSpPr>
            <p:nvPr/>
          </p:nvSpPr>
          <p:spPr bwMode="auto">
            <a:xfrm>
              <a:off x="2433" y="3844"/>
              <a:ext cx="17" cy="17"/>
            </a:xfrm>
            <a:custGeom>
              <a:avLst/>
              <a:gdLst/>
              <a:ahLst/>
              <a:cxnLst>
                <a:cxn ang="0">
                  <a:pos x="4" y="16"/>
                </a:cxn>
                <a:cxn ang="0">
                  <a:pos x="10" y="14"/>
                </a:cxn>
                <a:cxn ang="0">
                  <a:pos x="14" y="12"/>
                </a:cxn>
                <a:cxn ang="0">
                  <a:pos x="16" y="9"/>
                </a:cxn>
                <a:cxn ang="0">
                  <a:pos x="16" y="6"/>
                </a:cxn>
                <a:cxn ang="0">
                  <a:pos x="14" y="3"/>
                </a:cxn>
                <a:cxn ang="0">
                  <a:pos x="10" y="1"/>
                </a:cxn>
                <a:cxn ang="0">
                  <a:pos x="6" y="0"/>
                </a:cxn>
                <a:cxn ang="0">
                  <a:pos x="0" y="0"/>
                </a:cxn>
                <a:cxn ang="0">
                  <a:pos x="4" y="16"/>
                </a:cxn>
              </a:cxnLst>
              <a:rect l="0" t="0" r="r" b="b"/>
              <a:pathLst>
                <a:path w="17" h="17">
                  <a:moveTo>
                    <a:pt x="4" y="16"/>
                  </a:moveTo>
                  <a:lnTo>
                    <a:pt x="10" y="14"/>
                  </a:lnTo>
                  <a:lnTo>
                    <a:pt x="14" y="12"/>
                  </a:lnTo>
                  <a:lnTo>
                    <a:pt x="16" y="9"/>
                  </a:lnTo>
                  <a:lnTo>
                    <a:pt x="16" y="6"/>
                  </a:lnTo>
                  <a:lnTo>
                    <a:pt x="14" y="3"/>
                  </a:lnTo>
                  <a:lnTo>
                    <a:pt x="10" y="1"/>
                  </a:lnTo>
                  <a:lnTo>
                    <a:pt x="6" y="0"/>
                  </a:lnTo>
                  <a:lnTo>
                    <a:pt x="0" y="0"/>
                  </a:lnTo>
                  <a:lnTo>
                    <a:pt x="4" y="16"/>
                  </a:lnTo>
                </a:path>
              </a:pathLst>
            </a:custGeom>
            <a:solidFill>
              <a:srgbClr val="FFFFFF"/>
            </a:solidFill>
            <a:ln w="9525" cap="rnd">
              <a:noFill/>
              <a:round/>
              <a:headEnd/>
              <a:tailEnd/>
            </a:ln>
            <a:effectLst/>
          </p:spPr>
          <p:txBody>
            <a:bodyPr/>
            <a:lstStyle/>
            <a:p>
              <a:endParaRPr lang="en-US"/>
            </a:p>
          </p:txBody>
        </p:sp>
        <p:sp>
          <p:nvSpPr>
            <p:cNvPr id="19843" name="Freeform 387"/>
            <p:cNvSpPr>
              <a:spLocks/>
            </p:cNvSpPr>
            <p:nvPr/>
          </p:nvSpPr>
          <p:spPr bwMode="auto">
            <a:xfrm>
              <a:off x="2140" y="3844"/>
              <a:ext cx="295" cy="65"/>
            </a:xfrm>
            <a:custGeom>
              <a:avLst/>
              <a:gdLst/>
              <a:ahLst/>
              <a:cxnLst>
                <a:cxn ang="0">
                  <a:pos x="1" y="58"/>
                </a:cxn>
                <a:cxn ang="0">
                  <a:pos x="2" y="64"/>
                </a:cxn>
                <a:cxn ang="0">
                  <a:pos x="294" y="10"/>
                </a:cxn>
                <a:cxn ang="0">
                  <a:pos x="292" y="0"/>
                </a:cxn>
                <a:cxn ang="0">
                  <a:pos x="0" y="53"/>
                </a:cxn>
                <a:cxn ang="0">
                  <a:pos x="1" y="58"/>
                </a:cxn>
              </a:cxnLst>
              <a:rect l="0" t="0" r="r" b="b"/>
              <a:pathLst>
                <a:path w="295" h="65">
                  <a:moveTo>
                    <a:pt x="1" y="58"/>
                  </a:moveTo>
                  <a:lnTo>
                    <a:pt x="2" y="64"/>
                  </a:lnTo>
                  <a:lnTo>
                    <a:pt x="294" y="10"/>
                  </a:lnTo>
                  <a:lnTo>
                    <a:pt x="292" y="0"/>
                  </a:lnTo>
                  <a:lnTo>
                    <a:pt x="0" y="53"/>
                  </a:lnTo>
                  <a:lnTo>
                    <a:pt x="1" y="58"/>
                  </a:lnTo>
                </a:path>
              </a:pathLst>
            </a:custGeom>
            <a:solidFill>
              <a:srgbClr val="FFFFFF"/>
            </a:solidFill>
            <a:ln w="9525" cap="rnd">
              <a:noFill/>
              <a:round/>
              <a:headEnd/>
              <a:tailEnd/>
            </a:ln>
            <a:effectLst/>
          </p:spPr>
          <p:txBody>
            <a:bodyPr/>
            <a:lstStyle/>
            <a:p>
              <a:endParaRPr lang="en-US"/>
            </a:p>
          </p:txBody>
        </p:sp>
        <p:sp>
          <p:nvSpPr>
            <p:cNvPr id="19844" name="Freeform 388"/>
            <p:cNvSpPr>
              <a:spLocks/>
            </p:cNvSpPr>
            <p:nvPr/>
          </p:nvSpPr>
          <p:spPr bwMode="auto">
            <a:xfrm>
              <a:off x="2136" y="3898"/>
              <a:ext cx="17" cy="17"/>
            </a:xfrm>
            <a:custGeom>
              <a:avLst/>
              <a:gdLst/>
              <a:ahLst/>
              <a:cxnLst>
                <a:cxn ang="0">
                  <a:pos x="10" y="0"/>
                </a:cxn>
                <a:cxn ang="0">
                  <a:pos x="5" y="1"/>
                </a:cxn>
                <a:cxn ang="0">
                  <a:pos x="1" y="3"/>
                </a:cxn>
                <a:cxn ang="0">
                  <a:pos x="0" y="5"/>
                </a:cxn>
                <a:cxn ang="0">
                  <a:pos x="0" y="9"/>
                </a:cxn>
                <a:cxn ang="0">
                  <a:pos x="1" y="12"/>
                </a:cxn>
                <a:cxn ang="0">
                  <a:pos x="5" y="14"/>
                </a:cxn>
                <a:cxn ang="0">
                  <a:pos x="10" y="16"/>
                </a:cxn>
                <a:cxn ang="0">
                  <a:pos x="16" y="16"/>
                </a:cxn>
                <a:cxn ang="0">
                  <a:pos x="10" y="0"/>
                </a:cxn>
              </a:cxnLst>
              <a:rect l="0" t="0" r="r" b="b"/>
              <a:pathLst>
                <a:path w="17" h="17">
                  <a:moveTo>
                    <a:pt x="10" y="0"/>
                  </a:moveTo>
                  <a:lnTo>
                    <a:pt x="5" y="1"/>
                  </a:lnTo>
                  <a:lnTo>
                    <a:pt x="1" y="3"/>
                  </a:lnTo>
                  <a:lnTo>
                    <a:pt x="0" y="5"/>
                  </a:lnTo>
                  <a:lnTo>
                    <a:pt x="0" y="9"/>
                  </a:lnTo>
                  <a:lnTo>
                    <a:pt x="1" y="12"/>
                  </a:lnTo>
                  <a:lnTo>
                    <a:pt x="5" y="14"/>
                  </a:lnTo>
                  <a:lnTo>
                    <a:pt x="10" y="16"/>
                  </a:lnTo>
                  <a:lnTo>
                    <a:pt x="16" y="16"/>
                  </a:lnTo>
                  <a:lnTo>
                    <a:pt x="10" y="0"/>
                  </a:lnTo>
                </a:path>
              </a:pathLst>
            </a:custGeom>
            <a:solidFill>
              <a:srgbClr val="FFFFFF"/>
            </a:solidFill>
            <a:ln w="9525" cap="rnd">
              <a:noFill/>
              <a:round/>
              <a:headEnd/>
              <a:tailEnd/>
            </a:ln>
            <a:effectLst/>
          </p:spPr>
          <p:txBody>
            <a:bodyPr/>
            <a:lstStyle/>
            <a:p>
              <a:endParaRPr lang="en-US"/>
            </a:p>
          </p:txBody>
        </p:sp>
        <p:sp>
          <p:nvSpPr>
            <p:cNvPr id="19845" name="Freeform 389"/>
            <p:cNvSpPr>
              <a:spLocks/>
            </p:cNvSpPr>
            <p:nvPr/>
          </p:nvSpPr>
          <p:spPr bwMode="auto">
            <a:xfrm>
              <a:off x="2434" y="3802"/>
              <a:ext cx="17" cy="17"/>
            </a:xfrm>
            <a:custGeom>
              <a:avLst/>
              <a:gdLst/>
              <a:ahLst/>
              <a:cxnLst>
                <a:cxn ang="0">
                  <a:pos x="6" y="16"/>
                </a:cxn>
                <a:cxn ang="0">
                  <a:pos x="12" y="14"/>
                </a:cxn>
                <a:cxn ang="0">
                  <a:pos x="16" y="12"/>
                </a:cxn>
                <a:cxn ang="0">
                  <a:pos x="16" y="9"/>
                </a:cxn>
                <a:cxn ang="0">
                  <a:pos x="16" y="6"/>
                </a:cxn>
                <a:cxn ang="0">
                  <a:pos x="16" y="3"/>
                </a:cxn>
                <a:cxn ang="0">
                  <a:pos x="12" y="1"/>
                </a:cxn>
                <a:cxn ang="0">
                  <a:pos x="6" y="0"/>
                </a:cxn>
                <a:cxn ang="0">
                  <a:pos x="0" y="0"/>
                </a:cxn>
                <a:cxn ang="0">
                  <a:pos x="6" y="16"/>
                </a:cxn>
              </a:cxnLst>
              <a:rect l="0" t="0" r="r" b="b"/>
              <a:pathLst>
                <a:path w="17" h="17">
                  <a:moveTo>
                    <a:pt x="6" y="16"/>
                  </a:moveTo>
                  <a:lnTo>
                    <a:pt x="12" y="14"/>
                  </a:lnTo>
                  <a:lnTo>
                    <a:pt x="16" y="12"/>
                  </a:lnTo>
                  <a:lnTo>
                    <a:pt x="16" y="9"/>
                  </a:lnTo>
                  <a:lnTo>
                    <a:pt x="16" y="6"/>
                  </a:lnTo>
                  <a:lnTo>
                    <a:pt x="16" y="3"/>
                  </a:lnTo>
                  <a:lnTo>
                    <a:pt x="12" y="1"/>
                  </a:lnTo>
                  <a:lnTo>
                    <a:pt x="6" y="0"/>
                  </a:lnTo>
                  <a:lnTo>
                    <a:pt x="0" y="0"/>
                  </a:lnTo>
                  <a:lnTo>
                    <a:pt x="6" y="16"/>
                  </a:lnTo>
                </a:path>
              </a:pathLst>
            </a:custGeom>
            <a:solidFill>
              <a:srgbClr val="F4F4F4"/>
            </a:solidFill>
            <a:ln w="9525" cap="rnd">
              <a:noFill/>
              <a:round/>
              <a:headEnd/>
              <a:tailEnd/>
            </a:ln>
            <a:effectLst/>
          </p:spPr>
          <p:txBody>
            <a:bodyPr/>
            <a:lstStyle/>
            <a:p>
              <a:endParaRPr lang="en-US"/>
            </a:p>
          </p:txBody>
        </p:sp>
        <p:sp>
          <p:nvSpPr>
            <p:cNvPr id="19846" name="Freeform 390"/>
            <p:cNvSpPr>
              <a:spLocks/>
            </p:cNvSpPr>
            <p:nvPr/>
          </p:nvSpPr>
          <p:spPr bwMode="auto">
            <a:xfrm>
              <a:off x="2116" y="3802"/>
              <a:ext cx="321" cy="69"/>
            </a:xfrm>
            <a:custGeom>
              <a:avLst/>
              <a:gdLst/>
              <a:ahLst/>
              <a:cxnLst>
                <a:cxn ang="0">
                  <a:pos x="1" y="62"/>
                </a:cxn>
                <a:cxn ang="0">
                  <a:pos x="2" y="68"/>
                </a:cxn>
                <a:cxn ang="0">
                  <a:pos x="320" y="10"/>
                </a:cxn>
                <a:cxn ang="0">
                  <a:pos x="317" y="0"/>
                </a:cxn>
                <a:cxn ang="0">
                  <a:pos x="0" y="56"/>
                </a:cxn>
                <a:cxn ang="0">
                  <a:pos x="1" y="62"/>
                </a:cxn>
              </a:cxnLst>
              <a:rect l="0" t="0" r="r" b="b"/>
              <a:pathLst>
                <a:path w="321" h="69">
                  <a:moveTo>
                    <a:pt x="1" y="62"/>
                  </a:moveTo>
                  <a:lnTo>
                    <a:pt x="2" y="68"/>
                  </a:lnTo>
                  <a:lnTo>
                    <a:pt x="320" y="10"/>
                  </a:lnTo>
                  <a:lnTo>
                    <a:pt x="317" y="0"/>
                  </a:lnTo>
                  <a:lnTo>
                    <a:pt x="0" y="56"/>
                  </a:lnTo>
                  <a:lnTo>
                    <a:pt x="1" y="62"/>
                  </a:lnTo>
                </a:path>
              </a:pathLst>
            </a:custGeom>
            <a:solidFill>
              <a:srgbClr val="F4F4F4"/>
            </a:solidFill>
            <a:ln w="9525" cap="rnd">
              <a:noFill/>
              <a:round/>
              <a:headEnd/>
              <a:tailEnd/>
            </a:ln>
            <a:effectLst/>
          </p:spPr>
          <p:txBody>
            <a:bodyPr/>
            <a:lstStyle/>
            <a:p>
              <a:endParaRPr lang="en-US"/>
            </a:p>
          </p:txBody>
        </p:sp>
        <p:sp>
          <p:nvSpPr>
            <p:cNvPr id="19847" name="Freeform 391"/>
            <p:cNvSpPr>
              <a:spLocks/>
            </p:cNvSpPr>
            <p:nvPr/>
          </p:nvSpPr>
          <p:spPr bwMode="auto">
            <a:xfrm>
              <a:off x="2112" y="3858"/>
              <a:ext cx="17" cy="17"/>
            </a:xfrm>
            <a:custGeom>
              <a:avLst/>
              <a:gdLst/>
              <a:ahLst/>
              <a:cxnLst>
                <a:cxn ang="0">
                  <a:pos x="10" y="0"/>
                </a:cxn>
                <a:cxn ang="0">
                  <a:pos x="5" y="2"/>
                </a:cxn>
                <a:cxn ang="0">
                  <a:pos x="1" y="4"/>
                </a:cxn>
                <a:cxn ang="0">
                  <a:pos x="0" y="6"/>
                </a:cxn>
                <a:cxn ang="0">
                  <a:pos x="0" y="9"/>
                </a:cxn>
                <a:cxn ang="0">
                  <a:pos x="1" y="12"/>
                </a:cxn>
                <a:cxn ang="0">
                  <a:pos x="5" y="13"/>
                </a:cxn>
                <a:cxn ang="0">
                  <a:pos x="10" y="16"/>
                </a:cxn>
                <a:cxn ang="0">
                  <a:pos x="16" y="16"/>
                </a:cxn>
                <a:cxn ang="0">
                  <a:pos x="10" y="0"/>
                </a:cxn>
              </a:cxnLst>
              <a:rect l="0" t="0" r="r" b="b"/>
              <a:pathLst>
                <a:path w="17" h="17">
                  <a:moveTo>
                    <a:pt x="10" y="0"/>
                  </a:moveTo>
                  <a:lnTo>
                    <a:pt x="5" y="2"/>
                  </a:lnTo>
                  <a:lnTo>
                    <a:pt x="1" y="4"/>
                  </a:lnTo>
                  <a:lnTo>
                    <a:pt x="0" y="6"/>
                  </a:lnTo>
                  <a:lnTo>
                    <a:pt x="0" y="9"/>
                  </a:lnTo>
                  <a:lnTo>
                    <a:pt x="1" y="12"/>
                  </a:lnTo>
                  <a:lnTo>
                    <a:pt x="5" y="13"/>
                  </a:lnTo>
                  <a:lnTo>
                    <a:pt x="10" y="16"/>
                  </a:lnTo>
                  <a:lnTo>
                    <a:pt x="16" y="16"/>
                  </a:lnTo>
                  <a:lnTo>
                    <a:pt x="10" y="0"/>
                  </a:lnTo>
                </a:path>
              </a:pathLst>
            </a:custGeom>
            <a:solidFill>
              <a:srgbClr val="F4F4F4"/>
            </a:solidFill>
            <a:ln w="9525" cap="rnd">
              <a:noFill/>
              <a:round/>
              <a:headEnd/>
              <a:tailEnd/>
            </a:ln>
            <a:effectLst/>
          </p:spPr>
          <p:txBody>
            <a:bodyPr/>
            <a:lstStyle/>
            <a:p>
              <a:endParaRPr lang="en-US"/>
            </a:p>
          </p:txBody>
        </p:sp>
        <p:sp>
          <p:nvSpPr>
            <p:cNvPr id="19848" name="Freeform 392"/>
            <p:cNvSpPr>
              <a:spLocks/>
            </p:cNvSpPr>
            <p:nvPr/>
          </p:nvSpPr>
          <p:spPr bwMode="auto">
            <a:xfrm>
              <a:off x="801" y="2509"/>
              <a:ext cx="87" cy="189"/>
            </a:xfrm>
            <a:custGeom>
              <a:avLst/>
              <a:gdLst/>
              <a:ahLst/>
              <a:cxnLst>
                <a:cxn ang="0">
                  <a:pos x="2" y="57"/>
                </a:cxn>
                <a:cxn ang="0">
                  <a:pos x="0" y="46"/>
                </a:cxn>
                <a:cxn ang="0">
                  <a:pos x="0" y="35"/>
                </a:cxn>
                <a:cxn ang="0">
                  <a:pos x="0" y="23"/>
                </a:cxn>
                <a:cxn ang="0">
                  <a:pos x="2" y="12"/>
                </a:cxn>
                <a:cxn ang="0">
                  <a:pos x="6" y="5"/>
                </a:cxn>
                <a:cxn ang="0">
                  <a:pos x="12" y="0"/>
                </a:cxn>
                <a:cxn ang="0">
                  <a:pos x="20" y="0"/>
                </a:cxn>
                <a:cxn ang="0">
                  <a:pos x="32" y="6"/>
                </a:cxn>
                <a:cxn ang="0">
                  <a:pos x="42" y="15"/>
                </a:cxn>
                <a:cxn ang="0">
                  <a:pos x="53" y="25"/>
                </a:cxn>
                <a:cxn ang="0">
                  <a:pos x="61" y="38"/>
                </a:cxn>
                <a:cxn ang="0">
                  <a:pos x="69" y="52"/>
                </a:cxn>
                <a:cxn ang="0">
                  <a:pos x="75" y="67"/>
                </a:cxn>
                <a:cxn ang="0">
                  <a:pos x="79" y="81"/>
                </a:cxn>
                <a:cxn ang="0">
                  <a:pos x="83" y="95"/>
                </a:cxn>
                <a:cxn ang="0">
                  <a:pos x="85" y="109"/>
                </a:cxn>
                <a:cxn ang="0">
                  <a:pos x="86" y="124"/>
                </a:cxn>
                <a:cxn ang="0">
                  <a:pos x="84" y="141"/>
                </a:cxn>
                <a:cxn ang="0">
                  <a:pos x="81" y="157"/>
                </a:cxn>
                <a:cxn ang="0">
                  <a:pos x="75" y="171"/>
                </a:cxn>
                <a:cxn ang="0">
                  <a:pos x="67" y="181"/>
                </a:cxn>
                <a:cxn ang="0">
                  <a:pos x="55" y="187"/>
                </a:cxn>
                <a:cxn ang="0">
                  <a:pos x="42" y="186"/>
                </a:cxn>
                <a:cxn ang="0">
                  <a:pos x="30" y="180"/>
                </a:cxn>
                <a:cxn ang="0">
                  <a:pos x="24" y="174"/>
                </a:cxn>
                <a:cxn ang="0">
                  <a:pos x="20" y="166"/>
                </a:cxn>
                <a:cxn ang="0">
                  <a:pos x="17" y="158"/>
                </a:cxn>
                <a:cxn ang="0">
                  <a:pos x="16" y="149"/>
                </a:cxn>
                <a:cxn ang="0">
                  <a:pos x="15" y="140"/>
                </a:cxn>
                <a:cxn ang="0">
                  <a:pos x="15" y="132"/>
                </a:cxn>
                <a:cxn ang="0">
                  <a:pos x="15" y="124"/>
                </a:cxn>
                <a:cxn ang="0">
                  <a:pos x="14" y="118"/>
                </a:cxn>
                <a:cxn ang="0">
                  <a:pos x="14" y="112"/>
                </a:cxn>
                <a:cxn ang="0">
                  <a:pos x="13" y="106"/>
                </a:cxn>
                <a:cxn ang="0">
                  <a:pos x="12" y="98"/>
                </a:cxn>
                <a:cxn ang="0">
                  <a:pos x="11" y="91"/>
                </a:cxn>
                <a:cxn ang="0">
                  <a:pos x="9" y="84"/>
                </a:cxn>
                <a:cxn ang="0">
                  <a:pos x="7" y="74"/>
                </a:cxn>
                <a:cxn ang="0">
                  <a:pos x="5" y="66"/>
                </a:cxn>
              </a:cxnLst>
              <a:rect l="0" t="0" r="r" b="b"/>
              <a:pathLst>
                <a:path w="87" h="189">
                  <a:moveTo>
                    <a:pt x="3" y="61"/>
                  </a:moveTo>
                  <a:lnTo>
                    <a:pt x="2" y="57"/>
                  </a:lnTo>
                  <a:lnTo>
                    <a:pt x="1" y="51"/>
                  </a:lnTo>
                  <a:lnTo>
                    <a:pt x="0" y="46"/>
                  </a:lnTo>
                  <a:lnTo>
                    <a:pt x="0" y="40"/>
                  </a:lnTo>
                  <a:lnTo>
                    <a:pt x="0" y="35"/>
                  </a:lnTo>
                  <a:lnTo>
                    <a:pt x="0" y="29"/>
                  </a:lnTo>
                  <a:lnTo>
                    <a:pt x="0" y="23"/>
                  </a:lnTo>
                  <a:lnTo>
                    <a:pt x="1" y="18"/>
                  </a:lnTo>
                  <a:lnTo>
                    <a:pt x="2" y="12"/>
                  </a:lnTo>
                  <a:lnTo>
                    <a:pt x="4" y="9"/>
                  </a:lnTo>
                  <a:lnTo>
                    <a:pt x="6" y="5"/>
                  </a:lnTo>
                  <a:lnTo>
                    <a:pt x="9" y="2"/>
                  </a:lnTo>
                  <a:lnTo>
                    <a:pt x="12" y="0"/>
                  </a:lnTo>
                  <a:lnTo>
                    <a:pt x="16" y="0"/>
                  </a:lnTo>
                  <a:lnTo>
                    <a:pt x="20" y="0"/>
                  </a:lnTo>
                  <a:lnTo>
                    <a:pt x="25" y="2"/>
                  </a:lnTo>
                  <a:lnTo>
                    <a:pt x="32" y="6"/>
                  </a:lnTo>
                  <a:lnTo>
                    <a:pt x="37" y="9"/>
                  </a:lnTo>
                  <a:lnTo>
                    <a:pt x="42" y="15"/>
                  </a:lnTo>
                  <a:lnTo>
                    <a:pt x="48" y="19"/>
                  </a:lnTo>
                  <a:lnTo>
                    <a:pt x="53" y="25"/>
                  </a:lnTo>
                  <a:lnTo>
                    <a:pt x="57" y="32"/>
                  </a:lnTo>
                  <a:lnTo>
                    <a:pt x="61" y="38"/>
                  </a:lnTo>
                  <a:lnTo>
                    <a:pt x="65" y="45"/>
                  </a:lnTo>
                  <a:lnTo>
                    <a:pt x="69" y="52"/>
                  </a:lnTo>
                  <a:lnTo>
                    <a:pt x="72" y="60"/>
                  </a:lnTo>
                  <a:lnTo>
                    <a:pt x="75" y="67"/>
                  </a:lnTo>
                  <a:lnTo>
                    <a:pt x="77" y="74"/>
                  </a:lnTo>
                  <a:lnTo>
                    <a:pt x="79" y="81"/>
                  </a:lnTo>
                  <a:lnTo>
                    <a:pt x="81" y="88"/>
                  </a:lnTo>
                  <a:lnTo>
                    <a:pt x="83" y="95"/>
                  </a:lnTo>
                  <a:lnTo>
                    <a:pt x="84" y="102"/>
                  </a:lnTo>
                  <a:lnTo>
                    <a:pt x="85" y="109"/>
                  </a:lnTo>
                  <a:lnTo>
                    <a:pt x="86" y="116"/>
                  </a:lnTo>
                  <a:lnTo>
                    <a:pt x="86" y="124"/>
                  </a:lnTo>
                  <a:lnTo>
                    <a:pt x="85" y="132"/>
                  </a:lnTo>
                  <a:lnTo>
                    <a:pt x="84" y="141"/>
                  </a:lnTo>
                  <a:lnTo>
                    <a:pt x="82" y="149"/>
                  </a:lnTo>
                  <a:lnTo>
                    <a:pt x="81" y="157"/>
                  </a:lnTo>
                  <a:lnTo>
                    <a:pt x="78" y="164"/>
                  </a:lnTo>
                  <a:lnTo>
                    <a:pt x="75" y="171"/>
                  </a:lnTo>
                  <a:lnTo>
                    <a:pt x="71" y="177"/>
                  </a:lnTo>
                  <a:lnTo>
                    <a:pt x="67" y="181"/>
                  </a:lnTo>
                  <a:lnTo>
                    <a:pt x="62" y="185"/>
                  </a:lnTo>
                  <a:lnTo>
                    <a:pt x="55" y="187"/>
                  </a:lnTo>
                  <a:lnTo>
                    <a:pt x="49" y="188"/>
                  </a:lnTo>
                  <a:lnTo>
                    <a:pt x="42" y="186"/>
                  </a:lnTo>
                  <a:lnTo>
                    <a:pt x="34" y="182"/>
                  </a:lnTo>
                  <a:lnTo>
                    <a:pt x="30" y="180"/>
                  </a:lnTo>
                  <a:lnTo>
                    <a:pt x="27" y="177"/>
                  </a:lnTo>
                  <a:lnTo>
                    <a:pt x="24" y="174"/>
                  </a:lnTo>
                  <a:lnTo>
                    <a:pt x="22" y="170"/>
                  </a:lnTo>
                  <a:lnTo>
                    <a:pt x="20" y="166"/>
                  </a:lnTo>
                  <a:lnTo>
                    <a:pt x="18" y="162"/>
                  </a:lnTo>
                  <a:lnTo>
                    <a:pt x="17" y="158"/>
                  </a:lnTo>
                  <a:lnTo>
                    <a:pt x="16" y="153"/>
                  </a:lnTo>
                  <a:lnTo>
                    <a:pt x="16" y="149"/>
                  </a:lnTo>
                  <a:lnTo>
                    <a:pt x="15" y="144"/>
                  </a:lnTo>
                  <a:lnTo>
                    <a:pt x="15" y="140"/>
                  </a:lnTo>
                  <a:lnTo>
                    <a:pt x="15" y="136"/>
                  </a:lnTo>
                  <a:lnTo>
                    <a:pt x="15" y="132"/>
                  </a:lnTo>
                  <a:lnTo>
                    <a:pt x="15" y="128"/>
                  </a:lnTo>
                  <a:lnTo>
                    <a:pt x="15" y="124"/>
                  </a:lnTo>
                  <a:lnTo>
                    <a:pt x="15" y="121"/>
                  </a:lnTo>
                  <a:lnTo>
                    <a:pt x="14" y="118"/>
                  </a:lnTo>
                  <a:lnTo>
                    <a:pt x="14" y="116"/>
                  </a:lnTo>
                  <a:lnTo>
                    <a:pt x="14" y="112"/>
                  </a:lnTo>
                  <a:lnTo>
                    <a:pt x="13" y="109"/>
                  </a:lnTo>
                  <a:lnTo>
                    <a:pt x="13" y="106"/>
                  </a:lnTo>
                  <a:lnTo>
                    <a:pt x="13" y="102"/>
                  </a:lnTo>
                  <a:lnTo>
                    <a:pt x="12" y="98"/>
                  </a:lnTo>
                  <a:lnTo>
                    <a:pt x="12" y="95"/>
                  </a:lnTo>
                  <a:lnTo>
                    <a:pt x="11" y="91"/>
                  </a:lnTo>
                  <a:lnTo>
                    <a:pt x="11" y="87"/>
                  </a:lnTo>
                  <a:lnTo>
                    <a:pt x="9" y="84"/>
                  </a:lnTo>
                  <a:lnTo>
                    <a:pt x="9" y="79"/>
                  </a:lnTo>
                  <a:lnTo>
                    <a:pt x="7" y="74"/>
                  </a:lnTo>
                  <a:lnTo>
                    <a:pt x="6" y="71"/>
                  </a:lnTo>
                  <a:lnTo>
                    <a:pt x="5" y="66"/>
                  </a:lnTo>
                  <a:lnTo>
                    <a:pt x="3" y="61"/>
                  </a:lnTo>
                </a:path>
              </a:pathLst>
            </a:custGeom>
            <a:solidFill>
              <a:srgbClr val="8C8C8C"/>
            </a:solidFill>
            <a:ln w="9525" cap="rnd">
              <a:noFill/>
              <a:round/>
              <a:headEnd/>
              <a:tailEnd/>
            </a:ln>
            <a:effectLst/>
          </p:spPr>
          <p:txBody>
            <a:bodyPr/>
            <a:lstStyle/>
            <a:p>
              <a:endParaRPr lang="en-US"/>
            </a:p>
          </p:txBody>
        </p:sp>
        <p:sp>
          <p:nvSpPr>
            <p:cNvPr id="19849" name="Freeform 393"/>
            <p:cNvSpPr>
              <a:spLocks/>
            </p:cNvSpPr>
            <p:nvPr/>
          </p:nvSpPr>
          <p:spPr bwMode="auto">
            <a:xfrm>
              <a:off x="801" y="2509"/>
              <a:ext cx="45" cy="188"/>
            </a:xfrm>
            <a:custGeom>
              <a:avLst/>
              <a:gdLst/>
              <a:ahLst/>
              <a:cxnLst>
                <a:cxn ang="0">
                  <a:pos x="22" y="1"/>
                </a:cxn>
                <a:cxn ang="0">
                  <a:pos x="18" y="3"/>
                </a:cxn>
                <a:cxn ang="0">
                  <a:pos x="13" y="9"/>
                </a:cxn>
                <a:cxn ang="0">
                  <a:pos x="9" y="22"/>
                </a:cxn>
                <a:cxn ang="0">
                  <a:pos x="9" y="41"/>
                </a:cxn>
                <a:cxn ang="0">
                  <a:pos x="11" y="56"/>
                </a:cxn>
                <a:cxn ang="0">
                  <a:pos x="14" y="66"/>
                </a:cxn>
                <a:cxn ang="0">
                  <a:pos x="17" y="76"/>
                </a:cxn>
                <a:cxn ang="0">
                  <a:pos x="19" y="88"/>
                </a:cxn>
                <a:cxn ang="0">
                  <a:pos x="21" y="98"/>
                </a:cxn>
                <a:cxn ang="0">
                  <a:pos x="22" y="111"/>
                </a:cxn>
                <a:cxn ang="0">
                  <a:pos x="22" y="122"/>
                </a:cxn>
                <a:cxn ang="0">
                  <a:pos x="23" y="133"/>
                </a:cxn>
                <a:cxn ang="0">
                  <a:pos x="24" y="143"/>
                </a:cxn>
                <a:cxn ang="0">
                  <a:pos x="24" y="152"/>
                </a:cxn>
                <a:cxn ang="0">
                  <a:pos x="25" y="159"/>
                </a:cxn>
                <a:cxn ang="0">
                  <a:pos x="28" y="166"/>
                </a:cxn>
                <a:cxn ang="0">
                  <a:pos x="31" y="173"/>
                </a:cxn>
                <a:cxn ang="0">
                  <a:pos x="35" y="180"/>
                </a:cxn>
                <a:cxn ang="0">
                  <a:pos x="41" y="185"/>
                </a:cxn>
                <a:cxn ang="0">
                  <a:pos x="43" y="187"/>
                </a:cxn>
                <a:cxn ang="0">
                  <a:pos x="37" y="184"/>
                </a:cxn>
                <a:cxn ang="0">
                  <a:pos x="28" y="179"/>
                </a:cxn>
                <a:cxn ang="0">
                  <a:pos x="20" y="167"/>
                </a:cxn>
                <a:cxn ang="0">
                  <a:pos x="16" y="154"/>
                </a:cxn>
                <a:cxn ang="0">
                  <a:pos x="15" y="145"/>
                </a:cxn>
                <a:cxn ang="0">
                  <a:pos x="15" y="137"/>
                </a:cxn>
                <a:cxn ang="0">
                  <a:pos x="15" y="129"/>
                </a:cxn>
                <a:cxn ang="0">
                  <a:pos x="14" y="121"/>
                </a:cxn>
                <a:cxn ang="0">
                  <a:pos x="14" y="113"/>
                </a:cxn>
                <a:cxn ang="0">
                  <a:pos x="13" y="104"/>
                </a:cxn>
                <a:cxn ang="0">
                  <a:pos x="12" y="94"/>
                </a:cxn>
                <a:cxn ang="0">
                  <a:pos x="9" y="82"/>
                </a:cxn>
                <a:cxn ang="0">
                  <a:pos x="6" y="72"/>
                </a:cxn>
                <a:cxn ang="0">
                  <a:pos x="4" y="62"/>
                </a:cxn>
                <a:cxn ang="0">
                  <a:pos x="2" y="54"/>
                </a:cxn>
                <a:cxn ang="0">
                  <a:pos x="0" y="45"/>
                </a:cxn>
                <a:cxn ang="0">
                  <a:pos x="0" y="38"/>
                </a:cxn>
                <a:cxn ang="0">
                  <a:pos x="0" y="29"/>
                </a:cxn>
                <a:cxn ang="0">
                  <a:pos x="1" y="22"/>
                </a:cxn>
                <a:cxn ang="0">
                  <a:pos x="4" y="10"/>
                </a:cxn>
                <a:cxn ang="0">
                  <a:pos x="8" y="2"/>
                </a:cxn>
                <a:cxn ang="0">
                  <a:pos x="15" y="0"/>
                </a:cxn>
                <a:cxn ang="0">
                  <a:pos x="20" y="0"/>
                </a:cxn>
              </a:cxnLst>
              <a:rect l="0" t="0" r="r" b="b"/>
              <a:pathLst>
                <a:path w="45" h="188">
                  <a:moveTo>
                    <a:pt x="23" y="1"/>
                  </a:moveTo>
                  <a:lnTo>
                    <a:pt x="22" y="1"/>
                  </a:lnTo>
                  <a:lnTo>
                    <a:pt x="21" y="2"/>
                  </a:lnTo>
                  <a:lnTo>
                    <a:pt x="18" y="3"/>
                  </a:lnTo>
                  <a:lnTo>
                    <a:pt x="15" y="6"/>
                  </a:lnTo>
                  <a:lnTo>
                    <a:pt x="13" y="9"/>
                  </a:lnTo>
                  <a:lnTo>
                    <a:pt x="11" y="14"/>
                  </a:lnTo>
                  <a:lnTo>
                    <a:pt x="9" y="22"/>
                  </a:lnTo>
                  <a:lnTo>
                    <a:pt x="8" y="32"/>
                  </a:lnTo>
                  <a:lnTo>
                    <a:pt x="9" y="41"/>
                  </a:lnTo>
                  <a:lnTo>
                    <a:pt x="10" y="49"/>
                  </a:lnTo>
                  <a:lnTo>
                    <a:pt x="11" y="56"/>
                  </a:lnTo>
                  <a:lnTo>
                    <a:pt x="13" y="62"/>
                  </a:lnTo>
                  <a:lnTo>
                    <a:pt x="14" y="66"/>
                  </a:lnTo>
                  <a:lnTo>
                    <a:pt x="15" y="72"/>
                  </a:lnTo>
                  <a:lnTo>
                    <a:pt x="17" y="76"/>
                  </a:lnTo>
                  <a:lnTo>
                    <a:pt x="18" y="82"/>
                  </a:lnTo>
                  <a:lnTo>
                    <a:pt x="19" y="88"/>
                  </a:lnTo>
                  <a:lnTo>
                    <a:pt x="20" y="93"/>
                  </a:lnTo>
                  <a:lnTo>
                    <a:pt x="21" y="98"/>
                  </a:lnTo>
                  <a:lnTo>
                    <a:pt x="22" y="104"/>
                  </a:lnTo>
                  <a:lnTo>
                    <a:pt x="22" y="111"/>
                  </a:lnTo>
                  <a:lnTo>
                    <a:pt x="22" y="116"/>
                  </a:lnTo>
                  <a:lnTo>
                    <a:pt x="22" y="122"/>
                  </a:lnTo>
                  <a:lnTo>
                    <a:pt x="23" y="127"/>
                  </a:lnTo>
                  <a:lnTo>
                    <a:pt x="23" y="133"/>
                  </a:lnTo>
                  <a:lnTo>
                    <a:pt x="23" y="138"/>
                  </a:lnTo>
                  <a:lnTo>
                    <a:pt x="24" y="143"/>
                  </a:lnTo>
                  <a:lnTo>
                    <a:pt x="24" y="147"/>
                  </a:lnTo>
                  <a:lnTo>
                    <a:pt x="24" y="152"/>
                  </a:lnTo>
                  <a:lnTo>
                    <a:pt x="25" y="156"/>
                  </a:lnTo>
                  <a:lnTo>
                    <a:pt x="25" y="159"/>
                  </a:lnTo>
                  <a:lnTo>
                    <a:pt x="26" y="161"/>
                  </a:lnTo>
                  <a:lnTo>
                    <a:pt x="28" y="166"/>
                  </a:lnTo>
                  <a:lnTo>
                    <a:pt x="30" y="170"/>
                  </a:lnTo>
                  <a:lnTo>
                    <a:pt x="31" y="173"/>
                  </a:lnTo>
                  <a:lnTo>
                    <a:pt x="33" y="177"/>
                  </a:lnTo>
                  <a:lnTo>
                    <a:pt x="35" y="180"/>
                  </a:lnTo>
                  <a:lnTo>
                    <a:pt x="38" y="182"/>
                  </a:lnTo>
                  <a:lnTo>
                    <a:pt x="41" y="185"/>
                  </a:lnTo>
                  <a:lnTo>
                    <a:pt x="44" y="187"/>
                  </a:lnTo>
                  <a:lnTo>
                    <a:pt x="43" y="187"/>
                  </a:lnTo>
                  <a:lnTo>
                    <a:pt x="40" y="186"/>
                  </a:lnTo>
                  <a:lnTo>
                    <a:pt x="37" y="184"/>
                  </a:lnTo>
                  <a:lnTo>
                    <a:pt x="33" y="182"/>
                  </a:lnTo>
                  <a:lnTo>
                    <a:pt x="28" y="179"/>
                  </a:lnTo>
                  <a:lnTo>
                    <a:pt x="24" y="174"/>
                  </a:lnTo>
                  <a:lnTo>
                    <a:pt x="20" y="167"/>
                  </a:lnTo>
                  <a:lnTo>
                    <a:pt x="17" y="158"/>
                  </a:lnTo>
                  <a:lnTo>
                    <a:pt x="16" y="154"/>
                  </a:lnTo>
                  <a:lnTo>
                    <a:pt x="15" y="150"/>
                  </a:lnTo>
                  <a:lnTo>
                    <a:pt x="15" y="145"/>
                  </a:lnTo>
                  <a:lnTo>
                    <a:pt x="15" y="141"/>
                  </a:lnTo>
                  <a:lnTo>
                    <a:pt x="15" y="137"/>
                  </a:lnTo>
                  <a:lnTo>
                    <a:pt x="15" y="134"/>
                  </a:lnTo>
                  <a:lnTo>
                    <a:pt x="15" y="129"/>
                  </a:lnTo>
                  <a:lnTo>
                    <a:pt x="15" y="125"/>
                  </a:lnTo>
                  <a:lnTo>
                    <a:pt x="14" y="121"/>
                  </a:lnTo>
                  <a:lnTo>
                    <a:pt x="14" y="117"/>
                  </a:lnTo>
                  <a:lnTo>
                    <a:pt x="14" y="113"/>
                  </a:lnTo>
                  <a:lnTo>
                    <a:pt x="13" y="108"/>
                  </a:lnTo>
                  <a:lnTo>
                    <a:pt x="13" y="104"/>
                  </a:lnTo>
                  <a:lnTo>
                    <a:pt x="13" y="98"/>
                  </a:lnTo>
                  <a:lnTo>
                    <a:pt x="12" y="94"/>
                  </a:lnTo>
                  <a:lnTo>
                    <a:pt x="11" y="88"/>
                  </a:lnTo>
                  <a:lnTo>
                    <a:pt x="9" y="82"/>
                  </a:lnTo>
                  <a:lnTo>
                    <a:pt x="8" y="77"/>
                  </a:lnTo>
                  <a:lnTo>
                    <a:pt x="6" y="72"/>
                  </a:lnTo>
                  <a:lnTo>
                    <a:pt x="5" y="68"/>
                  </a:lnTo>
                  <a:lnTo>
                    <a:pt x="4" y="62"/>
                  </a:lnTo>
                  <a:lnTo>
                    <a:pt x="3" y="59"/>
                  </a:lnTo>
                  <a:lnTo>
                    <a:pt x="2" y="54"/>
                  </a:lnTo>
                  <a:lnTo>
                    <a:pt x="1" y="50"/>
                  </a:lnTo>
                  <a:lnTo>
                    <a:pt x="0" y="45"/>
                  </a:lnTo>
                  <a:lnTo>
                    <a:pt x="0" y="42"/>
                  </a:lnTo>
                  <a:lnTo>
                    <a:pt x="0" y="38"/>
                  </a:lnTo>
                  <a:lnTo>
                    <a:pt x="0" y="34"/>
                  </a:lnTo>
                  <a:lnTo>
                    <a:pt x="0" y="29"/>
                  </a:lnTo>
                  <a:lnTo>
                    <a:pt x="0" y="26"/>
                  </a:lnTo>
                  <a:lnTo>
                    <a:pt x="1" y="22"/>
                  </a:lnTo>
                  <a:lnTo>
                    <a:pt x="2" y="18"/>
                  </a:lnTo>
                  <a:lnTo>
                    <a:pt x="4" y="10"/>
                  </a:lnTo>
                  <a:lnTo>
                    <a:pt x="6" y="6"/>
                  </a:lnTo>
                  <a:lnTo>
                    <a:pt x="8" y="2"/>
                  </a:lnTo>
                  <a:lnTo>
                    <a:pt x="12" y="0"/>
                  </a:lnTo>
                  <a:lnTo>
                    <a:pt x="15" y="0"/>
                  </a:lnTo>
                  <a:lnTo>
                    <a:pt x="17" y="0"/>
                  </a:lnTo>
                  <a:lnTo>
                    <a:pt x="20" y="0"/>
                  </a:lnTo>
                  <a:lnTo>
                    <a:pt x="23" y="1"/>
                  </a:lnTo>
                </a:path>
              </a:pathLst>
            </a:custGeom>
            <a:solidFill>
              <a:srgbClr val="333333"/>
            </a:solidFill>
            <a:ln w="9525" cap="rnd">
              <a:noFill/>
              <a:round/>
              <a:headEnd/>
              <a:tailEnd/>
            </a:ln>
            <a:effectLst/>
          </p:spPr>
          <p:txBody>
            <a:bodyPr/>
            <a:lstStyle/>
            <a:p>
              <a:endParaRPr lang="en-US"/>
            </a:p>
          </p:txBody>
        </p:sp>
        <p:sp>
          <p:nvSpPr>
            <p:cNvPr id="19850" name="Freeform 394"/>
            <p:cNvSpPr>
              <a:spLocks/>
            </p:cNvSpPr>
            <p:nvPr/>
          </p:nvSpPr>
          <p:spPr bwMode="auto">
            <a:xfrm>
              <a:off x="858" y="2574"/>
              <a:ext cx="27" cy="88"/>
            </a:xfrm>
            <a:custGeom>
              <a:avLst/>
              <a:gdLst/>
              <a:ahLst/>
              <a:cxnLst>
                <a:cxn ang="0">
                  <a:pos x="14" y="0"/>
                </a:cxn>
                <a:cxn ang="0">
                  <a:pos x="13" y="0"/>
                </a:cxn>
                <a:cxn ang="0">
                  <a:pos x="11" y="0"/>
                </a:cxn>
                <a:cxn ang="0">
                  <a:pos x="9" y="3"/>
                </a:cxn>
                <a:cxn ang="0">
                  <a:pos x="7" y="6"/>
                </a:cxn>
                <a:cxn ang="0">
                  <a:pos x="4" y="12"/>
                </a:cxn>
                <a:cxn ang="0">
                  <a:pos x="2" y="20"/>
                </a:cxn>
                <a:cxn ang="0">
                  <a:pos x="0" y="30"/>
                </a:cxn>
                <a:cxn ang="0">
                  <a:pos x="0" y="43"/>
                </a:cxn>
                <a:cxn ang="0">
                  <a:pos x="1" y="55"/>
                </a:cxn>
                <a:cxn ang="0">
                  <a:pos x="4" y="65"/>
                </a:cxn>
                <a:cxn ang="0">
                  <a:pos x="7" y="73"/>
                </a:cxn>
                <a:cxn ang="0">
                  <a:pos x="11" y="78"/>
                </a:cxn>
                <a:cxn ang="0">
                  <a:pos x="15" y="82"/>
                </a:cxn>
                <a:cxn ang="0">
                  <a:pos x="18" y="84"/>
                </a:cxn>
                <a:cxn ang="0">
                  <a:pos x="21" y="86"/>
                </a:cxn>
                <a:cxn ang="0">
                  <a:pos x="21" y="87"/>
                </a:cxn>
                <a:cxn ang="0">
                  <a:pos x="21" y="86"/>
                </a:cxn>
                <a:cxn ang="0">
                  <a:pos x="22" y="84"/>
                </a:cxn>
                <a:cxn ang="0">
                  <a:pos x="23" y="82"/>
                </a:cxn>
                <a:cxn ang="0">
                  <a:pos x="23" y="79"/>
                </a:cxn>
                <a:cxn ang="0">
                  <a:pos x="24" y="75"/>
                </a:cxn>
                <a:cxn ang="0">
                  <a:pos x="25" y="70"/>
                </a:cxn>
                <a:cxn ang="0">
                  <a:pos x="25" y="66"/>
                </a:cxn>
                <a:cxn ang="0">
                  <a:pos x="26" y="60"/>
                </a:cxn>
                <a:cxn ang="0">
                  <a:pos x="26" y="53"/>
                </a:cxn>
                <a:cxn ang="0">
                  <a:pos x="26" y="46"/>
                </a:cxn>
                <a:cxn ang="0">
                  <a:pos x="25" y="40"/>
                </a:cxn>
                <a:cxn ang="0">
                  <a:pos x="24" y="32"/>
                </a:cxn>
                <a:cxn ang="0">
                  <a:pos x="22" y="24"/>
                </a:cxn>
                <a:cxn ang="0">
                  <a:pos x="20" y="16"/>
                </a:cxn>
                <a:cxn ang="0">
                  <a:pos x="17" y="7"/>
                </a:cxn>
                <a:cxn ang="0">
                  <a:pos x="14" y="0"/>
                </a:cxn>
              </a:cxnLst>
              <a:rect l="0" t="0" r="r" b="b"/>
              <a:pathLst>
                <a:path w="27" h="88">
                  <a:moveTo>
                    <a:pt x="14" y="0"/>
                  </a:moveTo>
                  <a:lnTo>
                    <a:pt x="13" y="0"/>
                  </a:lnTo>
                  <a:lnTo>
                    <a:pt x="11" y="0"/>
                  </a:lnTo>
                  <a:lnTo>
                    <a:pt x="9" y="3"/>
                  </a:lnTo>
                  <a:lnTo>
                    <a:pt x="7" y="6"/>
                  </a:lnTo>
                  <a:lnTo>
                    <a:pt x="4" y="12"/>
                  </a:lnTo>
                  <a:lnTo>
                    <a:pt x="2" y="20"/>
                  </a:lnTo>
                  <a:lnTo>
                    <a:pt x="0" y="30"/>
                  </a:lnTo>
                  <a:lnTo>
                    <a:pt x="0" y="43"/>
                  </a:lnTo>
                  <a:lnTo>
                    <a:pt x="1" y="55"/>
                  </a:lnTo>
                  <a:lnTo>
                    <a:pt x="4" y="65"/>
                  </a:lnTo>
                  <a:lnTo>
                    <a:pt x="7" y="73"/>
                  </a:lnTo>
                  <a:lnTo>
                    <a:pt x="11" y="78"/>
                  </a:lnTo>
                  <a:lnTo>
                    <a:pt x="15" y="82"/>
                  </a:lnTo>
                  <a:lnTo>
                    <a:pt x="18" y="84"/>
                  </a:lnTo>
                  <a:lnTo>
                    <a:pt x="21" y="86"/>
                  </a:lnTo>
                  <a:lnTo>
                    <a:pt x="21" y="87"/>
                  </a:lnTo>
                  <a:lnTo>
                    <a:pt x="21" y="86"/>
                  </a:lnTo>
                  <a:lnTo>
                    <a:pt x="22" y="84"/>
                  </a:lnTo>
                  <a:lnTo>
                    <a:pt x="23" y="82"/>
                  </a:lnTo>
                  <a:lnTo>
                    <a:pt x="23" y="79"/>
                  </a:lnTo>
                  <a:lnTo>
                    <a:pt x="24" y="75"/>
                  </a:lnTo>
                  <a:lnTo>
                    <a:pt x="25" y="70"/>
                  </a:lnTo>
                  <a:lnTo>
                    <a:pt x="25" y="66"/>
                  </a:lnTo>
                  <a:lnTo>
                    <a:pt x="26" y="60"/>
                  </a:lnTo>
                  <a:lnTo>
                    <a:pt x="26" y="53"/>
                  </a:lnTo>
                  <a:lnTo>
                    <a:pt x="26" y="46"/>
                  </a:lnTo>
                  <a:lnTo>
                    <a:pt x="25" y="40"/>
                  </a:lnTo>
                  <a:lnTo>
                    <a:pt x="24" y="32"/>
                  </a:lnTo>
                  <a:lnTo>
                    <a:pt x="22" y="24"/>
                  </a:lnTo>
                  <a:lnTo>
                    <a:pt x="20" y="16"/>
                  </a:lnTo>
                  <a:lnTo>
                    <a:pt x="17" y="7"/>
                  </a:lnTo>
                  <a:lnTo>
                    <a:pt x="14" y="0"/>
                  </a:lnTo>
                </a:path>
              </a:pathLst>
            </a:custGeom>
            <a:solidFill>
              <a:srgbClr val="B2B2B2"/>
            </a:solidFill>
            <a:ln w="9525" cap="rnd">
              <a:noFill/>
              <a:round/>
              <a:headEnd/>
              <a:tailEnd/>
            </a:ln>
            <a:effectLst/>
          </p:spPr>
          <p:txBody>
            <a:bodyPr/>
            <a:lstStyle/>
            <a:p>
              <a:endParaRPr lang="en-US"/>
            </a:p>
          </p:txBody>
        </p:sp>
        <p:sp>
          <p:nvSpPr>
            <p:cNvPr id="19851" name="Freeform 395"/>
            <p:cNvSpPr>
              <a:spLocks/>
            </p:cNvSpPr>
            <p:nvPr/>
          </p:nvSpPr>
          <p:spPr bwMode="auto">
            <a:xfrm>
              <a:off x="1484" y="2706"/>
              <a:ext cx="17" cy="17"/>
            </a:xfrm>
            <a:custGeom>
              <a:avLst/>
              <a:gdLst/>
              <a:ahLst/>
              <a:cxnLst>
                <a:cxn ang="0">
                  <a:pos x="16" y="12"/>
                </a:cxn>
                <a:cxn ang="0">
                  <a:pos x="14" y="6"/>
                </a:cxn>
                <a:cxn ang="0">
                  <a:pos x="12" y="2"/>
                </a:cxn>
                <a:cxn ang="0">
                  <a:pos x="10" y="0"/>
                </a:cxn>
                <a:cxn ang="0">
                  <a:pos x="7" y="0"/>
                </a:cxn>
                <a:cxn ang="0">
                  <a:pos x="5" y="2"/>
                </a:cxn>
                <a:cxn ang="0">
                  <a:pos x="2" y="6"/>
                </a:cxn>
                <a:cxn ang="0">
                  <a:pos x="1" y="10"/>
                </a:cxn>
                <a:cxn ang="0">
                  <a:pos x="0" y="16"/>
                </a:cxn>
                <a:cxn ang="0">
                  <a:pos x="16" y="12"/>
                </a:cxn>
              </a:cxnLst>
              <a:rect l="0" t="0" r="r" b="b"/>
              <a:pathLst>
                <a:path w="17" h="17">
                  <a:moveTo>
                    <a:pt x="16" y="12"/>
                  </a:moveTo>
                  <a:lnTo>
                    <a:pt x="14" y="6"/>
                  </a:lnTo>
                  <a:lnTo>
                    <a:pt x="12" y="2"/>
                  </a:lnTo>
                  <a:lnTo>
                    <a:pt x="10" y="0"/>
                  </a:lnTo>
                  <a:lnTo>
                    <a:pt x="7" y="0"/>
                  </a:lnTo>
                  <a:lnTo>
                    <a:pt x="5" y="2"/>
                  </a:lnTo>
                  <a:lnTo>
                    <a:pt x="2" y="6"/>
                  </a:lnTo>
                  <a:lnTo>
                    <a:pt x="1" y="10"/>
                  </a:lnTo>
                  <a:lnTo>
                    <a:pt x="0" y="16"/>
                  </a:lnTo>
                  <a:lnTo>
                    <a:pt x="16" y="12"/>
                  </a:lnTo>
                </a:path>
              </a:pathLst>
            </a:custGeom>
            <a:solidFill>
              <a:srgbClr val="990033"/>
            </a:solidFill>
            <a:ln w="9525" cap="rnd">
              <a:noFill/>
              <a:round/>
              <a:headEnd/>
              <a:tailEnd/>
            </a:ln>
            <a:effectLst/>
          </p:spPr>
          <p:txBody>
            <a:bodyPr/>
            <a:lstStyle/>
            <a:p>
              <a:endParaRPr lang="en-US"/>
            </a:p>
          </p:txBody>
        </p:sp>
        <p:sp>
          <p:nvSpPr>
            <p:cNvPr id="19852" name="Freeform 396"/>
            <p:cNvSpPr>
              <a:spLocks/>
            </p:cNvSpPr>
            <p:nvPr/>
          </p:nvSpPr>
          <p:spPr bwMode="auto">
            <a:xfrm>
              <a:off x="1484" y="2710"/>
              <a:ext cx="62" cy="432"/>
            </a:xfrm>
            <a:custGeom>
              <a:avLst/>
              <a:gdLst/>
              <a:ahLst/>
              <a:cxnLst>
                <a:cxn ang="0">
                  <a:pos x="59" y="419"/>
                </a:cxn>
                <a:cxn ang="0">
                  <a:pos x="55" y="396"/>
                </a:cxn>
                <a:cxn ang="0">
                  <a:pos x="51" y="369"/>
                </a:cxn>
                <a:cxn ang="0">
                  <a:pos x="47" y="338"/>
                </a:cxn>
                <a:cxn ang="0">
                  <a:pos x="43" y="305"/>
                </a:cxn>
                <a:cxn ang="0">
                  <a:pos x="39" y="269"/>
                </a:cxn>
                <a:cxn ang="0">
                  <a:pos x="34" y="233"/>
                </a:cxn>
                <a:cxn ang="0">
                  <a:pos x="31" y="197"/>
                </a:cxn>
                <a:cxn ang="0">
                  <a:pos x="27" y="161"/>
                </a:cxn>
                <a:cxn ang="0">
                  <a:pos x="23" y="126"/>
                </a:cxn>
                <a:cxn ang="0">
                  <a:pos x="20" y="95"/>
                </a:cxn>
                <a:cxn ang="0">
                  <a:pos x="17" y="66"/>
                </a:cxn>
                <a:cxn ang="0">
                  <a:pos x="14" y="42"/>
                </a:cxn>
                <a:cxn ang="0">
                  <a:pos x="12" y="22"/>
                </a:cxn>
                <a:cxn ang="0">
                  <a:pos x="11" y="8"/>
                </a:cxn>
                <a:cxn ang="0">
                  <a:pos x="10" y="1"/>
                </a:cxn>
                <a:cxn ang="0">
                  <a:pos x="0" y="1"/>
                </a:cxn>
                <a:cxn ang="0">
                  <a:pos x="0" y="5"/>
                </a:cxn>
                <a:cxn ang="0">
                  <a:pos x="1" y="16"/>
                </a:cxn>
                <a:cxn ang="0">
                  <a:pos x="3" y="32"/>
                </a:cxn>
                <a:cxn ang="0">
                  <a:pos x="5" y="55"/>
                </a:cxn>
                <a:cxn ang="0">
                  <a:pos x="8" y="82"/>
                </a:cxn>
                <a:cxn ang="0">
                  <a:pos x="11" y="111"/>
                </a:cxn>
                <a:cxn ang="0">
                  <a:pos x="14" y="144"/>
                </a:cxn>
                <a:cxn ang="0">
                  <a:pos x="19" y="180"/>
                </a:cxn>
                <a:cxn ang="0">
                  <a:pos x="22" y="216"/>
                </a:cxn>
                <a:cxn ang="0">
                  <a:pos x="26" y="253"/>
                </a:cxn>
                <a:cxn ang="0">
                  <a:pos x="31" y="289"/>
                </a:cxn>
                <a:cxn ang="0">
                  <a:pos x="35" y="323"/>
                </a:cxn>
                <a:cxn ang="0">
                  <a:pos x="39" y="355"/>
                </a:cxn>
                <a:cxn ang="0">
                  <a:pos x="43" y="384"/>
                </a:cxn>
                <a:cxn ang="0">
                  <a:pos x="47" y="411"/>
                </a:cxn>
                <a:cxn ang="0">
                  <a:pos x="51" y="431"/>
                </a:cxn>
              </a:cxnLst>
              <a:rect l="0" t="0" r="r" b="b"/>
              <a:pathLst>
                <a:path w="62" h="432">
                  <a:moveTo>
                    <a:pt x="61" y="429"/>
                  </a:moveTo>
                  <a:lnTo>
                    <a:pt x="59" y="419"/>
                  </a:lnTo>
                  <a:lnTo>
                    <a:pt x="57" y="408"/>
                  </a:lnTo>
                  <a:lnTo>
                    <a:pt x="55" y="396"/>
                  </a:lnTo>
                  <a:lnTo>
                    <a:pt x="53" y="383"/>
                  </a:lnTo>
                  <a:lnTo>
                    <a:pt x="51" y="369"/>
                  </a:lnTo>
                  <a:lnTo>
                    <a:pt x="49" y="354"/>
                  </a:lnTo>
                  <a:lnTo>
                    <a:pt x="47" y="338"/>
                  </a:lnTo>
                  <a:lnTo>
                    <a:pt x="45" y="322"/>
                  </a:lnTo>
                  <a:lnTo>
                    <a:pt x="43" y="305"/>
                  </a:lnTo>
                  <a:lnTo>
                    <a:pt x="41" y="287"/>
                  </a:lnTo>
                  <a:lnTo>
                    <a:pt x="39" y="269"/>
                  </a:lnTo>
                  <a:lnTo>
                    <a:pt x="37" y="251"/>
                  </a:lnTo>
                  <a:lnTo>
                    <a:pt x="34" y="233"/>
                  </a:lnTo>
                  <a:lnTo>
                    <a:pt x="33" y="214"/>
                  </a:lnTo>
                  <a:lnTo>
                    <a:pt x="31" y="197"/>
                  </a:lnTo>
                  <a:lnTo>
                    <a:pt x="29" y="178"/>
                  </a:lnTo>
                  <a:lnTo>
                    <a:pt x="27" y="161"/>
                  </a:lnTo>
                  <a:lnTo>
                    <a:pt x="25" y="144"/>
                  </a:lnTo>
                  <a:lnTo>
                    <a:pt x="23" y="126"/>
                  </a:lnTo>
                  <a:lnTo>
                    <a:pt x="21" y="111"/>
                  </a:lnTo>
                  <a:lnTo>
                    <a:pt x="20" y="95"/>
                  </a:lnTo>
                  <a:lnTo>
                    <a:pt x="18" y="80"/>
                  </a:lnTo>
                  <a:lnTo>
                    <a:pt x="17" y="66"/>
                  </a:lnTo>
                  <a:lnTo>
                    <a:pt x="16" y="53"/>
                  </a:lnTo>
                  <a:lnTo>
                    <a:pt x="14" y="42"/>
                  </a:lnTo>
                  <a:lnTo>
                    <a:pt x="14" y="31"/>
                  </a:lnTo>
                  <a:lnTo>
                    <a:pt x="12" y="22"/>
                  </a:lnTo>
                  <a:lnTo>
                    <a:pt x="12" y="14"/>
                  </a:lnTo>
                  <a:lnTo>
                    <a:pt x="11" y="8"/>
                  </a:lnTo>
                  <a:lnTo>
                    <a:pt x="10" y="3"/>
                  </a:lnTo>
                  <a:lnTo>
                    <a:pt x="10" y="1"/>
                  </a:lnTo>
                  <a:lnTo>
                    <a:pt x="10" y="0"/>
                  </a:lnTo>
                  <a:lnTo>
                    <a:pt x="0" y="1"/>
                  </a:lnTo>
                  <a:lnTo>
                    <a:pt x="0" y="2"/>
                  </a:lnTo>
                  <a:lnTo>
                    <a:pt x="0" y="5"/>
                  </a:lnTo>
                  <a:lnTo>
                    <a:pt x="1" y="9"/>
                  </a:lnTo>
                  <a:lnTo>
                    <a:pt x="1" y="16"/>
                  </a:lnTo>
                  <a:lnTo>
                    <a:pt x="2" y="23"/>
                  </a:lnTo>
                  <a:lnTo>
                    <a:pt x="3" y="32"/>
                  </a:lnTo>
                  <a:lnTo>
                    <a:pt x="4" y="43"/>
                  </a:lnTo>
                  <a:lnTo>
                    <a:pt x="5" y="55"/>
                  </a:lnTo>
                  <a:lnTo>
                    <a:pt x="7" y="68"/>
                  </a:lnTo>
                  <a:lnTo>
                    <a:pt x="8" y="82"/>
                  </a:lnTo>
                  <a:lnTo>
                    <a:pt x="9" y="96"/>
                  </a:lnTo>
                  <a:lnTo>
                    <a:pt x="11" y="111"/>
                  </a:lnTo>
                  <a:lnTo>
                    <a:pt x="13" y="128"/>
                  </a:lnTo>
                  <a:lnTo>
                    <a:pt x="14" y="144"/>
                  </a:lnTo>
                  <a:lnTo>
                    <a:pt x="17" y="162"/>
                  </a:lnTo>
                  <a:lnTo>
                    <a:pt x="19" y="180"/>
                  </a:lnTo>
                  <a:lnTo>
                    <a:pt x="20" y="198"/>
                  </a:lnTo>
                  <a:lnTo>
                    <a:pt x="22" y="216"/>
                  </a:lnTo>
                  <a:lnTo>
                    <a:pt x="24" y="234"/>
                  </a:lnTo>
                  <a:lnTo>
                    <a:pt x="26" y="253"/>
                  </a:lnTo>
                  <a:lnTo>
                    <a:pt x="29" y="270"/>
                  </a:lnTo>
                  <a:lnTo>
                    <a:pt x="31" y="289"/>
                  </a:lnTo>
                  <a:lnTo>
                    <a:pt x="33" y="305"/>
                  </a:lnTo>
                  <a:lnTo>
                    <a:pt x="35" y="323"/>
                  </a:lnTo>
                  <a:lnTo>
                    <a:pt x="37" y="339"/>
                  </a:lnTo>
                  <a:lnTo>
                    <a:pt x="39" y="355"/>
                  </a:lnTo>
                  <a:lnTo>
                    <a:pt x="41" y="371"/>
                  </a:lnTo>
                  <a:lnTo>
                    <a:pt x="43" y="384"/>
                  </a:lnTo>
                  <a:lnTo>
                    <a:pt x="45" y="398"/>
                  </a:lnTo>
                  <a:lnTo>
                    <a:pt x="47" y="411"/>
                  </a:lnTo>
                  <a:lnTo>
                    <a:pt x="48" y="421"/>
                  </a:lnTo>
                  <a:lnTo>
                    <a:pt x="51" y="431"/>
                  </a:lnTo>
                  <a:lnTo>
                    <a:pt x="61" y="429"/>
                  </a:lnTo>
                </a:path>
              </a:pathLst>
            </a:custGeom>
            <a:solidFill>
              <a:srgbClr val="990033"/>
            </a:solidFill>
            <a:ln w="9525" cap="rnd">
              <a:noFill/>
              <a:round/>
              <a:headEnd/>
              <a:tailEnd/>
            </a:ln>
            <a:effectLst/>
          </p:spPr>
          <p:txBody>
            <a:bodyPr/>
            <a:lstStyle/>
            <a:p>
              <a:endParaRPr lang="en-US"/>
            </a:p>
          </p:txBody>
        </p:sp>
        <p:sp>
          <p:nvSpPr>
            <p:cNvPr id="19853" name="Freeform 397"/>
            <p:cNvSpPr>
              <a:spLocks/>
            </p:cNvSpPr>
            <p:nvPr/>
          </p:nvSpPr>
          <p:spPr bwMode="auto">
            <a:xfrm>
              <a:off x="1535" y="3139"/>
              <a:ext cx="17" cy="17"/>
            </a:xfrm>
            <a:custGeom>
              <a:avLst/>
              <a:gdLst/>
              <a:ahLst/>
              <a:cxnLst>
                <a:cxn ang="0">
                  <a:pos x="0" y="4"/>
                </a:cxn>
                <a:cxn ang="0">
                  <a:pos x="1" y="10"/>
                </a:cxn>
                <a:cxn ang="0">
                  <a:pos x="3" y="14"/>
                </a:cxn>
                <a:cxn ang="0">
                  <a:pos x="5" y="16"/>
                </a:cxn>
                <a:cxn ang="0">
                  <a:pos x="9" y="16"/>
                </a:cxn>
                <a:cxn ang="0">
                  <a:pos x="12" y="14"/>
                </a:cxn>
                <a:cxn ang="0">
                  <a:pos x="14" y="10"/>
                </a:cxn>
                <a:cxn ang="0">
                  <a:pos x="16" y="6"/>
                </a:cxn>
                <a:cxn ang="0">
                  <a:pos x="16" y="0"/>
                </a:cxn>
                <a:cxn ang="0">
                  <a:pos x="0" y="4"/>
                </a:cxn>
              </a:cxnLst>
              <a:rect l="0" t="0" r="r" b="b"/>
              <a:pathLst>
                <a:path w="17" h="17">
                  <a:moveTo>
                    <a:pt x="0" y="4"/>
                  </a:moveTo>
                  <a:lnTo>
                    <a:pt x="1" y="10"/>
                  </a:lnTo>
                  <a:lnTo>
                    <a:pt x="3" y="14"/>
                  </a:lnTo>
                  <a:lnTo>
                    <a:pt x="5" y="16"/>
                  </a:lnTo>
                  <a:lnTo>
                    <a:pt x="9" y="16"/>
                  </a:lnTo>
                  <a:lnTo>
                    <a:pt x="12" y="14"/>
                  </a:lnTo>
                  <a:lnTo>
                    <a:pt x="14" y="10"/>
                  </a:lnTo>
                  <a:lnTo>
                    <a:pt x="16" y="6"/>
                  </a:lnTo>
                  <a:lnTo>
                    <a:pt x="16" y="0"/>
                  </a:lnTo>
                  <a:lnTo>
                    <a:pt x="0" y="4"/>
                  </a:lnTo>
                </a:path>
              </a:pathLst>
            </a:custGeom>
            <a:solidFill>
              <a:srgbClr val="990033"/>
            </a:solidFill>
            <a:ln w="9525" cap="rnd">
              <a:noFill/>
              <a:round/>
              <a:headEnd/>
              <a:tailEnd/>
            </a:ln>
            <a:effectLst/>
          </p:spPr>
          <p:txBody>
            <a:bodyPr/>
            <a:lstStyle/>
            <a:p>
              <a:endParaRPr lang="en-US"/>
            </a:p>
          </p:txBody>
        </p:sp>
        <p:sp>
          <p:nvSpPr>
            <p:cNvPr id="19854" name="Freeform 398"/>
            <p:cNvSpPr>
              <a:spLocks/>
            </p:cNvSpPr>
            <p:nvPr/>
          </p:nvSpPr>
          <p:spPr bwMode="auto">
            <a:xfrm>
              <a:off x="1480" y="2741"/>
              <a:ext cx="17" cy="17"/>
            </a:xfrm>
            <a:custGeom>
              <a:avLst/>
              <a:gdLst/>
              <a:ahLst/>
              <a:cxnLst>
                <a:cxn ang="0">
                  <a:pos x="16" y="12"/>
                </a:cxn>
                <a:cxn ang="0">
                  <a:pos x="14" y="6"/>
                </a:cxn>
                <a:cxn ang="0">
                  <a:pos x="12" y="2"/>
                </a:cxn>
                <a:cxn ang="0">
                  <a:pos x="10" y="0"/>
                </a:cxn>
                <a:cxn ang="0">
                  <a:pos x="6" y="0"/>
                </a:cxn>
                <a:cxn ang="0">
                  <a:pos x="4" y="2"/>
                </a:cxn>
                <a:cxn ang="0">
                  <a:pos x="2" y="4"/>
                </a:cxn>
                <a:cxn ang="0">
                  <a:pos x="0" y="10"/>
                </a:cxn>
                <a:cxn ang="0">
                  <a:pos x="0" y="16"/>
                </a:cxn>
                <a:cxn ang="0">
                  <a:pos x="16" y="12"/>
                </a:cxn>
              </a:cxnLst>
              <a:rect l="0" t="0" r="r" b="b"/>
              <a:pathLst>
                <a:path w="17" h="17">
                  <a:moveTo>
                    <a:pt x="16" y="12"/>
                  </a:moveTo>
                  <a:lnTo>
                    <a:pt x="14" y="6"/>
                  </a:lnTo>
                  <a:lnTo>
                    <a:pt x="12" y="2"/>
                  </a:lnTo>
                  <a:lnTo>
                    <a:pt x="10" y="0"/>
                  </a:lnTo>
                  <a:lnTo>
                    <a:pt x="6" y="0"/>
                  </a:lnTo>
                  <a:lnTo>
                    <a:pt x="4" y="2"/>
                  </a:lnTo>
                  <a:lnTo>
                    <a:pt x="2" y="4"/>
                  </a:lnTo>
                  <a:lnTo>
                    <a:pt x="0" y="10"/>
                  </a:lnTo>
                  <a:lnTo>
                    <a:pt x="0" y="16"/>
                  </a:lnTo>
                  <a:lnTo>
                    <a:pt x="16" y="12"/>
                  </a:lnTo>
                </a:path>
              </a:pathLst>
            </a:custGeom>
            <a:solidFill>
              <a:srgbClr val="AD0056"/>
            </a:solidFill>
            <a:ln w="9525" cap="rnd">
              <a:noFill/>
              <a:round/>
              <a:headEnd/>
              <a:tailEnd/>
            </a:ln>
            <a:effectLst/>
          </p:spPr>
          <p:txBody>
            <a:bodyPr/>
            <a:lstStyle/>
            <a:p>
              <a:endParaRPr lang="en-US"/>
            </a:p>
          </p:txBody>
        </p:sp>
        <p:sp>
          <p:nvSpPr>
            <p:cNvPr id="19855" name="Freeform 399"/>
            <p:cNvSpPr>
              <a:spLocks/>
            </p:cNvSpPr>
            <p:nvPr/>
          </p:nvSpPr>
          <p:spPr bwMode="auto">
            <a:xfrm>
              <a:off x="1480" y="2745"/>
              <a:ext cx="53" cy="366"/>
            </a:xfrm>
            <a:custGeom>
              <a:avLst/>
              <a:gdLst/>
              <a:ahLst/>
              <a:cxnLst>
                <a:cxn ang="0">
                  <a:pos x="50" y="354"/>
                </a:cxn>
                <a:cxn ang="0">
                  <a:pos x="47" y="335"/>
                </a:cxn>
                <a:cxn ang="0">
                  <a:pos x="44" y="312"/>
                </a:cxn>
                <a:cxn ang="0">
                  <a:pos x="40" y="285"/>
                </a:cxn>
                <a:cxn ang="0">
                  <a:pos x="37" y="257"/>
                </a:cxn>
                <a:cxn ang="0">
                  <a:pos x="33" y="227"/>
                </a:cxn>
                <a:cxn ang="0">
                  <a:pos x="30" y="196"/>
                </a:cxn>
                <a:cxn ang="0">
                  <a:pos x="26" y="166"/>
                </a:cxn>
                <a:cxn ang="0">
                  <a:pos x="23" y="135"/>
                </a:cxn>
                <a:cxn ang="0">
                  <a:pos x="21" y="107"/>
                </a:cxn>
                <a:cxn ang="0">
                  <a:pos x="18" y="80"/>
                </a:cxn>
                <a:cxn ang="0">
                  <a:pos x="15" y="55"/>
                </a:cxn>
                <a:cxn ang="0">
                  <a:pos x="13" y="35"/>
                </a:cxn>
                <a:cxn ang="0">
                  <a:pos x="11" y="19"/>
                </a:cxn>
                <a:cxn ang="0">
                  <a:pos x="10" y="6"/>
                </a:cxn>
                <a:cxn ang="0">
                  <a:pos x="9" y="0"/>
                </a:cxn>
                <a:cxn ang="0">
                  <a:pos x="0" y="1"/>
                </a:cxn>
                <a:cxn ang="0">
                  <a:pos x="0" y="4"/>
                </a:cxn>
                <a:cxn ang="0">
                  <a:pos x="1" y="13"/>
                </a:cxn>
                <a:cxn ang="0">
                  <a:pos x="2" y="27"/>
                </a:cxn>
                <a:cxn ang="0">
                  <a:pos x="4" y="46"/>
                </a:cxn>
                <a:cxn ang="0">
                  <a:pos x="6" y="68"/>
                </a:cxn>
                <a:cxn ang="0">
                  <a:pos x="9" y="94"/>
                </a:cxn>
                <a:cxn ang="0">
                  <a:pos x="11" y="122"/>
                </a:cxn>
                <a:cxn ang="0">
                  <a:pos x="14" y="152"/>
                </a:cxn>
                <a:cxn ang="0">
                  <a:pos x="18" y="182"/>
                </a:cxn>
                <a:cxn ang="0">
                  <a:pos x="21" y="213"/>
                </a:cxn>
                <a:cxn ang="0">
                  <a:pos x="25" y="244"/>
                </a:cxn>
                <a:cxn ang="0">
                  <a:pos x="28" y="273"/>
                </a:cxn>
                <a:cxn ang="0">
                  <a:pos x="32" y="300"/>
                </a:cxn>
                <a:cxn ang="0">
                  <a:pos x="35" y="325"/>
                </a:cxn>
                <a:cxn ang="0">
                  <a:pos x="38" y="347"/>
                </a:cxn>
                <a:cxn ang="0">
                  <a:pos x="42" y="365"/>
                </a:cxn>
              </a:cxnLst>
              <a:rect l="0" t="0" r="r" b="b"/>
              <a:pathLst>
                <a:path w="53" h="366">
                  <a:moveTo>
                    <a:pt x="52" y="362"/>
                  </a:moveTo>
                  <a:lnTo>
                    <a:pt x="50" y="354"/>
                  </a:lnTo>
                  <a:lnTo>
                    <a:pt x="49" y="345"/>
                  </a:lnTo>
                  <a:lnTo>
                    <a:pt x="47" y="335"/>
                  </a:lnTo>
                  <a:lnTo>
                    <a:pt x="45" y="324"/>
                  </a:lnTo>
                  <a:lnTo>
                    <a:pt x="44" y="312"/>
                  </a:lnTo>
                  <a:lnTo>
                    <a:pt x="42" y="299"/>
                  </a:lnTo>
                  <a:lnTo>
                    <a:pt x="40" y="285"/>
                  </a:lnTo>
                  <a:lnTo>
                    <a:pt x="39" y="271"/>
                  </a:lnTo>
                  <a:lnTo>
                    <a:pt x="37" y="257"/>
                  </a:lnTo>
                  <a:lnTo>
                    <a:pt x="35" y="242"/>
                  </a:lnTo>
                  <a:lnTo>
                    <a:pt x="33" y="227"/>
                  </a:lnTo>
                  <a:lnTo>
                    <a:pt x="31" y="211"/>
                  </a:lnTo>
                  <a:lnTo>
                    <a:pt x="30" y="196"/>
                  </a:lnTo>
                  <a:lnTo>
                    <a:pt x="28" y="181"/>
                  </a:lnTo>
                  <a:lnTo>
                    <a:pt x="26" y="166"/>
                  </a:lnTo>
                  <a:lnTo>
                    <a:pt x="25" y="150"/>
                  </a:lnTo>
                  <a:lnTo>
                    <a:pt x="23" y="135"/>
                  </a:lnTo>
                  <a:lnTo>
                    <a:pt x="21" y="120"/>
                  </a:lnTo>
                  <a:lnTo>
                    <a:pt x="21" y="107"/>
                  </a:lnTo>
                  <a:lnTo>
                    <a:pt x="18" y="93"/>
                  </a:lnTo>
                  <a:lnTo>
                    <a:pt x="18" y="80"/>
                  </a:lnTo>
                  <a:lnTo>
                    <a:pt x="16" y="67"/>
                  </a:lnTo>
                  <a:lnTo>
                    <a:pt x="15" y="55"/>
                  </a:lnTo>
                  <a:lnTo>
                    <a:pt x="14" y="45"/>
                  </a:lnTo>
                  <a:lnTo>
                    <a:pt x="13" y="35"/>
                  </a:lnTo>
                  <a:lnTo>
                    <a:pt x="12" y="26"/>
                  </a:lnTo>
                  <a:lnTo>
                    <a:pt x="11" y="19"/>
                  </a:lnTo>
                  <a:lnTo>
                    <a:pt x="11" y="12"/>
                  </a:lnTo>
                  <a:lnTo>
                    <a:pt x="10" y="6"/>
                  </a:lnTo>
                  <a:lnTo>
                    <a:pt x="10" y="3"/>
                  </a:lnTo>
                  <a:lnTo>
                    <a:pt x="9" y="0"/>
                  </a:lnTo>
                  <a:lnTo>
                    <a:pt x="9" y="0"/>
                  </a:lnTo>
                  <a:lnTo>
                    <a:pt x="0" y="1"/>
                  </a:lnTo>
                  <a:lnTo>
                    <a:pt x="0" y="2"/>
                  </a:lnTo>
                  <a:lnTo>
                    <a:pt x="0" y="4"/>
                  </a:lnTo>
                  <a:lnTo>
                    <a:pt x="0" y="8"/>
                  </a:lnTo>
                  <a:lnTo>
                    <a:pt x="1" y="13"/>
                  </a:lnTo>
                  <a:lnTo>
                    <a:pt x="1" y="19"/>
                  </a:lnTo>
                  <a:lnTo>
                    <a:pt x="2" y="27"/>
                  </a:lnTo>
                  <a:lnTo>
                    <a:pt x="3" y="36"/>
                  </a:lnTo>
                  <a:lnTo>
                    <a:pt x="4" y="46"/>
                  </a:lnTo>
                  <a:lnTo>
                    <a:pt x="4" y="57"/>
                  </a:lnTo>
                  <a:lnTo>
                    <a:pt x="6" y="68"/>
                  </a:lnTo>
                  <a:lnTo>
                    <a:pt x="7" y="81"/>
                  </a:lnTo>
                  <a:lnTo>
                    <a:pt x="9" y="94"/>
                  </a:lnTo>
                  <a:lnTo>
                    <a:pt x="10" y="108"/>
                  </a:lnTo>
                  <a:lnTo>
                    <a:pt x="11" y="122"/>
                  </a:lnTo>
                  <a:lnTo>
                    <a:pt x="13" y="136"/>
                  </a:lnTo>
                  <a:lnTo>
                    <a:pt x="14" y="152"/>
                  </a:lnTo>
                  <a:lnTo>
                    <a:pt x="16" y="167"/>
                  </a:lnTo>
                  <a:lnTo>
                    <a:pt x="18" y="182"/>
                  </a:lnTo>
                  <a:lnTo>
                    <a:pt x="20" y="198"/>
                  </a:lnTo>
                  <a:lnTo>
                    <a:pt x="21" y="213"/>
                  </a:lnTo>
                  <a:lnTo>
                    <a:pt x="23" y="228"/>
                  </a:lnTo>
                  <a:lnTo>
                    <a:pt x="25" y="244"/>
                  </a:lnTo>
                  <a:lnTo>
                    <a:pt x="27" y="258"/>
                  </a:lnTo>
                  <a:lnTo>
                    <a:pt x="28" y="273"/>
                  </a:lnTo>
                  <a:lnTo>
                    <a:pt x="30" y="286"/>
                  </a:lnTo>
                  <a:lnTo>
                    <a:pt x="32" y="300"/>
                  </a:lnTo>
                  <a:lnTo>
                    <a:pt x="34" y="313"/>
                  </a:lnTo>
                  <a:lnTo>
                    <a:pt x="35" y="325"/>
                  </a:lnTo>
                  <a:lnTo>
                    <a:pt x="37" y="336"/>
                  </a:lnTo>
                  <a:lnTo>
                    <a:pt x="38" y="347"/>
                  </a:lnTo>
                  <a:lnTo>
                    <a:pt x="40" y="356"/>
                  </a:lnTo>
                  <a:lnTo>
                    <a:pt x="42" y="365"/>
                  </a:lnTo>
                  <a:lnTo>
                    <a:pt x="52" y="362"/>
                  </a:lnTo>
                </a:path>
              </a:pathLst>
            </a:custGeom>
            <a:solidFill>
              <a:srgbClr val="AD0056"/>
            </a:solidFill>
            <a:ln w="9525" cap="rnd">
              <a:noFill/>
              <a:round/>
              <a:headEnd/>
              <a:tailEnd/>
            </a:ln>
            <a:effectLst/>
          </p:spPr>
          <p:txBody>
            <a:bodyPr/>
            <a:lstStyle/>
            <a:p>
              <a:endParaRPr lang="en-US"/>
            </a:p>
          </p:txBody>
        </p:sp>
        <p:sp>
          <p:nvSpPr>
            <p:cNvPr id="19856" name="Freeform 400"/>
            <p:cNvSpPr>
              <a:spLocks/>
            </p:cNvSpPr>
            <p:nvPr/>
          </p:nvSpPr>
          <p:spPr bwMode="auto">
            <a:xfrm>
              <a:off x="1522" y="3108"/>
              <a:ext cx="17" cy="17"/>
            </a:xfrm>
            <a:custGeom>
              <a:avLst/>
              <a:gdLst/>
              <a:ahLst/>
              <a:cxnLst>
                <a:cxn ang="0">
                  <a:pos x="0" y="5"/>
                </a:cxn>
                <a:cxn ang="0">
                  <a:pos x="1" y="10"/>
                </a:cxn>
                <a:cxn ang="0">
                  <a:pos x="3" y="14"/>
                </a:cxn>
                <a:cxn ang="0">
                  <a:pos x="6" y="16"/>
                </a:cxn>
                <a:cxn ang="0">
                  <a:pos x="10" y="16"/>
                </a:cxn>
                <a:cxn ang="0">
                  <a:pos x="12" y="14"/>
                </a:cxn>
                <a:cxn ang="0">
                  <a:pos x="14" y="10"/>
                </a:cxn>
                <a:cxn ang="0">
                  <a:pos x="16" y="5"/>
                </a:cxn>
                <a:cxn ang="0">
                  <a:pos x="16" y="0"/>
                </a:cxn>
                <a:cxn ang="0">
                  <a:pos x="0" y="5"/>
                </a:cxn>
              </a:cxnLst>
              <a:rect l="0" t="0" r="r" b="b"/>
              <a:pathLst>
                <a:path w="17" h="17">
                  <a:moveTo>
                    <a:pt x="0" y="5"/>
                  </a:moveTo>
                  <a:lnTo>
                    <a:pt x="1" y="10"/>
                  </a:lnTo>
                  <a:lnTo>
                    <a:pt x="3" y="14"/>
                  </a:lnTo>
                  <a:lnTo>
                    <a:pt x="6" y="16"/>
                  </a:lnTo>
                  <a:lnTo>
                    <a:pt x="10" y="16"/>
                  </a:lnTo>
                  <a:lnTo>
                    <a:pt x="12" y="14"/>
                  </a:lnTo>
                  <a:lnTo>
                    <a:pt x="14" y="10"/>
                  </a:lnTo>
                  <a:lnTo>
                    <a:pt x="16" y="5"/>
                  </a:lnTo>
                  <a:lnTo>
                    <a:pt x="16" y="0"/>
                  </a:lnTo>
                  <a:lnTo>
                    <a:pt x="0" y="5"/>
                  </a:lnTo>
                </a:path>
              </a:pathLst>
            </a:custGeom>
            <a:solidFill>
              <a:srgbClr val="AD0056"/>
            </a:solidFill>
            <a:ln w="9525" cap="rnd">
              <a:noFill/>
              <a:round/>
              <a:headEnd/>
              <a:tailEnd/>
            </a:ln>
            <a:effectLst/>
          </p:spPr>
          <p:txBody>
            <a:bodyPr/>
            <a:lstStyle/>
            <a:p>
              <a:endParaRPr lang="en-US"/>
            </a:p>
          </p:txBody>
        </p:sp>
        <p:sp>
          <p:nvSpPr>
            <p:cNvPr id="19857" name="Freeform 401"/>
            <p:cNvSpPr>
              <a:spLocks/>
            </p:cNvSpPr>
            <p:nvPr/>
          </p:nvSpPr>
          <p:spPr bwMode="auto">
            <a:xfrm>
              <a:off x="1474" y="2775"/>
              <a:ext cx="17" cy="17"/>
            </a:xfrm>
            <a:custGeom>
              <a:avLst/>
              <a:gdLst/>
              <a:ahLst/>
              <a:cxnLst>
                <a:cxn ang="0">
                  <a:pos x="16" y="12"/>
                </a:cxn>
                <a:cxn ang="0">
                  <a:pos x="14" y="6"/>
                </a:cxn>
                <a:cxn ang="0">
                  <a:pos x="12" y="2"/>
                </a:cxn>
                <a:cxn ang="0">
                  <a:pos x="10" y="0"/>
                </a:cxn>
                <a:cxn ang="0">
                  <a:pos x="7" y="0"/>
                </a:cxn>
                <a:cxn ang="0">
                  <a:pos x="5" y="0"/>
                </a:cxn>
                <a:cxn ang="0">
                  <a:pos x="2" y="4"/>
                </a:cxn>
                <a:cxn ang="0">
                  <a:pos x="1" y="10"/>
                </a:cxn>
                <a:cxn ang="0">
                  <a:pos x="0" y="16"/>
                </a:cxn>
                <a:cxn ang="0">
                  <a:pos x="16" y="12"/>
                </a:cxn>
              </a:cxnLst>
              <a:rect l="0" t="0" r="r" b="b"/>
              <a:pathLst>
                <a:path w="17" h="17">
                  <a:moveTo>
                    <a:pt x="16" y="12"/>
                  </a:moveTo>
                  <a:lnTo>
                    <a:pt x="14" y="6"/>
                  </a:lnTo>
                  <a:lnTo>
                    <a:pt x="12" y="2"/>
                  </a:lnTo>
                  <a:lnTo>
                    <a:pt x="10" y="0"/>
                  </a:lnTo>
                  <a:lnTo>
                    <a:pt x="7" y="0"/>
                  </a:lnTo>
                  <a:lnTo>
                    <a:pt x="5" y="0"/>
                  </a:lnTo>
                  <a:lnTo>
                    <a:pt x="2" y="4"/>
                  </a:lnTo>
                  <a:lnTo>
                    <a:pt x="1" y="10"/>
                  </a:lnTo>
                  <a:lnTo>
                    <a:pt x="0" y="16"/>
                  </a:lnTo>
                  <a:lnTo>
                    <a:pt x="16" y="12"/>
                  </a:lnTo>
                </a:path>
              </a:pathLst>
            </a:custGeom>
            <a:solidFill>
              <a:srgbClr val="C1267A"/>
            </a:solidFill>
            <a:ln w="9525" cap="rnd">
              <a:noFill/>
              <a:round/>
              <a:headEnd/>
              <a:tailEnd/>
            </a:ln>
            <a:effectLst/>
          </p:spPr>
          <p:txBody>
            <a:bodyPr/>
            <a:lstStyle/>
            <a:p>
              <a:endParaRPr lang="en-US"/>
            </a:p>
          </p:txBody>
        </p:sp>
        <p:sp>
          <p:nvSpPr>
            <p:cNvPr id="19858" name="Freeform 402"/>
            <p:cNvSpPr>
              <a:spLocks/>
            </p:cNvSpPr>
            <p:nvPr/>
          </p:nvSpPr>
          <p:spPr bwMode="auto">
            <a:xfrm>
              <a:off x="1474" y="2780"/>
              <a:ext cx="47" cy="301"/>
            </a:xfrm>
            <a:custGeom>
              <a:avLst/>
              <a:gdLst/>
              <a:ahLst/>
              <a:cxnLst>
                <a:cxn ang="0">
                  <a:pos x="44" y="290"/>
                </a:cxn>
                <a:cxn ang="0">
                  <a:pos x="41" y="273"/>
                </a:cxn>
                <a:cxn ang="0">
                  <a:pos x="38" y="254"/>
                </a:cxn>
                <a:cxn ang="0">
                  <a:pos x="36" y="233"/>
                </a:cxn>
                <a:cxn ang="0">
                  <a:pos x="33" y="210"/>
                </a:cxn>
                <a:cxn ang="0">
                  <a:pos x="30" y="185"/>
                </a:cxn>
                <a:cxn ang="0">
                  <a:pos x="26" y="160"/>
                </a:cxn>
                <a:cxn ang="0">
                  <a:pos x="24" y="135"/>
                </a:cxn>
                <a:cxn ang="0">
                  <a:pos x="21" y="110"/>
                </a:cxn>
                <a:cxn ang="0">
                  <a:pos x="19" y="87"/>
                </a:cxn>
                <a:cxn ang="0">
                  <a:pos x="16" y="65"/>
                </a:cxn>
                <a:cxn ang="0">
                  <a:pos x="14" y="45"/>
                </a:cxn>
                <a:cxn ang="0">
                  <a:pos x="13" y="28"/>
                </a:cxn>
                <a:cxn ang="0">
                  <a:pos x="12" y="15"/>
                </a:cxn>
                <a:cxn ang="0">
                  <a:pos x="11" y="6"/>
                </a:cxn>
                <a:cxn ang="0">
                  <a:pos x="10" y="0"/>
                </a:cxn>
                <a:cxn ang="0">
                  <a:pos x="0" y="1"/>
                </a:cxn>
                <a:cxn ang="0">
                  <a:pos x="0" y="3"/>
                </a:cxn>
                <a:cxn ang="0">
                  <a:pos x="1" y="11"/>
                </a:cxn>
                <a:cxn ang="0">
                  <a:pos x="2" y="22"/>
                </a:cxn>
                <a:cxn ang="0">
                  <a:pos x="3" y="38"/>
                </a:cxn>
                <a:cxn ang="0">
                  <a:pos x="5" y="56"/>
                </a:cxn>
                <a:cxn ang="0">
                  <a:pos x="7" y="77"/>
                </a:cxn>
                <a:cxn ang="0">
                  <a:pos x="9" y="100"/>
                </a:cxn>
                <a:cxn ang="0">
                  <a:pos x="12" y="123"/>
                </a:cxn>
                <a:cxn ang="0">
                  <a:pos x="15" y="149"/>
                </a:cxn>
                <a:cxn ang="0">
                  <a:pos x="18" y="174"/>
                </a:cxn>
                <a:cxn ang="0">
                  <a:pos x="21" y="199"/>
                </a:cxn>
                <a:cxn ang="0">
                  <a:pos x="24" y="223"/>
                </a:cxn>
                <a:cxn ang="0">
                  <a:pos x="26" y="246"/>
                </a:cxn>
                <a:cxn ang="0">
                  <a:pos x="30" y="267"/>
                </a:cxn>
                <a:cxn ang="0">
                  <a:pos x="33" y="284"/>
                </a:cxn>
                <a:cxn ang="0">
                  <a:pos x="35" y="300"/>
                </a:cxn>
              </a:cxnLst>
              <a:rect l="0" t="0" r="r" b="b"/>
              <a:pathLst>
                <a:path w="47" h="301">
                  <a:moveTo>
                    <a:pt x="46" y="297"/>
                  </a:moveTo>
                  <a:lnTo>
                    <a:pt x="44" y="290"/>
                  </a:lnTo>
                  <a:lnTo>
                    <a:pt x="43" y="283"/>
                  </a:lnTo>
                  <a:lnTo>
                    <a:pt x="41" y="273"/>
                  </a:lnTo>
                  <a:lnTo>
                    <a:pt x="40" y="264"/>
                  </a:lnTo>
                  <a:lnTo>
                    <a:pt x="38" y="254"/>
                  </a:lnTo>
                  <a:lnTo>
                    <a:pt x="37" y="244"/>
                  </a:lnTo>
                  <a:lnTo>
                    <a:pt x="36" y="233"/>
                  </a:lnTo>
                  <a:lnTo>
                    <a:pt x="34" y="221"/>
                  </a:lnTo>
                  <a:lnTo>
                    <a:pt x="33" y="210"/>
                  </a:lnTo>
                  <a:lnTo>
                    <a:pt x="31" y="198"/>
                  </a:lnTo>
                  <a:lnTo>
                    <a:pt x="30" y="185"/>
                  </a:lnTo>
                  <a:lnTo>
                    <a:pt x="28" y="172"/>
                  </a:lnTo>
                  <a:lnTo>
                    <a:pt x="26" y="160"/>
                  </a:lnTo>
                  <a:lnTo>
                    <a:pt x="25" y="147"/>
                  </a:lnTo>
                  <a:lnTo>
                    <a:pt x="24" y="135"/>
                  </a:lnTo>
                  <a:lnTo>
                    <a:pt x="23" y="123"/>
                  </a:lnTo>
                  <a:lnTo>
                    <a:pt x="21" y="110"/>
                  </a:lnTo>
                  <a:lnTo>
                    <a:pt x="20" y="98"/>
                  </a:lnTo>
                  <a:lnTo>
                    <a:pt x="19" y="87"/>
                  </a:lnTo>
                  <a:lnTo>
                    <a:pt x="17" y="75"/>
                  </a:lnTo>
                  <a:lnTo>
                    <a:pt x="16" y="65"/>
                  </a:lnTo>
                  <a:lnTo>
                    <a:pt x="16" y="55"/>
                  </a:lnTo>
                  <a:lnTo>
                    <a:pt x="14" y="45"/>
                  </a:lnTo>
                  <a:lnTo>
                    <a:pt x="14" y="36"/>
                  </a:lnTo>
                  <a:lnTo>
                    <a:pt x="13" y="28"/>
                  </a:lnTo>
                  <a:lnTo>
                    <a:pt x="12" y="21"/>
                  </a:lnTo>
                  <a:lnTo>
                    <a:pt x="12" y="15"/>
                  </a:lnTo>
                  <a:lnTo>
                    <a:pt x="11" y="9"/>
                  </a:lnTo>
                  <a:lnTo>
                    <a:pt x="11" y="6"/>
                  </a:lnTo>
                  <a:lnTo>
                    <a:pt x="10" y="2"/>
                  </a:lnTo>
                  <a:lnTo>
                    <a:pt x="10" y="0"/>
                  </a:lnTo>
                  <a:lnTo>
                    <a:pt x="10" y="0"/>
                  </a:lnTo>
                  <a:lnTo>
                    <a:pt x="0" y="1"/>
                  </a:lnTo>
                  <a:lnTo>
                    <a:pt x="0" y="2"/>
                  </a:lnTo>
                  <a:lnTo>
                    <a:pt x="0" y="3"/>
                  </a:lnTo>
                  <a:lnTo>
                    <a:pt x="0" y="6"/>
                  </a:lnTo>
                  <a:lnTo>
                    <a:pt x="1" y="11"/>
                  </a:lnTo>
                  <a:lnTo>
                    <a:pt x="2" y="16"/>
                  </a:lnTo>
                  <a:lnTo>
                    <a:pt x="2" y="22"/>
                  </a:lnTo>
                  <a:lnTo>
                    <a:pt x="3" y="29"/>
                  </a:lnTo>
                  <a:lnTo>
                    <a:pt x="3" y="38"/>
                  </a:lnTo>
                  <a:lnTo>
                    <a:pt x="4" y="46"/>
                  </a:lnTo>
                  <a:lnTo>
                    <a:pt x="5" y="56"/>
                  </a:lnTo>
                  <a:lnTo>
                    <a:pt x="7" y="66"/>
                  </a:lnTo>
                  <a:lnTo>
                    <a:pt x="7" y="77"/>
                  </a:lnTo>
                  <a:lnTo>
                    <a:pt x="9" y="88"/>
                  </a:lnTo>
                  <a:lnTo>
                    <a:pt x="9" y="100"/>
                  </a:lnTo>
                  <a:lnTo>
                    <a:pt x="11" y="112"/>
                  </a:lnTo>
                  <a:lnTo>
                    <a:pt x="12" y="123"/>
                  </a:lnTo>
                  <a:lnTo>
                    <a:pt x="14" y="136"/>
                  </a:lnTo>
                  <a:lnTo>
                    <a:pt x="15" y="149"/>
                  </a:lnTo>
                  <a:lnTo>
                    <a:pt x="16" y="162"/>
                  </a:lnTo>
                  <a:lnTo>
                    <a:pt x="18" y="174"/>
                  </a:lnTo>
                  <a:lnTo>
                    <a:pt x="19" y="186"/>
                  </a:lnTo>
                  <a:lnTo>
                    <a:pt x="21" y="199"/>
                  </a:lnTo>
                  <a:lnTo>
                    <a:pt x="22" y="211"/>
                  </a:lnTo>
                  <a:lnTo>
                    <a:pt x="24" y="223"/>
                  </a:lnTo>
                  <a:lnTo>
                    <a:pt x="25" y="234"/>
                  </a:lnTo>
                  <a:lnTo>
                    <a:pt x="26" y="246"/>
                  </a:lnTo>
                  <a:lnTo>
                    <a:pt x="28" y="256"/>
                  </a:lnTo>
                  <a:lnTo>
                    <a:pt x="30" y="267"/>
                  </a:lnTo>
                  <a:lnTo>
                    <a:pt x="31" y="276"/>
                  </a:lnTo>
                  <a:lnTo>
                    <a:pt x="33" y="284"/>
                  </a:lnTo>
                  <a:lnTo>
                    <a:pt x="33" y="293"/>
                  </a:lnTo>
                  <a:lnTo>
                    <a:pt x="35" y="300"/>
                  </a:lnTo>
                  <a:lnTo>
                    <a:pt x="46" y="297"/>
                  </a:lnTo>
                </a:path>
              </a:pathLst>
            </a:custGeom>
            <a:solidFill>
              <a:srgbClr val="C1267A"/>
            </a:solidFill>
            <a:ln w="9525" cap="rnd">
              <a:noFill/>
              <a:round/>
              <a:headEnd/>
              <a:tailEnd/>
            </a:ln>
            <a:effectLst/>
          </p:spPr>
          <p:txBody>
            <a:bodyPr/>
            <a:lstStyle/>
            <a:p>
              <a:endParaRPr lang="en-US"/>
            </a:p>
          </p:txBody>
        </p:sp>
        <p:sp>
          <p:nvSpPr>
            <p:cNvPr id="19859" name="Freeform 403"/>
            <p:cNvSpPr>
              <a:spLocks/>
            </p:cNvSpPr>
            <p:nvPr/>
          </p:nvSpPr>
          <p:spPr bwMode="auto">
            <a:xfrm>
              <a:off x="1510" y="3078"/>
              <a:ext cx="17" cy="17"/>
            </a:xfrm>
            <a:custGeom>
              <a:avLst/>
              <a:gdLst/>
              <a:ahLst/>
              <a:cxnLst>
                <a:cxn ang="0">
                  <a:pos x="0" y="5"/>
                </a:cxn>
                <a:cxn ang="0">
                  <a:pos x="2" y="10"/>
                </a:cxn>
                <a:cxn ang="0">
                  <a:pos x="3" y="14"/>
                </a:cxn>
                <a:cxn ang="0">
                  <a:pos x="6" y="16"/>
                </a:cxn>
                <a:cxn ang="0">
                  <a:pos x="9" y="16"/>
                </a:cxn>
                <a:cxn ang="0">
                  <a:pos x="12" y="14"/>
                </a:cxn>
                <a:cxn ang="0">
                  <a:pos x="13" y="10"/>
                </a:cxn>
                <a:cxn ang="0">
                  <a:pos x="16" y="5"/>
                </a:cxn>
                <a:cxn ang="0">
                  <a:pos x="16" y="0"/>
                </a:cxn>
                <a:cxn ang="0">
                  <a:pos x="0" y="5"/>
                </a:cxn>
              </a:cxnLst>
              <a:rect l="0" t="0" r="r" b="b"/>
              <a:pathLst>
                <a:path w="17" h="17">
                  <a:moveTo>
                    <a:pt x="0" y="5"/>
                  </a:moveTo>
                  <a:lnTo>
                    <a:pt x="2" y="10"/>
                  </a:lnTo>
                  <a:lnTo>
                    <a:pt x="3" y="14"/>
                  </a:lnTo>
                  <a:lnTo>
                    <a:pt x="6" y="16"/>
                  </a:lnTo>
                  <a:lnTo>
                    <a:pt x="9" y="16"/>
                  </a:lnTo>
                  <a:lnTo>
                    <a:pt x="12" y="14"/>
                  </a:lnTo>
                  <a:lnTo>
                    <a:pt x="13" y="10"/>
                  </a:lnTo>
                  <a:lnTo>
                    <a:pt x="16" y="5"/>
                  </a:lnTo>
                  <a:lnTo>
                    <a:pt x="16" y="0"/>
                  </a:lnTo>
                  <a:lnTo>
                    <a:pt x="0" y="5"/>
                  </a:lnTo>
                </a:path>
              </a:pathLst>
            </a:custGeom>
            <a:solidFill>
              <a:srgbClr val="C1267A"/>
            </a:solidFill>
            <a:ln w="9525" cap="rnd">
              <a:noFill/>
              <a:round/>
              <a:headEnd/>
              <a:tailEnd/>
            </a:ln>
            <a:effectLst/>
          </p:spPr>
          <p:txBody>
            <a:bodyPr/>
            <a:lstStyle/>
            <a:p>
              <a:endParaRPr lang="en-US"/>
            </a:p>
          </p:txBody>
        </p:sp>
        <p:sp>
          <p:nvSpPr>
            <p:cNvPr id="19860" name="Freeform 404"/>
            <p:cNvSpPr>
              <a:spLocks/>
            </p:cNvSpPr>
            <p:nvPr/>
          </p:nvSpPr>
          <p:spPr bwMode="auto">
            <a:xfrm>
              <a:off x="1469" y="2809"/>
              <a:ext cx="17" cy="17"/>
            </a:xfrm>
            <a:custGeom>
              <a:avLst/>
              <a:gdLst/>
              <a:ahLst/>
              <a:cxnLst>
                <a:cxn ang="0">
                  <a:pos x="16" y="12"/>
                </a:cxn>
                <a:cxn ang="0">
                  <a:pos x="14" y="7"/>
                </a:cxn>
                <a:cxn ang="0">
                  <a:pos x="12" y="3"/>
                </a:cxn>
                <a:cxn ang="0">
                  <a:pos x="9" y="0"/>
                </a:cxn>
                <a:cxn ang="0">
                  <a:pos x="7" y="0"/>
                </a:cxn>
                <a:cxn ang="0">
                  <a:pos x="4" y="1"/>
                </a:cxn>
                <a:cxn ang="0">
                  <a:pos x="2" y="5"/>
                </a:cxn>
                <a:cxn ang="0">
                  <a:pos x="1" y="8"/>
                </a:cxn>
                <a:cxn ang="0">
                  <a:pos x="0" y="16"/>
                </a:cxn>
                <a:cxn ang="0">
                  <a:pos x="16" y="12"/>
                </a:cxn>
              </a:cxnLst>
              <a:rect l="0" t="0" r="r" b="b"/>
              <a:pathLst>
                <a:path w="17" h="17">
                  <a:moveTo>
                    <a:pt x="16" y="12"/>
                  </a:moveTo>
                  <a:lnTo>
                    <a:pt x="14" y="7"/>
                  </a:lnTo>
                  <a:lnTo>
                    <a:pt x="12" y="3"/>
                  </a:lnTo>
                  <a:lnTo>
                    <a:pt x="9" y="0"/>
                  </a:lnTo>
                  <a:lnTo>
                    <a:pt x="7" y="0"/>
                  </a:lnTo>
                  <a:lnTo>
                    <a:pt x="4" y="1"/>
                  </a:lnTo>
                  <a:lnTo>
                    <a:pt x="2" y="5"/>
                  </a:lnTo>
                  <a:lnTo>
                    <a:pt x="1" y="8"/>
                  </a:lnTo>
                  <a:lnTo>
                    <a:pt x="0" y="16"/>
                  </a:lnTo>
                  <a:lnTo>
                    <a:pt x="16" y="12"/>
                  </a:lnTo>
                </a:path>
              </a:pathLst>
            </a:custGeom>
            <a:solidFill>
              <a:srgbClr val="D6599E"/>
            </a:solidFill>
            <a:ln w="9525" cap="rnd">
              <a:noFill/>
              <a:round/>
              <a:headEnd/>
              <a:tailEnd/>
            </a:ln>
            <a:effectLst/>
          </p:spPr>
          <p:txBody>
            <a:bodyPr/>
            <a:lstStyle/>
            <a:p>
              <a:endParaRPr lang="en-US"/>
            </a:p>
          </p:txBody>
        </p:sp>
        <p:sp>
          <p:nvSpPr>
            <p:cNvPr id="19861" name="Freeform 405"/>
            <p:cNvSpPr>
              <a:spLocks/>
            </p:cNvSpPr>
            <p:nvPr/>
          </p:nvSpPr>
          <p:spPr bwMode="auto">
            <a:xfrm>
              <a:off x="1469" y="2814"/>
              <a:ext cx="39" cy="236"/>
            </a:xfrm>
            <a:custGeom>
              <a:avLst/>
              <a:gdLst/>
              <a:ahLst/>
              <a:cxnLst>
                <a:cxn ang="0">
                  <a:pos x="36" y="228"/>
                </a:cxn>
                <a:cxn ang="0">
                  <a:pos x="34" y="214"/>
                </a:cxn>
                <a:cxn ang="0">
                  <a:pos x="31" y="198"/>
                </a:cxn>
                <a:cxn ang="0">
                  <a:pos x="29" y="182"/>
                </a:cxn>
                <a:cxn ang="0">
                  <a:pos x="27" y="163"/>
                </a:cxn>
                <a:cxn ang="0">
                  <a:pos x="25" y="144"/>
                </a:cxn>
                <a:cxn ang="0">
                  <a:pos x="22" y="125"/>
                </a:cxn>
                <a:cxn ang="0">
                  <a:pos x="21" y="105"/>
                </a:cxn>
                <a:cxn ang="0">
                  <a:pos x="18" y="86"/>
                </a:cxn>
                <a:cxn ang="0">
                  <a:pos x="16" y="67"/>
                </a:cxn>
                <a:cxn ang="0">
                  <a:pos x="14" y="50"/>
                </a:cxn>
                <a:cxn ang="0">
                  <a:pos x="13" y="35"/>
                </a:cxn>
                <a:cxn ang="0">
                  <a:pos x="12" y="22"/>
                </a:cxn>
                <a:cxn ang="0">
                  <a:pos x="11" y="11"/>
                </a:cxn>
                <a:cxn ang="0">
                  <a:pos x="10" y="4"/>
                </a:cxn>
                <a:cxn ang="0">
                  <a:pos x="10" y="0"/>
                </a:cxn>
                <a:cxn ang="0">
                  <a:pos x="0" y="1"/>
                </a:cxn>
                <a:cxn ang="0">
                  <a:pos x="0" y="3"/>
                </a:cxn>
                <a:cxn ang="0">
                  <a:pos x="0" y="8"/>
                </a:cxn>
                <a:cxn ang="0">
                  <a:pos x="1" y="17"/>
                </a:cxn>
                <a:cxn ang="0">
                  <a:pos x="2" y="29"/>
                </a:cxn>
                <a:cxn ang="0">
                  <a:pos x="4" y="43"/>
                </a:cxn>
                <a:cxn ang="0">
                  <a:pos x="5" y="59"/>
                </a:cxn>
                <a:cxn ang="0">
                  <a:pos x="7" y="78"/>
                </a:cxn>
                <a:cxn ang="0">
                  <a:pos x="9" y="96"/>
                </a:cxn>
                <a:cxn ang="0">
                  <a:pos x="11" y="115"/>
                </a:cxn>
                <a:cxn ang="0">
                  <a:pos x="14" y="135"/>
                </a:cxn>
                <a:cxn ang="0">
                  <a:pos x="16" y="155"/>
                </a:cxn>
                <a:cxn ang="0">
                  <a:pos x="18" y="174"/>
                </a:cxn>
                <a:cxn ang="0">
                  <a:pos x="21" y="191"/>
                </a:cxn>
                <a:cxn ang="0">
                  <a:pos x="23" y="208"/>
                </a:cxn>
                <a:cxn ang="0">
                  <a:pos x="25" y="223"/>
                </a:cxn>
                <a:cxn ang="0">
                  <a:pos x="27" y="235"/>
                </a:cxn>
              </a:cxnLst>
              <a:rect l="0" t="0" r="r" b="b"/>
              <a:pathLst>
                <a:path w="39" h="236">
                  <a:moveTo>
                    <a:pt x="38" y="233"/>
                  </a:moveTo>
                  <a:lnTo>
                    <a:pt x="36" y="228"/>
                  </a:lnTo>
                  <a:lnTo>
                    <a:pt x="35" y="221"/>
                  </a:lnTo>
                  <a:lnTo>
                    <a:pt x="34" y="214"/>
                  </a:lnTo>
                  <a:lnTo>
                    <a:pt x="33" y="206"/>
                  </a:lnTo>
                  <a:lnTo>
                    <a:pt x="31" y="198"/>
                  </a:lnTo>
                  <a:lnTo>
                    <a:pt x="30" y="191"/>
                  </a:lnTo>
                  <a:lnTo>
                    <a:pt x="29" y="182"/>
                  </a:lnTo>
                  <a:lnTo>
                    <a:pt x="28" y="172"/>
                  </a:lnTo>
                  <a:lnTo>
                    <a:pt x="27" y="163"/>
                  </a:lnTo>
                  <a:lnTo>
                    <a:pt x="26" y="154"/>
                  </a:lnTo>
                  <a:lnTo>
                    <a:pt x="25" y="144"/>
                  </a:lnTo>
                  <a:lnTo>
                    <a:pt x="23" y="134"/>
                  </a:lnTo>
                  <a:lnTo>
                    <a:pt x="22" y="125"/>
                  </a:lnTo>
                  <a:lnTo>
                    <a:pt x="21" y="114"/>
                  </a:lnTo>
                  <a:lnTo>
                    <a:pt x="21" y="105"/>
                  </a:lnTo>
                  <a:lnTo>
                    <a:pt x="19" y="95"/>
                  </a:lnTo>
                  <a:lnTo>
                    <a:pt x="18" y="86"/>
                  </a:lnTo>
                  <a:lnTo>
                    <a:pt x="17" y="76"/>
                  </a:lnTo>
                  <a:lnTo>
                    <a:pt x="16" y="67"/>
                  </a:lnTo>
                  <a:lnTo>
                    <a:pt x="16" y="59"/>
                  </a:lnTo>
                  <a:lnTo>
                    <a:pt x="14" y="50"/>
                  </a:lnTo>
                  <a:lnTo>
                    <a:pt x="14" y="42"/>
                  </a:lnTo>
                  <a:lnTo>
                    <a:pt x="13" y="35"/>
                  </a:lnTo>
                  <a:lnTo>
                    <a:pt x="12" y="28"/>
                  </a:lnTo>
                  <a:lnTo>
                    <a:pt x="12" y="22"/>
                  </a:lnTo>
                  <a:lnTo>
                    <a:pt x="11" y="16"/>
                  </a:lnTo>
                  <a:lnTo>
                    <a:pt x="11" y="11"/>
                  </a:lnTo>
                  <a:lnTo>
                    <a:pt x="11" y="7"/>
                  </a:lnTo>
                  <a:lnTo>
                    <a:pt x="10" y="4"/>
                  </a:lnTo>
                  <a:lnTo>
                    <a:pt x="10" y="2"/>
                  </a:lnTo>
                  <a:lnTo>
                    <a:pt x="10" y="0"/>
                  </a:lnTo>
                  <a:lnTo>
                    <a:pt x="10" y="0"/>
                  </a:lnTo>
                  <a:lnTo>
                    <a:pt x="0" y="1"/>
                  </a:lnTo>
                  <a:lnTo>
                    <a:pt x="0" y="1"/>
                  </a:lnTo>
                  <a:lnTo>
                    <a:pt x="0" y="3"/>
                  </a:lnTo>
                  <a:lnTo>
                    <a:pt x="0" y="5"/>
                  </a:lnTo>
                  <a:lnTo>
                    <a:pt x="0" y="8"/>
                  </a:lnTo>
                  <a:lnTo>
                    <a:pt x="1" y="13"/>
                  </a:lnTo>
                  <a:lnTo>
                    <a:pt x="1" y="17"/>
                  </a:lnTo>
                  <a:lnTo>
                    <a:pt x="2" y="23"/>
                  </a:lnTo>
                  <a:lnTo>
                    <a:pt x="2" y="29"/>
                  </a:lnTo>
                  <a:lnTo>
                    <a:pt x="3" y="36"/>
                  </a:lnTo>
                  <a:lnTo>
                    <a:pt x="4" y="43"/>
                  </a:lnTo>
                  <a:lnTo>
                    <a:pt x="4" y="52"/>
                  </a:lnTo>
                  <a:lnTo>
                    <a:pt x="5" y="59"/>
                  </a:lnTo>
                  <a:lnTo>
                    <a:pt x="6" y="69"/>
                  </a:lnTo>
                  <a:lnTo>
                    <a:pt x="7" y="78"/>
                  </a:lnTo>
                  <a:lnTo>
                    <a:pt x="8" y="87"/>
                  </a:lnTo>
                  <a:lnTo>
                    <a:pt x="9" y="96"/>
                  </a:lnTo>
                  <a:lnTo>
                    <a:pt x="10" y="106"/>
                  </a:lnTo>
                  <a:lnTo>
                    <a:pt x="11" y="115"/>
                  </a:lnTo>
                  <a:lnTo>
                    <a:pt x="12" y="125"/>
                  </a:lnTo>
                  <a:lnTo>
                    <a:pt x="14" y="135"/>
                  </a:lnTo>
                  <a:lnTo>
                    <a:pt x="14" y="145"/>
                  </a:lnTo>
                  <a:lnTo>
                    <a:pt x="16" y="155"/>
                  </a:lnTo>
                  <a:lnTo>
                    <a:pt x="17" y="165"/>
                  </a:lnTo>
                  <a:lnTo>
                    <a:pt x="18" y="174"/>
                  </a:lnTo>
                  <a:lnTo>
                    <a:pt x="19" y="184"/>
                  </a:lnTo>
                  <a:lnTo>
                    <a:pt x="21" y="191"/>
                  </a:lnTo>
                  <a:lnTo>
                    <a:pt x="21" y="200"/>
                  </a:lnTo>
                  <a:lnTo>
                    <a:pt x="23" y="208"/>
                  </a:lnTo>
                  <a:lnTo>
                    <a:pt x="24" y="216"/>
                  </a:lnTo>
                  <a:lnTo>
                    <a:pt x="25" y="223"/>
                  </a:lnTo>
                  <a:lnTo>
                    <a:pt x="26" y="229"/>
                  </a:lnTo>
                  <a:lnTo>
                    <a:pt x="27" y="235"/>
                  </a:lnTo>
                  <a:lnTo>
                    <a:pt x="38" y="233"/>
                  </a:lnTo>
                </a:path>
              </a:pathLst>
            </a:custGeom>
            <a:solidFill>
              <a:srgbClr val="D6599E"/>
            </a:solidFill>
            <a:ln w="9525" cap="rnd">
              <a:noFill/>
              <a:round/>
              <a:headEnd/>
              <a:tailEnd/>
            </a:ln>
            <a:effectLst/>
          </p:spPr>
          <p:txBody>
            <a:bodyPr/>
            <a:lstStyle/>
            <a:p>
              <a:endParaRPr lang="en-US"/>
            </a:p>
          </p:txBody>
        </p:sp>
        <p:sp>
          <p:nvSpPr>
            <p:cNvPr id="19862" name="Freeform 406"/>
            <p:cNvSpPr>
              <a:spLocks/>
            </p:cNvSpPr>
            <p:nvPr/>
          </p:nvSpPr>
          <p:spPr bwMode="auto">
            <a:xfrm>
              <a:off x="1497" y="3047"/>
              <a:ext cx="17" cy="17"/>
            </a:xfrm>
            <a:custGeom>
              <a:avLst/>
              <a:gdLst/>
              <a:ahLst/>
              <a:cxnLst>
                <a:cxn ang="0">
                  <a:pos x="0" y="4"/>
                </a:cxn>
                <a:cxn ang="0">
                  <a:pos x="2" y="12"/>
                </a:cxn>
                <a:cxn ang="0">
                  <a:pos x="3" y="14"/>
                </a:cxn>
                <a:cxn ang="0">
                  <a:pos x="6" y="16"/>
                </a:cxn>
                <a:cxn ang="0">
                  <a:pos x="9" y="16"/>
                </a:cxn>
                <a:cxn ang="0">
                  <a:pos x="11" y="14"/>
                </a:cxn>
                <a:cxn ang="0">
                  <a:pos x="13" y="12"/>
                </a:cxn>
                <a:cxn ang="0">
                  <a:pos x="16" y="6"/>
                </a:cxn>
                <a:cxn ang="0">
                  <a:pos x="16" y="0"/>
                </a:cxn>
                <a:cxn ang="0">
                  <a:pos x="0" y="4"/>
                </a:cxn>
              </a:cxnLst>
              <a:rect l="0" t="0" r="r" b="b"/>
              <a:pathLst>
                <a:path w="17" h="17">
                  <a:moveTo>
                    <a:pt x="0" y="4"/>
                  </a:moveTo>
                  <a:lnTo>
                    <a:pt x="2" y="12"/>
                  </a:lnTo>
                  <a:lnTo>
                    <a:pt x="3" y="14"/>
                  </a:lnTo>
                  <a:lnTo>
                    <a:pt x="6" y="16"/>
                  </a:lnTo>
                  <a:lnTo>
                    <a:pt x="9" y="16"/>
                  </a:lnTo>
                  <a:lnTo>
                    <a:pt x="11" y="14"/>
                  </a:lnTo>
                  <a:lnTo>
                    <a:pt x="13" y="12"/>
                  </a:lnTo>
                  <a:lnTo>
                    <a:pt x="16" y="6"/>
                  </a:lnTo>
                  <a:lnTo>
                    <a:pt x="16" y="0"/>
                  </a:lnTo>
                  <a:lnTo>
                    <a:pt x="0" y="4"/>
                  </a:lnTo>
                </a:path>
              </a:pathLst>
            </a:custGeom>
            <a:solidFill>
              <a:srgbClr val="D6599E"/>
            </a:solidFill>
            <a:ln w="9525" cap="rnd">
              <a:noFill/>
              <a:round/>
              <a:headEnd/>
              <a:tailEnd/>
            </a:ln>
            <a:effectLst/>
          </p:spPr>
          <p:txBody>
            <a:bodyPr/>
            <a:lstStyle/>
            <a:p>
              <a:endParaRPr lang="en-US"/>
            </a:p>
          </p:txBody>
        </p:sp>
        <p:sp>
          <p:nvSpPr>
            <p:cNvPr id="19863" name="Freeform 407"/>
            <p:cNvSpPr>
              <a:spLocks/>
            </p:cNvSpPr>
            <p:nvPr/>
          </p:nvSpPr>
          <p:spPr bwMode="auto">
            <a:xfrm>
              <a:off x="1464" y="2843"/>
              <a:ext cx="17" cy="17"/>
            </a:xfrm>
            <a:custGeom>
              <a:avLst/>
              <a:gdLst/>
              <a:ahLst/>
              <a:cxnLst>
                <a:cxn ang="0">
                  <a:pos x="16" y="16"/>
                </a:cxn>
                <a:cxn ang="0">
                  <a:pos x="16" y="6"/>
                </a:cxn>
                <a:cxn ang="0">
                  <a:pos x="13" y="2"/>
                </a:cxn>
                <a:cxn ang="0">
                  <a:pos x="10" y="0"/>
                </a:cxn>
                <a:cxn ang="0">
                  <a:pos x="8" y="0"/>
                </a:cxn>
                <a:cxn ang="0">
                  <a:pos x="4" y="2"/>
                </a:cxn>
                <a:cxn ang="0">
                  <a:pos x="2" y="4"/>
                </a:cxn>
                <a:cxn ang="0">
                  <a:pos x="0" y="9"/>
                </a:cxn>
                <a:cxn ang="0">
                  <a:pos x="0" y="16"/>
                </a:cxn>
                <a:cxn ang="0">
                  <a:pos x="16" y="16"/>
                </a:cxn>
              </a:cxnLst>
              <a:rect l="0" t="0" r="r" b="b"/>
              <a:pathLst>
                <a:path w="17" h="17">
                  <a:moveTo>
                    <a:pt x="16" y="16"/>
                  </a:moveTo>
                  <a:lnTo>
                    <a:pt x="16" y="6"/>
                  </a:lnTo>
                  <a:lnTo>
                    <a:pt x="13" y="2"/>
                  </a:lnTo>
                  <a:lnTo>
                    <a:pt x="10" y="0"/>
                  </a:lnTo>
                  <a:lnTo>
                    <a:pt x="8" y="0"/>
                  </a:lnTo>
                  <a:lnTo>
                    <a:pt x="4" y="2"/>
                  </a:lnTo>
                  <a:lnTo>
                    <a:pt x="2" y="4"/>
                  </a:lnTo>
                  <a:lnTo>
                    <a:pt x="0" y="9"/>
                  </a:lnTo>
                  <a:lnTo>
                    <a:pt x="0" y="16"/>
                  </a:lnTo>
                  <a:lnTo>
                    <a:pt x="16" y="16"/>
                  </a:lnTo>
                </a:path>
              </a:pathLst>
            </a:custGeom>
            <a:solidFill>
              <a:srgbClr val="EA8CC1"/>
            </a:solidFill>
            <a:ln w="9525" cap="rnd">
              <a:noFill/>
              <a:round/>
              <a:headEnd/>
              <a:tailEnd/>
            </a:ln>
            <a:effectLst/>
          </p:spPr>
          <p:txBody>
            <a:bodyPr/>
            <a:lstStyle/>
            <a:p>
              <a:endParaRPr lang="en-US"/>
            </a:p>
          </p:txBody>
        </p:sp>
        <p:sp>
          <p:nvSpPr>
            <p:cNvPr id="19864" name="Freeform 408"/>
            <p:cNvSpPr>
              <a:spLocks/>
            </p:cNvSpPr>
            <p:nvPr/>
          </p:nvSpPr>
          <p:spPr bwMode="auto">
            <a:xfrm>
              <a:off x="1464" y="2849"/>
              <a:ext cx="32" cy="170"/>
            </a:xfrm>
            <a:custGeom>
              <a:avLst/>
              <a:gdLst/>
              <a:ahLst/>
              <a:cxnLst>
                <a:cxn ang="0">
                  <a:pos x="31" y="165"/>
                </a:cxn>
                <a:cxn ang="0">
                  <a:pos x="28" y="156"/>
                </a:cxn>
                <a:cxn ang="0">
                  <a:pos x="27" y="146"/>
                </a:cxn>
                <a:cxn ang="0">
                  <a:pos x="25" y="134"/>
                </a:cxn>
                <a:cxn ang="0">
                  <a:pos x="23" y="121"/>
                </a:cxn>
                <a:cxn ang="0">
                  <a:pos x="21" y="108"/>
                </a:cxn>
                <a:cxn ang="0">
                  <a:pos x="20" y="94"/>
                </a:cxn>
                <a:cxn ang="0">
                  <a:pos x="18" y="79"/>
                </a:cxn>
                <a:cxn ang="0">
                  <a:pos x="17" y="66"/>
                </a:cxn>
                <a:cxn ang="0">
                  <a:pos x="15" y="53"/>
                </a:cxn>
                <a:cxn ang="0">
                  <a:pos x="14" y="40"/>
                </a:cxn>
                <a:cxn ang="0">
                  <a:pos x="13" y="28"/>
                </a:cxn>
                <a:cxn ang="0">
                  <a:pos x="12" y="19"/>
                </a:cxn>
                <a:cxn ang="0">
                  <a:pos x="11" y="10"/>
                </a:cxn>
                <a:cxn ang="0">
                  <a:pos x="10" y="4"/>
                </a:cxn>
                <a:cxn ang="0">
                  <a:pos x="10" y="0"/>
                </a:cxn>
                <a:cxn ang="0">
                  <a:pos x="10" y="0"/>
                </a:cxn>
                <a:cxn ang="0">
                  <a:pos x="0" y="0"/>
                </a:cxn>
                <a:cxn ang="0">
                  <a:pos x="0" y="1"/>
                </a:cxn>
                <a:cxn ang="0">
                  <a:pos x="0" y="6"/>
                </a:cxn>
                <a:cxn ang="0">
                  <a:pos x="0" y="12"/>
                </a:cxn>
                <a:cxn ang="0">
                  <a:pos x="2" y="20"/>
                </a:cxn>
                <a:cxn ang="0">
                  <a:pos x="2" y="30"/>
                </a:cxn>
                <a:cxn ang="0">
                  <a:pos x="3" y="41"/>
                </a:cxn>
                <a:cxn ang="0">
                  <a:pos x="5" y="54"/>
                </a:cxn>
                <a:cxn ang="0">
                  <a:pos x="6" y="67"/>
                </a:cxn>
                <a:cxn ang="0">
                  <a:pos x="7" y="81"/>
                </a:cxn>
                <a:cxn ang="0">
                  <a:pos x="10" y="95"/>
                </a:cxn>
                <a:cxn ang="0">
                  <a:pos x="11" y="109"/>
                </a:cxn>
                <a:cxn ang="0">
                  <a:pos x="12" y="123"/>
                </a:cxn>
                <a:cxn ang="0">
                  <a:pos x="15" y="136"/>
                </a:cxn>
                <a:cxn ang="0">
                  <a:pos x="16" y="148"/>
                </a:cxn>
                <a:cxn ang="0">
                  <a:pos x="18" y="159"/>
                </a:cxn>
                <a:cxn ang="0">
                  <a:pos x="20" y="169"/>
                </a:cxn>
                <a:cxn ang="0">
                  <a:pos x="31" y="165"/>
                </a:cxn>
              </a:cxnLst>
              <a:rect l="0" t="0" r="r" b="b"/>
              <a:pathLst>
                <a:path w="32" h="170">
                  <a:moveTo>
                    <a:pt x="31" y="165"/>
                  </a:moveTo>
                  <a:lnTo>
                    <a:pt x="28" y="156"/>
                  </a:lnTo>
                  <a:lnTo>
                    <a:pt x="27" y="146"/>
                  </a:lnTo>
                  <a:lnTo>
                    <a:pt x="25" y="134"/>
                  </a:lnTo>
                  <a:lnTo>
                    <a:pt x="23" y="121"/>
                  </a:lnTo>
                  <a:lnTo>
                    <a:pt x="21" y="108"/>
                  </a:lnTo>
                  <a:lnTo>
                    <a:pt x="20" y="94"/>
                  </a:lnTo>
                  <a:lnTo>
                    <a:pt x="18" y="79"/>
                  </a:lnTo>
                  <a:lnTo>
                    <a:pt x="17" y="66"/>
                  </a:lnTo>
                  <a:lnTo>
                    <a:pt x="15" y="53"/>
                  </a:lnTo>
                  <a:lnTo>
                    <a:pt x="14" y="40"/>
                  </a:lnTo>
                  <a:lnTo>
                    <a:pt x="13" y="28"/>
                  </a:lnTo>
                  <a:lnTo>
                    <a:pt x="12" y="19"/>
                  </a:lnTo>
                  <a:lnTo>
                    <a:pt x="11" y="10"/>
                  </a:lnTo>
                  <a:lnTo>
                    <a:pt x="10" y="4"/>
                  </a:lnTo>
                  <a:lnTo>
                    <a:pt x="10" y="0"/>
                  </a:lnTo>
                  <a:lnTo>
                    <a:pt x="10" y="0"/>
                  </a:lnTo>
                  <a:lnTo>
                    <a:pt x="0" y="0"/>
                  </a:lnTo>
                  <a:lnTo>
                    <a:pt x="0" y="1"/>
                  </a:lnTo>
                  <a:lnTo>
                    <a:pt x="0" y="6"/>
                  </a:lnTo>
                  <a:lnTo>
                    <a:pt x="0" y="12"/>
                  </a:lnTo>
                  <a:lnTo>
                    <a:pt x="2" y="20"/>
                  </a:lnTo>
                  <a:lnTo>
                    <a:pt x="2" y="30"/>
                  </a:lnTo>
                  <a:lnTo>
                    <a:pt x="3" y="41"/>
                  </a:lnTo>
                  <a:lnTo>
                    <a:pt x="5" y="54"/>
                  </a:lnTo>
                  <a:lnTo>
                    <a:pt x="6" y="67"/>
                  </a:lnTo>
                  <a:lnTo>
                    <a:pt x="7" y="81"/>
                  </a:lnTo>
                  <a:lnTo>
                    <a:pt x="10" y="95"/>
                  </a:lnTo>
                  <a:lnTo>
                    <a:pt x="11" y="109"/>
                  </a:lnTo>
                  <a:lnTo>
                    <a:pt x="12" y="123"/>
                  </a:lnTo>
                  <a:lnTo>
                    <a:pt x="15" y="136"/>
                  </a:lnTo>
                  <a:lnTo>
                    <a:pt x="16" y="148"/>
                  </a:lnTo>
                  <a:lnTo>
                    <a:pt x="18" y="159"/>
                  </a:lnTo>
                  <a:lnTo>
                    <a:pt x="20" y="169"/>
                  </a:lnTo>
                  <a:lnTo>
                    <a:pt x="31" y="165"/>
                  </a:lnTo>
                </a:path>
              </a:pathLst>
            </a:custGeom>
            <a:solidFill>
              <a:srgbClr val="EA8CC1"/>
            </a:solidFill>
            <a:ln w="9525" cap="rnd">
              <a:noFill/>
              <a:round/>
              <a:headEnd/>
              <a:tailEnd/>
            </a:ln>
            <a:effectLst/>
          </p:spPr>
          <p:txBody>
            <a:bodyPr/>
            <a:lstStyle/>
            <a:p>
              <a:endParaRPr lang="en-US"/>
            </a:p>
          </p:txBody>
        </p:sp>
        <p:sp>
          <p:nvSpPr>
            <p:cNvPr id="19865" name="Freeform 409"/>
            <p:cNvSpPr>
              <a:spLocks/>
            </p:cNvSpPr>
            <p:nvPr/>
          </p:nvSpPr>
          <p:spPr bwMode="auto">
            <a:xfrm>
              <a:off x="1484" y="3016"/>
              <a:ext cx="17" cy="17"/>
            </a:xfrm>
            <a:custGeom>
              <a:avLst/>
              <a:gdLst/>
              <a:ahLst/>
              <a:cxnLst>
                <a:cxn ang="0">
                  <a:pos x="0" y="7"/>
                </a:cxn>
                <a:cxn ang="0">
                  <a:pos x="1" y="12"/>
                </a:cxn>
                <a:cxn ang="0">
                  <a:pos x="4" y="16"/>
                </a:cxn>
                <a:cxn ang="0">
                  <a:pos x="6" y="16"/>
                </a:cxn>
                <a:cxn ang="0">
                  <a:pos x="9" y="16"/>
                </a:cxn>
                <a:cxn ang="0">
                  <a:pos x="11" y="14"/>
                </a:cxn>
                <a:cxn ang="0">
                  <a:pos x="14" y="10"/>
                </a:cxn>
                <a:cxn ang="0">
                  <a:pos x="16" y="5"/>
                </a:cxn>
                <a:cxn ang="0">
                  <a:pos x="16" y="0"/>
                </a:cxn>
                <a:cxn ang="0">
                  <a:pos x="0" y="7"/>
                </a:cxn>
              </a:cxnLst>
              <a:rect l="0" t="0" r="r" b="b"/>
              <a:pathLst>
                <a:path w="17" h="17">
                  <a:moveTo>
                    <a:pt x="0" y="7"/>
                  </a:moveTo>
                  <a:lnTo>
                    <a:pt x="1" y="12"/>
                  </a:lnTo>
                  <a:lnTo>
                    <a:pt x="4" y="16"/>
                  </a:lnTo>
                  <a:lnTo>
                    <a:pt x="6" y="16"/>
                  </a:lnTo>
                  <a:lnTo>
                    <a:pt x="9" y="16"/>
                  </a:lnTo>
                  <a:lnTo>
                    <a:pt x="11" y="14"/>
                  </a:lnTo>
                  <a:lnTo>
                    <a:pt x="14" y="10"/>
                  </a:lnTo>
                  <a:lnTo>
                    <a:pt x="16" y="5"/>
                  </a:lnTo>
                  <a:lnTo>
                    <a:pt x="16" y="0"/>
                  </a:lnTo>
                  <a:lnTo>
                    <a:pt x="0" y="7"/>
                  </a:lnTo>
                </a:path>
              </a:pathLst>
            </a:custGeom>
            <a:solidFill>
              <a:srgbClr val="EA8CC1"/>
            </a:solidFill>
            <a:ln w="9525" cap="rnd">
              <a:noFill/>
              <a:round/>
              <a:headEnd/>
              <a:tailEnd/>
            </a:ln>
            <a:effectLst/>
          </p:spPr>
          <p:txBody>
            <a:bodyPr/>
            <a:lstStyle/>
            <a:p>
              <a:endParaRPr lang="en-US"/>
            </a:p>
          </p:txBody>
        </p:sp>
        <p:sp>
          <p:nvSpPr>
            <p:cNvPr id="19866" name="Freeform 410"/>
            <p:cNvSpPr>
              <a:spLocks/>
            </p:cNvSpPr>
            <p:nvPr/>
          </p:nvSpPr>
          <p:spPr bwMode="auto">
            <a:xfrm>
              <a:off x="1460" y="2877"/>
              <a:ext cx="17" cy="17"/>
            </a:xfrm>
            <a:custGeom>
              <a:avLst/>
              <a:gdLst/>
              <a:ahLst/>
              <a:cxnLst>
                <a:cxn ang="0">
                  <a:pos x="16" y="13"/>
                </a:cxn>
                <a:cxn ang="0">
                  <a:pos x="14" y="6"/>
                </a:cxn>
                <a:cxn ang="0">
                  <a:pos x="12" y="2"/>
                </a:cxn>
                <a:cxn ang="0">
                  <a:pos x="10" y="0"/>
                </a:cxn>
                <a:cxn ang="0">
                  <a:pos x="7" y="0"/>
                </a:cxn>
                <a:cxn ang="0">
                  <a:pos x="4" y="0"/>
                </a:cxn>
                <a:cxn ang="0">
                  <a:pos x="2" y="4"/>
                </a:cxn>
                <a:cxn ang="0">
                  <a:pos x="1" y="9"/>
                </a:cxn>
                <a:cxn ang="0">
                  <a:pos x="0" y="16"/>
                </a:cxn>
                <a:cxn ang="0">
                  <a:pos x="16" y="13"/>
                </a:cxn>
              </a:cxnLst>
              <a:rect l="0" t="0" r="r" b="b"/>
              <a:pathLst>
                <a:path w="17" h="17">
                  <a:moveTo>
                    <a:pt x="16" y="13"/>
                  </a:moveTo>
                  <a:lnTo>
                    <a:pt x="14" y="6"/>
                  </a:lnTo>
                  <a:lnTo>
                    <a:pt x="12" y="2"/>
                  </a:lnTo>
                  <a:lnTo>
                    <a:pt x="10" y="0"/>
                  </a:lnTo>
                  <a:lnTo>
                    <a:pt x="7" y="0"/>
                  </a:lnTo>
                  <a:lnTo>
                    <a:pt x="4" y="0"/>
                  </a:lnTo>
                  <a:lnTo>
                    <a:pt x="2" y="4"/>
                  </a:lnTo>
                  <a:lnTo>
                    <a:pt x="1" y="9"/>
                  </a:lnTo>
                  <a:lnTo>
                    <a:pt x="0" y="16"/>
                  </a:lnTo>
                  <a:lnTo>
                    <a:pt x="16" y="13"/>
                  </a:lnTo>
                </a:path>
              </a:pathLst>
            </a:custGeom>
            <a:solidFill>
              <a:srgbClr val="FFBFE5"/>
            </a:solidFill>
            <a:ln w="9525" cap="rnd">
              <a:noFill/>
              <a:round/>
              <a:headEnd/>
              <a:tailEnd/>
            </a:ln>
            <a:effectLst/>
          </p:spPr>
          <p:txBody>
            <a:bodyPr/>
            <a:lstStyle/>
            <a:p>
              <a:endParaRPr lang="en-US"/>
            </a:p>
          </p:txBody>
        </p:sp>
        <p:sp>
          <p:nvSpPr>
            <p:cNvPr id="19867" name="Freeform 411"/>
            <p:cNvSpPr>
              <a:spLocks/>
            </p:cNvSpPr>
            <p:nvPr/>
          </p:nvSpPr>
          <p:spPr bwMode="auto">
            <a:xfrm>
              <a:off x="1460" y="2883"/>
              <a:ext cx="23" cy="105"/>
            </a:xfrm>
            <a:custGeom>
              <a:avLst/>
              <a:gdLst/>
              <a:ahLst/>
              <a:cxnLst>
                <a:cxn ang="0">
                  <a:pos x="22" y="101"/>
                </a:cxn>
                <a:cxn ang="0">
                  <a:pos x="21" y="95"/>
                </a:cxn>
                <a:cxn ang="0">
                  <a:pos x="19" y="88"/>
                </a:cxn>
                <a:cxn ang="0">
                  <a:pos x="18" y="81"/>
                </a:cxn>
                <a:cxn ang="0">
                  <a:pos x="17" y="72"/>
                </a:cxn>
                <a:cxn ang="0">
                  <a:pos x="16" y="64"/>
                </a:cxn>
                <a:cxn ang="0">
                  <a:pos x="15" y="56"/>
                </a:cxn>
                <a:cxn ang="0">
                  <a:pos x="14" y="47"/>
                </a:cxn>
                <a:cxn ang="0">
                  <a:pos x="13" y="39"/>
                </a:cxn>
                <a:cxn ang="0">
                  <a:pos x="12" y="31"/>
                </a:cxn>
                <a:cxn ang="0">
                  <a:pos x="11" y="24"/>
                </a:cxn>
                <a:cxn ang="0">
                  <a:pos x="11" y="17"/>
                </a:cxn>
                <a:cxn ang="0">
                  <a:pos x="11" y="12"/>
                </a:cxn>
                <a:cxn ang="0">
                  <a:pos x="11" y="6"/>
                </a:cxn>
                <a:cxn ang="0">
                  <a:pos x="10" y="3"/>
                </a:cxn>
                <a:cxn ang="0">
                  <a:pos x="10" y="0"/>
                </a:cxn>
                <a:cxn ang="0">
                  <a:pos x="10" y="0"/>
                </a:cxn>
                <a:cxn ang="0">
                  <a:pos x="0" y="0"/>
                </a:cxn>
                <a:cxn ang="0">
                  <a:pos x="0" y="2"/>
                </a:cxn>
                <a:cxn ang="0">
                  <a:pos x="0" y="4"/>
                </a:cxn>
                <a:cxn ang="0">
                  <a:pos x="0" y="7"/>
                </a:cxn>
                <a:cxn ang="0">
                  <a:pos x="1" y="12"/>
                </a:cxn>
                <a:cxn ang="0">
                  <a:pos x="1" y="18"/>
                </a:cxn>
                <a:cxn ang="0">
                  <a:pos x="2" y="25"/>
                </a:cxn>
                <a:cxn ang="0">
                  <a:pos x="2" y="32"/>
                </a:cxn>
                <a:cxn ang="0">
                  <a:pos x="3" y="40"/>
                </a:cxn>
                <a:cxn ang="0">
                  <a:pos x="4" y="49"/>
                </a:cxn>
                <a:cxn ang="0">
                  <a:pos x="5" y="57"/>
                </a:cxn>
                <a:cxn ang="0">
                  <a:pos x="6" y="66"/>
                </a:cxn>
                <a:cxn ang="0">
                  <a:pos x="7" y="74"/>
                </a:cxn>
                <a:cxn ang="0">
                  <a:pos x="8" y="82"/>
                </a:cxn>
                <a:cxn ang="0">
                  <a:pos x="9" y="90"/>
                </a:cxn>
                <a:cxn ang="0">
                  <a:pos x="11" y="97"/>
                </a:cxn>
                <a:cxn ang="0">
                  <a:pos x="12" y="104"/>
                </a:cxn>
                <a:cxn ang="0">
                  <a:pos x="22" y="101"/>
                </a:cxn>
              </a:cxnLst>
              <a:rect l="0" t="0" r="r" b="b"/>
              <a:pathLst>
                <a:path w="23" h="105">
                  <a:moveTo>
                    <a:pt x="22" y="101"/>
                  </a:moveTo>
                  <a:lnTo>
                    <a:pt x="21" y="95"/>
                  </a:lnTo>
                  <a:lnTo>
                    <a:pt x="19" y="88"/>
                  </a:lnTo>
                  <a:lnTo>
                    <a:pt x="18" y="81"/>
                  </a:lnTo>
                  <a:lnTo>
                    <a:pt x="17" y="72"/>
                  </a:lnTo>
                  <a:lnTo>
                    <a:pt x="16" y="64"/>
                  </a:lnTo>
                  <a:lnTo>
                    <a:pt x="15" y="56"/>
                  </a:lnTo>
                  <a:lnTo>
                    <a:pt x="14" y="47"/>
                  </a:lnTo>
                  <a:lnTo>
                    <a:pt x="13" y="39"/>
                  </a:lnTo>
                  <a:lnTo>
                    <a:pt x="12" y="31"/>
                  </a:lnTo>
                  <a:lnTo>
                    <a:pt x="11" y="24"/>
                  </a:lnTo>
                  <a:lnTo>
                    <a:pt x="11" y="17"/>
                  </a:lnTo>
                  <a:lnTo>
                    <a:pt x="11" y="12"/>
                  </a:lnTo>
                  <a:lnTo>
                    <a:pt x="11" y="6"/>
                  </a:lnTo>
                  <a:lnTo>
                    <a:pt x="10" y="3"/>
                  </a:lnTo>
                  <a:lnTo>
                    <a:pt x="10" y="0"/>
                  </a:lnTo>
                  <a:lnTo>
                    <a:pt x="10" y="0"/>
                  </a:lnTo>
                  <a:lnTo>
                    <a:pt x="0" y="0"/>
                  </a:lnTo>
                  <a:lnTo>
                    <a:pt x="0" y="2"/>
                  </a:lnTo>
                  <a:lnTo>
                    <a:pt x="0" y="4"/>
                  </a:lnTo>
                  <a:lnTo>
                    <a:pt x="0" y="7"/>
                  </a:lnTo>
                  <a:lnTo>
                    <a:pt x="1" y="12"/>
                  </a:lnTo>
                  <a:lnTo>
                    <a:pt x="1" y="18"/>
                  </a:lnTo>
                  <a:lnTo>
                    <a:pt x="2" y="25"/>
                  </a:lnTo>
                  <a:lnTo>
                    <a:pt x="2" y="32"/>
                  </a:lnTo>
                  <a:lnTo>
                    <a:pt x="3" y="40"/>
                  </a:lnTo>
                  <a:lnTo>
                    <a:pt x="4" y="49"/>
                  </a:lnTo>
                  <a:lnTo>
                    <a:pt x="5" y="57"/>
                  </a:lnTo>
                  <a:lnTo>
                    <a:pt x="6" y="66"/>
                  </a:lnTo>
                  <a:lnTo>
                    <a:pt x="7" y="74"/>
                  </a:lnTo>
                  <a:lnTo>
                    <a:pt x="8" y="82"/>
                  </a:lnTo>
                  <a:lnTo>
                    <a:pt x="9" y="90"/>
                  </a:lnTo>
                  <a:lnTo>
                    <a:pt x="11" y="97"/>
                  </a:lnTo>
                  <a:lnTo>
                    <a:pt x="12" y="104"/>
                  </a:lnTo>
                  <a:lnTo>
                    <a:pt x="22" y="101"/>
                  </a:lnTo>
                </a:path>
              </a:pathLst>
            </a:custGeom>
            <a:solidFill>
              <a:srgbClr val="FFBFE5"/>
            </a:solidFill>
            <a:ln w="9525" cap="rnd">
              <a:noFill/>
              <a:round/>
              <a:headEnd/>
              <a:tailEnd/>
            </a:ln>
            <a:effectLst/>
          </p:spPr>
          <p:txBody>
            <a:bodyPr/>
            <a:lstStyle/>
            <a:p>
              <a:endParaRPr lang="en-US"/>
            </a:p>
          </p:txBody>
        </p:sp>
        <p:sp>
          <p:nvSpPr>
            <p:cNvPr id="19868" name="Freeform 412"/>
            <p:cNvSpPr>
              <a:spLocks/>
            </p:cNvSpPr>
            <p:nvPr/>
          </p:nvSpPr>
          <p:spPr bwMode="auto">
            <a:xfrm>
              <a:off x="1472" y="2985"/>
              <a:ext cx="17" cy="17"/>
            </a:xfrm>
            <a:custGeom>
              <a:avLst/>
              <a:gdLst/>
              <a:ahLst/>
              <a:cxnLst>
                <a:cxn ang="0">
                  <a:pos x="0" y="5"/>
                </a:cxn>
                <a:cxn ang="0">
                  <a:pos x="1" y="12"/>
                </a:cxn>
                <a:cxn ang="0">
                  <a:pos x="3" y="14"/>
                </a:cxn>
                <a:cxn ang="0">
                  <a:pos x="6" y="16"/>
                </a:cxn>
                <a:cxn ang="0">
                  <a:pos x="10" y="16"/>
                </a:cxn>
                <a:cxn ang="0">
                  <a:pos x="12" y="12"/>
                </a:cxn>
                <a:cxn ang="0">
                  <a:pos x="14" y="10"/>
                </a:cxn>
                <a:cxn ang="0">
                  <a:pos x="16" y="5"/>
                </a:cxn>
                <a:cxn ang="0">
                  <a:pos x="16" y="0"/>
                </a:cxn>
                <a:cxn ang="0">
                  <a:pos x="0" y="5"/>
                </a:cxn>
              </a:cxnLst>
              <a:rect l="0" t="0" r="r" b="b"/>
              <a:pathLst>
                <a:path w="17" h="17">
                  <a:moveTo>
                    <a:pt x="0" y="5"/>
                  </a:moveTo>
                  <a:lnTo>
                    <a:pt x="1" y="12"/>
                  </a:lnTo>
                  <a:lnTo>
                    <a:pt x="3" y="14"/>
                  </a:lnTo>
                  <a:lnTo>
                    <a:pt x="6" y="16"/>
                  </a:lnTo>
                  <a:lnTo>
                    <a:pt x="10" y="16"/>
                  </a:lnTo>
                  <a:lnTo>
                    <a:pt x="12" y="12"/>
                  </a:lnTo>
                  <a:lnTo>
                    <a:pt x="14" y="10"/>
                  </a:lnTo>
                  <a:lnTo>
                    <a:pt x="16" y="5"/>
                  </a:lnTo>
                  <a:lnTo>
                    <a:pt x="16" y="0"/>
                  </a:lnTo>
                  <a:lnTo>
                    <a:pt x="0" y="5"/>
                  </a:lnTo>
                </a:path>
              </a:pathLst>
            </a:custGeom>
            <a:solidFill>
              <a:srgbClr val="FFBFE5"/>
            </a:solidFill>
            <a:ln w="9525" cap="rnd">
              <a:noFill/>
              <a:round/>
              <a:headEnd/>
              <a:tailEnd/>
            </a:ln>
            <a:effectLst/>
          </p:spPr>
          <p:txBody>
            <a:bodyPr/>
            <a:lstStyle/>
            <a:p>
              <a:endParaRPr lang="en-US"/>
            </a:p>
          </p:txBody>
        </p:sp>
        <p:sp>
          <p:nvSpPr>
            <p:cNvPr id="19869" name="Freeform 413"/>
            <p:cNvSpPr>
              <a:spLocks/>
            </p:cNvSpPr>
            <p:nvPr/>
          </p:nvSpPr>
          <p:spPr bwMode="auto">
            <a:xfrm>
              <a:off x="2254" y="3899"/>
              <a:ext cx="94" cy="26"/>
            </a:xfrm>
            <a:custGeom>
              <a:avLst/>
              <a:gdLst/>
              <a:ahLst/>
              <a:cxnLst>
                <a:cxn ang="0">
                  <a:pos x="7" y="14"/>
                </a:cxn>
                <a:cxn ang="0">
                  <a:pos x="3" y="15"/>
                </a:cxn>
                <a:cxn ang="0">
                  <a:pos x="0" y="17"/>
                </a:cxn>
                <a:cxn ang="0">
                  <a:pos x="0" y="19"/>
                </a:cxn>
                <a:cxn ang="0">
                  <a:pos x="0" y="21"/>
                </a:cxn>
                <a:cxn ang="0">
                  <a:pos x="0" y="23"/>
                </a:cxn>
                <a:cxn ang="0">
                  <a:pos x="2" y="24"/>
                </a:cxn>
                <a:cxn ang="0">
                  <a:pos x="6" y="25"/>
                </a:cxn>
                <a:cxn ang="0">
                  <a:pos x="10" y="25"/>
                </a:cxn>
                <a:cxn ang="0">
                  <a:pos x="13" y="24"/>
                </a:cxn>
                <a:cxn ang="0">
                  <a:pos x="17" y="23"/>
                </a:cxn>
                <a:cxn ang="0">
                  <a:pos x="21" y="22"/>
                </a:cxn>
                <a:cxn ang="0">
                  <a:pos x="26" y="21"/>
                </a:cxn>
                <a:cxn ang="0">
                  <a:pos x="32" y="20"/>
                </a:cxn>
                <a:cxn ang="0">
                  <a:pos x="38" y="19"/>
                </a:cxn>
                <a:cxn ang="0">
                  <a:pos x="43" y="18"/>
                </a:cxn>
                <a:cxn ang="0">
                  <a:pos x="50" y="17"/>
                </a:cxn>
                <a:cxn ang="0">
                  <a:pos x="55" y="16"/>
                </a:cxn>
                <a:cxn ang="0">
                  <a:pos x="61" y="15"/>
                </a:cxn>
                <a:cxn ang="0">
                  <a:pos x="66" y="14"/>
                </a:cxn>
                <a:cxn ang="0">
                  <a:pos x="71" y="13"/>
                </a:cxn>
                <a:cxn ang="0">
                  <a:pos x="76" y="12"/>
                </a:cxn>
                <a:cxn ang="0">
                  <a:pos x="80" y="12"/>
                </a:cxn>
                <a:cxn ang="0">
                  <a:pos x="83" y="11"/>
                </a:cxn>
                <a:cxn ang="0">
                  <a:pos x="85" y="11"/>
                </a:cxn>
                <a:cxn ang="0">
                  <a:pos x="89" y="9"/>
                </a:cxn>
                <a:cxn ang="0">
                  <a:pos x="91" y="8"/>
                </a:cxn>
                <a:cxn ang="0">
                  <a:pos x="93" y="6"/>
                </a:cxn>
                <a:cxn ang="0">
                  <a:pos x="93" y="4"/>
                </a:cxn>
                <a:cxn ang="0">
                  <a:pos x="92" y="2"/>
                </a:cxn>
                <a:cxn ang="0">
                  <a:pos x="90" y="0"/>
                </a:cxn>
                <a:cxn ang="0">
                  <a:pos x="88" y="0"/>
                </a:cxn>
                <a:cxn ang="0">
                  <a:pos x="83" y="0"/>
                </a:cxn>
                <a:cxn ang="0">
                  <a:pos x="81" y="0"/>
                </a:cxn>
                <a:cxn ang="0">
                  <a:pos x="77" y="1"/>
                </a:cxn>
                <a:cxn ang="0">
                  <a:pos x="73" y="2"/>
                </a:cxn>
                <a:cxn ang="0">
                  <a:pos x="67" y="3"/>
                </a:cxn>
                <a:cxn ang="0">
                  <a:pos x="62" y="4"/>
                </a:cxn>
                <a:cxn ang="0">
                  <a:pos x="55" y="5"/>
                </a:cxn>
                <a:cxn ang="0">
                  <a:pos x="48" y="6"/>
                </a:cxn>
                <a:cxn ang="0">
                  <a:pos x="42" y="8"/>
                </a:cxn>
                <a:cxn ang="0">
                  <a:pos x="35" y="9"/>
                </a:cxn>
                <a:cxn ang="0">
                  <a:pos x="28" y="10"/>
                </a:cxn>
                <a:cxn ang="0">
                  <a:pos x="23" y="11"/>
                </a:cxn>
                <a:cxn ang="0">
                  <a:pos x="18" y="12"/>
                </a:cxn>
                <a:cxn ang="0">
                  <a:pos x="13" y="13"/>
                </a:cxn>
                <a:cxn ang="0">
                  <a:pos x="10" y="13"/>
                </a:cxn>
                <a:cxn ang="0">
                  <a:pos x="8" y="14"/>
                </a:cxn>
                <a:cxn ang="0">
                  <a:pos x="7" y="14"/>
                </a:cxn>
              </a:cxnLst>
              <a:rect l="0" t="0" r="r" b="b"/>
              <a:pathLst>
                <a:path w="94" h="26">
                  <a:moveTo>
                    <a:pt x="7" y="14"/>
                  </a:moveTo>
                  <a:lnTo>
                    <a:pt x="3" y="15"/>
                  </a:lnTo>
                  <a:lnTo>
                    <a:pt x="0" y="17"/>
                  </a:lnTo>
                  <a:lnTo>
                    <a:pt x="0" y="19"/>
                  </a:lnTo>
                  <a:lnTo>
                    <a:pt x="0" y="21"/>
                  </a:lnTo>
                  <a:lnTo>
                    <a:pt x="0" y="23"/>
                  </a:lnTo>
                  <a:lnTo>
                    <a:pt x="2" y="24"/>
                  </a:lnTo>
                  <a:lnTo>
                    <a:pt x="6" y="25"/>
                  </a:lnTo>
                  <a:lnTo>
                    <a:pt x="10" y="25"/>
                  </a:lnTo>
                  <a:lnTo>
                    <a:pt x="13" y="24"/>
                  </a:lnTo>
                  <a:lnTo>
                    <a:pt x="17" y="23"/>
                  </a:lnTo>
                  <a:lnTo>
                    <a:pt x="21" y="22"/>
                  </a:lnTo>
                  <a:lnTo>
                    <a:pt x="26" y="21"/>
                  </a:lnTo>
                  <a:lnTo>
                    <a:pt x="32" y="20"/>
                  </a:lnTo>
                  <a:lnTo>
                    <a:pt x="38" y="19"/>
                  </a:lnTo>
                  <a:lnTo>
                    <a:pt x="43" y="18"/>
                  </a:lnTo>
                  <a:lnTo>
                    <a:pt x="50" y="17"/>
                  </a:lnTo>
                  <a:lnTo>
                    <a:pt x="55" y="16"/>
                  </a:lnTo>
                  <a:lnTo>
                    <a:pt x="61" y="15"/>
                  </a:lnTo>
                  <a:lnTo>
                    <a:pt x="66" y="14"/>
                  </a:lnTo>
                  <a:lnTo>
                    <a:pt x="71" y="13"/>
                  </a:lnTo>
                  <a:lnTo>
                    <a:pt x="76" y="12"/>
                  </a:lnTo>
                  <a:lnTo>
                    <a:pt x="80" y="12"/>
                  </a:lnTo>
                  <a:lnTo>
                    <a:pt x="83" y="11"/>
                  </a:lnTo>
                  <a:lnTo>
                    <a:pt x="85" y="11"/>
                  </a:lnTo>
                  <a:lnTo>
                    <a:pt x="89" y="9"/>
                  </a:lnTo>
                  <a:lnTo>
                    <a:pt x="91" y="8"/>
                  </a:lnTo>
                  <a:lnTo>
                    <a:pt x="93" y="6"/>
                  </a:lnTo>
                  <a:lnTo>
                    <a:pt x="93" y="4"/>
                  </a:lnTo>
                  <a:lnTo>
                    <a:pt x="92" y="2"/>
                  </a:lnTo>
                  <a:lnTo>
                    <a:pt x="90" y="0"/>
                  </a:lnTo>
                  <a:lnTo>
                    <a:pt x="88" y="0"/>
                  </a:lnTo>
                  <a:lnTo>
                    <a:pt x="83" y="0"/>
                  </a:lnTo>
                  <a:lnTo>
                    <a:pt x="81" y="0"/>
                  </a:lnTo>
                  <a:lnTo>
                    <a:pt x="77" y="1"/>
                  </a:lnTo>
                  <a:lnTo>
                    <a:pt x="73" y="2"/>
                  </a:lnTo>
                  <a:lnTo>
                    <a:pt x="67" y="3"/>
                  </a:lnTo>
                  <a:lnTo>
                    <a:pt x="62" y="4"/>
                  </a:lnTo>
                  <a:lnTo>
                    <a:pt x="55" y="5"/>
                  </a:lnTo>
                  <a:lnTo>
                    <a:pt x="48" y="6"/>
                  </a:lnTo>
                  <a:lnTo>
                    <a:pt x="42" y="8"/>
                  </a:lnTo>
                  <a:lnTo>
                    <a:pt x="35" y="9"/>
                  </a:lnTo>
                  <a:lnTo>
                    <a:pt x="28" y="10"/>
                  </a:lnTo>
                  <a:lnTo>
                    <a:pt x="23" y="11"/>
                  </a:lnTo>
                  <a:lnTo>
                    <a:pt x="18" y="12"/>
                  </a:lnTo>
                  <a:lnTo>
                    <a:pt x="13" y="13"/>
                  </a:lnTo>
                  <a:lnTo>
                    <a:pt x="10" y="13"/>
                  </a:lnTo>
                  <a:lnTo>
                    <a:pt x="8" y="14"/>
                  </a:lnTo>
                  <a:lnTo>
                    <a:pt x="7" y="14"/>
                  </a:lnTo>
                </a:path>
              </a:pathLst>
            </a:custGeom>
            <a:solidFill>
              <a:srgbClr val="BFBFBF"/>
            </a:solidFill>
            <a:ln w="9525" cap="rnd">
              <a:noFill/>
              <a:round/>
              <a:headEnd/>
              <a:tailEnd/>
            </a:ln>
            <a:effectLst/>
          </p:spPr>
          <p:txBody>
            <a:bodyPr/>
            <a:lstStyle/>
            <a:p>
              <a:endParaRPr lang="en-US"/>
            </a:p>
          </p:txBody>
        </p:sp>
        <p:sp>
          <p:nvSpPr>
            <p:cNvPr id="19870" name="Freeform 414"/>
            <p:cNvSpPr>
              <a:spLocks/>
            </p:cNvSpPr>
            <p:nvPr/>
          </p:nvSpPr>
          <p:spPr bwMode="auto">
            <a:xfrm>
              <a:off x="2254" y="3899"/>
              <a:ext cx="94" cy="26"/>
            </a:xfrm>
            <a:custGeom>
              <a:avLst/>
              <a:gdLst/>
              <a:ahLst/>
              <a:cxnLst>
                <a:cxn ang="0">
                  <a:pos x="7" y="14"/>
                </a:cxn>
                <a:cxn ang="0">
                  <a:pos x="7" y="14"/>
                </a:cxn>
                <a:cxn ang="0">
                  <a:pos x="3" y="15"/>
                </a:cxn>
                <a:cxn ang="0">
                  <a:pos x="0" y="17"/>
                </a:cxn>
                <a:cxn ang="0">
                  <a:pos x="0" y="19"/>
                </a:cxn>
                <a:cxn ang="0">
                  <a:pos x="0" y="21"/>
                </a:cxn>
                <a:cxn ang="0">
                  <a:pos x="0" y="23"/>
                </a:cxn>
                <a:cxn ang="0">
                  <a:pos x="2" y="24"/>
                </a:cxn>
                <a:cxn ang="0">
                  <a:pos x="6" y="25"/>
                </a:cxn>
                <a:cxn ang="0">
                  <a:pos x="10" y="25"/>
                </a:cxn>
                <a:cxn ang="0">
                  <a:pos x="10" y="25"/>
                </a:cxn>
                <a:cxn ang="0">
                  <a:pos x="13" y="24"/>
                </a:cxn>
                <a:cxn ang="0">
                  <a:pos x="17" y="23"/>
                </a:cxn>
                <a:cxn ang="0">
                  <a:pos x="21" y="22"/>
                </a:cxn>
                <a:cxn ang="0">
                  <a:pos x="26" y="21"/>
                </a:cxn>
                <a:cxn ang="0">
                  <a:pos x="32" y="20"/>
                </a:cxn>
                <a:cxn ang="0">
                  <a:pos x="38" y="19"/>
                </a:cxn>
                <a:cxn ang="0">
                  <a:pos x="43" y="18"/>
                </a:cxn>
                <a:cxn ang="0">
                  <a:pos x="50" y="17"/>
                </a:cxn>
                <a:cxn ang="0">
                  <a:pos x="55" y="16"/>
                </a:cxn>
                <a:cxn ang="0">
                  <a:pos x="61" y="15"/>
                </a:cxn>
                <a:cxn ang="0">
                  <a:pos x="66" y="14"/>
                </a:cxn>
                <a:cxn ang="0">
                  <a:pos x="71" y="13"/>
                </a:cxn>
                <a:cxn ang="0">
                  <a:pos x="76" y="12"/>
                </a:cxn>
                <a:cxn ang="0">
                  <a:pos x="80" y="12"/>
                </a:cxn>
                <a:cxn ang="0">
                  <a:pos x="83" y="11"/>
                </a:cxn>
                <a:cxn ang="0">
                  <a:pos x="85" y="11"/>
                </a:cxn>
                <a:cxn ang="0">
                  <a:pos x="85" y="11"/>
                </a:cxn>
                <a:cxn ang="0">
                  <a:pos x="89" y="9"/>
                </a:cxn>
                <a:cxn ang="0">
                  <a:pos x="91" y="8"/>
                </a:cxn>
                <a:cxn ang="0">
                  <a:pos x="93" y="6"/>
                </a:cxn>
                <a:cxn ang="0">
                  <a:pos x="93" y="4"/>
                </a:cxn>
                <a:cxn ang="0">
                  <a:pos x="92" y="2"/>
                </a:cxn>
                <a:cxn ang="0">
                  <a:pos x="90" y="0"/>
                </a:cxn>
                <a:cxn ang="0">
                  <a:pos x="88" y="0"/>
                </a:cxn>
                <a:cxn ang="0">
                  <a:pos x="83" y="0"/>
                </a:cxn>
                <a:cxn ang="0">
                  <a:pos x="83" y="0"/>
                </a:cxn>
                <a:cxn ang="0">
                  <a:pos x="81" y="0"/>
                </a:cxn>
                <a:cxn ang="0">
                  <a:pos x="77" y="1"/>
                </a:cxn>
                <a:cxn ang="0">
                  <a:pos x="73" y="2"/>
                </a:cxn>
                <a:cxn ang="0">
                  <a:pos x="67" y="3"/>
                </a:cxn>
                <a:cxn ang="0">
                  <a:pos x="62" y="4"/>
                </a:cxn>
                <a:cxn ang="0">
                  <a:pos x="55" y="5"/>
                </a:cxn>
                <a:cxn ang="0">
                  <a:pos x="48" y="6"/>
                </a:cxn>
                <a:cxn ang="0">
                  <a:pos x="42" y="8"/>
                </a:cxn>
                <a:cxn ang="0">
                  <a:pos x="35" y="9"/>
                </a:cxn>
                <a:cxn ang="0">
                  <a:pos x="28" y="10"/>
                </a:cxn>
                <a:cxn ang="0">
                  <a:pos x="23" y="11"/>
                </a:cxn>
                <a:cxn ang="0">
                  <a:pos x="18" y="12"/>
                </a:cxn>
                <a:cxn ang="0">
                  <a:pos x="13" y="13"/>
                </a:cxn>
                <a:cxn ang="0">
                  <a:pos x="10" y="13"/>
                </a:cxn>
                <a:cxn ang="0">
                  <a:pos x="8" y="14"/>
                </a:cxn>
                <a:cxn ang="0">
                  <a:pos x="7" y="14"/>
                </a:cxn>
              </a:cxnLst>
              <a:rect l="0" t="0" r="r" b="b"/>
              <a:pathLst>
                <a:path w="94" h="26">
                  <a:moveTo>
                    <a:pt x="7" y="14"/>
                  </a:moveTo>
                  <a:lnTo>
                    <a:pt x="7" y="14"/>
                  </a:lnTo>
                  <a:lnTo>
                    <a:pt x="3" y="15"/>
                  </a:lnTo>
                  <a:lnTo>
                    <a:pt x="0" y="17"/>
                  </a:lnTo>
                  <a:lnTo>
                    <a:pt x="0" y="19"/>
                  </a:lnTo>
                  <a:lnTo>
                    <a:pt x="0" y="21"/>
                  </a:lnTo>
                  <a:lnTo>
                    <a:pt x="0" y="23"/>
                  </a:lnTo>
                  <a:lnTo>
                    <a:pt x="2" y="24"/>
                  </a:lnTo>
                  <a:lnTo>
                    <a:pt x="6" y="25"/>
                  </a:lnTo>
                  <a:lnTo>
                    <a:pt x="10" y="25"/>
                  </a:lnTo>
                  <a:lnTo>
                    <a:pt x="10" y="25"/>
                  </a:lnTo>
                  <a:lnTo>
                    <a:pt x="13" y="24"/>
                  </a:lnTo>
                  <a:lnTo>
                    <a:pt x="17" y="23"/>
                  </a:lnTo>
                  <a:lnTo>
                    <a:pt x="21" y="22"/>
                  </a:lnTo>
                  <a:lnTo>
                    <a:pt x="26" y="21"/>
                  </a:lnTo>
                  <a:lnTo>
                    <a:pt x="32" y="20"/>
                  </a:lnTo>
                  <a:lnTo>
                    <a:pt x="38" y="19"/>
                  </a:lnTo>
                  <a:lnTo>
                    <a:pt x="43" y="18"/>
                  </a:lnTo>
                  <a:lnTo>
                    <a:pt x="50" y="17"/>
                  </a:lnTo>
                  <a:lnTo>
                    <a:pt x="55" y="16"/>
                  </a:lnTo>
                  <a:lnTo>
                    <a:pt x="61" y="15"/>
                  </a:lnTo>
                  <a:lnTo>
                    <a:pt x="66" y="14"/>
                  </a:lnTo>
                  <a:lnTo>
                    <a:pt x="71" y="13"/>
                  </a:lnTo>
                  <a:lnTo>
                    <a:pt x="76" y="12"/>
                  </a:lnTo>
                  <a:lnTo>
                    <a:pt x="80" y="12"/>
                  </a:lnTo>
                  <a:lnTo>
                    <a:pt x="83" y="11"/>
                  </a:lnTo>
                  <a:lnTo>
                    <a:pt x="85" y="11"/>
                  </a:lnTo>
                  <a:lnTo>
                    <a:pt x="85" y="11"/>
                  </a:lnTo>
                  <a:lnTo>
                    <a:pt x="89" y="9"/>
                  </a:lnTo>
                  <a:lnTo>
                    <a:pt x="91" y="8"/>
                  </a:lnTo>
                  <a:lnTo>
                    <a:pt x="93" y="6"/>
                  </a:lnTo>
                  <a:lnTo>
                    <a:pt x="93" y="4"/>
                  </a:lnTo>
                  <a:lnTo>
                    <a:pt x="92" y="2"/>
                  </a:lnTo>
                  <a:lnTo>
                    <a:pt x="90" y="0"/>
                  </a:lnTo>
                  <a:lnTo>
                    <a:pt x="88" y="0"/>
                  </a:lnTo>
                  <a:lnTo>
                    <a:pt x="83" y="0"/>
                  </a:lnTo>
                  <a:lnTo>
                    <a:pt x="83" y="0"/>
                  </a:lnTo>
                  <a:lnTo>
                    <a:pt x="81" y="0"/>
                  </a:lnTo>
                  <a:lnTo>
                    <a:pt x="77" y="1"/>
                  </a:lnTo>
                  <a:lnTo>
                    <a:pt x="73" y="2"/>
                  </a:lnTo>
                  <a:lnTo>
                    <a:pt x="67" y="3"/>
                  </a:lnTo>
                  <a:lnTo>
                    <a:pt x="62" y="4"/>
                  </a:lnTo>
                  <a:lnTo>
                    <a:pt x="55" y="5"/>
                  </a:lnTo>
                  <a:lnTo>
                    <a:pt x="48" y="6"/>
                  </a:lnTo>
                  <a:lnTo>
                    <a:pt x="42" y="8"/>
                  </a:lnTo>
                  <a:lnTo>
                    <a:pt x="35" y="9"/>
                  </a:lnTo>
                  <a:lnTo>
                    <a:pt x="28" y="10"/>
                  </a:lnTo>
                  <a:lnTo>
                    <a:pt x="23" y="11"/>
                  </a:lnTo>
                  <a:lnTo>
                    <a:pt x="18" y="12"/>
                  </a:lnTo>
                  <a:lnTo>
                    <a:pt x="13" y="13"/>
                  </a:lnTo>
                  <a:lnTo>
                    <a:pt x="10" y="13"/>
                  </a:lnTo>
                  <a:lnTo>
                    <a:pt x="8" y="14"/>
                  </a:lnTo>
                  <a:lnTo>
                    <a:pt x="7" y="14"/>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871" name="Freeform 415"/>
            <p:cNvSpPr>
              <a:spLocks/>
            </p:cNvSpPr>
            <p:nvPr/>
          </p:nvSpPr>
          <p:spPr bwMode="auto">
            <a:xfrm>
              <a:off x="1224" y="2352"/>
              <a:ext cx="17" cy="17"/>
            </a:xfrm>
            <a:custGeom>
              <a:avLst/>
              <a:gdLst/>
              <a:ahLst/>
              <a:cxnLst>
                <a:cxn ang="0">
                  <a:pos x="16" y="16"/>
                </a:cxn>
                <a:cxn ang="0">
                  <a:pos x="12" y="8"/>
                </a:cxn>
                <a:cxn ang="0">
                  <a:pos x="6" y="0"/>
                </a:cxn>
                <a:cxn ang="0">
                  <a:pos x="3" y="8"/>
                </a:cxn>
                <a:cxn ang="0">
                  <a:pos x="0" y="16"/>
                </a:cxn>
                <a:cxn ang="0">
                  <a:pos x="16" y="16"/>
                </a:cxn>
              </a:cxnLst>
              <a:rect l="0" t="0" r="r" b="b"/>
              <a:pathLst>
                <a:path w="17" h="17">
                  <a:moveTo>
                    <a:pt x="16" y="16"/>
                  </a:moveTo>
                  <a:lnTo>
                    <a:pt x="12" y="8"/>
                  </a:lnTo>
                  <a:lnTo>
                    <a:pt x="6" y="0"/>
                  </a:lnTo>
                  <a:lnTo>
                    <a:pt x="3" y="8"/>
                  </a:lnTo>
                  <a:lnTo>
                    <a:pt x="0" y="16"/>
                  </a:lnTo>
                  <a:lnTo>
                    <a:pt x="16" y="16"/>
                  </a:lnTo>
                </a:path>
              </a:pathLst>
            </a:custGeom>
            <a:solidFill>
              <a:srgbClr val="FFFFFF"/>
            </a:solidFill>
            <a:ln w="9525" cap="rnd">
              <a:noFill/>
              <a:round/>
              <a:headEnd/>
              <a:tailEnd/>
            </a:ln>
            <a:effectLst/>
          </p:spPr>
          <p:txBody>
            <a:bodyPr/>
            <a:lstStyle/>
            <a:p>
              <a:endParaRPr lang="en-US"/>
            </a:p>
          </p:txBody>
        </p:sp>
        <p:sp>
          <p:nvSpPr>
            <p:cNvPr id="19872" name="Freeform 416"/>
            <p:cNvSpPr>
              <a:spLocks/>
            </p:cNvSpPr>
            <p:nvPr/>
          </p:nvSpPr>
          <p:spPr bwMode="auto">
            <a:xfrm>
              <a:off x="1224" y="2353"/>
              <a:ext cx="24" cy="44"/>
            </a:xfrm>
            <a:custGeom>
              <a:avLst/>
              <a:gdLst/>
              <a:ahLst/>
              <a:cxnLst>
                <a:cxn ang="0">
                  <a:pos x="23" y="39"/>
                </a:cxn>
                <a:cxn ang="0">
                  <a:pos x="23" y="39"/>
                </a:cxn>
                <a:cxn ang="0">
                  <a:pos x="17" y="35"/>
                </a:cxn>
                <a:cxn ang="0">
                  <a:pos x="12" y="29"/>
                </a:cxn>
                <a:cxn ang="0">
                  <a:pos x="8" y="23"/>
                </a:cxn>
                <a:cxn ang="0">
                  <a:pos x="6" y="16"/>
                </a:cxn>
                <a:cxn ang="0">
                  <a:pos x="4" y="10"/>
                </a:cxn>
                <a:cxn ang="0">
                  <a:pos x="3" y="5"/>
                </a:cxn>
                <a:cxn ang="0">
                  <a:pos x="3" y="1"/>
                </a:cxn>
                <a:cxn ang="0">
                  <a:pos x="3" y="0"/>
                </a:cxn>
                <a:cxn ang="0">
                  <a:pos x="0" y="0"/>
                </a:cxn>
                <a:cxn ang="0">
                  <a:pos x="0" y="2"/>
                </a:cxn>
                <a:cxn ang="0">
                  <a:pos x="0" y="6"/>
                </a:cxn>
                <a:cxn ang="0">
                  <a:pos x="1" y="10"/>
                </a:cxn>
                <a:cxn ang="0">
                  <a:pos x="3" y="17"/>
                </a:cxn>
                <a:cxn ang="0">
                  <a:pos x="5" y="25"/>
                </a:cxn>
                <a:cxn ang="0">
                  <a:pos x="10" y="32"/>
                </a:cxn>
                <a:cxn ang="0">
                  <a:pos x="14" y="38"/>
                </a:cxn>
                <a:cxn ang="0">
                  <a:pos x="21" y="43"/>
                </a:cxn>
                <a:cxn ang="0">
                  <a:pos x="21" y="43"/>
                </a:cxn>
                <a:cxn ang="0">
                  <a:pos x="23" y="39"/>
                </a:cxn>
              </a:cxnLst>
              <a:rect l="0" t="0" r="r" b="b"/>
              <a:pathLst>
                <a:path w="24" h="44">
                  <a:moveTo>
                    <a:pt x="23" y="39"/>
                  </a:moveTo>
                  <a:lnTo>
                    <a:pt x="23" y="39"/>
                  </a:lnTo>
                  <a:lnTo>
                    <a:pt x="17" y="35"/>
                  </a:lnTo>
                  <a:lnTo>
                    <a:pt x="12" y="29"/>
                  </a:lnTo>
                  <a:lnTo>
                    <a:pt x="8" y="23"/>
                  </a:lnTo>
                  <a:lnTo>
                    <a:pt x="6" y="16"/>
                  </a:lnTo>
                  <a:lnTo>
                    <a:pt x="4" y="10"/>
                  </a:lnTo>
                  <a:lnTo>
                    <a:pt x="3" y="5"/>
                  </a:lnTo>
                  <a:lnTo>
                    <a:pt x="3" y="1"/>
                  </a:lnTo>
                  <a:lnTo>
                    <a:pt x="3" y="0"/>
                  </a:lnTo>
                  <a:lnTo>
                    <a:pt x="0" y="0"/>
                  </a:lnTo>
                  <a:lnTo>
                    <a:pt x="0" y="2"/>
                  </a:lnTo>
                  <a:lnTo>
                    <a:pt x="0" y="6"/>
                  </a:lnTo>
                  <a:lnTo>
                    <a:pt x="1" y="10"/>
                  </a:lnTo>
                  <a:lnTo>
                    <a:pt x="3" y="17"/>
                  </a:lnTo>
                  <a:lnTo>
                    <a:pt x="5" y="25"/>
                  </a:lnTo>
                  <a:lnTo>
                    <a:pt x="10" y="32"/>
                  </a:lnTo>
                  <a:lnTo>
                    <a:pt x="14" y="38"/>
                  </a:lnTo>
                  <a:lnTo>
                    <a:pt x="21" y="43"/>
                  </a:lnTo>
                  <a:lnTo>
                    <a:pt x="21" y="43"/>
                  </a:lnTo>
                  <a:lnTo>
                    <a:pt x="23" y="39"/>
                  </a:lnTo>
                </a:path>
              </a:pathLst>
            </a:custGeom>
            <a:solidFill>
              <a:srgbClr val="FFFFFF"/>
            </a:solidFill>
            <a:ln w="9525" cap="rnd">
              <a:noFill/>
              <a:round/>
              <a:headEnd/>
              <a:tailEnd/>
            </a:ln>
            <a:effectLst/>
          </p:spPr>
          <p:txBody>
            <a:bodyPr/>
            <a:lstStyle/>
            <a:p>
              <a:endParaRPr lang="en-US"/>
            </a:p>
          </p:txBody>
        </p:sp>
        <p:sp>
          <p:nvSpPr>
            <p:cNvPr id="19873" name="Freeform 417"/>
            <p:cNvSpPr>
              <a:spLocks/>
            </p:cNvSpPr>
            <p:nvPr/>
          </p:nvSpPr>
          <p:spPr bwMode="auto">
            <a:xfrm>
              <a:off x="1246" y="2380"/>
              <a:ext cx="23" cy="17"/>
            </a:xfrm>
            <a:custGeom>
              <a:avLst/>
              <a:gdLst/>
              <a:ahLst/>
              <a:cxnLst>
                <a:cxn ang="0">
                  <a:pos x="18" y="0"/>
                </a:cxn>
                <a:cxn ang="0">
                  <a:pos x="18" y="0"/>
                </a:cxn>
                <a:cxn ang="0">
                  <a:pos x="17" y="2"/>
                </a:cxn>
                <a:cxn ang="0">
                  <a:pos x="15" y="4"/>
                </a:cxn>
                <a:cxn ang="0">
                  <a:pos x="13" y="7"/>
                </a:cxn>
                <a:cxn ang="0">
                  <a:pos x="11" y="9"/>
                </a:cxn>
                <a:cxn ang="0">
                  <a:pos x="7" y="12"/>
                </a:cxn>
                <a:cxn ang="0">
                  <a:pos x="4" y="12"/>
                </a:cxn>
                <a:cxn ang="0">
                  <a:pos x="1" y="12"/>
                </a:cxn>
                <a:cxn ang="0">
                  <a:pos x="0" y="15"/>
                </a:cxn>
                <a:cxn ang="0">
                  <a:pos x="4" y="16"/>
                </a:cxn>
                <a:cxn ang="0">
                  <a:pos x="8" y="15"/>
                </a:cxn>
                <a:cxn ang="0">
                  <a:pos x="12" y="12"/>
                </a:cxn>
                <a:cxn ang="0">
                  <a:pos x="15" y="10"/>
                </a:cxn>
                <a:cxn ang="0">
                  <a:pos x="17" y="6"/>
                </a:cxn>
                <a:cxn ang="0">
                  <a:pos x="19" y="4"/>
                </a:cxn>
                <a:cxn ang="0">
                  <a:pos x="21" y="2"/>
                </a:cxn>
                <a:cxn ang="0">
                  <a:pos x="22" y="1"/>
                </a:cxn>
                <a:cxn ang="0">
                  <a:pos x="18" y="0"/>
                </a:cxn>
              </a:cxnLst>
              <a:rect l="0" t="0" r="r" b="b"/>
              <a:pathLst>
                <a:path w="23" h="17">
                  <a:moveTo>
                    <a:pt x="18" y="0"/>
                  </a:moveTo>
                  <a:lnTo>
                    <a:pt x="18" y="0"/>
                  </a:lnTo>
                  <a:lnTo>
                    <a:pt x="17" y="2"/>
                  </a:lnTo>
                  <a:lnTo>
                    <a:pt x="15" y="4"/>
                  </a:lnTo>
                  <a:lnTo>
                    <a:pt x="13" y="7"/>
                  </a:lnTo>
                  <a:lnTo>
                    <a:pt x="11" y="9"/>
                  </a:lnTo>
                  <a:lnTo>
                    <a:pt x="7" y="12"/>
                  </a:lnTo>
                  <a:lnTo>
                    <a:pt x="4" y="12"/>
                  </a:lnTo>
                  <a:lnTo>
                    <a:pt x="1" y="12"/>
                  </a:lnTo>
                  <a:lnTo>
                    <a:pt x="0" y="15"/>
                  </a:lnTo>
                  <a:lnTo>
                    <a:pt x="4" y="16"/>
                  </a:lnTo>
                  <a:lnTo>
                    <a:pt x="8" y="15"/>
                  </a:lnTo>
                  <a:lnTo>
                    <a:pt x="12" y="12"/>
                  </a:lnTo>
                  <a:lnTo>
                    <a:pt x="15" y="10"/>
                  </a:lnTo>
                  <a:lnTo>
                    <a:pt x="17" y="6"/>
                  </a:lnTo>
                  <a:lnTo>
                    <a:pt x="19" y="4"/>
                  </a:lnTo>
                  <a:lnTo>
                    <a:pt x="21" y="2"/>
                  </a:lnTo>
                  <a:lnTo>
                    <a:pt x="22" y="1"/>
                  </a:lnTo>
                  <a:lnTo>
                    <a:pt x="18" y="0"/>
                  </a:lnTo>
                </a:path>
              </a:pathLst>
            </a:custGeom>
            <a:solidFill>
              <a:srgbClr val="FFFFFF"/>
            </a:solidFill>
            <a:ln w="9525" cap="rnd">
              <a:noFill/>
              <a:round/>
              <a:headEnd/>
              <a:tailEnd/>
            </a:ln>
            <a:effectLst/>
          </p:spPr>
          <p:txBody>
            <a:bodyPr/>
            <a:lstStyle/>
            <a:p>
              <a:endParaRPr lang="en-US"/>
            </a:p>
          </p:txBody>
        </p:sp>
        <p:sp>
          <p:nvSpPr>
            <p:cNvPr id="19874" name="Freeform 418"/>
            <p:cNvSpPr>
              <a:spLocks/>
            </p:cNvSpPr>
            <p:nvPr/>
          </p:nvSpPr>
          <p:spPr bwMode="auto">
            <a:xfrm>
              <a:off x="1265" y="2380"/>
              <a:ext cx="17" cy="17"/>
            </a:xfrm>
            <a:custGeom>
              <a:avLst/>
              <a:gdLst/>
              <a:ahLst/>
              <a:cxnLst>
                <a:cxn ang="0">
                  <a:pos x="16" y="16"/>
                </a:cxn>
                <a:cxn ang="0">
                  <a:pos x="16" y="10"/>
                </a:cxn>
                <a:cxn ang="0">
                  <a:pos x="12" y="0"/>
                </a:cxn>
                <a:cxn ang="0">
                  <a:pos x="6" y="0"/>
                </a:cxn>
                <a:cxn ang="0">
                  <a:pos x="0" y="5"/>
                </a:cxn>
                <a:cxn ang="0">
                  <a:pos x="16" y="16"/>
                </a:cxn>
              </a:cxnLst>
              <a:rect l="0" t="0" r="r" b="b"/>
              <a:pathLst>
                <a:path w="17" h="17">
                  <a:moveTo>
                    <a:pt x="16" y="16"/>
                  </a:moveTo>
                  <a:lnTo>
                    <a:pt x="16" y="10"/>
                  </a:lnTo>
                  <a:lnTo>
                    <a:pt x="12" y="0"/>
                  </a:lnTo>
                  <a:lnTo>
                    <a:pt x="6" y="0"/>
                  </a:lnTo>
                  <a:lnTo>
                    <a:pt x="0" y="5"/>
                  </a:lnTo>
                  <a:lnTo>
                    <a:pt x="16" y="16"/>
                  </a:lnTo>
                </a:path>
              </a:pathLst>
            </a:custGeom>
            <a:solidFill>
              <a:srgbClr val="FFFFFF"/>
            </a:solidFill>
            <a:ln w="9525" cap="rnd">
              <a:noFill/>
              <a:round/>
              <a:headEnd/>
              <a:tailEnd/>
            </a:ln>
            <a:effectLst/>
          </p:spPr>
          <p:txBody>
            <a:bodyPr/>
            <a:lstStyle/>
            <a:p>
              <a:endParaRPr lang="en-US"/>
            </a:p>
          </p:txBody>
        </p:sp>
        <p:sp>
          <p:nvSpPr>
            <p:cNvPr id="19875" name="Freeform 419"/>
            <p:cNvSpPr>
              <a:spLocks/>
            </p:cNvSpPr>
            <p:nvPr/>
          </p:nvSpPr>
          <p:spPr bwMode="auto">
            <a:xfrm>
              <a:off x="515" y="2040"/>
              <a:ext cx="17" cy="17"/>
            </a:xfrm>
            <a:custGeom>
              <a:avLst/>
              <a:gdLst/>
              <a:ahLst/>
              <a:cxnLst>
                <a:cxn ang="0">
                  <a:pos x="16" y="16"/>
                </a:cxn>
                <a:cxn ang="0">
                  <a:pos x="12" y="8"/>
                </a:cxn>
                <a:cxn ang="0">
                  <a:pos x="6" y="0"/>
                </a:cxn>
                <a:cxn ang="0">
                  <a:pos x="3" y="8"/>
                </a:cxn>
                <a:cxn ang="0">
                  <a:pos x="0" y="16"/>
                </a:cxn>
                <a:cxn ang="0">
                  <a:pos x="16" y="16"/>
                </a:cxn>
              </a:cxnLst>
              <a:rect l="0" t="0" r="r" b="b"/>
              <a:pathLst>
                <a:path w="17" h="17">
                  <a:moveTo>
                    <a:pt x="16" y="16"/>
                  </a:moveTo>
                  <a:lnTo>
                    <a:pt x="12" y="8"/>
                  </a:lnTo>
                  <a:lnTo>
                    <a:pt x="6" y="0"/>
                  </a:lnTo>
                  <a:lnTo>
                    <a:pt x="3" y="8"/>
                  </a:lnTo>
                  <a:lnTo>
                    <a:pt x="0" y="16"/>
                  </a:lnTo>
                  <a:lnTo>
                    <a:pt x="16" y="16"/>
                  </a:lnTo>
                </a:path>
              </a:pathLst>
            </a:custGeom>
            <a:solidFill>
              <a:srgbClr val="FFFFFF"/>
            </a:solidFill>
            <a:ln w="9525" cap="rnd">
              <a:noFill/>
              <a:round/>
              <a:headEnd/>
              <a:tailEnd/>
            </a:ln>
            <a:effectLst/>
          </p:spPr>
          <p:txBody>
            <a:bodyPr/>
            <a:lstStyle/>
            <a:p>
              <a:endParaRPr lang="en-US"/>
            </a:p>
          </p:txBody>
        </p:sp>
        <p:sp>
          <p:nvSpPr>
            <p:cNvPr id="19876" name="Freeform 420"/>
            <p:cNvSpPr>
              <a:spLocks/>
            </p:cNvSpPr>
            <p:nvPr/>
          </p:nvSpPr>
          <p:spPr bwMode="auto">
            <a:xfrm>
              <a:off x="515" y="2042"/>
              <a:ext cx="23" cy="43"/>
            </a:xfrm>
            <a:custGeom>
              <a:avLst/>
              <a:gdLst/>
              <a:ahLst/>
              <a:cxnLst>
                <a:cxn ang="0">
                  <a:pos x="22" y="38"/>
                </a:cxn>
                <a:cxn ang="0">
                  <a:pos x="22" y="38"/>
                </a:cxn>
                <a:cxn ang="0">
                  <a:pos x="16" y="34"/>
                </a:cxn>
                <a:cxn ang="0">
                  <a:pos x="11" y="29"/>
                </a:cxn>
                <a:cxn ang="0">
                  <a:pos x="8" y="22"/>
                </a:cxn>
                <a:cxn ang="0">
                  <a:pos x="6" y="15"/>
                </a:cxn>
                <a:cxn ang="0">
                  <a:pos x="4" y="9"/>
                </a:cxn>
                <a:cxn ang="0">
                  <a:pos x="4" y="4"/>
                </a:cxn>
                <a:cxn ang="0">
                  <a:pos x="3" y="1"/>
                </a:cxn>
                <a:cxn ang="0">
                  <a:pos x="3" y="0"/>
                </a:cxn>
                <a:cxn ang="0">
                  <a:pos x="0" y="0"/>
                </a:cxn>
                <a:cxn ang="0">
                  <a:pos x="0" y="1"/>
                </a:cxn>
                <a:cxn ang="0">
                  <a:pos x="0" y="5"/>
                </a:cxn>
                <a:cxn ang="0">
                  <a:pos x="1" y="10"/>
                </a:cxn>
                <a:cxn ang="0">
                  <a:pos x="3" y="17"/>
                </a:cxn>
                <a:cxn ang="0">
                  <a:pos x="5" y="24"/>
                </a:cxn>
                <a:cxn ang="0">
                  <a:pos x="9" y="31"/>
                </a:cxn>
                <a:cxn ang="0">
                  <a:pos x="14" y="36"/>
                </a:cxn>
                <a:cxn ang="0">
                  <a:pos x="21" y="42"/>
                </a:cxn>
                <a:cxn ang="0">
                  <a:pos x="21" y="42"/>
                </a:cxn>
                <a:cxn ang="0">
                  <a:pos x="22" y="38"/>
                </a:cxn>
              </a:cxnLst>
              <a:rect l="0" t="0" r="r" b="b"/>
              <a:pathLst>
                <a:path w="23" h="43">
                  <a:moveTo>
                    <a:pt x="22" y="38"/>
                  </a:moveTo>
                  <a:lnTo>
                    <a:pt x="22" y="38"/>
                  </a:lnTo>
                  <a:lnTo>
                    <a:pt x="16" y="34"/>
                  </a:lnTo>
                  <a:lnTo>
                    <a:pt x="11" y="29"/>
                  </a:lnTo>
                  <a:lnTo>
                    <a:pt x="8" y="22"/>
                  </a:lnTo>
                  <a:lnTo>
                    <a:pt x="6" y="15"/>
                  </a:lnTo>
                  <a:lnTo>
                    <a:pt x="4" y="9"/>
                  </a:lnTo>
                  <a:lnTo>
                    <a:pt x="4" y="4"/>
                  </a:lnTo>
                  <a:lnTo>
                    <a:pt x="3" y="1"/>
                  </a:lnTo>
                  <a:lnTo>
                    <a:pt x="3" y="0"/>
                  </a:lnTo>
                  <a:lnTo>
                    <a:pt x="0" y="0"/>
                  </a:lnTo>
                  <a:lnTo>
                    <a:pt x="0" y="1"/>
                  </a:lnTo>
                  <a:lnTo>
                    <a:pt x="0" y="5"/>
                  </a:lnTo>
                  <a:lnTo>
                    <a:pt x="1" y="10"/>
                  </a:lnTo>
                  <a:lnTo>
                    <a:pt x="3" y="17"/>
                  </a:lnTo>
                  <a:lnTo>
                    <a:pt x="5" y="24"/>
                  </a:lnTo>
                  <a:lnTo>
                    <a:pt x="9" y="31"/>
                  </a:lnTo>
                  <a:lnTo>
                    <a:pt x="14" y="36"/>
                  </a:lnTo>
                  <a:lnTo>
                    <a:pt x="21" y="42"/>
                  </a:lnTo>
                  <a:lnTo>
                    <a:pt x="21" y="42"/>
                  </a:lnTo>
                  <a:lnTo>
                    <a:pt x="22" y="38"/>
                  </a:lnTo>
                </a:path>
              </a:pathLst>
            </a:custGeom>
            <a:solidFill>
              <a:srgbClr val="FFFFFF"/>
            </a:solidFill>
            <a:ln w="9525" cap="rnd">
              <a:noFill/>
              <a:round/>
              <a:headEnd/>
              <a:tailEnd/>
            </a:ln>
            <a:effectLst/>
          </p:spPr>
          <p:txBody>
            <a:bodyPr/>
            <a:lstStyle/>
            <a:p>
              <a:endParaRPr lang="en-US"/>
            </a:p>
          </p:txBody>
        </p:sp>
        <p:sp>
          <p:nvSpPr>
            <p:cNvPr id="19877" name="Freeform 421"/>
            <p:cNvSpPr>
              <a:spLocks/>
            </p:cNvSpPr>
            <p:nvPr/>
          </p:nvSpPr>
          <p:spPr bwMode="auto">
            <a:xfrm>
              <a:off x="536" y="2068"/>
              <a:ext cx="24" cy="18"/>
            </a:xfrm>
            <a:custGeom>
              <a:avLst/>
              <a:gdLst/>
              <a:ahLst/>
              <a:cxnLst>
                <a:cxn ang="0">
                  <a:pos x="19" y="0"/>
                </a:cxn>
                <a:cxn ang="0">
                  <a:pos x="19" y="0"/>
                </a:cxn>
                <a:cxn ang="0">
                  <a:pos x="17" y="3"/>
                </a:cxn>
                <a:cxn ang="0">
                  <a:pos x="16" y="5"/>
                </a:cxn>
                <a:cxn ang="0">
                  <a:pos x="14" y="8"/>
                </a:cxn>
                <a:cxn ang="0">
                  <a:pos x="11" y="10"/>
                </a:cxn>
                <a:cxn ang="0">
                  <a:pos x="7" y="12"/>
                </a:cxn>
                <a:cxn ang="0">
                  <a:pos x="4" y="13"/>
                </a:cxn>
                <a:cxn ang="0">
                  <a:pos x="0" y="12"/>
                </a:cxn>
                <a:cxn ang="0">
                  <a:pos x="0" y="16"/>
                </a:cxn>
                <a:cxn ang="0">
                  <a:pos x="4" y="17"/>
                </a:cxn>
                <a:cxn ang="0">
                  <a:pos x="8" y="16"/>
                </a:cxn>
                <a:cxn ang="0">
                  <a:pos x="13" y="13"/>
                </a:cxn>
                <a:cxn ang="0">
                  <a:pos x="16" y="10"/>
                </a:cxn>
                <a:cxn ang="0">
                  <a:pos x="18" y="7"/>
                </a:cxn>
                <a:cxn ang="0">
                  <a:pos x="20" y="5"/>
                </a:cxn>
                <a:cxn ang="0">
                  <a:pos x="22" y="3"/>
                </a:cxn>
                <a:cxn ang="0">
                  <a:pos x="23" y="2"/>
                </a:cxn>
                <a:cxn ang="0">
                  <a:pos x="19" y="0"/>
                </a:cxn>
              </a:cxnLst>
              <a:rect l="0" t="0" r="r" b="b"/>
              <a:pathLst>
                <a:path w="24" h="18">
                  <a:moveTo>
                    <a:pt x="19" y="0"/>
                  </a:moveTo>
                  <a:lnTo>
                    <a:pt x="19" y="0"/>
                  </a:lnTo>
                  <a:lnTo>
                    <a:pt x="17" y="3"/>
                  </a:lnTo>
                  <a:lnTo>
                    <a:pt x="16" y="5"/>
                  </a:lnTo>
                  <a:lnTo>
                    <a:pt x="14" y="8"/>
                  </a:lnTo>
                  <a:lnTo>
                    <a:pt x="11" y="10"/>
                  </a:lnTo>
                  <a:lnTo>
                    <a:pt x="7" y="12"/>
                  </a:lnTo>
                  <a:lnTo>
                    <a:pt x="4" y="13"/>
                  </a:lnTo>
                  <a:lnTo>
                    <a:pt x="0" y="12"/>
                  </a:lnTo>
                  <a:lnTo>
                    <a:pt x="0" y="16"/>
                  </a:lnTo>
                  <a:lnTo>
                    <a:pt x="4" y="17"/>
                  </a:lnTo>
                  <a:lnTo>
                    <a:pt x="8" y="16"/>
                  </a:lnTo>
                  <a:lnTo>
                    <a:pt x="13" y="13"/>
                  </a:lnTo>
                  <a:lnTo>
                    <a:pt x="16" y="10"/>
                  </a:lnTo>
                  <a:lnTo>
                    <a:pt x="18" y="7"/>
                  </a:lnTo>
                  <a:lnTo>
                    <a:pt x="20" y="5"/>
                  </a:lnTo>
                  <a:lnTo>
                    <a:pt x="22" y="3"/>
                  </a:lnTo>
                  <a:lnTo>
                    <a:pt x="23" y="2"/>
                  </a:lnTo>
                  <a:lnTo>
                    <a:pt x="19" y="0"/>
                  </a:lnTo>
                </a:path>
              </a:pathLst>
            </a:custGeom>
            <a:solidFill>
              <a:srgbClr val="FFFFFF"/>
            </a:solidFill>
            <a:ln w="9525" cap="rnd">
              <a:noFill/>
              <a:round/>
              <a:headEnd/>
              <a:tailEnd/>
            </a:ln>
            <a:effectLst/>
          </p:spPr>
          <p:txBody>
            <a:bodyPr/>
            <a:lstStyle/>
            <a:p>
              <a:endParaRPr lang="en-US"/>
            </a:p>
          </p:txBody>
        </p:sp>
        <p:sp>
          <p:nvSpPr>
            <p:cNvPr id="19878" name="Freeform 422"/>
            <p:cNvSpPr>
              <a:spLocks/>
            </p:cNvSpPr>
            <p:nvPr/>
          </p:nvSpPr>
          <p:spPr bwMode="auto">
            <a:xfrm>
              <a:off x="555" y="2068"/>
              <a:ext cx="17" cy="17"/>
            </a:xfrm>
            <a:custGeom>
              <a:avLst/>
              <a:gdLst/>
              <a:ahLst/>
              <a:cxnLst>
                <a:cxn ang="0">
                  <a:pos x="16" y="16"/>
                </a:cxn>
                <a:cxn ang="0">
                  <a:pos x="16" y="5"/>
                </a:cxn>
                <a:cxn ang="0">
                  <a:pos x="12" y="0"/>
                </a:cxn>
                <a:cxn ang="0">
                  <a:pos x="6" y="0"/>
                </a:cxn>
                <a:cxn ang="0">
                  <a:pos x="0" y="0"/>
                </a:cxn>
                <a:cxn ang="0">
                  <a:pos x="16" y="16"/>
                </a:cxn>
              </a:cxnLst>
              <a:rect l="0" t="0" r="r" b="b"/>
              <a:pathLst>
                <a:path w="17" h="17">
                  <a:moveTo>
                    <a:pt x="16" y="16"/>
                  </a:moveTo>
                  <a:lnTo>
                    <a:pt x="16" y="5"/>
                  </a:lnTo>
                  <a:lnTo>
                    <a:pt x="12" y="0"/>
                  </a:lnTo>
                  <a:lnTo>
                    <a:pt x="6" y="0"/>
                  </a:lnTo>
                  <a:lnTo>
                    <a:pt x="0" y="0"/>
                  </a:lnTo>
                  <a:lnTo>
                    <a:pt x="16" y="16"/>
                  </a:lnTo>
                </a:path>
              </a:pathLst>
            </a:custGeom>
            <a:solidFill>
              <a:srgbClr val="FFFFFF"/>
            </a:solidFill>
            <a:ln w="9525" cap="rnd">
              <a:noFill/>
              <a:round/>
              <a:headEnd/>
              <a:tailEnd/>
            </a:ln>
            <a:effectLst/>
          </p:spPr>
          <p:txBody>
            <a:bodyPr/>
            <a:lstStyle/>
            <a:p>
              <a:endParaRPr lang="en-US"/>
            </a:p>
          </p:txBody>
        </p:sp>
        <p:sp>
          <p:nvSpPr>
            <p:cNvPr id="19879" name="Freeform 423"/>
            <p:cNvSpPr>
              <a:spLocks/>
            </p:cNvSpPr>
            <p:nvPr/>
          </p:nvSpPr>
          <p:spPr bwMode="auto">
            <a:xfrm>
              <a:off x="1684" y="3646"/>
              <a:ext cx="17" cy="17"/>
            </a:xfrm>
            <a:custGeom>
              <a:avLst/>
              <a:gdLst/>
              <a:ahLst/>
              <a:cxnLst>
                <a:cxn ang="0">
                  <a:pos x="16" y="16"/>
                </a:cxn>
                <a:cxn ang="0">
                  <a:pos x="16" y="8"/>
                </a:cxn>
                <a:cxn ang="0">
                  <a:pos x="8" y="0"/>
                </a:cxn>
                <a:cxn ang="0">
                  <a:pos x="4" y="8"/>
                </a:cxn>
                <a:cxn ang="0">
                  <a:pos x="0" y="16"/>
                </a:cxn>
                <a:cxn ang="0">
                  <a:pos x="16" y="16"/>
                </a:cxn>
              </a:cxnLst>
              <a:rect l="0" t="0" r="r" b="b"/>
              <a:pathLst>
                <a:path w="17" h="17">
                  <a:moveTo>
                    <a:pt x="16" y="16"/>
                  </a:moveTo>
                  <a:lnTo>
                    <a:pt x="16" y="8"/>
                  </a:lnTo>
                  <a:lnTo>
                    <a:pt x="8" y="0"/>
                  </a:lnTo>
                  <a:lnTo>
                    <a:pt x="4" y="8"/>
                  </a:lnTo>
                  <a:lnTo>
                    <a:pt x="0" y="16"/>
                  </a:lnTo>
                  <a:lnTo>
                    <a:pt x="16" y="16"/>
                  </a:lnTo>
                </a:path>
              </a:pathLst>
            </a:custGeom>
            <a:solidFill>
              <a:srgbClr val="FFFFFF"/>
            </a:solidFill>
            <a:ln w="9525" cap="rnd">
              <a:noFill/>
              <a:round/>
              <a:headEnd/>
              <a:tailEnd/>
            </a:ln>
            <a:effectLst/>
          </p:spPr>
          <p:txBody>
            <a:bodyPr/>
            <a:lstStyle/>
            <a:p>
              <a:endParaRPr lang="en-US"/>
            </a:p>
          </p:txBody>
        </p:sp>
        <p:sp>
          <p:nvSpPr>
            <p:cNvPr id="19880" name="Freeform 424"/>
            <p:cNvSpPr>
              <a:spLocks/>
            </p:cNvSpPr>
            <p:nvPr/>
          </p:nvSpPr>
          <p:spPr bwMode="auto">
            <a:xfrm>
              <a:off x="1684" y="3647"/>
              <a:ext cx="23" cy="44"/>
            </a:xfrm>
            <a:custGeom>
              <a:avLst/>
              <a:gdLst/>
              <a:ahLst/>
              <a:cxnLst>
                <a:cxn ang="0">
                  <a:pos x="22" y="39"/>
                </a:cxn>
                <a:cxn ang="0">
                  <a:pos x="22" y="39"/>
                </a:cxn>
                <a:cxn ang="0">
                  <a:pos x="16" y="35"/>
                </a:cxn>
                <a:cxn ang="0">
                  <a:pos x="11" y="29"/>
                </a:cxn>
                <a:cxn ang="0">
                  <a:pos x="8" y="23"/>
                </a:cxn>
                <a:cxn ang="0">
                  <a:pos x="6" y="16"/>
                </a:cxn>
                <a:cxn ang="0">
                  <a:pos x="4" y="9"/>
                </a:cxn>
                <a:cxn ang="0">
                  <a:pos x="3" y="4"/>
                </a:cxn>
                <a:cxn ang="0">
                  <a:pos x="2" y="0"/>
                </a:cxn>
                <a:cxn ang="0">
                  <a:pos x="2" y="0"/>
                </a:cxn>
                <a:cxn ang="0">
                  <a:pos x="0" y="0"/>
                </a:cxn>
                <a:cxn ang="0">
                  <a:pos x="0" y="1"/>
                </a:cxn>
                <a:cxn ang="0">
                  <a:pos x="0" y="5"/>
                </a:cxn>
                <a:cxn ang="0">
                  <a:pos x="1" y="10"/>
                </a:cxn>
                <a:cxn ang="0">
                  <a:pos x="2" y="17"/>
                </a:cxn>
                <a:cxn ang="0">
                  <a:pos x="5" y="24"/>
                </a:cxn>
                <a:cxn ang="0">
                  <a:pos x="8" y="32"/>
                </a:cxn>
                <a:cxn ang="0">
                  <a:pos x="13" y="37"/>
                </a:cxn>
                <a:cxn ang="0">
                  <a:pos x="20" y="43"/>
                </a:cxn>
                <a:cxn ang="0">
                  <a:pos x="20" y="43"/>
                </a:cxn>
                <a:cxn ang="0">
                  <a:pos x="22" y="39"/>
                </a:cxn>
              </a:cxnLst>
              <a:rect l="0" t="0" r="r" b="b"/>
              <a:pathLst>
                <a:path w="23" h="44">
                  <a:moveTo>
                    <a:pt x="22" y="39"/>
                  </a:moveTo>
                  <a:lnTo>
                    <a:pt x="22" y="39"/>
                  </a:lnTo>
                  <a:lnTo>
                    <a:pt x="16" y="35"/>
                  </a:lnTo>
                  <a:lnTo>
                    <a:pt x="11" y="29"/>
                  </a:lnTo>
                  <a:lnTo>
                    <a:pt x="8" y="23"/>
                  </a:lnTo>
                  <a:lnTo>
                    <a:pt x="6" y="16"/>
                  </a:lnTo>
                  <a:lnTo>
                    <a:pt x="4" y="9"/>
                  </a:lnTo>
                  <a:lnTo>
                    <a:pt x="3" y="4"/>
                  </a:lnTo>
                  <a:lnTo>
                    <a:pt x="2" y="0"/>
                  </a:lnTo>
                  <a:lnTo>
                    <a:pt x="2" y="0"/>
                  </a:lnTo>
                  <a:lnTo>
                    <a:pt x="0" y="0"/>
                  </a:lnTo>
                  <a:lnTo>
                    <a:pt x="0" y="1"/>
                  </a:lnTo>
                  <a:lnTo>
                    <a:pt x="0" y="5"/>
                  </a:lnTo>
                  <a:lnTo>
                    <a:pt x="1" y="10"/>
                  </a:lnTo>
                  <a:lnTo>
                    <a:pt x="2" y="17"/>
                  </a:lnTo>
                  <a:lnTo>
                    <a:pt x="5" y="24"/>
                  </a:lnTo>
                  <a:lnTo>
                    <a:pt x="8" y="32"/>
                  </a:lnTo>
                  <a:lnTo>
                    <a:pt x="13" y="37"/>
                  </a:lnTo>
                  <a:lnTo>
                    <a:pt x="20" y="43"/>
                  </a:lnTo>
                  <a:lnTo>
                    <a:pt x="20" y="43"/>
                  </a:lnTo>
                  <a:lnTo>
                    <a:pt x="22" y="39"/>
                  </a:lnTo>
                </a:path>
              </a:pathLst>
            </a:custGeom>
            <a:solidFill>
              <a:srgbClr val="FFFFFF"/>
            </a:solidFill>
            <a:ln w="9525" cap="rnd">
              <a:noFill/>
              <a:round/>
              <a:headEnd/>
              <a:tailEnd/>
            </a:ln>
            <a:effectLst/>
          </p:spPr>
          <p:txBody>
            <a:bodyPr/>
            <a:lstStyle/>
            <a:p>
              <a:endParaRPr lang="en-US"/>
            </a:p>
          </p:txBody>
        </p:sp>
        <p:sp>
          <p:nvSpPr>
            <p:cNvPr id="19881" name="Freeform 425"/>
            <p:cNvSpPr>
              <a:spLocks/>
            </p:cNvSpPr>
            <p:nvPr/>
          </p:nvSpPr>
          <p:spPr bwMode="auto">
            <a:xfrm>
              <a:off x="1706" y="3674"/>
              <a:ext cx="22" cy="17"/>
            </a:xfrm>
            <a:custGeom>
              <a:avLst/>
              <a:gdLst/>
              <a:ahLst/>
              <a:cxnLst>
                <a:cxn ang="0">
                  <a:pos x="18" y="0"/>
                </a:cxn>
                <a:cxn ang="0">
                  <a:pos x="18" y="0"/>
                </a:cxn>
                <a:cxn ang="0">
                  <a:pos x="16" y="3"/>
                </a:cxn>
                <a:cxn ang="0">
                  <a:pos x="14" y="5"/>
                </a:cxn>
                <a:cxn ang="0">
                  <a:pos x="12" y="8"/>
                </a:cxn>
                <a:cxn ang="0">
                  <a:pos x="10" y="9"/>
                </a:cxn>
                <a:cxn ang="0">
                  <a:pos x="7" y="12"/>
                </a:cxn>
                <a:cxn ang="0">
                  <a:pos x="4" y="12"/>
                </a:cxn>
                <a:cxn ang="0">
                  <a:pos x="1" y="12"/>
                </a:cxn>
                <a:cxn ang="0">
                  <a:pos x="0" y="16"/>
                </a:cxn>
                <a:cxn ang="0">
                  <a:pos x="4" y="16"/>
                </a:cxn>
                <a:cxn ang="0">
                  <a:pos x="8" y="16"/>
                </a:cxn>
                <a:cxn ang="0">
                  <a:pos x="12" y="13"/>
                </a:cxn>
                <a:cxn ang="0">
                  <a:pos x="15" y="10"/>
                </a:cxn>
                <a:cxn ang="0">
                  <a:pos x="17" y="7"/>
                </a:cxn>
                <a:cxn ang="0">
                  <a:pos x="19" y="5"/>
                </a:cxn>
                <a:cxn ang="0">
                  <a:pos x="21" y="3"/>
                </a:cxn>
                <a:cxn ang="0">
                  <a:pos x="21" y="2"/>
                </a:cxn>
                <a:cxn ang="0">
                  <a:pos x="18" y="0"/>
                </a:cxn>
              </a:cxnLst>
              <a:rect l="0" t="0" r="r" b="b"/>
              <a:pathLst>
                <a:path w="22" h="17">
                  <a:moveTo>
                    <a:pt x="18" y="0"/>
                  </a:moveTo>
                  <a:lnTo>
                    <a:pt x="18" y="0"/>
                  </a:lnTo>
                  <a:lnTo>
                    <a:pt x="16" y="3"/>
                  </a:lnTo>
                  <a:lnTo>
                    <a:pt x="14" y="5"/>
                  </a:lnTo>
                  <a:lnTo>
                    <a:pt x="12" y="8"/>
                  </a:lnTo>
                  <a:lnTo>
                    <a:pt x="10" y="9"/>
                  </a:lnTo>
                  <a:lnTo>
                    <a:pt x="7" y="12"/>
                  </a:lnTo>
                  <a:lnTo>
                    <a:pt x="4" y="12"/>
                  </a:lnTo>
                  <a:lnTo>
                    <a:pt x="1" y="12"/>
                  </a:lnTo>
                  <a:lnTo>
                    <a:pt x="0" y="16"/>
                  </a:lnTo>
                  <a:lnTo>
                    <a:pt x="4" y="16"/>
                  </a:lnTo>
                  <a:lnTo>
                    <a:pt x="8" y="16"/>
                  </a:lnTo>
                  <a:lnTo>
                    <a:pt x="12" y="13"/>
                  </a:lnTo>
                  <a:lnTo>
                    <a:pt x="15" y="10"/>
                  </a:lnTo>
                  <a:lnTo>
                    <a:pt x="17" y="7"/>
                  </a:lnTo>
                  <a:lnTo>
                    <a:pt x="19" y="5"/>
                  </a:lnTo>
                  <a:lnTo>
                    <a:pt x="21" y="3"/>
                  </a:lnTo>
                  <a:lnTo>
                    <a:pt x="21" y="2"/>
                  </a:lnTo>
                  <a:lnTo>
                    <a:pt x="18" y="0"/>
                  </a:lnTo>
                </a:path>
              </a:pathLst>
            </a:custGeom>
            <a:solidFill>
              <a:srgbClr val="FFFFFF"/>
            </a:solidFill>
            <a:ln w="9525" cap="rnd">
              <a:noFill/>
              <a:round/>
              <a:headEnd/>
              <a:tailEnd/>
            </a:ln>
            <a:effectLst/>
          </p:spPr>
          <p:txBody>
            <a:bodyPr/>
            <a:lstStyle/>
            <a:p>
              <a:endParaRPr lang="en-US"/>
            </a:p>
          </p:txBody>
        </p:sp>
        <p:sp>
          <p:nvSpPr>
            <p:cNvPr id="19882" name="Freeform 426"/>
            <p:cNvSpPr>
              <a:spLocks/>
            </p:cNvSpPr>
            <p:nvPr/>
          </p:nvSpPr>
          <p:spPr bwMode="auto">
            <a:xfrm>
              <a:off x="1725" y="3674"/>
              <a:ext cx="17" cy="17"/>
            </a:xfrm>
            <a:custGeom>
              <a:avLst/>
              <a:gdLst/>
              <a:ahLst/>
              <a:cxnLst>
                <a:cxn ang="0">
                  <a:pos x="12" y="16"/>
                </a:cxn>
                <a:cxn ang="0">
                  <a:pos x="16" y="8"/>
                </a:cxn>
                <a:cxn ang="0">
                  <a:pos x="12" y="0"/>
                </a:cxn>
                <a:cxn ang="0">
                  <a:pos x="6" y="0"/>
                </a:cxn>
                <a:cxn ang="0">
                  <a:pos x="0" y="4"/>
                </a:cxn>
                <a:cxn ang="0">
                  <a:pos x="12" y="16"/>
                </a:cxn>
              </a:cxnLst>
              <a:rect l="0" t="0" r="r" b="b"/>
              <a:pathLst>
                <a:path w="17" h="17">
                  <a:moveTo>
                    <a:pt x="12" y="16"/>
                  </a:moveTo>
                  <a:lnTo>
                    <a:pt x="16" y="8"/>
                  </a:lnTo>
                  <a:lnTo>
                    <a:pt x="12" y="0"/>
                  </a:lnTo>
                  <a:lnTo>
                    <a:pt x="6" y="0"/>
                  </a:lnTo>
                  <a:lnTo>
                    <a:pt x="0" y="4"/>
                  </a:lnTo>
                  <a:lnTo>
                    <a:pt x="12" y="16"/>
                  </a:lnTo>
                </a:path>
              </a:pathLst>
            </a:custGeom>
            <a:solidFill>
              <a:srgbClr val="FFFFFF"/>
            </a:solidFill>
            <a:ln w="9525" cap="rnd">
              <a:noFill/>
              <a:round/>
              <a:headEnd/>
              <a:tailEnd/>
            </a:ln>
            <a:effectLst/>
          </p:spPr>
          <p:txBody>
            <a:bodyPr/>
            <a:lstStyle/>
            <a:p>
              <a:endParaRPr lang="en-US"/>
            </a:p>
          </p:txBody>
        </p:sp>
        <p:sp>
          <p:nvSpPr>
            <p:cNvPr id="19883" name="Freeform 427"/>
            <p:cNvSpPr>
              <a:spLocks/>
            </p:cNvSpPr>
            <p:nvPr/>
          </p:nvSpPr>
          <p:spPr bwMode="auto">
            <a:xfrm>
              <a:off x="504" y="3022"/>
              <a:ext cx="17" cy="17"/>
            </a:xfrm>
            <a:custGeom>
              <a:avLst/>
              <a:gdLst/>
              <a:ahLst/>
              <a:cxnLst>
                <a:cxn ang="0">
                  <a:pos x="16" y="16"/>
                </a:cxn>
                <a:cxn ang="0">
                  <a:pos x="12" y="8"/>
                </a:cxn>
                <a:cxn ang="0">
                  <a:pos x="8" y="0"/>
                </a:cxn>
                <a:cxn ang="0">
                  <a:pos x="4" y="8"/>
                </a:cxn>
                <a:cxn ang="0">
                  <a:pos x="0" y="16"/>
                </a:cxn>
                <a:cxn ang="0">
                  <a:pos x="16" y="16"/>
                </a:cxn>
              </a:cxnLst>
              <a:rect l="0" t="0" r="r" b="b"/>
              <a:pathLst>
                <a:path w="17" h="17">
                  <a:moveTo>
                    <a:pt x="16" y="16"/>
                  </a:moveTo>
                  <a:lnTo>
                    <a:pt x="12" y="8"/>
                  </a:lnTo>
                  <a:lnTo>
                    <a:pt x="8" y="0"/>
                  </a:lnTo>
                  <a:lnTo>
                    <a:pt x="4" y="8"/>
                  </a:lnTo>
                  <a:lnTo>
                    <a:pt x="0" y="16"/>
                  </a:lnTo>
                  <a:lnTo>
                    <a:pt x="16" y="16"/>
                  </a:lnTo>
                </a:path>
              </a:pathLst>
            </a:custGeom>
            <a:solidFill>
              <a:srgbClr val="FFFFFF"/>
            </a:solidFill>
            <a:ln w="9525" cap="rnd">
              <a:noFill/>
              <a:round/>
              <a:headEnd/>
              <a:tailEnd/>
            </a:ln>
            <a:effectLst/>
          </p:spPr>
          <p:txBody>
            <a:bodyPr/>
            <a:lstStyle/>
            <a:p>
              <a:endParaRPr lang="en-US"/>
            </a:p>
          </p:txBody>
        </p:sp>
        <p:sp>
          <p:nvSpPr>
            <p:cNvPr id="19884" name="Freeform 428"/>
            <p:cNvSpPr>
              <a:spLocks/>
            </p:cNvSpPr>
            <p:nvPr/>
          </p:nvSpPr>
          <p:spPr bwMode="auto">
            <a:xfrm>
              <a:off x="504" y="3024"/>
              <a:ext cx="24" cy="43"/>
            </a:xfrm>
            <a:custGeom>
              <a:avLst/>
              <a:gdLst/>
              <a:ahLst/>
              <a:cxnLst>
                <a:cxn ang="0">
                  <a:pos x="23" y="38"/>
                </a:cxn>
                <a:cxn ang="0">
                  <a:pos x="23" y="38"/>
                </a:cxn>
                <a:cxn ang="0">
                  <a:pos x="17" y="34"/>
                </a:cxn>
                <a:cxn ang="0">
                  <a:pos x="12" y="29"/>
                </a:cxn>
                <a:cxn ang="0">
                  <a:pos x="8" y="22"/>
                </a:cxn>
                <a:cxn ang="0">
                  <a:pos x="6" y="15"/>
                </a:cxn>
                <a:cxn ang="0">
                  <a:pos x="4" y="9"/>
                </a:cxn>
                <a:cxn ang="0">
                  <a:pos x="3" y="4"/>
                </a:cxn>
                <a:cxn ang="0">
                  <a:pos x="2" y="0"/>
                </a:cxn>
                <a:cxn ang="0">
                  <a:pos x="2" y="0"/>
                </a:cxn>
                <a:cxn ang="0">
                  <a:pos x="0" y="0"/>
                </a:cxn>
                <a:cxn ang="0">
                  <a:pos x="0" y="1"/>
                </a:cxn>
                <a:cxn ang="0">
                  <a:pos x="0" y="5"/>
                </a:cxn>
                <a:cxn ang="0">
                  <a:pos x="1" y="10"/>
                </a:cxn>
                <a:cxn ang="0">
                  <a:pos x="2" y="17"/>
                </a:cxn>
                <a:cxn ang="0">
                  <a:pos x="5" y="24"/>
                </a:cxn>
                <a:cxn ang="0">
                  <a:pos x="9" y="31"/>
                </a:cxn>
                <a:cxn ang="0">
                  <a:pos x="14" y="36"/>
                </a:cxn>
                <a:cxn ang="0">
                  <a:pos x="21" y="42"/>
                </a:cxn>
                <a:cxn ang="0">
                  <a:pos x="21" y="42"/>
                </a:cxn>
                <a:cxn ang="0">
                  <a:pos x="23" y="38"/>
                </a:cxn>
              </a:cxnLst>
              <a:rect l="0" t="0" r="r" b="b"/>
              <a:pathLst>
                <a:path w="24" h="43">
                  <a:moveTo>
                    <a:pt x="23" y="38"/>
                  </a:moveTo>
                  <a:lnTo>
                    <a:pt x="23" y="38"/>
                  </a:lnTo>
                  <a:lnTo>
                    <a:pt x="17" y="34"/>
                  </a:lnTo>
                  <a:lnTo>
                    <a:pt x="12" y="29"/>
                  </a:lnTo>
                  <a:lnTo>
                    <a:pt x="8" y="22"/>
                  </a:lnTo>
                  <a:lnTo>
                    <a:pt x="6" y="15"/>
                  </a:lnTo>
                  <a:lnTo>
                    <a:pt x="4" y="9"/>
                  </a:lnTo>
                  <a:lnTo>
                    <a:pt x="3" y="4"/>
                  </a:lnTo>
                  <a:lnTo>
                    <a:pt x="2" y="0"/>
                  </a:lnTo>
                  <a:lnTo>
                    <a:pt x="2" y="0"/>
                  </a:lnTo>
                  <a:lnTo>
                    <a:pt x="0" y="0"/>
                  </a:lnTo>
                  <a:lnTo>
                    <a:pt x="0" y="1"/>
                  </a:lnTo>
                  <a:lnTo>
                    <a:pt x="0" y="5"/>
                  </a:lnTo>
                  <a:lnTo>
                    <a:pt x="1" y="10"/>
                  </a:lnTo>
                  <a:lnTo>
                    <a:pt x="2" y="17"/>
                  </a:lnTo>
                  <a:lnTo>
                    <a:pt x="5" y="24"/>
                  </a:lnTo>
                  <a:lnTo>
                    <a:pt x="9" y="31"/>
                  </a:lnTo>
                  <a:lnTo>
                    <a:pt x="14" y="36"/>
                  </a:lnTo>
                  <a:lnTo>
                    <a:pt x="21" y="42"/>
                  </a:lnTo>
                  <a:lnTo>
                    <a:pt x="21" y="42"/>
                  </a:lnTo>
                  <a:lnTo>
                    <a:pt x="23" y="38"/>
                  </a:lnTo>
                </a:path>
              </a:pathLst>
            </a:custGeom>
            <a:solidFill>
              <a:srgbClr val="FFFFFF"/>
            </a:solidFill>
            <a:ln w="9525" cap="rnd">
              <a:noFill/>
              <a:round/>
              <a:headEnd/>
              <a:tailEnd/>
            </a:ln>
            <a:effectLst/>
          </p:spPr>
          <p:txBody>
            <a:bodyPr/>
            <a:lstStyle/>
            <a:p>
              <a:endParaRPr lang="en-US"/>
            </a:p>
          </p:txBody>
        </p:sp>
        <p:sp>
          <p:nvSpPr>
            <p:cNvPr id="19885" name="Freeform 429"/>
            <p:cNvSpPr>
              <a:spLocks/>
            </p:cNvSpPr>
            <p:nvPr/>
          </p:nvSpPr>
          <p:spPr bwMode="auto">
            <a:xfrm>
              <a:off x="525" y="3050"/>
              <a:ext cx="23" cy="18"/>
            </a:xfrm>
            <a:custGeom>
              <a:avLst/>
              <a:gdLst/>
              <a:ahLst/>
              <a:cxnLst>
                <a:cxn ang="0">
                  <a:pos x="19" y="0"/>
                </a:cxn>
                <a:cxn ang="0">
                  <a:pos x="18" y="0"/>
                </a:cxn>
                <a:cxn ang="0">
                  <a:pos x="17" y="3"/>
                </a:cxn>
                <a:cxn ang="0">
                  <a:pos x="15" y="5"/>
                </a:cxn>
                <a:cxn ang="0">
                  <a:pos x="13" y="8"/>
                </a:cxn>
                <a:cxn ang="0">
                  <a:pos x="11" y="10"/>
                </a:cxn>
                <a:cxn ang="0">
                  <a:pos x="7" y="12"/>
                </a:cxn>
                <a:cxn ang="0">
                  <a:pos x="4" y="13"/>
                </a:cxn>
                <a:cxn ang="0">
                  <a:pos x="1" y="12"/>
                </a:cxn>
                <a:cxn ang="0">
                  <a:pos x="0" y="16"/>
                </a:cxn>
                <a:cxn ang="0">
                  <a:pos x="4" y="17"/>
                </a:cxn>
                <a:cxn ang="0">
                  <a:pos x="9" y="16"/>
                </a:cxn>
                <a:cxn ang="0">
                  <a:pos x="12" y="13"/>
                </a:cxn>
                <a:cxn ang="0">
                  <a:pos x="16" y="10"/>
                </a:cxn>
                <a:cxn ang="0">
                  <a:pos x="18" y="7"/>
                </a:cxn>
                <a:cxn ang="0">
                  <a:pos x="20" y="5"/>
                </a:cxn>
                <a:cxn ang="0">
                  <a:pos x="22" y="3"/>
                </a:cxn>
                <a:cxn ang="0">
                  <a:pos x="22" y="2"/>
                </a:cxn>
                <a:cxn ang="0">
                  <a:pos x="19" y="0"/>
                </a:cxn>
              </a:cxnLst>
              <a:rect l="0" t="0" r="r" b="b"/>
              <a:pathLst>
                <a:path w="23" h="18">
                  <a:moveTo>
                    <a:pt x="19" y="0"/>
                  </a:moveTo>
                  <a:lnTo>
                    <a:pt x="18" y="0"/>
                  </a:lnTo>
                  <a:lnTo>
                    <a:pt x="17" y="3"/>
                  </a:lnTo>
                  <a:lnTo>
                    <a:pt x="15" y="5"/>
                  </a:lnTo>
                  <a:lnTo>
                    <a:pt x="13" y="8"/>
                  </a:lnTo>
                  <a:lnTo>
                    <a:pt x="11" y="10"/>
                  </a:lnTo>
                  <a:lnTo>
                    <a:pt x="7" y="12"/>
                  </a:lnTo>
                  <a:lnTo>
                    <a:pt x="4" y="13"/>
                  </a:lnTo>
                  <a:lnTo>
                    <a:pt x="1" y="12"/>
                  </a:lnTo>
                  <a:lnTo>
                    <a:pt x="0" y="16"/>
                  </a:lnTo>
                  <a:lnTo>
                    <a:pt x="4" y="17"/>
                  </a:lnTo>
                  <a:lnTo>
                    <a:pt x="9" y="16"/>
                  </a:lnTo>
                  <a:lnTo>
                    <a:pt x="12" y="13"/>
                  </a:lnTo>
                  <a:lnTo>
                    <a:pt x="16" y="10"/>
                  </a:lnTo>
                  <a:lnTo>
                    <a:pt x="18" y="7"/>
                  </a:lnTo>
                  <a:lnTo>
                    <a:pt x="20" y="5"/>
                  </a:lnTo>
                  <a:lnTo>
                    <a:pt x="22" y="3"/>
                  </a:lnTo>
                  <a:lnTo>
                    <a:pt x="22" y="2"/>
                  </a:lnTo>
                  <a:lnTo>
                    <a:pt x="19" y="0"/>
                  </a:lnTo>
                </a:path>
              </a:pathLst>
            </a:custGeom>
            <a:solidFill>
              <a:srgbClr val="FFFFFF"/>
            </a:solidFill>
            <a:ln w="9525" cap="rnd">
              <a:noFill/>
              <a:round/>
              <a:headEnd/>
              <a:tailEnd/>
            </a:ln>
            <a:effectLst/>
          </p:spPr>
          <p:txBody>
            <a:bodyPr/>
            <a:lstStyle/>
            <a:p>
              <a:endParaRPr lang="en-US"/>
            </a:p>
          </p:txBody>
        </p:sp>
        <p:sp>
          <p:nvSpPr>
            <p:cNvPr id="19886" name="Freeform 430"/>
            <p:cNvSpPr>
              <a:spLocks/>
            </p:cNvSpPr>
            <p:nvPr/>
          </p:nvSpPr>
          <p:spPr bwMode="auto">
            <a:xfrm>
              <a:off x="544" y="3049"/>
              <a:ext cx="17" cy="17"/>
            </a:xfrm>
            <a:custGeom>
              <a:avLst/>
              <a:gdLst/>
              <a:ahLst/>
              <a:cxnLst>
                <a:cxn ang="0">
                  <a:pos x="12" y="16"/>
                </a:cxn>
                <a:cxn ang="0">
                  <a:pos x="16" y="8"/>
                </a:cxn>
                <a:cxn ang="0">
                  <a:pos x="9" y="0"/>
                </a:cxn>
                <a:cxn ang="0">
                  <a:pos x="6" y="0"/>
                </a:cxn>
                <a:cxn ang="0">
                  <a:pos x="0" y="4"/>
                </a:cxn>
                <a:cxn ang="0">
                  <a:pos x="12" y="16"/>
                </a:cxn>
              </a:cxnLst>
              <a:rect l="0" t="0" r="r" b="b"/>
              <a:pathLst>
                <a:path w="17" h="17">
                  <a:moveTo>
                    <a:pt x="12" y="16"/>
                  </a:moveTo>
                  <a:lnTo>
                    <a:pt x="16" y="8"/>
                  </a:lnTo>
                  <a:lnTo>
                    <a:pt x="9" y="0"/>
                  </a:lnTo>
                  <a:lnTo>
                    <a:pt x="6" y="0"/>
                  </a:lnTo>
                  <a:lnTo>
                    <a:pt x="0" y="4"/>
                  </a:lnTo>
                  <a:lnTo>
                    <a:pt x="12" y="16"/>
                  </a:lnTo>
                </a:path>
              </a:pathLst>
            </a:custGeom>
            <a:solidFill>
              <a:srgbClr val="FFFFFF"/>
            </a:solidFill>
            <a:ln w="9525" cap="rnd">
              <a:noFill/>
              <a:round/>
              <a:headEnd/>
              <a:tailEnd/>
            </a:ln>
            <a:effectLst/>
          </p:spPr>
          <p:txBody>
            <a:bodyPr/>
            <a:lstStyle/>
            <a:p>
              <a:endParaRPr lang="en-US"/>
            </a:p>
          </p:txBody>
        </p:sp>
        <p:sp>
          <p:nvSpPr>
            <p:cNvPr id="19887" name="Freeform 431"/>
            <p:cNvSpPr>
              <a:spLocks/>
            </p:cNvSpPr>
            <p:nvPr/>
          </p:nvSpPr>
          <p:spPr bwMode="auto">
            <a:xfrm>
              <a:off x="1618" y="3137"/>
              <a:ext cx="58" cy="65"/>
            </a:xfrm>
            <a:custGeom>
              <a:avLst/>
              <a:gdLst/>
              <a:ahLst/>
              <a:cxnLst>
                <a:cxn ang="0">
                  <a:pos x="0" y="6"/>
                </a:cxn>
                <a:cxn ang="0">
                  <a:pos x="5" y="64"/>
                </a:cxn>
                <a:cxn ang="0">
                  <a:pos x="57" y="57"/>
                </a:cxn>
                <a:cxn ang="0">
                  <a:pos x="50" y="0"/>
                </a:cxn>
                <a:cxn ang="0">
                  <a:pos x="0" y="6"/>
                </a:cxn>
              </a:cxnLst>
              <a:rect l="0" t="0" r="r" b="b"/>
              <a:pathLst>
                <a:path w="58" h="65">
                  <a:moveTo>
                    <a:pt x="0" y="6"/>
                  </a:moveTo>
                  <a:lnTo>
                    <a:pt x="5" y="64"/>
                  </a:lnTo>
                  <a:lnTo>
                    <a:pt x="57" y="57"/>
                  </a:lnTo>
                  <a:lnTo>
                    <a:pt x="50" y="0"/>
                  </a:lnTo>
                  <a:lnTo>
                    <a:pt x="0" y="6"/>
                  </a:lnTo>
                </a:path>
              </a:pathLst>
            </a:custGeom>
            <a:solidFill>
              <a:srgbClr val="000000"/>
            </a:solidFill>
            <a:ln w="9525" cap="rnd">
              <a:noFill/>
              <a:round/>
              <a:headEnd/>
              <a:tailEnd/>
            </a:ln>
            <a:effectLst/>
          </p:spPr>
          <p:txBody>
            <a:bodyPr/>
            <a:lstStyle/>
            <a:p>
              <a:endParaRPr lang="en-US"/>
            </a:p>
          </p:txBody>
        </p:sp>
        <p:sp>
          <p:nvSpPr>
            <p:cNvPr id="19888" name="Freeform 432"/>
            <p:cNvSpPr>
              <a:spLocks/>
            </p:cNvSpPr>
            <p:nvPr/>
          </p:nvSpPr>
          <p:spPr bwMode="auto">
            <a:xfrm>
              <a:off x="1660" y="3139"/>
              <a:ext cx="17" cy="51"/>
            </a:xfrm>
            <a:custGeom>
              <a:avLst/>
              <a:gdLst/>
              <a:ahLst/>
              <a:cxnLst>
                <a:cxn ang="0">
                  <a:pos x="11" y="49"/>
                </a:cxn>
                <a:cxn ang="0">
                  <a:pos x="16" y="49"/>
                </a:cxn>
                <a:cxn ang="0">
                  <a:pos x="8" y="0"/>
                </a:cxn>
                <a:cxn ang="0">
                  <a:pos x="0" y="0"/>
                </a:cxn>
                <a:cxn ang="0">
                  <a:pos x="6" y="50"/>
                </a:cxn>
                <a:cxn ang="0">
                  <a:pos x="11" y="49"/>
                </a:cxn>
              </a:cxnLst>
              <a:rect l="0" t="0" r="r" b="b"/>
              <a:pathLst>
                <a:path w="17" h="51">
                  <a:moveTo>
                    <a:pt x="11" y="49"/>
                  </a:moveTo>
                  <a:lnTo>
                    <a:pt x="16" y="49"/>
                  </a:lnTo>
                  <a:lnTo>
                    <a:pt x="8" y="0"/>
                  </a:lnTo>
                  <a:lnTo>
                    <a:pt x="0" y="0"/>
                  </a:lnTo>
                  <a:lnTo>
                    <a:pt x="6" y="50"/>
                  </a:lnTo>
                  <a:lnTo>
                    <a:pt x="11" y="49"/>
                  </a:lnTo>
                </a:path>
              </a:pathLst>
            </a:custGeom>
            <a:solidFill>
              <a:srgbClr val="666666"/>
            </a:solidFill>
            <a:ln w="9525" cap="rnd">
              <a:noFill/>
              <a:round/>
              <a:headEnd/>
              <a:tailEnd/>
            </a:ln>
            <a:effectLst/>
          </p:spPr>
          <p:txBody>
            <a:bodyPr/>
            <a:lstStyle/>
            <a:p>
              <a:endParaRPr lang="en-US"/>
            </a:p>
          </p:txBody>
        </p:sp>
        <p:sp>
          <p:nvSpPr>
            <p:cNvPr id="19889" name="Freeform 433"/>
            <p:cNvSpPr>
              <a:spLocks/>
            </p:cNvSpPr>
            <p:nvPr/>
          </p:nvSpPr>
          <p:spPr bwMode="auto">
            <a:xfrm>
              <a:off x="1702" y="3131"/>
              <a:ext cx="17" cy="17"/>
            </a:xfrm>
            <a:custGeom>
              <a:avLst/>
              <a:gdLst/>
              <a:ahLst/>
              <a:cxnLst>
                <a:cxn ang="0">
                  <a:pos x="5" y="16"/>
                </a:cxn>
                <a:cxn ang="0">
                  <a:pos x="10" y="12"/>
                </a:cxn>
                <a:cxn ang="0">
                  <a:pos x="16" y="8"/>
                </a:cxn>
                <a:cxn ang="0">
                  <a:pos x="10" y="0"/>
                </a:cxn>
                <a:cxn ang="0">
                  <a:pos x="0" y="0"/>
                </a:cxn>
                <a:cxn ang="0">
                  <a:pos x="5" y="16"/>
                </a:cxn>
              </a:cxnLst>
              <a:rect l="0" t="0" r="r" b="b"/>
              <a:pathLst>
                <a:path w="17" h="17">
                  <a:moveTo>
                    <a:pt x="5" y="16"/>
                  </a:moveTo>
                  <a:lnTo>
                    <a:pt x="10" y="12"/>
                  </a:lnTo>
                  <a:lnTo>
                    <a:pt x="16" y="8"/>
                  </a:lnTo>
                  <a:lnTo>
                    <a:pt x="10" y="0"/>
                  </a:lnTo>
                  <a:lnTo>
                    <a:pt x="0" y="0"/>
                  </a:lnTo>
                  <a:lnTo>
                    <a:pt x="5" y="16"/>
                  </a:lnTo>
                </a:path>
              </a:pathLst>
            </a:custGeom>
            <a:solidFill>
              <a:srgbClr val="330000"/>
            </a:solidFill>
            <a:ln w="9525" cap="rnd">
              <a:noFill/>
              <a:round/>
              <a:headEnd/>
              <a:tailEnd/>
            </a:ln>
            <a:effectLst/>
          </p:spPr>
          <p:txBody>
            <a:bodyPr/>
            <a:lstStyle/>
            <a:p>
              <a:endParaRPr lang="en-US"/>
            </a:p>
          </p:txBody>
        </p:sp>
        <p:sp>
          <p:nvSpPr>
            <p:cNvPr id="19890" name="Freeform 434"/>
            <p:cNvSpPr>
              <a:spLocks/>
            </p:cNvSpPr>
            <p:nvPr/>
          </p:nvSpPr>
          <p:spPr bwMode="auto">
            <a:xfrm>
              <a:off x="1584" y="3131"/>
              <a:ext cx="119" cy="18"/>
            </a:xfrm>
            <a:custGeom>
              <a:avLst/>
              <a:gdLst/>
              <a:ahLst/>
              <a:cxnLst>
                <a:cxn ang="0">
                  <a:pos x="0" y="17"/>
                </a:cxn>
                <a:cxn ang="0">
                  <a:pos x="0" y="17"/>
                </a:cxn>
                <a:cxn ang="0">
                  <a:pos x="2" y="17"/>
                </a:cxn>
                <a:cxn ang="0">
                  <a:pos x="7" y="16"/>
                </a:cxn>
                <a:cxn ang="0">
                  <a:pos x="14" y="15"/>
                </a:cxn>
                <a:cxn ang="0">
                  <a:pos x="22" y="14"/>
                </a:cxn>
                <a:cxn ang="0">
                  <a:pos x="31" y="13"/>
                </a:cxn>
                <a:cxn ang="0">
                  <a:pos x="41" y="12"/>
                </a:cxn>
                <a:cxn ang="0">
                  <a:pos x="51" y="11"/>
                </a:cxn>
                <a:cxn ang="0">
                  <a:pos x="62" y="9"/>
                </a:cxn>
                <a:cxn ang="0">
                  <a:pos x="72" y="8"/>
                </a:cxn>
                <a:cxn ang="0">
                  <a:pos x="83" y="7"/>
                </a:cxn>
                <a:cxn ang="0">
                  <a:pos x="92" y="6"/>
                </a:cxn>
                <a:cxn ang="0">
                  <a:pos x="100" y="5"/>
                </a:cxn>
                <a:cxn ang="0">
                  <a:pos x="107" y="4"/>
                </a:cxn>
                <a:cxn ang="0">
                  <a:pos x="113" y="3"/>
                </a:cxn>
                <a:cxn ang="0">
                  <a:pos x="116" y="2"/>
                </a:cxn>
                <a:cxn ang="0">
                  <a:pos x="118" y="2"/>
                </a:cxn>
                <a:cxn ang="0">
                  <a:pos x="117" y="0"/>
                </a:cxn>
                <a:cxn ang="0">
                  <a:pos x="115" y="0"/>
                </a:cxn>
                <a:cxn ang="0">
                  <a:pos x="112" y="0"/>
                </a:cxn>
                <a:cxn ang="0">
                  <a:pos x="106" y="1"/>
                </a:cxn>
                <a:cxn ang="0">
                  <a:pos x="99" y="2"/>
                </a:cxn>
                <a:cxn ang="0">
                  <a:pos x="91" y="2"/>
                </a:cxn>
                <a:cxn ang="0">
                  <a:pos x="82" y="4"/>
                </a:cxn>
                <a:cxn ang="0">
                  <a:pos x="72" y="5"/>
                </a:cxn>
                <a:cxn ang="0">
                  <a:pos x="62" y="6"/>
                </a:cxn>
                <a:cxn ang="0">
                  <a:pos x="50" y="8"/>
                </a:cxn>
                <a:cxn ang="0">
                  <a:pos x="40" y="9"/>
                </a:cxn>
                <a:cxn ang="0">
                  <a:pos x="30" y="10"/>
                </a:cxn>
                <a:cxn ang="0">
                  <a:pos x="21" y="11"/>
                </a:cxn>
                <a:cxn ang="0">
                  <a:pos x="13" y="12"/>
                </a:cxn>
                <a:cxn ang="0">
                  <a:pos x="6" y="12"/>
                </a:cxn>
                <a:cxn ang="0">
                  <a:pos x="2" y="13"/>
                </a:cxn>
                <a:cxn ang="0">
                  <a:pos x="0" y="13"/>
                </a:cxn>
                <a:cxn ang="0">
                  <a:pos x="0" y="13"/>
                </a:cxn>
                <a:cxn ang="0">
                  <a:pos x="0" y="17"/>
                </a:cxn>
              </a:cxnLst>
              <a:rect l="0" t="0" r="r" b="b"/>
              <a:pathLst>
                <a:path w="119" h="18">
                  <a:moveTo>
                    <a:pt x="0" y="17"/>
                  </a:moveTo>
                  <a:lnTo>
                    <a:pt x="0" y="17"/>
                  </a:lnTo>
                  <a:lnTo>
                    <a:pt x="2" y="17"/>
                  </a:lnTo>
                  <a:lnTo>
                    <a:pt x="7" y="16"/>
                  </a:lnTo>
                  <a:lnTo>
                    <a:pt x="14" y="15"/>
                  </a:lnTo>
                  <a:lnTo>
                    <a:pt x="22" y="14"/>
                  </a:lnTo>
                  <a:lnTo>
                    <a:pt x="31" y="13"/>
                  </a:lnTo>
                  <a:lnTo>
                    <a:pt x="41" y="12"/>
                  </a:lnTo>
                  <a:lnTo>
                    <a:pt x="51" y="11"/>
                  </a:lnTo>
                  <a:lnTo>
                    <a:pt x="62" y="9"/>
                  </a:lnTo>
                  <a:lnTo>
                    <a:pt x="72" y="8"/>
                  </a:lnTo>
                  <a:lnTo>
                    <a:pt x="83" y="7"/>
                  </a:lnTo>
                  <a:lnTo>
                    <a:pt x="92" y="6"/>
                  </a:lnTo>
                  <a:lnTo>
                    <a:pt x="100" y="5"/>
                  </a:lnTo>
                  <a:lnTo>
                    <a:pt x="107" y="4"/>
                  </a:lnTo>
                  <a:lnTo>
                    <a:pt x="113" y="3"/>
                  </a:lnTo>
                  <a:lnTo>
                    <a:pt x="116" y="2"/>
                  </a:lnTo>
                  <a:lnTo>
                    <a:pt x="118" y="2"/>
                  </a:lnTo>
                  <a:lnTo>
                    <a:pt x="117" y="0"/>
                  </a:lnTo>
                  <a:lnTo>
                    <a:pt x="115" y="0"/>
                  </a:lnTo>
                  <a:lnTo>
                    <a:pt x="112" y="0"/>
                  </a:lnTo>
                  <a:lnTo>
                    <a:pt x="106" y="1"/>
                  </a:lnTo>
                  <a:lnTo>
                    <a:pt x="99" y="2"/>
                  </a:lnTo>
                  <a:lnTo>
                    <a:pt x="91" y="2"/>
                  </a:lnTo>
                  <a:lnTo>
                    <a:pt x="82" y="4"/>
                  </a:lnTo>
                  <a:lnTo>
                    <a:pt x="72" y="5"/>
                  </a:lnTo>
                  <a:lnTo>
                    <a:pt x="62" y="6"/>
                  </a:lnTo>
                  <a:lnTo>
                    <a:pt x="50" y="8"/>
                  </a:lnTo>
                  <a:lnTo>
                    <a:pt x="40" y="9"/>
                  </a:lnTo>
                  <a:lnTo>
                    <a:pt x="30" y="10"/>
                  </a:lnTo>
                  <a:lnTo>
                    <a:pt x="21" y="11"/>
                  </a:lnTo>
                  <a:lnTo>
                    <a:pt x="13" y="12"/>
                  </a:lnTo>
                  <a:lnTo>
                    <a:pt x="6" y="12"/>
                  </a:lnTo>
                  <a:lnTo>
                    <a:pt x="2" y="13"/>
                  </a:lnTo>
                  <a:lnTo>
                    <a:pt x="0" y="13"/>
                  </a:lnTo>
                  <a:lnTo>
                    <a:pt x="0" y="13"/>
                  </a:lnTo>
                  <a:lnTo>
                    <a:pt x="0" y="17"/>
                  </a:lnTo>
                </a:path>
              </a:pathLst>
            </a:custGeom>
            <a:solidFill>
              <a:srgbClr val="330000"/>
            </a:solidFill>
            <a:ln w="9525" cap="rnd">
              <a:noFill/>
              <a:round/>
              <a:headEnd/>
              <a:tailEnd/>
            </a:ln>
            <a:effectLst/>
          </p:spPr>
          <p:txBody>
            <a:bodyPr/>
            <a:lstStyle/>
            <a:p>
              <a:endParaRPr lang="en-US"/>
            </a:p>
          </p:txBody>
        </p:sp>
        <p:sp>
          <p:nvSpPr>
            <p:cNvPr id="19891" name="Freeform 435"/>
            <p:cNvSpPr>
              <a:spLocks/>
            </p:cNvSpPr>
            <p:nvPr/>
          </p:nvSpPr>
          <p:spPr bwMode="auto">
            <a:xfrm>
              <a:off x="1550" y="3126"/>
              <a:ext cx="35" cy="24"/>
            </a:xfrm>
            <a:custGeom>
              <a:avLst/>
              <a:gdLst/>
              <a:ahLst/>
              <a:cxnLst>
                <a:cxn ang="0">
                  <a:pos x="0" y="0"/>
                </a:cxn>
                <a:cxn ang="0">
                  <a:pos x="0" y="0"/>
                </a:cxn>
                <a:cxn ang="0">
                  <a:pos x="1" y="9"/>
                </a:cxn>
                <a:cxn ang="0">
                  <a:pos x="4" y="15"/>
                </a:cxn>
                <a:cxn ang="0">
                  <a:pos x="9" y="20"/>
                </a:cxn>
                <a:cxn ang="0">
                  <a:pos x="14" y="21"/>
                </a:cxn>
                <a:cxn ang="0">
                  <a:pos x="20" y="22"/>
                </a:cxn>
                <a:cxn ang="0">
                  <a:pos x="25" y="23"/>
                </a:cxn>
                <a:cxn ang="0">
                  <a:pos x="29" y="23"/>
                </a:cxn>
                <a:cxn ang="0">
                  <a:pos x="34" y="22"/>
                </a:cxn>
                <a:cxn ang="0">
                  <a:pos x="34" y="18"/>
                </a:cxn>
                <a:cxn ang="0">
                  <a:pos x="29" y="18"/>
                </a:cxn>
                <a:cxn ang="0">
                  <a:pos x="25" y="18"/>
                </a:cxn>
                <a:cxn ang="0">
                  <a:pos x="20" y="19"/>
                </a:cxn>
                <a:cxn ang="0">
                  <a:pos x="15" y="18"/>
                </a:cxn>
                <a:cxn ang="0">
                  <a:pos x="11" y="16"/>
                </a:cxn>
                <a:cxn ang="0">
                  <a:pos x="7" y="13"/>
                </a:cxn>
                <a:cxn ang="0">
                  <a:pos x="4" y="8"/>
                </a:cxn>
                <a:cxn ang="0">
                  <a:pos x="2" y="0"/>
                </a:cxn>
                <a:cxn ang="0">
                  <a:pos x="2" y="0"/>
                </a:cxn>
                <a:cxn ang="0">
                  <a:pos x="0" y="0"/>
                </a:cxn>
              </a:cxnLst>
              <a:rect l="0" t="0" r="r" b="b"/>
              <a:pathLst>
                <a:path w="35" h="24">
                  <a:moveTo>
                    <a:pt x="0" y="0"/>
                  </a:moveTo>
                  <a:lnTo>
                    <a:pt x="0" y="0"/>
                  </a:lnTo>
                  <a:lnTo>
                    <a:pt x="1" y="9"/>
                  </a:lnTo>
                  <a:lnTo>
                    <a:pt x="4" y="15"/>
                  </a:lnTo>
                  <a:lnTo>
                    <a:pt x="9" y="20"/>
                  </a:lnTo>
                  <a:lnTo>
                    <a:pt x="14" y="21"/>
                  </a:lnTo>
                  <a:lnTo>
                    <a:pt x="20" y="22"/>
                  </a:lnTo>
                  <a:lnTo>
                    <a:pt x="25" y="23"/>
                  </a:lnTo>
                  <a:lnTo>
                    <a:pt x="29" y="23"/>
                  </a:lnTo>
                  <a:lnTo>
                    <a:pt x="34" y="22"/>
                  </a:lnTo>
                  <a:lnTo>
                    <a:pt x="34" y="18"/>
                  </a:lnTo>
                  <a:lnTo>
                    <a:pt x="29" y="18"/>
                  </a:lnTo>
                  <a:lnTo>
                    <a:pt x="25" y="18"/>
                  </a:lnTo>
                  <a:lnTo>
                    <a:pt x="20" y="19"/>
                  </a:lnTo>
                  <a:lnTo>
                    <a:pt x="15" y="18"/>
                  </a:lnTo>
                  <a:lnTo>
                    <a:pt x="11" y="16"/>
                  </a:lnTo>
                  <a:lnTo>
                    <a:pt x="7" y="13"/>
                  </a:lnTo>
                  <a:lnTo>
                    <a:pt x="4" y="8"/>
                  </a:lnTo>
                  <a:lnTo>
                    <a:pt x="2" y="0"/>
                  </a:lnTo>
                  <a:lnTo>
                    <a:pt x="2" y="0"/>
                  </a:lnTo>
                  <a:lnTo>
                    <a:pt x="0" y="0"/>
                  </a:lnTo>
                </a:path>
              </a:pathLst>
            </a:custGeom>
            <a:solidFill>
              <a:srgbClr val="330000"/>
            </a:solidFill>
            <a:ln w="9525" cap="rnd">
              <a:noFill/>
              <a:round/>
              <a:headEnd/>
              <a:tailEnd/>
            </a:ln>
            <a:effectLst/>
          </p:spPr>
          <p:txBody>
            <a:bodyPr/>
            <a:lstStyle/>
            <a:p>
              <a:endParaRPr lang="en-US"/>
            </a:p>
          </p:txBody>
        </p:sp>
        <p:sp>
          <p:nvSpPr>
            <p:cNvPr id="19892" name="Freeform 436"/>
            <p:cNvSpPr>
              <a:spLocks/>
            </p:cNvSpPr>
            <p:nvPr/>
          </p:nvSpPr>
          <p:spPr bwMode="auto">
            <a:xfrm>
              <a:off x="1503" y="2719"/>
              <a:ext cx="51" cy="409"/>
            </a:xfrm>
            <a:custGeom>
              <a:avLst/>
              <a:gdLst/>
              <a:ahLst/>
              <a:cxnLst>
                <a:cxn ang="0">
                  <a:pos x="0" y="0"/>
                </a:cxn>
                <a:cxn ang="0">
                  <a:pos x="0" y="6"/>
                </a:cxn>
                <a:cxn ang="0">
                  <a:pos x="2" y="19"/>
                </a:cxn>
                <a:cxn ang="0">
                  <a:pos x="4" y="39"/>
                </a:cxn>
                <a:cxn ang="0">
                  <a:pos x="7" y="63"/>
                </a:cxn>
                <a:cxn ang="0">
                  <a:pos x="10" y="93"/>
                </a:cxn>
                <a:cxn ang="0">
                  <a:pos x="14" y="126"/>
                </a:cxn>
                <a:cxn ang="0">
                  <a:pos x="18" y="160"/>
                </a:cxn>
                <a:cxn ang="0">
                  <a:pos x="22" y="197"/>
                </a:cxn>
                <a:cxn ang="0">
                  <a:pos x="26" y="233"/>
                </a:cxn>
                <a:cxn ang="0">
                  <a:pos x="30" y="269"/>
                </a:cxn>
                <a:cxn ang="0">
                  <a:pos x="35" y="303"/>
                </a:cxn>
                <a:cxn ang="0">
                  <a:pos x="38" y="334"/>
                </a:cxn>
                <a:cxn ang="0">
                  <a:pos x="41" y="361"/>
                </a:cxn>
                <a:cxn ang="0">
                  <a:pos x="44" y="383"/>
                </a:cxn>
                <a:cxn ang="0">
                  <a:pos x="45" y="399"/>
                </a:cxn>
                <a:cxn ang="0">
                  <a:pos x="47" y="408"/>
                </a:cxn>
                <a:cxn ang="0">
                  <a:pos x="50" y="404"/>
                </a:cxn>
                <a:cxn ang="0">
                  <a:pos x="48" y="391"/>
                </a:cxn>
                <a:cxn ang="0">
                  <a:pos x="45" y="372"/>
                </a:cxn>
                <a:cxn ang="0">
                  <a:pos x="43" y="348"/>
                </a:cxn>
                <a:cxn ang="0">
                  <a:pos x="40" y="319"/>
                </a:cxn>
                <a:cxn ang="0">
                  <a:pos x="35" y="286"/>
                </a:cxn>
                <a:cxn ang="0">
                  <a:pos x="32" y="251"/>
                </a:cxn>
                <a:cxn ang="0">
                  <a:pos x="27" y="215"/>
                </a:cxn>
                <a:cxn ang="0">
                  <a:pos x="23" y="178"/>
                </a:cxn>
                <a:cxn ang="0">
                  <a:pos x="19" y="142"/>
                </a:cxn>
                <a:cxn ang="0">
                  <a:pos x="15" y="107"/>
                </a:cxn>
                <a:cxn ang="0">
                  <a:pos x="11" y="77"/>
                </a:cxn>
                <a:cxn ang="0">
                  <a:pos x="8" y="49"/>
                </a:cxn>
                <a:cxn ang="0">
                  <a:pos x="6" y="27"/>
                </a:cxn>
                <a:cxn ang="0">
                  <a:pos x="4" y="10"/>
                </a:cxn>
                <a:cxn ang="0">
                  <a:pos x="3" y="1"/>
                </a:cxn>
                <a:cxn ang="0">
                  <a:pos x="3" y="0"/>
                </a:cxn>
              </a:cxnLst>
              <a:rect l="0" t="0" r="r" b="b"/>
              <a:pathLst>
                <a:path w="51" h="409">
                  <a:moveTo>
                    <a:pt x="0" y="0"/>
                  </a:moveTo>
                  <a:lnTo>
                    <a:pt x="0" y="0"/>
                  </a:lnTo>
                  <a:lnTo>
                    <a:pt x="0" y="2"/>
                  </a:lnTo>
                  <a:lnTo>
                    <a:pt x="0" y="6"/>
                  </a:lnTo>
                  <a:lnTo>
                    <a:pt x="1" y="11"/>
                  </a:lnTo>
                  <a:lnTo>
                    <a:pt x="2" y="19"/>
                  </a:lnTo>
                  <a:lnTo>
                    <a:pt x="2" y="28"/>
                  </a:lnTo>
                  <a:lnTo>
                    <a:pt x="4" y="39"/>
                  </a:lnTo>
                  <a:lnTo>
                    <a:pt x="5" y="50"/>
                  </a:lnTo>
                  <a:lnTo>
                    <a:pt x="7" y="63"/>
                  </a:lnTo>
                  <a:lnTo>
                    <a:pt x="8" y="78"/>
                  </a:lnTo>
                  <a:lnTo>
                    <a:pt x="10" y="93"/>
                  </a:lnTo>
                  <a:lnTo>
                    <a:pt x="12" y="108"/>
                  </a:lnTo>
                  <a:lnTo>
                    <a:pt x="14" y="126"/>
                  </a:lnTo>
                  <a:lnTo>
                    <a:pt x="16" y="143"/>
                  </a:lnTo>
                  <a:lnTo>
                    <a:pt x="18" y="160"/>
                  </a:lnTo>
                  <a:lnTo>
                    <a:pt x="20" y="179"/>
                  </a:lnTo>
                  <a:lnTo>
                    <a:pt x="22" y="197"/>
                  </a:lnTo>
                  <a:lnTo>
                    <a:pt x="25" y="215"/>
                  </a:lnTo>
                  <a:lnTo>
                    <a:pt x="26" y="233"/>
                  </a:lnTo>
                  <a:lnTo>
                    <a:pt x="28" y="251"/>
                  </a:lnTo>
                  <a:lnTo>
                    <a:pt x="30" y="269"/>
                  </a:lnTo>
                  <a:lnTo>
                    <a:pt x="32" y="287"/>
                  </a:lnTo>
                  <a:lnTo>
                    <a:pt x="35" y="303"/>
                  </a:lnTo>
                  <a:lnTo>
                    <a:pt x="36" y="319"/>
                  </a:lnTo>
                  <a:lnTo>
                    <a:pt x="38" y="334"/>
                  </a:lnTo>
                  <a:lnTo>
                    <a:pt x="40" y="348"/>
                  </a:lnTo>
                  <a:lnTo>
                    <a:pt x="41" y="361"/>
                  </a:lnTo>
                  <a:lnTo>
                    <a:pt x="42" y="373"/>
                  </a:lnTo>
                  <a:lnTo>
                    <a:pt x="44" y="383"/>
                  </a:lnTo>
                  <a:lnTo>
                    <a:pt x="45" y="391"/>
                  </a:lnTo>
                  <a:lnTo>
                    <a:pt x="45" y="399"/>
                  </a:lnTo>
                  <a:lnTo>
                    <a:pt x="46" y="404"/>
                  </a:lnTo>
                  <a:lnTo>
                    <a:pt x="47" y="408"/>
                  </a:lnTo>
                  <a:lnTo>
                    <a:pt x="50" y="407"/>
                  </a:lnTo>
                  <a:lnTo>
                    <a:pt x="50" y="404"/>
                  </a:lnTo>
                  <a:lnTo>
                    <a:pt x="49" y="398"/>
                  </a:lnTo>
                  <a:lnTo>
                    <a:pt x="48" y="391"/>
                  </a:lnTo>
                  <a:lnTo>
                    <a:pt x="47" y="382"/>
                  </a:lnTo>
                  <a:lnTo>
                    <a:pt x="45" y="372"/>
                  </a:lnTo>
                  <a:lnTo>
                    <a:pt x="45" y="360"/>
                  </a:lnTo>
                  <a:lnTo>
                    <a:pt x="43" y="348"/>
                  </a:lnTo>
                  <a:lnTo>
                    <a:pt x="42" y="333"/>
                  </a:lnTo>
                  <a:lnTo>
                    <a:pt x="40" y="319"/>
                  </a:lnTo>
                  <a:lnTo>
                    <a:pt x="37" y="303"/>
                  </a:lnTo>
                  <a:lnTo>
                    <a:pt x="35" y="286"/>
                  </a:lnTo>
                  <a:lnTo>
                    <a:pt x="34" y="268"/>
                  </a:lnTo>
                  <a:lnTo>
                    <a:pt x="32" y="251"/>
                  </a:lnTo>
                  <a:lnTo>
                    <a:pt x="30" y="232"/>
                  </a:lnTo>
                  <a:lnTo>
                    <a:pt x="27" y="215"/>
                  </a:lnTo>
                  <a:lnTo>
                    <a:pt x="25" y="196"/>
                  </a:lnTo>
                  <a:lnTo>
                    <a:pt x="23" y="178"/>
                  </a:lnTo>
                  <a:lnTo>
                    <a:pt x="21" y="159"/>
                  </a:lnTo>
                  <a:lnTo>
                    <a:pt x="19" y="142"/>
                  </a:lnTo>
                  <a:lnTo>
                    <a:pt x="17" y="125"/>
                  </a:lnTo>
                  <a:lnTo>
                    <a:pt x="15" y="107"/>
                  </a:lnTo>
                  <a:lnTo>
                    <a:pt x="13" y="92"/>
                  </a:lnTo>
                  <a:lnTo>
                    <a:pt x="11" y="77"/>
                  </a:lnTo>
                  <a:lnTo>
                    <a:pt x="10" y="62"/>
                  </a:lnTo>
                  <a:lnTo>
                    <a:pt x="8" y="49"/>
                  </a:lnTo>
                  <a:lnTo>
                    <a:pt x="7" y="38"/>
                  </a:lnTo>
                  <a:lnTo>
                    <a:pt x="6" y="27"/>
                  </a:lnTo>
                  <a:lnTo>
                    <a:pt x="5" y="18"/>
                  </a:lnTo>
                  <a:lnTo>
                    <a:pt x="4" y="10"/>
                  </a:lnTo>
                  <a:lnTo>
                    <a:pt x="4" y="5"/>
                  </a:lnTo>
                  <a:lnTo>
                    <a:pt x="3" y="1"/>
                  </a:lnTo>
                  <a:lnTo>
                    <a:pt x="3" y="0"/>
                  </a:lnTo>
                  <a:lnTo>
                    <a:pt x="3" y="0"/>
                  </a:lnTo>
                  <a:lnTo>
                    <a:pt x="0" y="0"/>
                  </a:lnTo>
                </a:path>
              </a:pathLst>
            </a:custGeom>
            <a:solidFill>
              <a:srgbClr val="330000"/>
            </a:solidFill>
            <a:ln w="9525" cap="rnd">
              <a:noFill/>
              <a:round/>
              <a:headEnd/>
              <a:tailEnd/>
            </a:ln>
            <a:effectLst/>
          </p:spPr>
          <p:txBody>
            <a:bodyPr/>
            <a:lstStyle/>
            <a:p>
              <a:endParaRPr lang="en-US"/>
            </a:p>
          </p:txBody>
        </p:sp>
        <p:sp>
          <p:nvSpPr>
            <p:cNvPr id="19893" name="Freeform 437"/>
            <p:cNvSpPr>
              <a:spLocks/>
            </p:cNvSpPr>
            <p:nvPr/>
          </p:nvSpPr>
          <p:spPr bwMode="auto">
            <a:xfrm>
              <a:off x="1503" y="2693"/>
              <a:ext cx="17" cy="27"/>
            </a:xfrm>
            <a:custGeom>
              <a:avLst/>
              <a:gdLst/>
              <a:ahLst/>
              <a:cxnLst>
                <a:cxn ang="0">
                  <a:pos x="6" y="0"/>
                </a:cxn>
                <a:cxn ang="0">
                  <a:pos x="4" y="2"/>
                </a:cxn>
                <a:cxn ang="0">
                  <a:pos x="4" y="5"/>
                </a:cxn>
                <a:cxn ang="0">
                  <a:pos x="2" y="8"/>
                </a:cxn>
                <a:cxn ang="0">
                  <a:pos x="2" y="13"/>
                </a:cxn>
                <a:cxn ang="0">
                  <a:pos x="0" y="16"/>
                </a:cxn>
                <a:cxn ang="0">
                  <a:pos x="2" y="19"/>
                </a:cxn>
                <a:cxn ang="0">
                  <a:pos x="2" y="23"/>
                </a:cxn>
                <a:cxn ang="0">
                  <a:pos x="2" y="26"/>
                </a:cxn>
                <a:cxn ang="0">
                  <a:pos x="12" y="26"/>
                </a:cxn>
                <a:cxn ang="0">
                  <a:pos x="12" y="23"/>
                </a:cxn>
                <a:cxn ang="0">
                  <a:pos x="12" y="19"/>
                </a:cxn>
                <a:cxn ang="0">
                  <a:pos x="12" y="16"/>
                </a:cxn>
                <a:cxn ang="0">
                  <a:pos x="12" y="13"/>
                </a:cxn>
                <a:cxn ang="0">
                  <a:pos x="12" y="8"/>
                </a:cxn>
                <a:cxn ang="0">
                  <a:pos x="12" y="6"/>
                </a:cxn>
                <a:cxn ang="0">
                  <a:pos x="14" y="4"/>
                </a:cxn>
                <a:cxn ang="0">
                  <a:pos x="16" y="2"/>
                </a:cxn>
                <a:cxn ang="0">
                  <a:pos x="6" y="0"/>
                </a:cxn>
              </a:cxnLst>
              <a:rect l="0" t="0" r="r" b="b"/>
              <a:pathLst>
                <a:path w="17" h="27">
                  <a:moveTo>
                    <a:pt x="6" y="0"/>
                  </a:moveTo>
                  <a:lnTo>
                    <a:pt x="4" y="2"/>
                  </a:lnTo>
                  <a:lnTo>
                    <a:pt x="4" y="5"/>
                  </a:lnTo>
                  <a:lnTo>
                    <a:pt x="2" y="8"/>
                  </a:lnTo>
                  <a:lnTo>
                    <a:pt x="2" y="13"/>
                  </a:lnTo>
                  <a:lnTo>
                    <a:pt x="0" y="16"/>
                  </a:lnTo>
                  <a:lnTo>
                    <a:pt x="2" y="19"/>
                  </a:lnTo>
                  <a:lnTo>
                    <a:pt x="2" y="23"/>
                  </a:lnTo>
                  <a:lnTo>
                    <a:pt x="2" y="26"/>
                  </a:lnTo>
                  <a:lnTo>
                    <a:pt x="12" y="26"/>
                  </a:lnTo>
                  <a:lnTo>
                    <a:pt x="12" y="23"/>
                  </a:lnTo>
                  <a:lnTo>
                    <a:pt x="12" y="19"/>
                  </a:lnTo>
                  <a:lnTo>
                    <a:pt x="12" y="16"/>
                  </a:lnTo>
                  <a:lnTo>
                    <a:pt x="12" y="13"/>
                  </a:lnTo>
                  <a:lnTo>
                    <a:pt x="12" y="8"/>
                  </a:lnTo>
                  <a:lnTo>
                    <a:pt x="12" y="6"/>
                  </a:lnTo>
                  <a:lnTo>
                    <a:pt x="14" y="4"/>
                  </a:lnTo>
                  <a:lnTo>
                    <a:pt x="16" y="2"/>
                  </a:lnTo>
                  <a:lnTo>
                    <a:pt x="6" y="0"/>
                  </a:lnTo>
                </a:path>
              </a:pathLst>
            </a:custGeom>
            <a:solidFill>
              <a:srgbClr val="330000"/>
            </a:solidFill>
            <a:ln w="9525" cap="rnd">
              <a:noFill/>
              <a:round/>
              <a:headEnd/>
              <a:tailEnd/>
            </a:ln>
            <a:effectLst/>
          </p:spPr>
          <p:txBody>
            <a:bodyPr/>
            <a:lstStyle/>
            <a:p>
              <a:endParaRPr lang="en-US"/>
            </a:p>
          </p:txBody>
        </p:sp>
        <p:sp>
          <p:nvSpPr>
            <p:cNvPr id="19894" name="Freeform 438"/>
            <p:cNvSpPr>
              <a:spLocks/>
            </p:cNvSpPr>
            <p:nvPr/>
          </p:nvSpPr>
          <p:spPr bwMode="auto">
            <a:xfrm>
              <a:off x="1505" y="2693"/>
              <a:ext cx="17" cy="17"/>
            </a:xfrm>
            <a:custGeom>
              <a:avLst/>
              <a:gdLst/>
              <a:ahLst/>
              <a:cxnLst>
                <a:cxn ang="0">
                  <a:pos x="16" y="16"/>
                </a:cxn>
                <a:cxn ang="0">
                  <a:pos x="16" y="8"/>
                </a:cxn>
                <a:cxn ang="0">
                  <a:pos x="12" y="0"/>
                </a:cxn>
                <a:cxn ang="0">
                  <a:pos x="6" y="0"/>
                </a:cxn>
                <a:cxn ang="0">
                  <a:pos x="0" y="4"/>
                </a:cxn>
                <a:cxn ang="0">
                  <a:pos x="16" y="16"/>
                </a:cxn>
              </a:cxnLst>
              <a:rect l="0" t="0" r="r" b="b"/>
              <a:pathLst>
                <a:path w="17" h="17">
                  <a:moveTo>
                    <a:pt x="16" y="16"/>
                  </a:moveTo>
                  <a:lnTo>
                    <a:pt x="16" y="8"/>
                  </a:lnTo>
                  <a:lnTo>
                    <a:pt x="12" y="0"/>
                  </a:lnTo>
                  <a:lnTo>
                    <a:pt x="6" y="0"/>
                  </a:lnTo>
                  <a:lnTo>
                    <a:pt x="0" y="4"/>
                  </a:lnTo>
                  <a:lnTo>
                    <a:pt x="16" y="16"/>
                  </a:lnTo>
                </a:path>
              </a:pathLst>
            </a:custGeom>
            <a:solidFill>
              <a:srgbClr val="330000"/>
            </a:solidFill>
            <a:ln w="9525" cap="rnd">
              <a:noFill/>
              <a:round/>
              <a:headEnd/>
              <a:tailEnd/>
            </a:ln>
            <a:effectLst/>
          </p:spPr>
          <p:txBody>
            <a:bodyPr/>
            <a:lstStyle/>
            <a:p>
              <a:endParaRPr lang="en-US"/>
            </a:p>
          </p:txBody>
        </p:sp>
        <p:sp>
          <p:nvSpPr>
            <p:cNvPr id="19895" name="Freeform 439"/>
            <p:cNvSpPr>
              <a:spLocks/>
            </p:cNvSpPr>
            <p:nvPr/>
          </p:nvSpPr>
          <p:spPr bwMode="auto">
            <a:xfrm>
              <a:off x="2224" y="3801"/>
              <a:ext cx="63" cy="17"/>
            </a:xfrm>
            <a:custGeom>
              <a:avLst/>
              <a:gdLst/>
              <a:ahLst/>
              <a:cxnLst>
                <a:cxn ang="0">
                  <a:pos x="0" y="0"/>
                </a:cxn>
                <a:cxn ang="0">
                  <a:pos x="0" y="0"/>
                </a:cxn>
                <a:cxn ang="0">
                  <a:pos x="0" y="0"/>
                </a:cxn>
                <a:cxn ang="0">
                  <a:pos x="0" y="1"/>
                </a:cxn>
                <a:cxn ang="0">
                  <a:pos x="1" y="4"/>
                </a:cxn>
                <a:cxn ang="0">
                  <a:pos x="2" y="7"/>
                </a:cxn>
                <a:cxn ang="0">
                  <a:pos x="6" y="10"/>
                </a:cxn>
                <a:cxn ang="0">
                  <a:pos x="12" y="13"/>
                </a:cxn>
                <a:cxn ang="0">
                  <a:pos x="19" y="15"/>
                </a:cxn>
                <a:cxn ang="0">
                  <a:pos x="29" y="16"/>
                </a:cxn>
                <a:cxn ang="0">
                  <a:pos x="29" y="16"/>
                </a:cxn>
                <a:cxn ang="0">
                  <a:pos x="39" y="16"/>
                </a:cxn>
                <a:cxn ang="0">
                  <a:pos x="47" y="14"/>
                </a:cxn>
                <a:cxn ang="0">
                  <a:pos x="53" y="11"/>
                </a:cxn>
                <a:cxn ang="0">
                  <a:pos x="57" y="8"/>
                </a:cxn>
                <a:cxn ang="0">
                  <a:pos x="59" y="5"/>
                </a:cxn>
                <a:cxn ang="0">
                  <a:pos x="61" y="2"/>
                </a:cxn>
                <a:cxn ang="0">
                  <a:pos x="62" y="0"/>
                </a:cxn>
                <a:cxn ang="0">
                  <a:pos x="62" y="0"/>
                </a:cxn>
              </a:cxnLst>
              <a:rect l="0" t="0" r="r" b="b"/>
              <a:pathLst>
                <a:path w="63" h="17">
                  <a:moveTo>
                    <a:pt x="0" y="0"/>
                  </a:moveTo>
                  <a:lnTo>
                    <a:pt x="0" y="0"/>
                  </a:lnTo>
                  <a:lnTo>
                    <a:pt x="0" y="0"/>
                  </a:lnTo>
                  <a:lnTo>
                    <a:pt x="0" y="1"/>
                  </a:lnTo>
                  <a:lnTo>
                    <a:pt x="1" y="4"/>
                  </a:lnTo>
                  <a:lnTo>
                    <a:pt x="2" y="7"/>
                  </a:lnTo>
                  <a:lnTo>
                    <a:pt x="6" y="10"/>
                  </a:lnTo>
                  <a:lnTo>
                    <a:pt x="12" y="13"/>
                  </a:lnTo>
                  <a:lnTo>
                    <a:pt x="19" y="15"/>
                  </a:lnTo>
                  <a:lnTo>
                    <a:pt x="29" y="16"/>
                  </a:lnTo>
                  <a:lnTo>
                    <a:pt x="29" y="16"/>
                  </a:lnTo>
                  <a:lnTo>
                    <a:pt x="39" y="16"/>
                  </a:lnTo>
                  <a:lnTo>
                    <a:pt x="47" y="14"/>
                  </a:lnTo>
                  <a:lnTo>
                    <a:pt x="53" y="11"/>
                  </a:lnTo>
                  <a:lnTo>
                    <a:pt x="57" y="8"/>
                  </a:lnTo>
                  <a:lnTo>
                    <a:pt x="59" y="5"/>
                  </a:lnTo>
                  <a:lnTo>
                    <a:pt x="61" y="2"/>
                  </a:lnTo>
                  <a:lnTo>
                    <a:pt x="62" y="0"/>
                  </a:lnTo>
                  <a:lnTo>
                    <a:pt x="62" y="0"/>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896" name="Freeform 440"/>
            <p:cNvSpPr>
              <a:spLocks/>
            </p:cNvSpPr>
            <p:nvPr/>
          </p:nvSpPr>
          <p:spPr bwMode="auto">
            <a:xfrm>
              <a:off x="2325" y="3900"/>
              <a:ext cx="22" cy="17"/>
            </a:xfrm>
            <a:custGeom>
              <a:avLst/>
              <a:gdLst/>
              <a:ahLst/>
              <a:cxnLst>
                <a:cxn ang="0">
                  <a:pos x="4" y="2"/>
                </a:cxn>
                <a:cxn ang="0">
                  <a:pos x="5" y="2"/>
                </a:cxn>
                <a:cxn ang="0">
                  <a:pos x="5" y="2"/>
                </a:cxn>
                <a:cxn ang="0">
                  <a:pos x="8" y="1"/>
                </a:cxn>
                <a:cxn ang="0">
                  <a:pos x="12" y="0"/>
                </a:cxn>
                <a:cxn ang="0">
                  <a:pos x="16" y="0"/>
                </a:cxn>
                <a:cxn ang="0">
                  <a:pos x="18" y="1"/>
                </a:cxn>
                <a:cxn ang="0">
                  <a:pos x="20" y="2"/>
                </a:cxn>
                <a:cxn ang="0">
                  <a:pos x="21" y="4"/>
                </a:cxn>
                <a:cxn ang="0">
                  <a:pos x="20" y="7"/>
                </a:cxn>
                <a:cxn ang="0">
                  <a:pos x="19" y="8"/>
                </a:cxn>
                <a:cxn ang="0">
                  <a:pos x="17" y="10"/>
                </a:cxn>
                <a:cxn ang="0">
                  <a:pos x="14" y="11"/>
                </a:cxn>
                <a:cxn ang="0">
                  <a:pos x="12" y="12"/>
                </a:cxn>
                <a:cxn ang="0">
                  <a:pos x="9" y="13"/>
                </a:cxn>
                <a:cxn ang="0">
                  <a:pos x="7" y="13"/>
                </a:cxn>
                <a:cxn ang="0">
                  <a:pos x="5" y="14"/>
                </a:cxn>
                <a:cxn ang="0">
                  <a:pos x="2" y="16"/>
                </a:cxn>
                <a:cxn ang="0">
                  <a:pos x="1" y="16"/>
                </a:cxn>
                <a:cxn ang="0">
                  <a:pos x="0" y="16"/>
                </a:cxn>
                <a:cxn ang="0">
                  <a:pos x="0" y="16"/>
                </a:cxn>
                <a:cxn ang="0">
                  <a:pos x="0" y="16"/>
                </a:cxn>
                <a:cxn ang="0">
                  <a:pos x="2" y="12"/>
                </a:cxn>
                <a:cxn ang="0">
                  <a:pos x="4" y="8"/>
                </a:cxn>
                <a:cxn ang="0">
                  <a:pos x="4" y="2"/>
                </a:cxn>
              </a:cxnLst>
              <a:rect l="0" t="0" r="r" b="b"/>
              <a:pathLst>
                <a:path w="22" h="17">
                  <a:moveTo>
                    <a:pt x="4" y="2"/>
                  </a:moveTo>
                  <a:lnTo>
                    <a:pt x="5" y="2"/>
                  </a:lnTo>
                  <a:lnTo>
                    <a:pt x="5" y="2"/>
                  </a:lnTo>
                  <a:lnTo>
                    <a:pt x="8" y="1"/>
                  </a:lnTo>
                  <a:lnTo>
                    <a:pt x="12" y="0"/>
                  </a:lnTo>
                  <a:lnTo>
                    <a:pt x="16" y="0"/>
                  </a:lnTo>
                  <a:lnTo>
                    <a:pt x="18" y="1"/>
                  </a:lnTo>
                  <a:lnTo>
                    <a:pt x="20" y="2"/>
                  </a:lnTo>
                  <a:lnTo>
                    <a:pt x="21" y="4"/>
                  </a:lnTo>
                  <a:lnTo>
                    <a:pt x="20" y="7"/>
                  </a:lnTo>
                  <a:lnTo>
                    <a:pt x="19" y="8"/>
                  </a:lnTo>
                  <a:lnTo>
                    <a:pt x="17" y="10"/>
                  </a:lnTo>
                  <a:lnTo>
                    <a:pt x="14" y="11"/>
                  </a:lnTo>
                  <a:lnTo>
                    <a:pt x="12" y="12"/>
                  </a:lnTo>
                  <a:lnTo>
                    <a:pt x="9" y="13"/>
                  </a:lnTo>
                  <a:lnTo>
                    <a:pt x="7" y="13"/>
                  </a:lnTo>
                  <a:lnTo>
                    <a:pt x="5" y="14"/>
                  </a:lnTo>
                  <a:lnTo>
                    <a:pt x="2" y="16"/>
                  </a:lnTo>
                  <a:lnTo>
                    <a:pt x="1" y="16"/>
                  </a:lnTo>
                  <a:lnTo>
                    <a:pt x="0" y="16"/>
                  </a:lnTo>
                  <a:lnTo>
                    <a:pt x="0" y="16"/>
                  </a:lnTo>
                  <a:lnTo>
                    <a:pt x="0" y="16"/>
                  </a:lnTo>
                  <a:lnTo>
                    <a:pt x="2" y="12"/>
                  </a:lnTo>
                  <a:lnTo>
                    <a:pt x="4" y="8"/>
                  </a:lnTo>
                  <a:lnTo>
                    <a:pt x="4" y="2"/>
                  </a:lnTo>
                </a:path>
              </a:pathLst>
            </a:custGeom>
            <a:solidFill>
              <a:srgbClr val="FFFFFF"/>
            </a:solidFill>
            <a:ln w="9525" cap="rnd">
              <a:noFill/>
              <a:round/>
              <a:headEnd/>
              <a:tailEnd/>
            </a:ln>
            <a:effectLst/>
          </p:spPr>
          <p:txBody>
            <a:bodyPr/>
            <a:lstStyle/>
            <a:p>
              <a:endParaRPr lang="en-US"/>
            </a:p>
          </p:txBody>
        </p:sp>
        <p:sp>
          <p:nvSpPr>
            <p:cNvPr id="19897" name="Freeform 441"/>
            <p:cNvSpPr>
              <a:spLocks/>
            </p:cNvSpPr>
            <p:nvPr/>
          </p:nvSpPr>
          <p:spPr bwMode="auto">
            <a:xfrm>
              <a:off x="2208" y="3734"/>
              <a:ext cx="67" cy="17"/>
            </a:xfrm>
            <a:custGeom>
              <a:avLst/>
              <a:gdLst/>
              <a:ahLst/>
              <a:cxnLst>
                <a:cxn ang="0">
                  <a:pos x="64" y="0"/>
                </a:cxn>
                <a:cxn ang="0">
                  <a:pos x="60" y="1"/>
                </a:cxn>
                <a:cxn ang="0">
                  <a:pos x="56" y="3"/>
                </a:cxn>
                <a:cxn ang="0">
                  <a:pos x="51" y="4"/>
                </a:cxn>
                <a:cxn ang="0">
                  <a:pos x="46" y="6"/>
                </a:cxn>
                <a:cxn ang="0">
                  <a:pos x="40" y="6"/>
                </a:cxn>
                <a:cxn ang="0">
                  <a:pos x="35" y="8"/>
                </a:cxn>
                <a:cxn ang="0">
                  <a:pos x="30" y="9"/>
                </a:cxn>
                <a:cxn ang="0">
                  <a:pos x="24" y="10"/>
                </a:cxn>
                <a:cxn ang="0">
                  <a:pos x="19" y="10"/>
                </a:cxn>
                <a:cxn ang="0">
                  <a:pos x="15" y="11"/>
                </a:cxn>
                <a:cxn ang="0">
                  <a:pos x="10" y="11"/>
                </a:cxn>
                <a:cxn ang="0">
                  <a:pos x="7" y="12"/>
                </a:cxn>
                <a:cxn ang="0">
                  <a:pos x="4" y="12"/>
                </a:cxn>
                <a:cxn ang="0">
                  <a:pos x="2" y="12"/>
                </a:cxn>
                <a:cxn ang="0">
                  <a:pos x="0" y="13"/>
                </a:cxn>
                <a:cxn ang="0">
                  <a:pos x="0" y="13"/>
                </a:cxn>
                <a:cxn ang="0">
                  <a:pos x="0" y="16"/>
                </a:cxn>
                <a:cxn ang="0">
                  <a:pos x="1" y="16"/>
                </a:cxn>
                <a:cxn ang="0">
                  <a:pos x="2" y="16"/>
                </a:cxn>
                <a:cxn ang="0">
                  <a:pos x="4" y="16"/>
                </a:cxn>
                <a:cxn ang="0">
                  <a:pos x="7" y="15"/>
                </a:cxn>
                <a:cxn ang="0">
                  <a:pos x="11" y="15"/>
                </a:cxn>
                <a:cxn ang="0">
                  <a:pos x="15" y="14"/>
                </a:cxn>
                <a:cxn ang="0">
                  <a:pos x="20" y="13"/>
                </a:cxn>
                <a:cxn ang="0">
                  <a:pos x="25" y="13"/>
                </a:cxn>
                <a:cxn ang="0">
                  <a:pos x="30" y="12"/>
                </a:cxn>
                <a:cxn ang="0">
                  <a:pos x="35" y="11"/>
                </a:cxn>
                <a:cxn ang="0">
                  <a:pos x="41" y="10"/>
                </a:cxn>
                <a:cxn ang="0">
                  <a:pos x="47" y="9"/>
                </a:cxn>
                <a:cxn ang="0">
                  <a:pos x="51" y="7"/>
                </a:cxn>
                <a:cxn ang="0">
                  <a:pos x="57" y="6"/>
                </a:cxn>
                <a:cxn ang="0">
                  <a:pos x="61" y="4"/>
                </a:cxn>
                <a:cxn ang="0">
                  <a:pos x="66" y="2"/>
                </a:cxn>
                <a:cxn ang="0">
                  <a:pos x="64" y="0"/>
                </a:cxn>
              </a:cxnLst>
              <a:rect l="0" t="0" r="r" b="b"/>
              <a:pathLst>
                <a:path w="67" h="17">
                  <a:moveTo>
                    <a:pt x="64" y="0"/>
                  </a:moveTo>
                  <a:lnTo>
                    <a:pt x="60" y="1"/>
                  </a:lnTo>
                  <a:lnTo>
                    <a:pt x="56" y="3"/>
                  </a:lnTo>
                  <a:lnTo>
                    <a:pt x="51" y="4"/>
                  </a:lnTo>
                  <a:lnTo>
                    <a:pt x="46" y="6"/>
                  </a:lnTo>
                  <a:lnTo>
                    <a:pt x="40" y="6"/>
                  </a:lnTo>
                  <a:lnTo>
                    <a:pt x="35" y="8"/>
                  </a:lnTo>
                  <a:lnTo>
                    <a:pt x="30" y="9"/>
                  </a:lnTo>
                  <a:lnTo>
                    <a:pt x="24" y="10"/>
                  </a:lnTo>
                  <a:lnTo>
                    <a:pt x="19" y="10"/>
                  </a:lnTo>
                  <a:lnTo>
                    <a:pt x="15" y="11"/>
                  </a:lnTo>
                  <a:lnTo>
                    <a:pt x="10" y="11"/>
                  </a:lnTo>
                  <a:lnTo>
                    <a:pt x="7" y="12"/>
                  </a:lnTo>
                  <a:lnTo>
                    <a:pt x="4" y="12"/>
                  </a:lnTo>
                  <a:lnTo>
                    <a:pt x="2" y="12"/>
                  </a:lnTo>
                  <a:lnTo>
                    <a:pt x="0" y="13"/>
                  </a:lnTo>
                  <a:lnTo>
                    <a:pt x="0" y="13"/>
                  </a:lnTo>
                  <a:lnTo>
                    <a:pt x="0" y="16"/>
                  </a:lnTo>
                  <a:lnTo>
                    <a:pt x="1" y="16"/>
                  </a:lnTo>
                  <a:lnTo>
                    <a:pt x="2" y="16"/>
                  </a:lnTo>
                  <a:lnTo>
                    <a:pt x="4" y="16"/>
                  </a:lnTo>
                  <a:lnTo>
                    <a:pt x="7" y="15"/>
                  </a:lnTo>
                  <a:lnTo>
                    <a:pt x="11" y="15"/>
                  </a:lnTo>
                  <a:lnTo>
                    <a:pt x="15" y="14"/>
                  </a:lnTo>
                  <a:lnTo>
                    <a:pt x="20" y="13"/>
                  </a:lnTo>
                  <a:lnTo>
                    <a:pt x="25" y="13"/>
                  </a:lnTo>
                  <a:lnTo>
                    <a:pt x="30" y="12"/>
                  </a:lnTo>
                  <a:lnTo>
                    <a:pt x="35" y="11"/>
                  </a:lnTo>
                  <a:lnTo>
                    <a:pt x="41" y="10"/>
                  </a:lnTo>
                  <a:lnTo>
                    <a:pt x="47" y="9"/>
                  </a:lnTo>
                  <a:lnTo>
                    <a:pt x="51" y="7"/>
                  </a:lnTo>
                  <a:lnTo>
                    <a:pt x="57" y="6"/>
                  </a:lnTo>
                  <a:lnTo>
                    <a:pt x="61" y="4"/>
                  </a:lnTo>
                  <a:lnTo>
                    <a:pt x="66" y="2"/>
                  </a:lnTo>
                  <a:lnTo>
                    <a:pt x="64" y="0"/>
                  </a:lnTo>
                </a:path>
              </a:pathLst>
            </a:custGeom>
            <a:solidFill>
              <a:srgbClr val="000000"/>
            </a:solidFill>
            <a:ln w="9525" cap="rnd">
              <a:noFill/>
              <a:round/>
              <a:headEnd/>
              <a:tailEnd/>
            </a:ln>
            <a:effectLst/>
          </p:spPr>
          <p:txBody>
            <a:bodyPr/>
            <a:lstStyle/>
            <a:p>
              <a:endParaRPr lang="en-US"/>
            </a:p>
          </p:txBody>
        </p:sp>
        <p:sp>
          <p:nvSpPr>
            <p:cNvPr id="19898" name="Freeform 442"/>
            <p:cNvSpPr>
              <a:spLocks/>
            </p:cNvSpPr>
            <p:nvPr/>
          </p:nvSpPr>
          <p:spPr bwMode="auto">
            <a:xfrm>
              <a:off x="2255" y="3752"/>
              <a:ext cx="67" cy="20"/>
            </a:xfrm>
            <a:custGeom>
              <a:avLst/>
              <a:gdLst/>
              <a:ahLst/>
              <a:cxnLst>
                <a:cxn ang="0">
                  <a:pos x="64" y="0"/>
                </a:cxn>
                <a:cxn ang="0">
                  <a:pos x="60" y="2"/>
                </a:cxn>
                <a:cxn ang="0">
                  <a:pos x="56" y="3"/>
                </a:cxn>
                <a:cxn ang="0">
                  <a:pos x="51" y="5"/>
                </a:cxn>
                <a:cxn ang="0">
                  <a:pos x="46" y="7"/>
                </a:cxn>
                <a:cxn ang="0">
                  <a:pos x="40" y="8"/>
                </a:cxn>
                <a:cxn ang="0">
                  <a:pos x="35" y="10"/>
                </a:cxn>
                <a:cxn ang="0">
                  <a:pos x="30" y="11"/>
                </a:cxn>
                <a:cxn ang="0">
                  <a:pos x="24" y="11"/>
                </a:cxn>
                <a:cxn ang="0">
                  <a:pos x="19" y="12"/>
                </a:cxn>
                <a:cxn ang="0">
                  <a:pos x="15" y="13"/>
                </a:cxn>
                <a:cxn ang="0">
                  <a:pos x="10" y="14"/>
                </a:cxn>
                <a:cxn ang="0">
                  <a:pos x="7" y="15"/>
                </a:cxn>
                <a:cxn ang="0">
                  <a:pos x="4" y="15"/>
                </a:cxn>
                <a:cxn ang="0">
                  <a:pos x="2" y="15"/>
                </a:cxn>
                <a:cxn ang="0">
                  <a:pos x="0" y="15"/>
                </a:cxn>
                <a:cxn ang="0">
                  <a:pos x="0" y="15"/>
                </a:cxn>
                <a:cxn ang="0">
                  <a:pos x="0" y="19"/>
                </a:cxn>
                <a:cxn ang="0">
                  <a:pos x="1" y="19"/>
                </a:cxn>
                <a:cxn ang="0">
                  <a:pos x="2" y="19"/>
                </a:cxn>
                <a:cxn ang="0">
                  <a:pos x="4" y="19"/>
                </a:cxn>
                <a:cxn ang="0">
                  <a:pos x="7" y="18"/>
                </a:cxn>
                <a:cxn ang="0">
                  <a:pos x="11" y="18"/>
                </a:cxn>
                <a:cxn ang="0">
                  <a:pos x="16" y="17"/>
                </a:cxn>
                <a:cxn ang="0">
                  <a:pos x="20" y="16"/>
                </a:cxn>
                <a:cxn ang="0">
                  <a:pos x="25" y="15"/>
                </a:cxn>
                <a:cxn ang="0">
                  <a:pos x="30" y="15"/>
                </a:cxn>
                <a:cxn ang="0">
                  <a:pos x="36" y="13"/>
                </a:cxn>
                <a:cxn ang="0">
                  <a:pos x="41" y="11"/>
                </a:cxn>
                <a:cxn ang="0">
                  <a:pos x="47" y="11"/>
                </a:cxn>
                <a:cxn ang="0">
                  <a:pos x="51" y="9"/>
                </a:cxn>
                <a:cxn ang="0">
                  <a:pos x="57" y="7"/>
                </a:cxn>
                <a:cxn ang="0">
                  <a:pos x="61" y="6"/>
                </a:cxn>
                <a:cxn ang="0">
                  <a:pos x="66" y="3"/>
                </a:cxn>
                <a:cxn ang="0">
                  <a:pos x="64" y="0"/>
                </a:cxn>
              </a:cxnLst>
              <a:rect l="0" t="0" r="r" b="b"/>
              <a:pathLst>
                <a:path w="67" h="20">
                  <a:moveTo>
                    <a:pt x="64" y="0"/>
                  </a:moveTo>
                  <a:lnTo>
                    <a:pt x="60" y="2"/>
                  </a:lnTo>
                  <a:lnTo>
                    <a:pt x="56" y="3"/>
                  </a:lnTo>
                  <a:lnTo>
                    <a:pt x="51" y="5"/>
                  </a:lnTo>
                  <a:lnTo>
                    <a:pt x="46" y="7"/>
                  </a:lnTo>
                  <a:lnTo>
                    <a:pt x="40" y="8"/>
                  </a:lnTo>
                  <a:lnTo>
                    <a:pt x="35" y="10"/>
                  </a:lnTo>
                  <a:lnTo>
                    <a:pt x="30" y="11"/>
                  </a:lnTo>
                  <a:lnTo>
                    <a:pt x="24" y="11"/>
                  </a:lnTo>
                  <a:lnTo>
                    <a:pt x="19" y="12"/>
                  </a:lnTo>
                  <a:lnTo>
                    <a:pt x="15" y="13"/>
                  </a:lnTo>
                  <a:lnTo>
                    <a:pt x="10" y="14"/>
                  </a:lnTo>
                  <a:lnTo>
                    <a:pt x="7" y="15"/>
                  </a:lnTo>
                  <a:lnTo>
                    <a:pt x="4" y="15"/>
                  </a:lnTo>
                  <a:lnTo>
                    <a:pt x="2" y="15"/>
                  </a:lnTo>
                  <a:lnTo>
                    <a:pt x="0" y="15"/>
                  </a:lnTo>
                  <a:lnTo>
                    <a:pt x="0" y="15"/>
                  </a:lnTo>
                  <a:lnTo>
                    <a:pt x="0" y="19"/>
                  </a:lnTo>
                  <a:lnTo>
                    <a:pt x="1" y="19"/>
                  </a:lnTo>
                  <a:lnTo>
                    <a:pt x="2" y="19"/>
                  </a:lnTo>
                  <a:lnTo>
                    <a:pt x="4" y="19"/>
                  </a:lnTo>
                  <a:lnTo>
                    <a:pt x="7" y="18"/>
                  </a:lnTo>
                  <a:lnTo>
                    <a:pt x="11" y="18"/>
                  </a:lnTo>
                  <a:lnTo>
                    <a:pt x="16" y="17"/>
                  </a:lnTo>
                  <a:lnTo>
                    <a:pt x="20" y="16"/>
                  </a:lnTo>
                  <a:lnTo>
                    <a:pt x="25" y="15"/>
                  </a:lnTo>
                  <a:lnTo>
                    <a:pt x="30" y="15"/>
                  </a:lnTo>
                  <a:lnTo>
                    <a:pt x="36" y="13"/>
                  </a:lnTo>
                  <a:lnTo>
                    <a:pt x="41" y="11"/>
                  </a:lnTo>
                  <a:lnTo>
                    <a:pt x="47" y="11"/>
                  </a:lnTo>
                  <a:lnTo>
                    <a:pt x="51" y="9"/>
                  </a:lnTo>
                  <a:lnTo>
                    <a:pt x="57" y="7"/>
                  </a:lnTo>
                  <a:lnTo>
                    <a:pt x="61" y="6"/>
                  </a:lnTo>
                  <a:lnTo>
                    <a:pt x="66" y="3"/>
                  </a:lnTo>
                  <a:lnTo>
                    <a:pt x="64" y="0"/>
                  </a:lnTo>
                </a:path>
              </a:pathLst>
            </a:custGeom>
            <a:solidFill>
              <a:srgbClr val="000000"/>
            </a:solidFill>
            <a:ln w="9525" cap="rnd">
              <a:noFill/>
              <a:round/>
              <a:headEnd/>
              <a:tailEnd/>
            </a:ln>
            <a:effectLst/>
          </p:spPr>
          <p:txBody>
            <a:bodyPr/>
            <a:lstStyle/>
            <a:p>
              <a:endParaRPr lang="en-US"/>
            </a:p>
          </p:txBody>
        </p:sp>
        <p:sp>
          <p:nvSpPr>
            <p:cNvPr id="19899" name="Freeform 443"/>
            <p:cNvSpPr>
              <a:spLocks/>
            </p:cNvSpPr>
            <p:nvPr/>
          </p:nvSpPr>
          <p:spPr bwMode="auto">
            <a:xfrm>
              <a:off x="1943" y="3770"/>
              <a:ext cx="75" cy="17"/>
            </a:xfrm>
            <a:custGeom>
              <a:avLst/>
              <a:gdLst/>
              <a:ahLst/>
              <a:cxnLst>
                <a:cxn ang="0">
                  <a:pos x="73" y="0"/>
                </a:cxn>
                <a:cxn ang="0">
                  <a:pos x="64" y="2"/>
                </a:cxn>
                <a:cxn ang="0">
                  <a:pos x="56" y="4"/>
                </a:cxn>
                <a:cxn ang="0">
                  <a:pos x="48" y="6"/>
                </a:cxn>
                <a:cxn ang="0">
                  <a:pos x="41" y="8"/>
                </a:cxn>
                <a:cxn ang="0">
                  <a:pos x="34" y="8"/>
                </a:cxn>
                <a:cxn ang="0">
                  <a:pos x="28" y="8"/>
                </a:cxn>
                <a:cxn ang="0">
                  <a:pos x="23" y="8"/>
                </a:cxn>
                <a:cxn ang="0">
                  <a:pos x="18" y="6"/>
                </a:cxn>
                <a:cxn ang="0">
                  <a:pos x="14" y="6"/>
                </a:cxn>
                <a:cxn ang="0">
                  <a:pos x="10" y="4"/>
                </a:cxn>
                <a:cxn ang="0">
                  <a:pos x="7" y="4"/>
                </a:cxn>
                <a:cxn ang="0">
                  <a:pos x="4" y="2"/>
                </a:cxn>
                <a:cxn ang="0">
                  <a:pos x="3" y="2"/>
                </a:cxn>
                <a:cxn ang="0">
                  <a:pos x="2" y="2"/>
                </a:cxn>
                <a:cxn ang="0">
                  <a:pos x="1" y="0"/>
                </a:cxn>
                <a:cxn ang="0">
                  <a:pos x="0" y="0"/>
                </a:cxn>
                <a:cxn ang="0">
                  <a:pos x="0" y="10"/>
                </a:cxn>
                <a:cxn ang="0">
                  <a:pos x="0" y="10"/>
                </a:cxn>
                <a:cxn ang="0">
                  <a:pos x="0" y="10"/>
                </a:cxn>
                <a:cxn ang="0">
                  <a:pos x="2" y="10"/>
                </a:cxn>
                <a:cxn ang="0">
                  <a:pos x="4" y="12"/>
                </a:cxn>
                <a:cxn ang="0">
                  <a:pos x="7" y="12"/>
                </a:cxn>
                <a:cxn ang="0">
                  <a:pos x="9" y="14"/>
                </a:cxn>
                <a:cxn ang="0">
                  <a:pos x="14" y="14"/>
                </a:cxn>
                <a:cxn ang="0">
                  <a:pos x="18" y="16"/>
                </a:cxn>
                <a:cxn ang="0">
                  <a:pos x="23" y="16"/>
                </a:cxn>
                <a:cxn ang="0">
                  <a:pos x="28" y="16"/>
                </a:cxn>
                <a:cxn ang="0">
                  <a:pos x="34" y="16"/>
                </a:cxn>
                <a:cxn ang="0">
                  <a:pos x="41" y="16"/>
                </a:cxn>
                <a:cxn ang="0">
                  <a:pos x="48" y="16"/>
                </a:cxn>
                <a:cxn ang="0">
                  <a:pos x="56" y="14"/>
                </a:cxn>
                <a:cxn ang="0">
                  <a:pos x="64" y="12"/>
                </a:cxn>
                <a:cxn ang="0">
                  <a:pos x="74" y="10"/>
                </a:cxn>
                <a:cxn ang="0">
                  <a:pos x="73" y="0"/>
                </a:cxn>
              </a:cxnLst>
              <a:rect l="0" t="0" r="r" b="b"/>
              <a:pathLst>
                <a:path w="75" h="17">
                  <a:moveTo>
                    <a:pt x="73" y="0"/>
                  </a:moveTo>
                  <a:lnTo>
                    <a:pt x="64" y="2"/>
                  </a:lnTo>
                  <a:lnTo>
                    <a:pt x="56" y="4"/>
                  </a:lnTo>
                  <a:lnTo>
                    <a:pt x="48" y="6"/>
                  </a:lnTo>
                  <a:lnTo>
                    <a:pt x="41" y="8"/>
                  </a:lnTo>
                  <a:lnTo>
                    <a:pt x="34" y="8"/>
                  </a:lnTo>
                  <a:lnTo>
                    <a:pt x="28" y="8"/>
                  </a:lnTo>
                  <a:lnTo>
                    <a:pt x="23" y="8"/>
                  </a:lnTo>
                  <a:lnTo>
                    <a:pt x="18" y="6"/>
                  </a:lnTo>
                  <a:lnTo>
                    <a:pt x="14" y="6"/>
                  </a:lnTo>
                  <a:lnTo>
                    <a:pt x="10" y="4"/>
                  </a:lnTo>
                  <a:lnTo>
                    <a:pt x="7" y="4"/>
                  </a:lnTo>
                  <a:lnTo>
                    <a:pt x="4" y="2"/>
                  </a:lnTo>
                  <a:lnTo>
                    <a:pt x="3" y="2"/>
                  </a:lnTo>
                  <a:lnTo>
                    <a:pt x="2" y="2"/>
                  </a:lnTo>
                  <a:lnTo>
                    <a:pt x="1" y="0"/>
                  </a:lnTo>
                  <a:lnTo>
                    <a:pt x="0" y="0"/>
                  </a:lnTo>
                  <a:lnTo>
                    <a:pt x="0" y="10"/>
                  </a:lnTo>
                  <a:lnTo>
                    <a:pt x="0" y="10"/>
                  </a:lnTo>
                  <a:lnTo>
                    <a:pt x="0" y="10"/>
                  </a:lnTo>
                  <a:lnTo>
                    <a:pt x="2" y="10"/>
                  </a:lnTo>
                  <a:lnTo>
                    <a:pt x="4" y="12"/>
                  </a:lnTo>
                  <a:lnTo>
                    <a:pt x="7" y="12"/>
                  </a:lnTo>
                  <a:lnTo>
                    <a:pt x="9" y="14"/>
                  </a:lnTo>
                  <a:lnTo>
                    <a:pt x="14" y="14"/>
                  </a:lnTo>
                  <a:lnTo>
                    <a:pt x="18" y="16"/>
                  </a:lnTo>
                  <a:lnTo>
                    <a:pt x="23" y="16"/>
                  </a:lnTo>
                  <a:lnTo>
                    <a:pt x="28" y="16"/>
                  </a:lnTo>
                  <a:lnTo>
                    <a:pt x="34" y="16"/>
                  </a:lnTo>
                  <a:lnTo>
                    <a:pt x="41" y="16"/>
                  </a:lnTo>
                  <a:lnTo>
                    <a:pt x="48" y="16"/>
                  </a:lnTo>
                  <a:lnTo>
                    <a:pt x="56" y="14"/>
                  </a:lnTo>
                  <a:lnTo>
                    <a:pt x="64" y="12"/>
                  </a:lnTo>
                  <a:lnTo>
                    <a:pt x="74" y="10"/>
                  </a:lnTo>
                  <a:lnTo>
                    <a:pt x="73" y="0"/>
                  </a:lnTo>
                </a:path>
              </a:pathLst>
            </a:custGeom>
            <a:solidFill>
              <a:srgbClr val="000000"/>
            </a:solidFill>
            <a:ln w="9525" cap="rnd">
              <a:noFill/>
              <a:round/>
              <a:headEnd/>
              <a:tailEnd/>
            </a:ln>
            <a:effectLst/>
          </p:spPr>
          <p:txBody>
            <a:bodyPr/>
            <a:lstStyle/>
            <a:p>
              <a:endParaRPr lang="en-US"/>
            </a:p>
          </p:txBody>
        </p:sp>
        <p:sp>
          <p:nvSpPr>
            <p:cNvPr id="19900" name="Freeform 444"/>
            <p:cNvSpPr>
              <a:spLocks/>
            </p:cNvSpPr>
            <p:nvPr/>
          </p:nvSpPr>
          <p:spPr bwMode="auto">
            <a:xfrm>
              <a:off x="2002" y="3795"/>
              <a:ext cx="75" cy="17"/>
            </a:xfrm>
            <a:custGeom>
              <a:avLst/>
              <a:gdLst/>
              <a:ahLst/>
              <a:cxnLst>
                <a:cxn ang="0">
                  <a:pos x="73" y="0"/>
                </a:cxn>
                <a:cxn ang="0">
                  <a:pos x="64" y="2"/>
                </a:cxn>
                <a:cxn ang="0">
                  <a:pos x="56" y="4"/>
                </a:cxn>
                <a:cxn ang="0">
                  <a:pos x="48" y="6"/>
                </a:cxn>
                <a:cxn ang="0">
                  <a:pos x="41" y="8"/>
                </a:cxn>
                <a:cxn ang="0">
                  <a:pos x="34" y="8"/>
                </a:cxn>
                <a:cxn ang="0">
                  <a:pos x="29" y="8"/>
                </a:cxn>
                <a:cxn ang="0">
                  <a:pos x="23" y="8"/>
                </a:cxn>
                <a:cxn ang="0">
                  <a:pos x="18" y="6"/>
                </a:cxn>
                <a:cxn ang="0">
                  <a:pos x="14" y="6"/>
                </a:cxn>
                <a:cxn ang="0">
                  <a:pos x="10" y="4"/>
                </a:cxn>
                <a:cxn ang="0">
                  <a:pos x="7" y="4"/>
                </a:cxn>
                <a:cxn ang="0">
                  <a:pos x="4" y="2"/>
                </a:cxn>
                <a:cxn ang="0">
                  <a:pos x="3" y="2"/>
                </a:cxn>
                <a:cxn ang="0">
                  <a:pos x="2" y="2"/>
                </a:cxn>
                <a:cxn ang="0">
                  <a:pos x="1" y="0"/>
                </a:cxn>
                <a:cxn ang="0">
                  <a:pos x="0" y="0"/>
                </a:cxn>
                <a:cxn ang="0">
                  <a:pos x="0" y="10"/>
                </a:cxn>
                <a:cxn ang="0">
                  <a:pos x="0" y="10"/>
                </a:cxn>
                <a:cxn ang="0">
                  <a:pos x="0" y="10"/>
                </a:cxn>
                <a:cxn ang="0">
                  <a:pos x="2" y="12"/>
                </a:cxn>
                <a:cxn ang="0">
                  <a:pos x="4" y="12"/>
                </a:cxn>
                <a:cxn ang="0">
                  <a:pos x="7" y="12"/>
                </a:cxn>
                <a:cxn ang="0">
                  <a:pos x="9" y="14"/>
                </a:cxn>
                <a:cxn ang="0">
                  <a:pos x="14" y="14"/>
                </a:cxn>
                <a:cxn ang="0">
                  <a:pos x="18" y="16"/>
                </a:cxn>
                <a:cxn ang="0">
                  <a:pos x="23" y="16"/>
                </a:cxn>
                <a:cxn ang="0">
                  <a:pos x="29" y="16"/>
                </a:cxn>
                <a:cxn ang="0">
                  <a:pos x="34" y="16"/>
                </a:cxn>
                <a:cxn ang="0">
                  <a:pos x="41" y="16"/>
                </a:cxn>
                <a:cxn ang="0">
                  <a:pos x="48" y="16"/>
                </a:cxn>
                <a:cxn ang="0">
                  <a:pos x="56" y="14"/>
                </a:cxn>
                <a:cxn ang="0">
                  <a:pos x="64" y="12"/>
                </a:cxn>
                <a:cxn ang="0">
                  <a:pos x="74" y="10"/>
                </a:cxn>
                <a:cxn ang="0">
                  <a:pos x="73" y="0"/>
                </a:cxn>
              </a:cxnLst>
              <a:rect l="0" t="0" r="r" b="b"/>
              <a:pathLst>
                <a:path w="75" h="17">
                  <a:moveTo>
                    <a:pt x="73" y="0"/>
                  </a:moveTo>
                  <a:lnTo>
                    <a:pt x="64" y="2"/>
                  </a:lnTo>
                  <a:lnTo>
                    <a:pt x="56" y="4"/>
                  </a:lnTo>
                  <a:lnTo>
                    <a:pt x="48" y="6"/>
                  </a:lnTo>
                  <a:lnTo>
                    <a:pt x="41" y="8"/>
                  </a:lnTo>
                  <a:lnTo>
                    <a:pt x="34" y="8"/>
                  </a:lnTo>
                  <a:lnTo>
                    <a:pt x="29" y="8"/>
                  </a:lnTo>
                  <a:lnTo>
                    <a:pt x="23" y="8"/>
                  </a:lnTo>
                  <a:lnTo>
                    <a:pt x="18" y="6"/>
                  </a:lnTo>
                  <a:lnTo>
                    <a:pt x="14" y="6"/>
                  </a:lnTo>
                  <a:lnTo>
                    <a:pt x="10" y="4"/>
                  </a:lnTo>
                  <a:lnTo>
                    <a:pt x="7" y="4"/>
                  </a:lnTo>
                  <a:lnTo>
                    <a:pt x="4" y="2"/>
                  </a:lnTo>
                  <a:lnTo>
                    <a:pt x="3" y="2"/>
                  </a:lnTo>
                  <a:lnTo>
                    <a:pt x="2" y="2"/>
                  </a:lnTo>
                  <a:lnTo>
                    <a:pt x="1" y="0"/>
                  </a:lnTo>
                  <a:lnTo>
                    <a:pt x="0" y="0"/>
                  </a:lnTo>
                  <a:lnTo>
                    <a:pt x="0" y="10"/>
                  </a:lnTo>
                  <a:lnTo>
                    <a:pt x="0" y="10"/>
                  </a:lnTo>
                  <a:lnTo>
                    <a:pt x="0" y="10"/>
                  </a:lnTo>
                  <a:lnTo>
                    <a:pt x="2" y="12"/>
                  </a:lnTo>
                  <a:lnTo>
                    <a:pt x="4" y="12"/>
                  </a:lnTo>
                  <a:lnTo>
                    <a:pt x="7" y="12"/>
                  </a:lnTo>
                  <a:lnTo>
                    <a:pt x="9" y="14"/>
                  </a:lnTo>
                  <a:lnTo>
                    <a:pt x="14" y="14"/>
                  </a:lnTo>
                  <a:lnTo>
                    <a:pt x="18" y="16"/>
                  </a:lnTo>
                  <a:lnTo>
                    <a:pt x="23" y="16"/>
                  </a:lnTo>
                  <a:lnTo>
                    <a:pt x="29" y="16"/>
                  </a:lnTo>
                  <a:lnTo>
                    <a:pt x="34" y="16"/>
                  </a:lnTo>
                  <a:lnTo>
                    <a:pt x="41" y="16"/>
                  </a:lnTo>
                  <a:lnTo>
                    <a:pt x="48" y="16"/>
                  </a:lnTo>
                  <a:lnTo>
                    <a:pt x="56" y="14"/>
                  </a:lnTo>
                  <a:lnTo>
                    <a:pt x="64" y="12"/>
                  </a:lnTo>
                  <a:lnTo>
                    <a:pt x="74" y="10"/>
                  </a:lnTo>
                  <a:lnTo>
                    <a:pt x="73" y="0"/>
                  </a:lnTo>
                </a:path>
              </a:pathLst>
            </a:custGeom>
            <a:solidFill>
              <a:srgbClr val="000000"/>
            </a:solidFill>
            <a:ln w="9525" cap="rnd">
              <a:noFill/>
              <a:round/>
              <a:headEnd/>
              <a:tailEnd/>
            </a:ln>
            <a:effectLst/>
          </p:spPr>
          <p:txBody>
            <a:bodyPr/>
            <a:lstStyle/>
            <a:p>
              <a:endParaRPr lang="en-US"/>
            </a:p>
          </p:txBody>
        </p:sp>
        <p:sp>
          <p:nvSpPr>
            <p:cNvPr id="19901" name="Freeform 445"/>
            <p:cNvSpPr>
              <a:spLocks/>
            </p:cNvSpPr>
            <p:nvPr/>
          </p:nvSpPr>
          <p:spPr bwMode="auto">
            <a:xfrm>
              <a:off x="2261" y="3743"/>
              <a:ext cx="37" cy="17"/>
            </a:xfrm>
            <a:custGeom>
              <a:avLst/>
              <a:gdLst/>
              <a:ahLst/>
              <a:cxnLst>
                <a:cxn ang="0">
                  <a:pos x="33" y="0"/>
                </a:cxn>
                <a:cxn ang="0">
                  <a:pos x="29" y="2"/>
                </a:cxn>
                <a:cxn ang="0">
                  <a:pos x="24" y="5"/>
                </a:cxn>
                <a:cxn ang="0">
                  <a:pos x="19" y="7"/>
                </a:cxn>
                <a:cxn ang="0">
                  <a:pos x="13" y="8"/>
                </a:cxn>
                <a:cxn ang="0">
                  <a:pos x="7" y="10"/>
                </a:cxn>
                <a:cxn ang="0">
                  <a:pos x="3" y="10"/>
                </a:cxn>
                <a:cxn ang="0">
                  <a:pos x="0" y="11"/>
                </a:cxn>
                <a:cxn ang="0">
                  <a:pos x="0" y="11"/>
                </a:cxn>
                <a:cxn ang="0">
                  <a:pos x="0" y="16"/>
                </a:cxn>
                <a:cxn ang="0">
                  <a:pos x="1" y="15"/>
                </a:cxn>
                <a:cxn ang="0">
                  <a:pos x="4" y="15"/>
                </a:cxn>
                <a:cxn ang="0">
                  <a:pos x="8" y="14"/>
                </a:cxn>
                <a:cxn ang="0">
                  <a:pos x="13" y="12"/>
                </a:cxn>
                <a:cxn ang="0">
                  <a:pos x="19" y="10"/>
                </a:cxn>
                <a:cxn ang="0">
                  <a:pos x="25" y="8"/>
                </a:cxn>
                <a:cxn ang="0">
                  <a:pos x="31" y="6"/>
                </a:cxn>
                <a:cxn ang="0">
                  <a:pos x="36" y="3"/>
                </a:cxn>
                <a:cxn ang="0">
                  <a:pos x="33" y="0"/>
                </a:cxn>
              </a:cxnLst>
              <a:rect l="0" t="0" r="r" b="b"/>
              <a:pathLst>
                <a:path w="37" h="17">
                  <a:moveTo>
                    <a:pt x="33" y="0"/>
                  </a:moveTo>
                  <a:lnTo>
                    <a:pt x="29" y="2"/>
                  </a:lnTo>
                  <a:lnTo>
                    <a:pt x="24" y="5"/>
                  </a:lnTo>
                  <a:lnTo>
                    <a:pt x="19" y="7"/>
                  </a:lnTo>
                  <a:lnTo>
                    <a:pt x="13" y="8"/>
                  </a:lnTo>
                  <a:lnTo>
                    <a:pt x="7" y="10"/>
                  </a:lnTo>
                  <a:lnTo>
                    <a:pt x="3" y="10"/>
                  </a:lnTo>
                  <a:lnTo>
                    <a:pt x="0" y="11"/>
                  </a:lnTo>
                  <a:lnTo>
                    <a:pt x="0" y="11"/>
                  </a:lnTo>
                  <a:lnTo>
                    <a:pt x="0" y="16"/>
                  </a:lnTo>
                  <a:lnTo>
                    <a:pt x="1" y="15"/>
                  </a:lnTo>
                  <a:lnTo>
                    <a:pt x="4" y="15"/>
                  </a:lnTo>
                  <a:lnTo>
                    <a:pt x="8" y="14"/>
                  </a:lnTo>
                  <a:lnTo>
                    <a:pt x="13" y="12"/>
                  </a:lnTo>
                  <a:lnTo>
                    <a:pt x="19" y="10"/>
                  </a:lnTo>
                  <a:lnTo>
                    <a:pt x="25" y="8"/>
                  </a:lnTo>
                  <a:lnTo>
                    <a:pt x="31" y="6"/>
                  </a:lnTo>
                  <a:lnTo>
                    <a:pt x="36" y="3"/>
                  </a:lnTo>
                  <a:lnTo>
                    <a:pt x="33" y="0"/>
                  </a:lnTo>
                </a:path>
              </a:pathLst>
            </a:custGeom>
            <a:solidFill>
              <a:srgbClr val="000000"/>
            </a:solidFill>
            <a:ln w="9525" cap="rnd">
              <a:noFill/>
              <a:round/>
              <a:headEnd/>
              <a:tailEnd/>
            </a:ln>
            <a:effectLst/>
          </p:spPr>
          <p:txBody>
            <a:bodyPr/>
            <a:lstStyle/>
            <a:p>
              <a:endParaRPr lang="en-US"/>
            </a:p>
          </p:txBody>
        </p:sp>
        <p:sp>
          <p:nvSpPr>
            <p:cNvPr id="19902" name="Freeform 446"/>
            <p:cNvSpPr>
              <a:spLocks/>
            </p:cNvSpPr>
            <p:nvPr/>
          </p:nvSpPr>
          <p:spPr bwMode="auto">
            <a:xfrm>
              <a:off x="2211" y="3723"/>
              <a:ext cx="37" cy="17"/>
            </a:xfrm>
            <a:custGeom>
              <a:avLst/>
              <a:gdLst/>
              <a:ahLst/>
              <a:cxnLst>
                <a:cxn ang="0">
                  <a:pos x="33" y="0"/>
                </a:cxn>
                <a:cxn ang="0">
                  <a:pos x="29" y="3"/>
                </a:cxn>
                <a:cxn ang="0">
                  <a:pos x="24" y="5"/>
                </a:cxn>
                <a:cxn ang="0">
                  <a:pos x="19" y="7"/>
                </a:cxn>
                <a:cxn ang="0">
                  <a:pos x="12" y="9"/>
                </a:cxn>
                <a:cxn ang="0">
                  <a:pos x="7" y="10"/>
                </a:cxn>
                <a:cxn ang="0">
                  <a:pos x="3" y="10"/>
                </a:cxn>
                <a:cxn ang="0">
                  <a:pos x="1" y="11"/>
                </a:cxn>
                <a:cxn ang="0">
                  <a:pos x="0" y="11"/>
                </a:cxn>
                <a:cxn ang="0">
                  <a:pos x="0" y="16"/>
                </a:cxn>
                <a:cxn ang="0">
                  <a:pos x="1" y="16"/>
                </a:cxn>
                <a:cxn ang="0">
                  <a:pos x="4" y="16"/>
                </a:cxn>
                <a:cxn ang="0">
                  <a:pos x="8" y="14"/>
                </a:cxn>
                <a:cxn ang="0">
                  <a:pos x="13" y="13"/>
                </a:cxn>
                <a:cxn ang="0">
                  <a:pos x="19" y="12"/>
                </a:cxn>
                <a:cxn ang="0">
                  <a:pos x="25" y="10"/>
                </a:cxn>
                <a:cxn ang="0">
                  <a:pos x="31" y="7"/>
                </a:cxn>
                <a:cxn ang="0">
                  <a:pos x="36" y="4"/>
                </a:cxn>
                <a:cxn ang="0">
                  <a:pos x="33" y="0"/>
                </a:cxn>
              </a:cxnLst>
              <a:rect l="0" t="0" r="r" b="b"/>
              <a:pathLst>
                <a:path w="37" h="17">
                  <a:moveTo>
                    <a:pt x="33" y="0"/>
                  </a:moveTo>
                  <a:lnTo>
                    <a:pt x="29" y="3"/>
                  </a:lnTo>
                  <a:lnTo>
                    <a:pt x="24" y="5"/>
                  </a:lnTo>
                  <a:lnTo>
                    <a:pt x="19" y="7"/>
                  </a:lnTo>
                  <a:lnTo>
                    <a:pt x="12" y="9"/>
                  </a:lnTo>
                  <a:lnTo>
                    <a:pt x="7" y="10"/>
                  </a:lnTo>
                  <a:lnTo>
                    <a:pt x="3" y="10"/>
                  </a:lnTo>
                  <a:lnTo>
                    <a:pt x="1" y="11"/>
                  </a:lnTo>
                  <a:lnTo>
                    <a:pt x="0" y="11"/>
                  </a:lnTo>
                  <a:lnTo>
                    <a:pt x="0" y="16"/>
                  </a:lnTo>
                  <a:lnTo>
                    <a:pt x="1" y="16"/>
                  </a:lnTo>
                  <a:lnTo>
                    <a:pt x="4" y="16"/>
                  </a:lnTo>
                  <a:lnTo>
                    <a:pt x="8" y="14"/>
                  </a:lnTo>
                  <a:lnTo>
                    <a:pt x="13" y="13"/>
                  </a:lnTo>
                  <a:lnTo>
                    <a:pt x="19" y="12"/>
                  </a:lnTo>
                  <a:lnTo>
                    <a:pt x="25" y="10"/>
                  </a:lnTo>
                  <a:lnTo>
                    <a:pt x="31" y="7"/>
                  </a:lnTo>
                  <a:lnTo>
                    <a:pt x="36" y="4"/>
                  </a:lnTo>
                  <a:lnTo>
                    <a:pt x="33" y="0"/>
                  </a:lnTo>
                </a:path>
              </a:pathLst>
            </a:custGeom>
            <a:solidFill>
              <a:srgbClr val="000000"/>
            </a:solidFill>
            <a:ln w="9525" cap="rnd">
              <a:noFill/>
              <a:round/>
              <a:headEnd/>
              <a:tailEnd/>
            </a:ln>
            <a:effectLst/>
          </p:spPr>
          <p:txBody>
            <a:bodyPr/>
            <a:lstStyle/>
            <a:p>
              <a:endParaRPr lang="en-US"/>
            </a:p>
          </p:txBody>
        </p:sp>
        <p:sp>
          <p:nvSpPr>
            <p:cNvPr id="19903" name="Freeform 447"/>
            <p:cNvSpPr>
              <a:spLocks/>
            </p:cNvSpPr>
            <p:nvPr/>
          </p:nvSpPr>
          <p:spPr bwMode="auto">
            <a:xfrm>
              <a:off x="1923" y="3759"/>
              <a:ext cx="49" cy="17"/>
            </a:xfrm>
            <a:custGeom>
              <a:avLst/>
              <a:gdLst/>
              <a:ahLst/>
              <a:cxnLst>
                <a:cxn ang="0">
                  <a:pos x="48" y="0"/>
                </a:cxn>
                <a:cxn ang="0">
                  <a:pos x="39" y="2"/>
                </a:cxn>
                <a:cxn ang="0">
                  <a:pos x="31" y="2"/>
                </a:cxn>
                <a:cxn ang="0">
                  <a:pos x="23" y="5"/>
                </a:cxn>
                <a:cxn ang="0">
                  <a:pos x="15" y="5"/>
                </a:cxn>
                <a:cxn ang="0">
                  <a:pos x="9" y="2"/>
                </a:cxn>
                <a:cxn ang="0">
                  <a:pos x="4" y="2"/>
                </a:cxn>
                <a:cxn ang="0">
                  <a:pos x="1" y="2"/>
                </a:cxn>
                <a:cxn ang="0">
                  <a:pos x="0" y="2"/>
                </a:cxn>
                <a:cxn ang="0">
                  <a:pos x="0" y="16"/>
                </a:cxn>
                <a:cxn ang="0">
                  <a:pos x="1" y="16"/>
                </a:cxn>
                <a:cxn ang="0">
                  <a:pos x="4" y="16"/>
                </a:cxn>
                <a:cxn ang="0">
                  <a:pos x="9" y="16"/>
                </a:cxn>
                <a:cxn ang="0">
                  <a:pos x="15" y="16"/>
                </a:cxn>
                <a:cxn ang="0">
                  <a:pos x="23" y="16"/>
                </a:cxn>
                <a:cxn ang="0">
                  <a:pos x="31" y="16"/>
                </a:cxn>
                <a:cxn ang="0">
                  <a:pos x="39" y="16"/>
                </a:cxn>
                <a:cxn ang="0">
                  <a:pos x="48" y="13"/>
                </a:cxn>
                <a:cxn ang="0">
                  <a:pos x="48" y="0"/>
                </a:cxn>
              </a:cxnLst>
              <a:rect l="0" t="0" r="r" b="b"/>
              <a:pathLst>
                <a:path w="49" h="17">
                  <a:moveTo>
                    <a:pt x="48" y="0"/>
                  </a:moveTo>
                  <a:lnTo>
                    <a:pt x="39" y="2"/>
                  </a:lnTo>
                  <a:lnTo>
                    <a:pt x="31" y="2"/>
                  </a:lnTo>
                  <a:lnTo>
                    <a:pt x="23" y="5"/>
                  </a:lnTo>
                  <a:lnTo>
                    <a:pt x="15" y="5"/>
                  </a:lnTo>
                  <a:lnTo>
                    <a:pt x="9" y="2"/>
                  </a:lnTo>
                  <a:lnTo>
                    <a:pt x="4" y="2"/>
                  </a:lnTo>
                  <a:lnTo>
                    <a:pt x="1" y="2"/>
                  </a:lnTo>
                  <a:lnTo>
                    <a:pt x="0" y="2"/>
                  </a:lnTo>
                  <a:lnTo>
                    <a:pt x="0" y="16"/>
                  </a:lnTo>
                  <a:lnTo>
                    <a:pt x="1" y="16"/>
                  </a:lnTo>
                  <a:lnTo>
                    <a:pt x="4" y="16"/>
                  </a:lnTo>
                  <a:lnTo>
                    <a:pt x="9" y="16"/>
                  </a:lnTo>
                  <a:lnTo>
                    <a:pt x="15" y="16"/>
                  </a:lnTo>
                  <a:lnTo>
                    <a:pt x="23" y="16"/>
                  </a:lnTo>
                  <a:lnTo>
                    <a:pt x="31" y="16"/>
                  </a:lnTo>
                  <a:lnTo>
                    <a:pt x="39" y="16"/>
                  </a:lnTo>
                  <a:lnTo>
                    <a:pt x="48" y="13"/>
                  </a:lnTo>
                  <a:lnTo>
                    <a:pt x="48" y="0"/>
                  </a:lnTo>
                </a:path>
              </a:pathLst>
            </a:custGeom>
            <a:solidFill>
              <a:srgbClr val="000000"/>
            </a:solidFill>
            <a:ln w="9525" cap="rnd">
              <a:noFill/>
              <a:round/>
              <a:headEnd/>
              <a:tailEnd/>
            </a:ln>
            <a:effectLst/>
          </p:spPr>
          <p:txBody>
            <a:bodyPr/>
            <a:lstStyle/>
            <a:p>
              <a:endParaRPr lang="en-US"/>
            </a:p>
          </p:txBody>
        </p:sp>
        <p:sp>
          <p:nvSpPr>
            <p:cNvPr id="19904" name="Freeform 448"/>
            <p:cNvSpPr>
              <a:spLocks/>
            </p:cNvSpPr>
            <p:nvPr/>
          </p:nvSpPr>
          <p:spPr bwMode="auto">
            <a:xfrm>
              <a:off x="1978" y="3783"/>
              <a:ext cx="48" cy="17"/>
            </a:xfrm>
            <a:custGeom>
              <a:avLst/>
              <a:gdLst/>
              <a:ahLst/>
              <a:cxnLst>
                <a:cxn ang="0">
                  <a:pos x="46" y="0"/>
                </a:cxn>
                <a:cxn ang="0">
                  <a:pos x="38" y="2"/>
                </a:cxn>
                <a:cxn ang="0">
                  <a:pos x="29" y="2"/>
                </a:cxn>
                <a:cxn ang="0">
                  <a:pos x="22" y="5"/>
                </a:cxn>
                <a:cxn ang="0">
                  <a:pos x="15" y="5"/>
                </a:cxn>
                <a:cxn ang="0">
                  <a:pos x="8" y="2"/>
                </a:cxn>
                <a:cxn ang="0">
                  <a:pos x="4" y="2"/>
                </a:cxn>
                <a:cxn ang="0">
                  <a:pos x="0" y="2"/>
                </a:cxn>
                <a:cxn ang="0">
                  <a:pos x="0" y="2"/>
                </a:cxn>
                <a:cxn ang="0">
                  <a:pos x="0" y="13"/>
                </a:cxn>
                <a:cxn ang="0">
                  <a:pos x="0" y="13"/>
                </a:cxn>
                <a:cxn ang="0">
                  <a:pos x="4" y="16"/>
                </a:cxn>
                <a:cxn ang="0">
                  <a:pos x="8" y="16"/>
                </a:cxn>
                <a:cxn ang="0">
                  <a:pos x="15" y="16"/>
                </a:cxn>
                <a:cxn ang="0">
                  <a:pos x="22" y="16"/>
                </a:cxn>
                <a:cxn ang="0">
                  <a:pos x="29" y="16"/>
                </a:cxn>
                <a:cxn ang="0">
                  <a:pos x="38" y="13"/>
                </a:cxn>
                <a:cxn ang="0">
                  <a:pos x="47" y="10"/>
                </a:cxn>
                <a:cxn ang="0">
                  <a:pos x="46" y="0"/>
                </a:cxn>
              </a:cxnLst>
              <a:rect l="0" t="0" r="r" b="b"/>
              <a:pathLst>
                <a:path w="48" h="17">
                  <a:moveTo>
                    <a:pt x="46" y="0"/>
                  </a:moveTo>
                  <a:lnTo>
                    <a:pt x="38" y="2"/>
                  </a:lnTo>
                  <a:lnTo>
                    <a:pt x="29" y="2"/>
                  </a:lnTo>
                  <a:lnTo>
                    <a:pt x="22" y="5"/>
                  </a:lnTo>
                  <a:lnTo>
                    <a:pt x="15" y="5"/>
                  </a:lnTo>
                  <a:lnTo>
                    <a:pt x="8" y="2"/>
                  </a:lnTo>
                  <a:lnTo>
                    <a:pt x="4" y="2"/>
                  </a:lnTo>
                  <a:lnTo>
                    <a:pt x="0" y="2"/>
                  </a:lnTo>
                  <a:lnTo>
                    <a:pt x="0" y="2"/>
                  </a:lnTo>
                  <a:lnTo>
                    <a:pt x="0" y="13"/>
                  </a:lnTo>
                  <a:lnTo>
                    <a:pt x="0" y="13"/>
                  </a:lnTo>
                  <a:lnTo>
                    <a:pt x="4" y="16"/>
                  </a:lnTo>
                  <a:lnTo>
                    <a:pt x="8" y="16"/>
                  </a:lnTo>
                  <a:lnTo>
                    <a:pt x="15" y="16"/>
                  </a:lnTo>
                  <a:lnTo>
                    <a:pt x="22" y="16"/>
                  </a:lnTo>
                  <a:lnTo>
                    <a:pt x="29" y="16"/>
                  </a:lnTo>
                  <a:lnTo>
                    <a:pt x="38" y="13"/>
                  </a:lnTo>
                  <a:lnTo>
                    <a:pt x="47" y="10"/>
                  </a:lnTo>
                  <a:lnTo>
                    <a:pt x="46" y="0"/>
                  </a:lnTo>
                </a:path>
              </a:pathLst>
            </a:custGeom>
            <a:solidFill>
              <a:srgbClr val="000000"/>
            </a:solidFill>
            <a:ln w="9525" cap="rnd">
              <a:noFill/>
              <a:round/>
              <a:headEnd/>
              <a:tailEnd/>
            </a:ln>
            <a:effectLst/>
          </p:spPr>
          <p:txBody>
            <a:bodyPr/>
            <a:lstStyle/>
            <a:p>
              <a:endParaRPr lang="en-US"/>
            </a:p>
          </p:txBody>
        </p:sp>
        <p:sp>
          <p:nvSpPr>
            <p:cNvPr id="19905" name="Freeform 449"/>
            <p:cNvSpPr>
              <a:spLocks/>
            </p:cNvSpPr>
            <p:nvPr/>
          </p:nvSpPr>
          <p:spPr bwMode="auto">
            <a:xfrm>
              <a:off x="2021" y="3820"/>
              <a:ext cx="92" cy="64"/>
            </a:xfrm>
            <a:custGeom>
              <a:avLst/>
              <a:gdLst/>
              <a:ahLst/>
              <a:cxnLst>
                <a:cxn ang="0">
                  <a:pos x="1" y="8"/>
                </a:cxn>
                <a:cxn ang="0">
                  <a:pos x="2" y="8"/>
                </a:cxn>
                <a:cxn ang="0">
                  <a:pos x="4" y="9"/>
                </a:cxn>
                <a:cxn ang="0">
                  <a:pos x="7" y="11"/>
                </a:cxn>
                <a:cxn ang="0">
                  <a:pos x="12" y="13"/>
                </a:cxn>
                <a:cxn ang="0">
                  <a:pos x="18" y="16"/>
                </a:cxn>
                <a:cxn ang="0">
                  <a:pos x="24" y="19"/>
                </a:cxn>
                <a:cxn ang="0">
                  <a:pos x="31" y="22"/>
                </a:cxn>
                <a:cxn ang="0">
                  <a:pos x="38" y="25"/>
                </a:cxn>
                <a:cxn ang="0">
                  <a:pos x="45" y="28"/>
                </a:cxn>
                <a:cxn ang="0">
                  <a:pos x="52" y="31"/>
                </a:cxn>
                <a:cxn ang="0">
                  <a:pos x="58" y="34"/>
                </a:cxn>
                <a:cxn ang="0">
                  <a:pos x="64" y="37"/>
                </a:cxn>
                <a:cxn ang="0">
                  <a:pos x="70" y="39"/>
                </a:cxn>
                <a:cxn ang="0">
                  <a:pos x="74" y="42"/>
                </a:cxn>
                <a:cxn ang="0">
                  <a:pos x="77" y="43"/>
                </a:cxn>
                <a:cxn ang="0">
                  <a:pos x="78" y="44"/>
                </a:cxn>
                <a:cxn ang="0">
                  <a:pos x="80" y="45"/>
                </a:cxn>
                <a:cxn ang="0">
                  <a:pos x="81" y="46"/>
                </a:cxn>
                <a:cxn ang="0">
                  <a:pos x="83" y="48"/>
                </a:cxn>
                <a:cxn ang="0">
                  <a:pos x="84" y="49"/>
                </a:cxn>
                <a:cxn ang="0">
                  <a:pos x="86" y="52"/>
                </a:cxn>
                <a:cxn ang="0">
                  <a:pos x="87" y="55"/>
                </a:cxn>
                <a:cxn ang="0">
                  <a:pos x="89" y="59"/>
                </a:cxn>
                <a:cxn ang="0">
                  <a:pos x="91" y="63"/>
                </a:cxn>
                <a:cxn ang="0">
                  <a:pos x="91" y="62"/>
                </a:cxn>
                <a:cxn ang="0">
                  <a:pos x="91" y="59"/>
                </a:cxn>
                <a:cxn ang="0">
                  <a:pos x="90" y="56"/>
                </a:cxn>
                <a:cxn ang="0">
                  <a:pos x="89" y="53"/>
                </a:cxn>
                <a:cxn ang="0">
                  <a:pos x="88" y="48"/>
                </a:cxn>
                <a:cxn ang="0">
                  <a:pos x="86" y="44"/>
                </a:cxn>
                <a:cxn ang="0">
                  <a:pos x="84" y="40"/>
                </a:cxn>
                <a:cxn ang="0">
                  <a:pos x="80" y="38"/>
                </a:cxn>
                <a:cxn ang="0">
                  <a:pos x="78" y="36"/>
                </a:cxn>
                <a:cxn ang="0">
                  <a:pos x="74" y="35"/>
                </a:cxn>
                <a:cxn ang="0">
                  <a:pos x="70" y="33"/>
                </a:cxn>
                <a:cxn ang="0">
                  <a:pos x="64" y="30"/>
                </a:cxn>
                <a:cxn ang="0">
                  <a:pos x="58" y="27"/>
                </a:cxn>
                <a:cxn ang="0">
                  <a:pos x="51" y="23"/>
                </a:cxn>
                <a:cxn ang="0">
                  <a:pos x="44" y="20"/>
                </a:cxn>
                <a:cxn ang="0">
                  <a:pos x="37" y="17"/>
                </a:cxn>
                <a:cxn ang="0">
                  <a:pos x="30" y="14"/>
                </a:cxn>
                <a:cxn ang="0">
                  <a:pos x="23" y="11"/>
                </a:cxn>
                <a:cxn ang="0">
                  <a:pos x="18" y="8"/>
                </a:cxn>
                <a:cxn ang="0">
                  <a:pos x="12" y="5"/>
                </a:cxn>
                <a:cxn ang="0">
                  <a:pos x="8" y="3"/>
                </a:cxn>
                <a:cxn ang="0">
                  <a:pos x="4" y="1"/>
                </a:cxn>
                <a:cxn ang="0">
                  <a:pos x="2" y="0"/>
                </a:cxn>
                <a:cxn ang="0">
                  <a:pos x="2" y="0"/>
                </a:cxn>
                <a:cxn ang="0">
                  <a:pos x="1" y="0"/>
                </a:cxn>
                <a:cxn ang="0">
                  <a:pos x="0" y="0"/>
                </a:cxn>
                <a:cxn ang="0">
                  <a:pos x="0" y="3"/>
                </a:cxn>
                <a:cxn ang="0">
                  <a:pos x="1" y="8"/>
                </a:cxn>
              </a:cxnLst>
              <a:rect l="0" t="0" r="r" b="b"/>
              <a:pathLst>
                <a:path w="92" h="64">
                  <a:moveTo>
                    <a:pt x="1" y="8"/>
                  </a:moveTo>
                  <a:lnTo>
                    <a:pt x="2" y="8"/>
                  </a:lnTo>
                  <a:lnTo>
                    <a:pt x="4" y="9"/>
                  </a:lnTo>
                  <a:lnTo>
                    <a:pt x="7" y="11"/>
                  </a:lnTo>
                  <a:lnTo>
                    <a:pt x="12" y="13"/>
                  </a:lnTo>
                  <a:lnTo>
                    <a:pt x="18" y="16"/>
                  </a:lnTo>
                  <a:lnTo>
                    <a:pt x="24" y="19"/>
                  </a:lnTo>
                  <a:lnTo>
                    <a:pt x="31" y="22"/>
                  </a:lnTo>
                  <a:lnTo>
                    <a:pt x="38" y="25"/>
                  </a:lnTo>
                  <a:lnTo>
                    <a:pt x="45" y="28"/>
                  </a:lnTo>
                  <a:lnTo>
                    <a:pt x="52" y="31"/>
                  </a:lnTo>
                  <a:lnTo>
                    <a:pt x="58" y="34"/>
                  </a:lnTo>
                  <a:lnTo>
                    <a:pt x="64" y="37"/>
                  </a:lnTo>
                  <a:lnTo>
                    <a:pt x="70" y="39"/>
                  </a:lnTo>
                  <a:lnTo>
                    <a:pt x="74" y="42"/>
                  </a:lnTo>
                  <a:lnTo>
                    <a:pt x="77" y="43"/>
                  </a:lnTo>
                  <a:lnTo>
                    <a:pt x="78" y="44"/>
                  </a:lnTo>
                  <a:lnTo>
                    <a:pt x="80" y="45"/>
                  </a:lnTo>
                  <a:lnTo>
                    <a:pt x="81" y="46"/>
                  </a:lnTo>
                  <a:lnTo>
                    <a:pt x="83" y="48"/>
                  </a:lnTo>
                  <a:lnTo>
                    <a:pt x="84" y="49"/>
                  </a:lnTo>
                  <a:lnTo>
                    <a:pt x="86" y="52"/>
                  </a:lnTo>
                  <a:lnTo>
                    <a:pt x="87" y="55"/>
                  </a:lnTo>
                  <a:lnTo>
                    <a:pt x="89" y="59"/>
                  </a:lnTo>
                  <a:lnTo>
                    <a:pt x="91" y="63"/>
                  </a:lnTo>
                  <a:lnTo>
                    <a:pt x="91" y="62"/>
                  </a:lnTo>
                  <a:lnTo>
                    <a:pt x="91" y="59"/>
                  </a:lnTo>
                  <a:lnTo>
                    <a:pt x="90" y="56"/>
                  </a:lnTo>
                  <a:lnTo>
                    <a:pt x="89" y="53"/>
                  </a:lnTo>
                  <a:lnTo>
                    <a:pt x="88" y="48"/>
                  </a:lnTo>
                  <a:lnTo>
                    <a:pt x="86" y="44"/>
                  </a:lnTo>
                  <a:lnTo>
                    <a:pt x="84" y="40"/>
                  </a:lnTo>
                  <a:lnTo>
                    <a:pt x="80" y="38"/>
                  </a:lnTo>
                  <a:lnTo>
                    <a:pt x="78" y="36"/>
                  </a:lnTo>
                  <a:lnTo>
                    <a:pt x="74" y="35"/>
                  </a:lnTo>
                  <a:lnTo>
                    <a:pt x="70" y="33"/>
                  </a:lnTo>
                  <a:lnTo>
                    <a:pt x="64" y="30"/>
                  </a:lnTo>
                  <a:lnTo>
                    <a:pt x="58" y="27"/>
                  </a:lnTo>
                  <a:lnTo>
                    <a:pt x="51" y="23"/>
                  </a:lnTo>
                  <a:lnTo>
                    <a:pt x="44" y="20"/>
                  </a:lnTo>
                  <a:lnTo>
                    <a:pt x="37" y="17"/>
                  </a:lnTo>
                  <a:lnTo>
                    <a:pt x="30" y="14"/>
                  </a:lnTo>
                  <a:lnTo>
                    <a:pt x="23" y="11"/>
                  </a:lnTo>
                  <a:lnTo>
                    <a:pt x="18" y="8"/>
                  </a:lnTo>
                  <a:lnTo>
                    <a:pt x="12" y="5"/>
                  </a:lnTo>
                  <a:lnTo>
                    <a:pt x="8" y="3"/>
                  </a:lnTo>
                  <a:lnTo>
                    <a:pt x="4" y="1"/>
                  </a:lnTo>
                  <a:lnTo>
                    <a:pt x="2" y="0"/>
                  </a:lnTo>
                  <a:lnTo>
                    <a:pt x="2" y="0"/>
                  </a:lnTo>
                  <a:lnTo>
                    <a:pt x="1" y="0"/>
                  </a:lnTo>
                  <a:lnTo>
                    <a:pt x="0" y="0"/>
                  </a:lnTo>
                  <a:lnTo>
                    <a:pt x="0" y="3"/>
                  </a:lnTo>
                  <a:lnTo>
                    <a:pt x="1" y="8"/>
                  </a:lnTo>
                </a:path>
              </a:pathLst>
            </a:custGeom>
            <a:solidFill>
              <a:srgbClr val="8C8C8C"/>
            </a:solidFill>
            <a:ln w="9525" cap="rnd">
              <a:noFill/>
              <a:round/>
              <a:headEnd/>
              <a:tailEnd/>
            </a:ln>
            <a:effectLst/>
          </p:spPr>
          <p:txBody>
            <a:bodyPr/>
            <a:lstStyle/>
            <a:p>
              <a:endParaRPr lang="en-US"/>
            </a:p>
          </p:txBody>
        </p:sp>
        <p:sp>
          <p:nvSpPr>
            <p:cNvPr id="19906" name="Freeform 450"/>
            <p:cNvSpPr>
              <a:spLocks/>
            </p:cNvSpPr>
            <p:nvPr/>
          </p:nvSpPr>
          <p:spPr bwMode="auto">
            <a:xfrm>
              <a:off x="2122" y="3736"/>
              <a:ext cx="47" cy="26"/>
            </a:xfrm>
            <a:custGeom>
              <a:avLst/>
              <a:gdLst/>
              <a:ahLst/>
              <a:cxnLst>
                <a:cxn ang="0">
                  <a:pos x="19" y="25"/>
                </a:cxn>
                <a:cxn ang="0">
                  <a:pos x="14" y="24"/>
                </a:cxn>
                <a:cxn ang="0">
                  <a:pos x="9" y="23"/>
                </a:cxn>
                <a:cxn ang="0">
                  <a:pos x="5" y="22"/>
                </a:cxn>
                <a:cxn ang="0">
                  <a:pos x="2" y="20"/>
                </a:cxn>
                <a:cxn ang="0">
                  <a:pos x="0" y="17"/>
                </a:cxn>
                <a:cxn ang="0">
                  <a:pos x="0" y="14"/>
                </a:cxn>
                <a:cxn ang="0">
                  <a:pos x="0" y="10"/>
                </a:cxn>
                <a:cxn ang="0">
                  <a:pos x="0" y="6"/>
                </a:cxn>
                <a:cxn ang="0">
                  <a:pos x="3" y="3"/>
                </a:cxn>
                <a:cxn ang="0">
                  <a:pos x="8" y="0"/>
                </a:cxn>
                <a:cxn ang="0">
                  <a:pos x="14" y="0"/>
                </a:cxn>
                <a:cxn ang="0">
                  <a:pos x="21" y="0"/>
                </a:cxn>
                <a:cxn ang="0">
                  <a:pos x="29" y="1"/>
                </a:cxn>
                <a:cxn ang="0">
                  <a:pos x="36" y="4"/>
                </a:cxn>
                <a:cxn ang="0">
                  <a:pos x="41" y="7"/>
                </a:cxn>
                <a:cxn ang="0">
                  <a:pos x="46" y="11"/>
                </a:cxn>
                <a:cxn ang="0">
                  <a:pos x="46" y="12"/>
                </a:cxn>
                <a:cxn ang="0">
                  <a:pos x="45" y="13"/>
                </a:cxn>
                <a:cxn ang="0">
                  <a:pos x="43" y="15"/>
                </a:cxn>
                <a:cxn ang="0">
                  <a:pos x="42" y="18"/>
                </a:cxn>
                <a:cxn ang="0">
                  <a:pos x="38" y="20"/>
                </a:cxn>
                <a:cxn ang="0">
                  <a:pos x="34" y="22"/>
                </a:cxn>
                <a:cxn ang="0">
                  <a:pos x="28" y="24"/>
                </a:cxn>
                <a:cxn ang="0">
                  <a:pos x="19" y="25"/>
                </a:cxn>
              </a:cxnLst>
              <a:rect l="0" t="0" r="r" b="b"/>
              <a:pathLst>
                <a:path w="47" h="26">
                  <a:moveTo>
                    <a:pt x="19" y="25"/>
                  </a:moveTo>
                  <a:lnTo>
                    <a:pt x="14" y="24"/>
                  </a:lnTo>
                  <a:lnTo>
                    <a:pt x="9" y="23"/>
                  </a:lnTo>
                  <a:lnTo>
                    <a:pt x="5" y="22"/>
                  </a:lnTo>
                  <a:lnTo>
                    <a:pt x="2" y="20"/>
                  </a:lnTo>
                  <a:lnTo>
                    <a:pt x="0" y="17"/>
                  </a:lnTo>
                  <a:lnTo>
                    <a:pt x="0" y="14"/>
                  </a:lnTo>
                  <a:lnTo>
                    <a:pt x="0" y="10"/>
                  </a:lnTo>
                  <a:lnTo>
                    <a:pt x="0" y="6"/>
                  </a:lnTo>
                  <a:lnTo>
                    <a:pt x="3" y="3"/>
                  </a:lnTo>
                  <a:lnTo>
                    <a:pt x="8" y="0"/>
                  </a:lnTo>
                  <a:lnTo>
                    <a:pt x="14" y="0"/>
                  </a:lnTo>
                  <a:lnTo>
                    <a:pt x="21" y="0"/>
                  </a:lnTo>
                  <a:lnTo>
                    <a:pt x="29" y="1"/>
                  </a:lnTo>
                  <a:lnTo>
                    <a:pt x="36" y="4"/>
                  </a:lnTo>
                  <a:lnTo>
                    <a:pt x="41" y="7"/>
                  </a:lnTo>
                  <a:lnTo>
                    <a:pt x="46" y="11"/>
                  </a:lnTo>
                  <a:lnTo>
                    <a:pt x="46" y="12"/>
                  </a:lnTo>
                  <a:lnTo>
                    <a:pt x="45" y="13"/>
                  </a:lnTo>
                  <a:lnTo>
                    <a:pt x="43" y="15"/>
                  </a:lnTo>
                  <a:lnTo>
                    <a:pt x="42" y="18"/>
                  </a:lnTo>
                  <a:lnTo>
                    <a:pt x="38" y="20"/>
                  </a:lnTo>
                  <a:lnTo>
                    <a:pt x="34" y="22"/>
                  </a:lnTo>
                  <a:lnTo>
                    <a:pt x="28" y="24"/>
                  </a:lnTo>
                  <a:lnTo>
                    <a:pt x="19" y="25"/>
                  </a:lnTo>
                </a:path>
              </a:pathLst>
            </a:custGeom>
            <a:solidFill>
              <a:srgbClr val="F2F2F2"/>
            </a:solidFill>
            <a:ln w="9525" cap="rnd">
              <a:noFill/>
              <a:round/>
              <a:headEnd/>
              <a:tailEnd/>
            </a:ln>
            <a:effectLst/>
          </p:spPr>
          <p:txBody>
            <a:bodyPr/>
            <a:lstStyle/>
            <a:p>
              <a:endParaRPr lang="en-US"/>
            </a:p>
          </p:txBody>
        </p:sp>
        <p:sp>
          <p:nvSpPr>
            <p:cNvPr id="19907" name="Freeform 451"/>
            <p:cNvSpPr>
              <a:spLocks/>
            </p:cNvSpPr>
            <p:nvPr/>
          </p:nvSpPr>
          <p:spPr bwMode="auto">
            <a:xfrm>
              <a:off x="2111" y="3741"/>
              <a:ext cx="17" cy="18"/>
            </a:xfrm>
            <a:custGeom>
              <a:avLst/>
              <a:gdLst/>
              <a:ahLst/>
              <a:cxnLst>
                <a:cxn ang="0">
                  <a:pos x="16" y="17"/>
                </a:cxn>
                <a:cxn ang="0">
                  <a:pos x="16" y="17"/>
                </a:cxn>
                <a:cxn ang="0">
                  <a:pos x="14" y="15"/>
                </a:cxn>
                <a:cxn ang="0">
                  <a:pos x="12" y="13"/>
                </a:cxn>
                <a:cxn ang="0">
                  <a:pos x="11" y="10"/>
                </a:cxn>
                <a:cxn ang="0">
                  <a:pos x="9" y="8"/>
                </a:cxn>
                <a:cxn ang="0">
                  <a:pos x="9" y="5"/>
                </a:cxn>
                <a:cxn ang="0">
                  <a:pos x="11" y="2"/>
                </a:cxn>
                <a:cxn ang="0">
                  <a:pos x="13" y="0"/>
                </a:cxn>
                <a:cxn ang="0">
                  <a:pos x="12" y="0"/>
                </a:cxn>
                <a:cxn ang="0">
                  <a:pos x="8" y="0"/>
                </a:cxn>
                <a:cxn ang="0">
                  <a:pos x="4" y="2"/>
                </a:cxn>
                <a:cxn ang="0">
                  <a:pos x="1" y="4"/>
                </a:cxn>
                <a:cxn ang="0">
                  <a:pos x="0" y="6"/>
                </a:cxn>
                <a:cxn ang="0">
                  <a:pos x="1" y="10"/>
                </a:cxn>
                <a:cxn ang="0">
                  <a:pos x="6" y="13"/>
                </a:cxn>
                <a:cxn ang="0">
                  <a:pos x="16" y="17"/>
                </a:cxn>
              </a:cxnLst>
              <a:rect l="0" t="0" r="r" b="b"/>
              <a:pathLst>
                <a:path w="17" h="18">
                  <a:moveTo>
                    <a:pt x="16" y="17"/>
                  </a:moveTo>
                  <a:lnTo>
                    <a:pt x="16" y="17"/>
                  </a:lnTo>
                  <a:lnTo>
                    <a:pt x="14" y="15"/>
                  </a:lnTo>
                  <a:lnTo>
                    <a:pt x="12" y="13"/>
                  </a:lnTo>
                  <a:lnTo>
                    <a:pt x="11" y="10"/>
                  </a:lnTo>
                  <a:lnTo>
                    <a:pt x="9" y="8"/>
                  </a:lnTo>
                  <a:lnTo>
                    <a:pt x="9" y="5"/>
                  </a:lnTo>
                  <a:lnTo>
                    <a:pt x="11" y="2"/>
                  </a:lnTo>
                  <a:lnTo>
                    <a:pt x="13" y="0"/>
                  </a:lnTo>
                  <a:lnTo>
                    <a:pt x="12" y="0"/>
                  </a:lnTo>
                  <a:lnTo>
                    <a:pt x="8" y="0"/>
                  </a:lnTo>
                  <a:lnTo>
                    <a:pt x="4" y="2"/>
                  </a:lnTo>
                  <a:lnTo>
                    <a:pt x="1" y="4"/>
                  </a:lnTo>
                  <a:lnTo>
                    <a:pt x="0" y="6"/>
                  </a:lnTo>
                  <a:lnTo>
                    <a:pt x="1" y="10"/>
                  </a:lnTo>
                  <a:lnTo>
                    <a:pt x="6" y="13"/>
                  </a:lnTo>
                  <a:lnTo>
                    <a:pt x="16" y="17"/>
                  </a:lnTo>
                </a:path>
              </a:pathLst>
            </a:custGeom>
            <a:solidFill>
              <a:srgbClr val="D8D8D8"/>
            </a:solidFill>
            <a:ln w="9525" cap="rnd">
              <a:noFill/>
              <a:round/>
              <a:headEnd/>
              <a:tailEnd/>
            </a:ln>
            <a:effectLst/>
          </p:spPr>
          <p:txBody>
            <a:bodyPr/>
            <a:lstStyle/>
            <a:p>
              <a:endParaRPr lang="en-US"/>
            </a:p>
          </p:txBody>
        </p:sp>
        <p:sp>
          <p:nvSpPr>
            <p:cNvPr id="19908" name="Freeform 452"/>
            <p:cNvSpPr>
              <a:spLocks/>
            </p:cNvSpPr>
            <p:nvPr/>
          </p:nvSpPr>
          <p:spPr bwMode="auto">
            <a:xfrm>
              <a:off x="2111" y="3748"/>
              <a:ext cx="58" cy="17"/>
            </a:xfrm>
            <a:custGeom>
              <a:avLst/>
              <a:gdLst/>
              <a:ahLst/>
              <a:cxnLst>
                <a:cxn ang="0">
                  <a:pos x="0" y="0"/>
                </a:cxn>
                <a:cxn ang="0">
                  <a:pos x="0" y="0"/>
                </a:cxn>
                <a:cxn ang="0">
                  <a:pos x="0" y="0"/>
                </a:cxn>
                <a:cxn ang="0">
                  <a:pos x="0" y="2"/>
                </a:cxn>
                <a:cxn ang="0">
                  <a:pos x="0" y="5"/>
                </a:cxn>
                <a:cxn ang="0">
                  <a:pos x="2" y="7"/>
                </a:cxn>
                <a:cxn ang="0">
                  <a:pos x="5" y="10"/>
                </a:cxn>
                <a:cxn ang="0">
                  <a:pos x="10" y="13"/>
                </a:cxn>
                <a:cxn ang="0">
                  <a:pos x="17" y="15"/>
                </a:cxn>
                <a:cxn ang="0">
                  <a:pos x="27" y="16"/>
                </a:cxn>
                <a:cxn ang="0">
                  <a:pos x="27" y="16"/>
                </a:cxn>
                <a:cxn ang="0">
                  <a:pos x="37" y="16"/>
                </a:cxn>
                <a:cxn ang="0">
                  <a:pos x="44" y="14"/>
                </a:cxn>
                <a:cxn ang="0">
                  <a:pos x="49" y="12"/>
                </a:cxn>
                <a:cxn ang="0">
                  <a:pos x="52" y="9"/>
                </a:cxn>
                <a:cxn ang="0">
                  <a:pos x="54" y="5"/>
                </a:cxn>
                <a:cxn ang="0">
                  <a:pos x="56" y="2"/>
                </a:cxn>
                <a:cxn ang="0">
                  <a:pos x="57" y="0"/>
                </a:cxn>
                <a:cxn ang="0">
                  <a:pos x="57" y="0"/>
                </a:cxn>
              </a:cxnLst>
              <a:rect l="0" t="0" r="r" b="b"/>
              <a:pathLst>
                <a:path w="58" h="17">
                  <a:moveTo>
                    <a:pt x="0" y="0"/>
                  </a:moveTo>
                  <a:lnTo>
                    <a:pt x="0" y="0"/>
                  </a:lnTo>
                  <a:lnTo>
                    <a:pt x="0" y="0"/>
                  </a:lnTo>
                  <a:lnTo>
                    <a:pt x="0" y="2"/>
                  </a:lnTo>
                  <a:lnTo>
                    <a:pt x="0" y="5"/>
                  </a:lnTo>
                  <a:lnTo>
                    <a:pt x="2" y="7"/>
                  </a:lnTo>
                  <a:lnTo>
                    <a:pt x="5" y="10"/>
                  </a:lnTo>
                  <a:lnTo>
                    <a:pt x="10" y="13"/>
                  </a:lnTo>
                  <a:lnTo>
                    <a:pt x="17" y="15"/>
                  </a:lnTo>
                  <a:lnTo>
                    <a:pt x="27" y="16"/>
                  </a:lnTo>
                  <a:lnTo>
                    <a:pt x="27" y="16"/>
                  </a:lnTo>
                  <a:lnTo>
                    <a:pt x="37" y="16"/>
                  </a:lnTo>
                  <a:lnTo>
                    <a:pt x="44" y="14"/>
                  </a:lnTo>
                  <a:lnTo>
                    <a:pt x="49" y="12"/>
                  </a:lnTo>
                  <a:lnTo>
                    <a:pt x="52" y="9"/>
                  </a:lnTo>
                  <a:lnTo>
                    <a:pt x="54" y="5"/>
                  </a:lnTo>
                  <a:lnTo>
                    <a:pt x="56" y="2"/>
                  </a:lnTo>
                  <a:lnTo>
                    <a:pt x="57" y="0"/>
                  </a:lnTo>
                  <a:lnTo>
                    <a:pt x="57" y="0"/>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909" name="Freeform 453"/>
            <p:cNvSpPr>
              <a:spLocks/>
            </p:cNvSpPr>
            <p:nvPr/>
          </p:nvSpPr>
          <p:spPr bwMode="auto">
            <a:xfrm>
              <a:off x="2096" y="3679"/>
              <a:ext cx="63" cy="19"/>
            </a:xfrm>
            <a:custGeom>
              <a:avLst/>
              <a:gdLst/>
              <a:ahLst/>
              <a:cxnLst>
                <a:cxn ang="0">
                  <a:pos x="59" y="0"/>
                </a:cxn>
                <a:cxn ang="0">
                  <a:pos x="56" y="2"/>
                </a:cxn>
                <a:cxn ang="0">
                  <a:pos x="52" y="3"/>
                </a:cxn>
                <a:cxn ang="0">
                  <a:pos x="47" y="5"/>
                </a:cxn>
                <a:cxn ang="0">
                  <a:pos x="42" y="7"/>
                </a:cxn>
                <a:cxn ang="0">
                  <a:pos x="38" y="7"/>
                </a:cxn>
                <a:cxn ang="0">
                  <a:pos x="33" y="9"/>
                </a:cxn>
                <a:cxn ang="0">
                  <a:pos x="27" y="10"/>
                </a:cxn>
                <a:cxn ang="0">
                  <a:pos x="22" y="11"/>
                </a:cxn>
                <a:cxn ang="0">
                  <a:pos x="18" y="12"/>
                </a:cxn>
                <a:cxn ang="0">
                  <a:pos x="14" y="13"/>
                </a:cxn>
                <a:cxn ang="0">
                  <a:pos x="9" y="14"/>
                </a:cxn>
                <a:cxn ang="0">
                  <a:pos x="6" y="14"/>
                </a:cxn>
                <a:cxn ang="0">
                  <a:pos x="3" y="14"/>
                </a:cxn>
                <a:cxn ang="0">
                  <a:pos x="2" y="14"/>
                </a:cxn>
                <a:cxn ang="0">
                  <a:pos x="0" y="14"/>
                </a:cxn>
                <a:cxn ang="0">
                  <a:pos x="0" y="14"/>
                </a:cxn>
                <a:cxn ang="0">
                  <a:pos x="0" y="18"/>
                </a:cxn>
                <a:cxn ang="0">
                  <a:pos x="0" y="18"/>
                </a:cxn>
                <a:cxn ang="0">
                  <a:pos x="2" y="18"/>
                </a:cxn>
                <a:cxn ang="0">
                  <a:pos x="3" y="18"/>
                </a:cxn>
                <a:cxn ang="0">
                  <a:pos x="7" y="18"/>
                </a:cxn>
                <a:cxn ang="0">
                  <a:pos x="10" y="17"/>
                </a:cxn>
                <a:cxn ang="0">
                  <a:pos x="14" y="16"/>
                </a:cxn>
                <a:cxn ang="0">
                  <a:pos x="19" y="15"/>
                </a:cxn>
                <a:cxn ang="0">
                  <a:pos x="23" y="14"/>
                </a:cxn>
                <a:cxn ang="0">
                  <a:pos x="28" y="14"/>
                </a:cxn>
                <a:cxn ang="0">
                  <a:pos x="33" y="13"/>
                </a:cxn>
                <a:cxn ang="0">
                  <a:pos x="38" y="11"/>
                </a:cxn>
                <a:cxn ang="0">
                  <a:pos x="43" y="10"/>
                </a:cxn>
                <a:cxn ang="0">
                  <a:pos x="48" y="8"/>
                </a:cxn>
                <a:cxn ang="0">
                  <a:pos x="53" y="7"/>
                </a:cxn>
                <a:cxn ang="0">
                  <a:pos x="57" y="5"/>
                </a:cxn>
                <a:cxn ang="0">
                  <a:pos x="62" y="3"/>
                </a:cxn>
                <a:cxn ang="0">
                  <a:pos x="59" y="0"/>
                </a:cxn>
              </a:cxnLst>
              <a:rect l="0" t="0" r="r" b="b"/>
              <a:pathLst>
                <a:path w="63" h="19">
                  <a:moveTo>
                    <a:pt x="59" y="0"/>
                  </a:moveTo>
                  <a:lnTo>
                    <a:pt x="56" y="2"/>
                  </a:lnTo>
                  <a:lnTo>
                    <a:pt x="52" y="3"/>
                  </a:lnTo>
                  <a:lnTo>
                    <a:pt x="47" y="5"/>
                  </a:lnTo>
                  <a:lnTo>
                    <a:pt x="42" y="7"/>
                  </a:lnTo>
                  <a:lnTo>
                    <a:pt x="38" y="7"/>
                  </a:lnTo>
                  <a:lnTo>
                    <a:pt x="33" y="9"/>
                  </a:lnTo>
                  <a:lnTo>
                    <a:pt x="27" y="10"/>
                  </a:lnTo>
                  <a:lnTo>
                    <a:pt x="22" y="11"/>
                  </a:lnTo>
                  <a:lnTo>
                    <a:pt x="18" y="12"/>
                  </a:lnTo>
                  <a:lnTo>
                    <a:pt x="14" y="13"/>
                  </a:lnTo>
                  <a:lnTo>
                    <a:pt x="9" y="14"/>
                  </a:lnTo>
                  <a:lnTo>
                    <a:pt x="6" y="14"/>
                  </a:lnTo>
                  <a:lnTo>
                    <a:pt x="3" y="14"/>
                  </a:lnTo>
                  <a:lnTo>
                    <a:pt x="2" y="14"/>
                  </a:lnTo>
                  <a:lnTo>
                    <a:pt x="0" y="14"/>
                  </a:lnTo>
                  <a:lnTo>
                    <a:pt x="0" y="14"/>
                  </a:lnTo>
                  <a:lnTo>
                    <a:pt x="0" y="18"/>
                  </a:lnTo>
                  <a:lnTo>
                    <a:pt x="0" y="18"/>
                  </a:lnTo>
                  <a:lnTo>
                    <a:pt x="2" y="18"/>
                  </a:lnTo>
                  <a:lnTo>
                    <a:pt x="3" y="18"/>
                  </a:lnTo>
                  <a:lnTo>
                    <a:pt x="7" y="18"/>
                  </a:lnTo>
                  <a:lnTo>
                    <a:pt x="10" y="17"/>
                  </a:lnTo>
                  <a:lnTo>
                    <a:pt x="14" y="16"/>
                  </a:lnTo>
                  <a:lnTo>
                    <a:pt x="19" y="15"/>
                  </a:lnTo>
                  <a:lnTo>
                    <a:pt x="23" y="14"/>
                  </a:lnTo>
                  <a:lnTo>
                    <a:pt x="28" y="14"/>
                  </a:lnTo>
                  <a:lnTo>
                    <a:pt x="33" y="13"/>
                  </a:lnTo>
                  <a:lnTo>
                    <a:pt x="38" y="11"/>
                  </a:lnTo>
                  <a:lnTo>
                    <a:pt x="43" y="10"/>
                  </a:lnTo>
                  <a:lnTo>
                    <a:pt x="48" y="8"/>
                  </a:lnTo>
                  <a:lnTo>
                    <a:pt x="53" y="7"/>
                  </a:lnTo>
                  <a:lnTo>
                    <a:pt x="57" y="5"/>
                  </a:lnTo>
                  <a:lnTo>
                    <a:pt x="62" y="3"/>
                  </a:lnTo>
                  <a:lnTo>
                    <a:pt x="59" y="0"/>
                  </a:lnTo>
                </a:path>
              </a:pathLst>
            </a:custGeom>
            <a:solidFill>
              <a:srgbClr val="000000"/>
            </a:solidFill>
            <a:ln w="9525" cap="rnd">
              <a:noFill/>
              <a:round/>
              <a:headEnd/>
              <a:tailEnd/>
            </a:ln>
            <a:effectLst/>
          </p:spPr>
          <p:txBody>
            <a:bodyPr/>
            <a:lstStyle/>
            <a:p>
              <a:endParaRPr lang="en-US"/>
            </a:p>
          </p:txBody>
        </p:sp>
        <p:sp>
          <p:nvSpPr>
            <p:cNvPr id="19910" name="Freeform 454"/>
            <p:cNvSpPr>
              <a:spLocks/>
            </p:cNvSpPr>
            <p:nvPr/>
          </p:nvSpPr>
          <p:spPr bwMode="auto">
            <a:xfrm>
              <a:off x="2139" y="3700"/>
              <a:ext cx="63" cy="18"/>
            </a:xfrm>
            <a:custGeom>
              <a:avLst/>
              <a:gdLst/>
              <a:ahLst/>
              <a:cxnLst>
                <a:cxn ang="0">
                  <a:pos x="59" y="0"/>
                </a:cxn>
                <a:cxn ang="0">
                  <a:pos x="56" y="1"/>
                </a:cxn>
                <a:cxn ang="0">
                  <a:pos x="52" y="3"/>
                </a:cxn>
                <a:cxn ang="0">
                  <a:pos x="47" y="5"/>
                </a:cxn>
                <a:cxn ang="0">
                  <a:pos x="42" y="6"/>
                </a:cxn>
                <a:cxn ang="0">
                  <a:pos x="38" y="7"/>
                </a:cxn>
                <a:cxn ang="0">
                  <a:pos x="33" y="8"/>
                </a:cxn>
                <a:cxn ang="0">
                  <a:pos x="28" y="9"/>
                </a:cxn>
                <a:cxn ang="0">
                  <a:pos x="23" y="11"/>
                </a:cxn>
                <a:cxn ang="0">
                  <a:pos x="18" y="11"/>
                </a:cxn>
                <a:cxn ang="0">
                  <a:pos x="14" y="11"/>
                </a:cxn>
                <a:cxn ang="0">
                  <a:pos x="10" y="12"/>
                </a:cxn>
                <a:cxn ang="0">
                  <a:pos x="7" y="13"/>
                </a:cxn>
                <a:cxn ang="0">
                  <a:pos x="4" y="13"/>
                </a:cxn>
                <a:cxn ang="0">
                  <a:pos x="2" y="13"/>
                </a:cxn>
                <a:cxn ang="0">
                  <a:pos x="0" y="14"/>
                </a:cxn>
                <a:cxn ang="0">
                  <a:pos x="0" y="14"/>
                </a:cxn>
                <a:cxn ang="0">
                  <a:pos x="0" y="17"/>
                </a:cxn>
                <a:cxn ang="0">
                  <a:pos x="0" y="17"/>
                </a:cxn>
                <a:cxn ang="0">
                  <a:pos x="2" y="17"/>
                </a:cxn>
                <a:cxn ang="0">
                  <a:pos x="4" y="17"/>
                </a:cxn>
                <a:cxn ang="0">
                  <a:pos x="7" y="16"/>
                </a:cxn>
                <a:cxn ang="0">
                  <a:pos x="10" y="16"/>
                </a:cxn>
                <a:cxn ang="0">
                  <a:pos x="14" y="15"/>
                </a:cxn>
                <a:cxn ang="0">
                  <a:pos x="19" y="14"/>
                </a:cxn>
                <a:cxn ang="0">
                  <a:pos x="23" y="14"/>
                </a:cxn>
                <a:cxn ang="0">
                  <a:pos x="28" y="13"/>
                </a:cxn>
                <a:cxn ang="0">
                  <a:pos x="33" y="11"/>
                </a:cxn>
                <a:cxn ang="0">
                  <a:pos x="38" y="11"/>
                </a:cxn>
                <a:cxn ang="0">
                  <a:pos x="43" y="9"/>
                </a:cxn>
                <a:cxn ang="0">
                  <a:pos x="48" y="8"/>
                </a:cxn>
                <a:cxn ang="0">
                  <a:pos x="53" y="6"/>
                </a:cxn>
                <a:cxn ang="0">
                  <a:pos x="57" y="5"/>
                </a:cxn>
                <a:cxn ang="0">
                  <a:pos x="62" y="2"/>
                </a:cxn>
                <a:cxn ang="0">
                  <a:pos x="59" y="0"/>
                </a:cxn>
              </a:cxnLst>
              <a:rect l="0" t="0" r="r" b="b"/>
              <a:pathLst>
                <a:path w="63" h="18">
                  <a:moveTo>
                    <a:pt x="59" y="0"/>
                  </a:moveTo>
                  <a:lnTo>
                    <a:pt x="56" y="1"/>
                  </a:lnTo>
                  <a:lnTo>
                    <a:pt x="52" y="3"/>
                  </a:lnTo>
                  <a:lnTo>
                    <a:pt x="47" y="5"/>
                  </a:lnTo>
                  <a:lnTo>
                    <a:pt x="42" y="6"/>
                  </a:lnTo>
                  <a:lnTo>
                    <a:pt x="38" y="7"/>
                  </a:lnTo>
                  <a:lnTo>
                    <a:pt x="33" y="8"/>
                  </a:lnTo>
                  <a:lnTo>
                    <a:pt x="28" y="9"/>
                  </a:lnTo>
                  <a:lnTo>
                    <a:pt x="23" y="11"/>
                  </a:lnTo>
                  <a:lnTo>
                    <a:pt x="18" y="11"/>
                  </a:lnTo>
                  <a:lnTo>
                    <a:pt x="14" y="11"/>
                  </a:lnTo>
                  <a:lnTo>
                    <a:pt x="10" y="12"/>
                  </a:lnTo>
                  <a:lnTo>
                    <a:pt x="7" y="13"/>
                  </a:lnTo>
                  <a:lnTo>
                    <a:pt x="4" y="13"/>
                  </a:lnTo>
                  <a:lnTo>
                    <a:pt x="2" y="13"/>
                  </a:lnTo>
                  <a:lnTo>
                    <a:pt x="0" y="14"/>
                  </a:lnTo>
                  <a:lnTo>
                    <a:pt x="0" y="14"/>
                  </a:lnTo>
                  <a:lnTo>
                    <a:pt x="0" y="17"/>
                  </a:lnTo>
                  <a:lnTo>
                    <a:pt x="0" y="17"/>
                  </a:lnTo>
                  <a:lnTo>
                    <a:pt x="2" y="17"/>
                  </a:lnTo>
                  <a:lnTo>
                    <a:pt x="4" y="17"/>
                  </a:lnTo>
                  <a:lnTo>
                    <a:pt x="7" y="16"/>
                  </a:lnTo>
                  <a:lnTo>
                    <a:pt x="10" y="16"/>
                  </a:lnTo>
                  <a:lnTo>
                    <a:pt x="14" y="15"/>
                  </a:lnTo>
                  <a:lnTo>
                    <a:pt x="19" y="14"/>
                  </a:lnTo>
                  <a:lnTo>
                    <a:pt x="23" y="14"/>
                  </a:lnTo>
                  <a:lnTo>
                    <a:pt x="28" y="13"/>
                  </a:lnTo>
                  <a:lnTo>
                    <a:pt x="33" y="11"/>
                  </a:lnTo>
                  <a:lnTo>
                    <a:pt x="38" y="11"/>
                  </a:lnTo>
                  <a:lnTo>
                    <a:pt x="43" y="9"/>
                  </a:lnTo>
                  <a:lnTo>
                    <a:pt x="48" y="8"/>
                  </a:lnTo>
                  <a:lnTo>
                    <a:pt x="53" y="6"/>
                  </a:lnTo>
                  <a:lnTo>
                    <a:pt x="57" y="5"/>
                  </a:lnTo>
                  <a:lnTo>
                    <a:pt x="62" y="2"/>
                  </a:lnTo>
                  <a:lnTo>
                    <a:pt x="59" y="0"/>
                  </a:lnTo>
                </a:path>
              </a:pathLst>
            </a:custGeom>
            <a:solidFill>
              <a:srgbClr val="000000"/>
            </a:solidFill>
            <a:ln w="9525" cap="rnd">
              <a:noFill/>
              <a:round/>
              <a:headEnd/>
              <a:tailEnd/>
            </a:ln>
            <a:effectLst/>
          </p:spPr>
          <p:txBody>
            <a:bodyPr/>
            <a:lstStyle/>
            <a:p>
              <a:endParaRPr lang="en-US"/>
            </a:p>
          </p:txBody>
        </p:sp>
        <p:sp>
          <p:nvSpPr>
            <p:cNvPr id="19911" name="Freeform 455"/>
            <p:cNvSpPr>
              <a:spLocks/>
            </p:cNvSpPr>
            <p:nvPr/>
          </p:nvSpPr>
          <p:spPr bwMode="auto">
            <a:xfrm>
              <a:off x="1851" y="3717"/>
              <a:ext cx="69" cy="17"/>
            </a:xfrm>
            <a:custGeom>
              <a:avLst/>
              <a:gdLst/>
              <a:ahLst/>
              <a:cxnLst>
                <a:cxn ang="0">
                  <a:pos x="67" y="0"/>
                </a:cxn>
                <a:cxn ang="0">
                  <a:pos x="58" y="3"/>
                </a:cxn>
                <a:cxn ang="0">
                  <a:pos x="51" y="5"/>
                </a:cxn>
                <a:cxn ang="0">
                  <a:pos x="44" y="7"/>
                </a:cxn>
                <a:cxn ang="0">
                  <a:pos x="37" y="7"/>
                </a:cxn>
                <a:cxn ang="0">
                  <a:pos x="31" y="7"/>
                </a:cxn>
                <a:cxn ang="0">
                  <a:pos x="26" y="7"/>
                </a:cxn>
                <a:cxn ang="0">
                  <a:pos x="21" y="7"/>
                </a:cxn>
                <a:cxn ang="0">
                  <a:pos x="16" y="7"/>
                </a:cxn>
                <a:cxn ang="0">
                  <a:pos x="12" y="5"/>
                </a:cxn>
                <a:cxn ang="0">
                  <a:pos x="9" y="5"/>
                </a:cxn>
                <a:cxn ang="0">
                  <a:pos x="7" y="3"/>
                </a:cxn>
                <a:cxn ang="0">
                  <a:pos x="4" y="3"/>
                </a:cxn>
                <a:cxn ang="0">
                  <a:pos x="2" y="1"/>
                </a:cxn>
                <a:cxn ang="0">
                  <a:pos x="1" y="1"/>
                </a:cxn>
                <a:cxn ang="0">
                  <a:pos x="1" y="0"/>
                </a:cxn>
                <a:cxn ang="0">
                  <a:pos x="0" y="0"/>
                </a:cxn>
                <a:cxn ang="0">
                  <a:pos x="0" y="8"/>
                </a:cxn>
                <a:cxn ang="0">
                  <a:pos x="0" y="8"/>
                </a:cxn>
                <a:cxn ang="0">
                  <a:pos x="0" y="8"/>
                </a:cxn>
                <a:cxn ang="0">
                  <a:pos x="2" y="10"/>
                </a:cxn>
                <a:cxn ang="0">
                  <a:pos x="4" y="10"/>
                </a:cxn>
                <a:cxn ang="0">
                  <a:pos x="6" y="12"/>
                </a:cxn>
                <a:cxn ang="0">
                  <a:pos x="9" y="12"/>
                </a:cxn>
                <a:cxn ang="0">
                  <a:pos x="12" y="14"/>
                </a:cxn>
                <a:cxn ang="0">
                  <a:pos x="16" y="14"/>
                </a:cxn>
                <a:cxn ang="0">
                  <a:pos x="21" y="16"/>
                </a:cxn>
                <a:cxn ang="0">
                  <a:pos x="26" y="16"/>
                </a:cxn>
                <a:cxn ang="0">
                  <a:pos x="31" y="16"/>
                </a:cxn>
                <a:cxn ang="0">
                  <a:pos x="37" y="16"/>
                </a:cxn>
                <a:cxn ang="0">
                  <a:pos x="44" y="14"/>
                </a:cxn>
                <a:cxn ang="0">
                  <a:pos x="51" y="12"/>
                </a:cxn>
                <a:cxn ang="0">
                  <a:pos x="59" y="10"/>
                </a:cxn>
                <a:cxn ang="0">
                  <a:pos x="68" y="8"/>
                </a:cxn>
                <a:cxn ang="0">
                  <a:pos x="67" y="0"/>
                </a:cxn>
              </a:cxnLst>
              <a:rect l="0" t="0" r="r" b="b"/>
              <a:pathLst>
                <a:path w="69" h="17">
                  <a:moveTo>
                    <a:pt x="67" y="0"/>
                  </a:moveTo>
                  <a:lnTo>
                    <a:pt x="58" y="3"/>
                  </a:lnTo>
                  <a:lnTo>
                    <a:pt x="51" y="5"/>
                  </a:lnTo>
                  <a:lnTo>
                    <a:pt x="44" y="7"/>
                  </a:lnTo>
                  <a:lnTo>
                    <a:pt x="37" y="7"/>
                  </a:lnTo>
                  <a:lnTo>
                    <a:pt x="31" y="7"/>
                  </a:lnTo>
                  <a:lnTo>
                    <a:pt x="26" y="7"/>
                  </a:lnTo>
                  <a:lnTo>
                    <a:pt x="21" y="7"/>
                  </a:lnTo>
                  <a:lnTo>
                    <a:pt x="16" y="7"/>
                  </a:lnTo>
                  <a:lnTo>
                    <a:pt x="12" y="5"/>
                  </a:lnTo>
                  <a:lnTo>
                    <a:pt x="9" y="5"/>
                  </a:lnTo>
                  <a:lnTo>
                    <a:pt x="7" y="3"/>
                  </a:lnTo>
                  <a:lnTo>
                    <a:pt x="4" y="3"/>
                  </a:lnTo>
                  <a:lnTo>
                    <a:pt x="2" y="1"/>
                  </a:lnTo>
                  <a:lnTo>
                    <a:pt x="1" y="1"/>
                  </a:lnTo>
                  <a:lnTo>
                    <a:pt x="1" y="0"/>
                  </a:lnTo>
                  <a:lnTo>
                    <a:pt x="0" y="0"/>
                  </a:lnTo>
                  <a:lnTo>
                    <a:pt x="0" y="8"/>
                  </a:lnTo>
                  <a:lnTo>
                    <a:pt x="0" y="8"/>
                  </a:lnTo>
                  <a:lnTo>
                    <a:pt x="0" y="8"/>
                  </a:lnTo>
                  <a:lnTo>
                    <a:pt x="2" y="10"/>
                  </a:lnTo>
                  <a:lnTo>
                    <a:pt x="4" y="10"/>
                  </a:lnTo>
                  <a:lnTo>
                    <a:pt x="6" y="12"/>
                  </a:lnTo>
                  <a:lnTo>
                    <a:pt x="9" y="12"/>
                  </a:lnTo>
                  <a:lnTo>
                    <a:pt x="12" y="14"/>
                  </a:lnTo>
                  <a:lnTo>
                    <a:pt x="16" y="14"/>
                  </a:lnTo>
                  <a:lnTo>
                    <a:pt x="21" y="16"/>
                  </a:lnTo>
                  <a:lnTo>
                    <a:pt x="26" y="16"/>
                  </a:lnTo>
                  <a:lnTo>
                    <a:pt x="31" y="16"/>
                  </a:lnTo>
                  <a:lnTo>
                    <a:pt x="37" y="16"/>
                  </a:lnTo>
                  <a:lnTo>
                    <a:pt x="44" y="14"/>
                  </a:lnTo>
                  <a:lnTo>
                    <a:pt x="51" y="12"/>
                  </a:lnTo>
                  <a:lnTo>
                    <a:pt x="59" y="10"/>
                  </a:lnTo>
                  <a:lnTo>
                    <a:pt x="68" y="8"/>
                  </a:lnTo>
                  <a:lnTo>
                    <a:pt x="67" y="0"/>
                  </a:lnTo>
                </a:path>
              </a:pathLst>
            </a:custGeom>
            <a:solidFill>
              <a:srgbClr val="000000"/>
            </a:solidFill>
            <a:ln w="9525" cap="rnd">
              <a:noFill/>
              <a:round/>
              <a:headEnd/>
              <a:tailEnd/>
            </a:ln>
            <a:effectLst/>
          </p:spPr>
          <p:txBody>
            <a:bodyPr/>
            <a:lstStyle/>
            <a:p>
              <a:endParaRPr lang="en-US"/>
            </a:p>
          </p:txBody>
        </p:sp>
        <p:sp>
          <p:nvSpPr>
            <p:cNvPr id="19912" name="Freeform 456"/>
            <p:cNvSpPr>
              <a:spLocks/>
            </p:cNvSpPr>
            <p:nvPr/>
          </p:nvSpPr>
          <p:spPr bwMode="auto">
            <a:xfrm>
              <a:off x="1906" y="3742"/>
              <a:ext cx="69" cy="17"/>
            </a:xfrm>
            <a:custGeom>
              <a:avLst/>
              <a:gdLst/>
              <a:ahLst/>
              <a:cxnLst>
                <a:cxn ang="0">
                  <a:pos x="67" y="0"/>
                </a:cxn>
                <a:cxn ang="0">
                  <a:pos x="58" y="3"/>
                </a:cxn>
                <a:cxn ang="0">
                  <a:pos x="51" y="5"/>
                </a:cxn>
                <a:cxn ang="0">
                  <a:pos x="44" y="7"/>
                </a:cxn>
                <a:cxn ang="0">
                  <a:pos x="37" y="7"/>
                </a:cxn>
                <a:cxn ang="0">
                  <a:pos x="31" y="7"/>
                </a:cxn>
                <a:cxn ang="0">
                  <a:pos x="26" y="7"/>
                </a:cxn>
                <a:cxn ang="0">
                  <a:pos x="20" y="7"/>
                </a:cxn>
                <a:cxn ang="0">
                  <a:pos x="16" y="7"/>
                </a:cxn>
                <a:cxn ang="0">
                  <a:pos x="12" y="5"/>
                </a:cxn>
                <a:cxn ang="0">
                  <a:pos x="9" y="5"/>
                </a:cxn>
                <a:cxn ang="0">
                  <a:pos x="7" y="3"/>
                </a:cxn>
                <a:cxn ang="0">
                  <a:pos x="4" y="3"/>
                </a:cxn>
                <a:cxn ang="0">
                  <a:pos x="2" y="1"/>
                </a:cxn>
                <a:cxn ang="0">
                  <a:pos x="1" y="1"/>
                </a:cxn>
                <a:cxn ang="0">
                  <a:pos x="0" y="0"/>
                </a:cxn>
                <a:cxn ang="0">
                  <a:pos x="0" y="0"/>
                </a:cxn>
                <a:cxn ang="0">
                  <a:pos x="0" y="8"/>
                </a:cxn>
                <a:cxn ang="0">
                  <a:pos x="0" y="8"/>
                </a:cxn>
                <a:cxn ang="0">
                  <a:pos x="0" y="8"/>
                </a:cxn>
                <a:cxn ang="0">
                  <a:pos x="2" y="10"/>
                </a:cxn>
                <a:cxn ang="0">
                  <a:pos x="3" y="10"/>
                </a:cxn>
                <a:cxn ang="0">
                  <a:pos x="6" y="12"/>
                </a:cxn>
                <a:cxn ang="0">
                  <a:pos x="9" y="12"/>
                </a:cxn>
                <a:cxn ang="0">
                  <a:pos x="12" y="14"/>
                </a:cxn>
                <a:cxn ang="0">
                  <a:pos x="16" y="14"/>
                </a:cxn>
                <a:cxn ang="0">
                  <a:pos x="20" y="16"/>
                </a:cxn>
                <a:cxn ang="0">
                  <a:pos x="26" y="16"/>
                </a:cxn>
                <a:cxn ang="0">
                  <a:pos x="31" y="16"/>
                </a:cxn>
                <a:cxn ang="0">
                  <a:pos x="37" y="16"/>
                </a:cxn>
                <a:cxn ang="0">
                  <a:pos x="44" y="14"/>
                </a:cxn>
                <a:cxn ang="0">
                  <a:pos x="51" y="12"/>
                </a:cxn>
                <a:cxn ang="0">
                  <a:pos x="59" y="10"/>
                </a:cxn>
                <a:cxn ang="0">
                  <a:pos x="68" y="8"/>
                </a:cxn>
                <a:cxn ang="0">
                  <a:pos x="67" y="0"/>
                </a:cxn>
              </a:cxnLst>
              <a:rect l="0" t="0" r="r" b="b"/>
              <a:pathLst>
                <a:path w="69" h="17">
                  <a:moveTo>
                    <a:pt x="67" y="0"/>
                  </a:moveTo>
                  <a:lnTo>
                    <a:pt x="58" y="3"/>
                  </a:lnTo>
                  <a:lnTo>
                    <a:pt x="51" y="5"/>
                  </a:lnTo>
                  <a:lnTo>
                    <a:pt x="44" y="7"/>
                  </a:lnTo>
                  <a:lnTo>
                    <a:pt x="37" y="7"/>
                  </a:lnTo>
                  <a:lnTo>
                    <a:pt x="31" y="7"/>
                  </a:lnTo>
                  <a:lnTo>
                    <a:pt x="26" y="7"/>
                  </a:lnTo>
                  <a:lnTo>
                    <a:pt x="20" y="7"/>
                  </a:lnTo>
                  <a:lnTo>
                    <a:pt x="16" y="7"/>
                  </a:lnTo>
                  <a:lnTo>
                    <a:pt x="12" y="5"/>
                  </a:lnTo>
                  <a:lnTo>
                    <a:pt x="9" y="5"/>
                  </a:lnTo>
                  <a:lnTo>
                    <a:pt x="7" y="3"/>
                  </a:lnTo>
                  <a:lnTo>
                    <a:pt x="4" y="3"/>
                  </a:lnTo>
                  <a:lnTo>
                    <a:pt x="2" y="1"/>
                  </a:lnTo>
                  <a:lnTo>
                    <a:pt x="1" y="1"/>
                  </a:lnTo>
                  <a:lnTo>
                    <a:pt x="0" y="0"/>
                  </a:lnTo>
                  <a:lnTo>
                    <a:pt x="0" y="0"/>
                  </a:lnTo>
                  <a:lnTo>
                    <a:pt x="0" y="8"/>
                  </a:lnTo>
                  <a:lnTo>
                    <a:pt x="0" y="8"/>
                  </a:lnTo>
                  <a:lnTo>
                    <a:pt x="0" y="8"/>
                  </a:lnTo>
                  <a:lnTo>
                    <a:pt x="2" y="10"/>
                  </a:lnTo>
                  <a:lnTo>
                    <a:pt x="3" y="10"/>
                  </a:lnTo>
                  <a:lnTo>
                    <a:pt x="6" y="12"/>
                  </a:lnTo>
                  <a:lnTo>
                    <a:pt x="9" y="12"/>
                  </a:lnTo>
                  <a:lnTo>
                    <a:pt x="12" y="14"/>
                  </a:lnTo>
                  <a:lnTo>
                    <a:pt x="16" y="14"/>
                  </a:lnTo>
                  <a:lnTo>
                    <a:pt x="20" y="16"/>
                  </a:lnTo>
                  <a:lnTo>
                    <a:pt x="26" y="16"/>
                  </a:lnTo>
                  <a:lnTo>
                    <a:pt x="31" y="16"/>
                  </a:lnTo>
                  <a:lnTo>
                    <a:pt x="37" y="16"/>
                  </a:lnTo>
                  <a:lnTo>
                    <a:pt x="44" y="14"/>
                  </a:lnTo>
                  <a:lnTo>
                    <a:pt x="51" y="12"/>
                  </a:lnTo>
                  <a:lnTo>
                    <a:pt x="59" y="10"/>
                  </a:lnTo>
                  <a:lnTo>
                    <a:pt x="68" y="8"/>
                  </a:lnTo>
                  <a:lnTo>
                    <a:pt x="67" y="0"/>
                  </a:lnTo>
                </a:path>
              </a:pathLst>
            </a:custGeom>
            <a:solidFill>
              <a:srgbClr val="000000"/>
            </a:solidFill>
            <a:ln w="9525" cap="rnd">
              <a:noFill/>
              <a:round/>
              <a:headEnd/>
              <a:tailEnd/>
            </a:ln>
            <a:effectLst/>
          </p:spPr>
          <p:txBody>
            <a:bodyPr/>
            <a:lstStyle/>
            <a:p>
              <a:endParaRPr lang="en-US"/>
            </a:p>
          </p:txBody>
        </p:sp>
        <p:sp>
          <p:nvSpPr>
            <p:cNvPr id="19913" name="Freeform 457"/>
            <p:cNvSpPr>
              <a:spLocks/>
            </p:cNvSpPr>
            <p:nvPr/>
          </p:nvSpPr>
          <p:spPr bwMode="auto">
            <a:xfrm>
              <a:off x="2146" y="3690"/>
              <a:ext cx="33" cy="17"/>
            </a:xfrm>
            <a:custGeom>
              <a:avLst/>
              <a:gdLst/>
              <a:ahLst/>
              <a:cxnLst>
                <a:cxn ang="0">
                  <a:pos x="29" y="0"/>
                </a:cxn>
                <a:cxn ang="0">
                  <a:pos x="26" y="2"/>
                </a:cxn>
                <a:cxn ang="0">
                  <a:pos x="21" y="5"/>
                </a:cxn>
                <a:cxn ang="0">
                  <a:pos x="17" y="7"/>
                </a:cxn>
                <a:cxn ang="0">
                  <a:pos x="11" y="8"/>
                </a:cxn>
                <a:cxn ang="0">
                  <a:pos x="6" y="10"/>
                </a:cxn>
                <a:cxn ang="0">
                  <a:pos x="3" y="11"/>
                </a:cxn>
                <a:cxn ang="0">
                  <a:pos x="0" y="11"/>
                </a:cxn>
                <a:cxn ang="0">
                  <a:pos x="0" y="12"/>
                </a:cxn>
                <a:cxn ang="0">
                  <a:pos x="0" y="16"/>
                </a:cxn>
                <a:cxn ang="0">
                  <a:pos x="1" y="16"/>
                </a:cxn>
                <a:cxn ang="0">
                  <a:pos x="4" y="15"/>
                </a:cxn>
                <a:cxn ang="0">
                  <a:pos x="7" y="14"/>
                </a:cxn>
                <a:cxn ang="0">
                  <a:pos x="12" y="13"/>
                </a:cxn>
                <a:cxn ang="0">
                  <a:pos x="17" y="11"/>
                </a:cxn>
                <a:cxn ang="0">
                  <a:pos x="22" y="8"/>
                </a:cxn>
                <a:cxn ang="0">
                  <a:pos x="27" y="7"/>
                </a:cxn>
                <a:cxn ang="0">
                  <a:pos x="32" y="4"/>
                </a:cxn>
                <a:cxn ang="0">
                  <a:pos x="29" y="0"/>
                </a:cxn>
              </a:cxnLst>
              <a:rect l="0" t="0" r="r" b="b"/>
              <a:pathLst>
                <a:path w="33" h="17">
                  <a:moveTo>
                    <a:pt x="29" y="0"/>
                  </a:moveTo>
                  <a:lnTo>
                    <a:pt x="26" y="2"/>
                  </a:lnTo>
                  <a:lnTo>
                    <a:pt x="21" y="5"/>
                  </a:lnTo>
                  <a:lnTo>
                    <a:pt x="17" y="7"/>
                  </a:lnTo>
                  <a:lnTo>
                    <a:pt x="11" y="8"/>
                  </a:lnTo>
                  <a:lnTo>
                    <a:pt x="6" y="10"/>
                  </a:lnTo>
                  <a:lnTo>
                    <a:pt x="3" y="11"/>
                  </a:lnTo>
                  <a:lnTo>
                    <a:pt x="0" y="11"/>
                  </a:lnTo>
                  <a:lnTo>
                    <a:pt x="0" y="12"/>
                  </a:lnTo>
                  <a:lnTo>
                    <a:pt x="0" y="16"/>
                  </a:lnTo>
                  <a:lnTo>
                    <a:pt x="1" y="16"/>
                  </a:lnTo>
                  <a:lnTo>
                    <a:pt x="4" y="15"/>
                  </a:lnTo>
                  <a:lnTo>
                    <a:pt x="7" y="14"/>
                  </a:lnTo>
                  <a:lnTo>
                    <a:pt x="12" y="13"/>
                  </a:lnTo>
                  <a:lnTo>
                    <a:pt x="17" y="11"/>
                  </a:lnTo>
                  <a:lnTo>
                    <a:pt x="22" y="8"/>
                  </a:lnTo>
                  <a:lnTo>
                    <a:pt x="27" y="7"/>
                  </a:lnTo>
                  <a:lnTo>
                    <a:pt x="32" y="4"/>
                  </a:lnTo>
                  <a:lnTo>
                    <a:pt x="29" y="0"/>
                  </a:lnTo>
                </a:path>
              </a:pathLst>
            </a:custGeom>
            <a:solidFill>
              <a:srgbClr val="000000"/>
            </a:solidFill>
            <a:ln w="9525" cap="rnd">
              <a:noFill/>
              <a:round/>
              <a:headEnd/>
              <a:tailEnd/>
            </a:ln>
            <a:effectLst/>
          </p:spPr>
          <p:txBody>
            <a:bodyPr/>
            <a:lstStyle/>
            <a:p>
              <a:endParaRPr lang="en-US"/>
            </a:p>
          </p:txBody>
        </p:sp>
        <p:sp>
          <p:nvSpPr>
            <p:cNvPr id="19914" name="Freeform 458"/>
            <p:cNvSpPr>
              <a:spLocks/>
            </p:cNvSpPr>
            <p:nvPr/>
          </p:nvSpPr>
          <p:spPr bwMode="auto">
            <a:xfrm>
              <a:off x="2099" y="3668"/>
              <a:ext cx="35" cy="17"/>
            </a:xfrm>
            <a:custGeom>
              <a:avLst/>
              <a:gdLst/>
              <a:ahLst/>
              <a:cxnLst>
                <a:cxn ang="0">
                  <a:pos x="31" y="0"/>
                </a:cxn>
                <a:cxn ang="0">
                  <a:pos x="27" y="3"/>
                </a:cxn>
                <a:cxn ang="0">
                  <a:pos x="22" y="5"/>
                </a:cxn>
                <a:cxn ang="0">
                  <a:pos x="17" y="8"/>
                </a:cxn>
                <a:cxn ang="0">
                  <a:pos x="12" y="9"/>
                </a:cxn>
                <a:cxn ang="0">
                  <a:pos x="7" y="10"/>
                </a:cxn>
                <a:cxn ang="0">
                  <a:pos x="2" y="11"/>
                </a:cxn>
                <a:cxn ang="0">
                  <a:pos x="0" y="11"/>
                </a:cxn>
                <a:cxn ang="0">
                  <a:pos x="0" y="11"/>
                </a:cxn>
                <a:cxn ang="0">
                  <a:pos x="0" y="16"/>
                </a:cxn>
                <a:cxn ang="0">
                  <a:pos x="0" y="16"/>
                </a:cxn>
                <a:cxn ang="0">
                  <a:pos x="3" y="15"/>
                </a:cxn>
                <a:cxn ang="0">
                  <a:pos x="7" y="14"/>
                </a:cxn>
                <a:cxn ang="0">
                  <a:pos x="12" y="14"/>
                </a:cxn>
                <a:cxn ang="0">
                  <a:pos x="17" y="12"/>
                </a:cxn>
                <a:cxn ang="0">
                  <a:pos x="23" y="10"/>
                </a:cxn>
                <a:cxn ang="0">
                  <a:pos x="29" y="8"/>
                </a:cxn>
                <a:cxn ang="0">
                  <a:pos x="34" y="4"/>
                </a:cxn>
                <a:cxn ang="0">
                  <a:pos x="31" y="0"/>
                </a:cxn>
              </a:cxnLst>
              <a:rect l="0" t="0" r="r" b="b"/>
              <a:pathLst>
                <a:path w="35" h="17">
                  <a:moveTo>
                    <a:pt x="31" y="0"/>
                  </a:moveTo>
                  <a:lnTo>
                    <a:pt x="27" y="3"/>
                  </a:lnTo>
                  <a:lnTo>
                    <a:pt x="22" y="5"/>
                  </a:lnTo>
                  <a:lnTo>
                    <a:pt x="17" y="8"/>
                  </a:lnTo>
                  <a:lnTo>
                    <a:pt x="12" y="9"/>
                  </a:lnTo>
                  <a:lnTo>
                    <a:pt x="7" y="10"/>
                  </a:lnTo>
                  <a:lnTo>
                    <a:pt x="2" y="11"/>
                  </a:lnTo>
                  <a:lnTo>
                    <a:pt x="0" y="11"/>
                  </a:lnTo>
                  <a:lnTo>
                    <a:pt x="0" y="11"/>
                  </a:lnTo>
                  <a:lnTo>
                    <a:pt x="0" y="16"/>
                  </a:lnTo>
                  <a:lnTo>
                    <a:pt x="0" y="16"/>
                  </a:lnTo>
                  <a:lnTo>
                    <a:pt x="3" y="15"/>
                  </a:lnTo>
                  <a:lnTo>
                    <a:pt x="7" y="14"/>
                  </a:lnTo>
                  <a:lnTo>
                    <a:pt x="12" y="14"/>
                  </a:lnTo>
                  <a:lnTo>
                    <a:pt x="17" y="12"/>
                  </a:lnTo>
                  <a:lnTo>
                    <a:pt x="23" y="10"/>
                  </a:lnTo>
                  <a:lnTo>
                    <a:pt x="29" y="8"/>
                  </a:lnTo>
                  <a:lnTo>
                    <a:pt x="34" y="4"/>
                  </a:lnTo>
                  <a:lnTo>
                    <a:pt x="31" y="0"/>
                  </a:lnTo>
                </a:path>
              </a:pathLst>
            </a:custGeom>
            <a:solidFill>
              <a:srgbClr val="000000"/>
            </a:solidFill>
            <a:ln w="9525" cap="rnd">
              <a:noFill/>
              <a:round/>
              <a:headEnd/>
              <a:tailEnd/>
            </a:ln>
            <a:effectLst/>
          </p:spPr>
          <p:txBody>
            <a:bodyPr/>
            <a:lstStyle/>
            <a:p>
              <a:endParaRPr lang="en-US"/>
            </a:p>
          </p:txBody>
        </p:sp>
        <p:sp>
          <p:nvSpPr>
            <p:cNvPr id="19915" name="Freeform 459"/>
            <p:cNvSpPr>
              <a:spLocks/>
            </p:cNvSpPr>
            <p:nvPr/>
          </p:nvSpPr>
          <p:spPr bwMode="auto">
            <a:xfrm>
              <a:off x="1832" y="3705"/>
              <a:ext cx="46" cy="17"/>
            </a:xfrm>
            <a:custGeom>
              <a:avLst/>
              <a:gdLst/>
              <a:ahLst/>
              <a:cxnLst>
                <a:cxn ang="0">
                  <a:pos x="44" y="0"/>
                </a:cxn>
                <a:cxn ang="0">
                  <a:pos x="37" y="2"/>
                </a:cxn>
                <a:cxn ang="0">
                  <a:pos x="29" y="4"/>
                </a:cxn>
                <a:cxn ang="0">
                  <a:pos x="21" y="4"/>
                </a:cxn>
                <a:cxn ang="0">
                  <a:pos x="14" y="4"/>
                </a:cxn>
                <a:cxn ang="0">
                  <a:pos x="8" y="4"/>
                </a:cxn>
                <a:cxn ang="0">
                  <a:pos x="4" y="4"/>
                </a:cxn>
                <a:cxn ang="0">
                  <a:pos x="1" y="2"/>
                </a:cxn>
                <a:cxn ang="0">
                  <a:pos x="0" y="2"/>
                </a:cxn>
                <a:cxn ang="0">
                  <a:pos x="0" y="13"/>
                </a:cxn>
                <a:cxn ang="0">
                  <a:pos x="1" y="13"/>
                </a:cxn>
                <a:cxn ang="0">
                  <a:pos x="4" y="13"/>
                </a:cxn>
                <a:cxn ang="0">
                  <a:pos x="8" y="13"/>
                </a:cxn>
                <a:cxn ang="0">
                  <a:pos x="14" y="16"/>
                </a:cxn>
                <a:cxn ang="0">
                  <a:pos x="21" y="16"/>
                </a:cxn>
                <a:cxn ang="0">
                  <a:pos x="29" y="13"/>
                </a:cxn>
                <a:cxn ang="0">
                  <a:pos x="37" y="13"/>
                </a:cxn>
                <a:cxn ang="0">
                  <a:pos x="45" y="11"/>
                </a:cxn>
                <a:cxn ang="0">
                  <a:pos x="44" y="0"/>
                </a:cxn>
              </a:cxnLst>
              <a:rect l="0" t="0" r="r" b="b"/>
              <a:pathLst>
                <a:path w="46" h="17">
                  <a:moveTo>
                    <a:pt x="44" y="0"/>
                  </a:moveTo>
                  <a:lnTo>
                    <a:pt x="37" y="2"/>
                  </a:lnTo>
                  <a:lnTo>
                    <a:pt x="29" y="4"/>
                  </a:lnTo>
                  <a:lnTo>
                    <a:pt x="21" y="4"/>
                  </a:lnTo>
                  <a:lnTo>
                    <a:pt x="14" y="4"/>
                  </a:lnTo>
                  <a:lnTo>
                    <a:pt x="8" y="4"/>
                  </a:lnTo>
                  <a:lnTo>
                    <a:pt x="4" y="4"/>
                  </a:lnTo>
                  <a:lnTo>
                    <a:pt x="1" y="2"/>
                  </a:lnTo>
                  <a:lnTo>
                    <a:pt x="0" y="2"/>
                  </a:lnTo>
                  <a:lnTo>
                    <a:pt x="0" y="13"/>
                  </a:lnTo>
                  <a:lnTo>
                    <a:pt x="1" y="13"/>
                  </a:lnTo>
                  <a:lnTo>
                    <a:pt x="4" y="13"/>
                  </a:lnTo>
                  <a:lnTo>
                    <a:pt x="8" y="13"/>
                  </a:lnTo>
                  <a:lnTo>
                    <a:pt x="14" y="16"/>
                  </a:lnTo>
                  <a:lnTo>
                    <a:pt x="21" y="16"/>
                  </a:lnTo>
                  <a:lnTo>
                    <a:pt x="29" y="13"/>
                  </a:lnTo>
                  <a:lnTo>
                    <a:pt x="37" y="13"/>
                  </a:lnTo>
                  <a:lnTo>
                    <a:pt x="45" y="11"/>
                  </a:lnTo>
                  <a:lnTo>
                    <a:pt x="44" y="0"/>
                  </a:lnTo>
                </a:path>
              </a:pathLst>
            </a:custGeom>
            <a:solidFill>
              <a:srgbClr val="000000"/>
            </a:solidFill>
            <a:ln w="9525" cap="rnd">
              <a:noFill/>
              <a:round/>
              <a:headEnd/>
              <a:tailEnd/>
            </a:ln>
            <a:effectLst/>
          </p:spPr>
          <p:txBody>
            <a:bodyPr/>
            <a:lstStyle/>
            <a:p>
              <a:endParaRPr lang="en-US"/>
            </a:p>
          </p:txBody>
        </p:sp>
        <p:sp>
          <p:nvSpPr>
            <p:cNvPr id="19916" name="Freeform 460"/>
            <p:cNvSpPr>
              <a:spLocks/>
            </p:cNvSpPr>
            <p:nvPr/>
          </p:nvSpPr>
          <p:spPr bwMode="auto">
            <a:xfrm>
              <a:off x="1883" y="3729"/>
              <a:ext cx="44" cy="17"/>
            </a:xfrm>
            <a:custGeom>
              <a:avLst/>
              <a:gdLst/>
              <a:ahLst/>
              <a:cxnLst>
                <a:cxn ang="0">
                  <a:pos x="43" y="0"/>
                </a:cxn>
                <a:cxn ang="0">
                  <a:pos x="35" y="2"/>
                </a:cxn>
                <a:cxn ang="0">
                  <a:pos x="27" y="2"/>
                </a:cxn>
                <a:cxn ang="0">
                  <a:pos x="20" y="5"/>
                </a:cxn>
                <a:cxn ang="0">
                  <a:pos x="13" y="5"/>
                </a:cxn>
                <a:cxn ang="0">
                  <a:pos x="8" y="2"/>
                </a:cxn>
                <a:cxn ang="0">
                  <a:pos x="3" y="2"/>
                </a:cxn>
                <a:cxn ang="0">
                  <a:pos x="0" y="2"/>
                </a:cxn>
                <a:cxn ang="0">
                  <a:pos x="0" y="2"/>
                </a:cxn>
                <a:cxn ang="0">
                  <a:pos x="0" y="16"/>
                </a:cxn>
                <a:cxn ang="0">
                  <a:pos x="0" y="16"/>
                </a:cxn>
                <a:cxn ang="0">
                  <a:pos x="3" y="16"/>
                </a:cxn>
                <a:cxn ang="0">
                  <a:pos x="8" y="16"/>
                </a:cxn>
                <a:cxn ang="0">
                  <a:pos x="13" y="16"/>
                </a:cxn>
                <a:cxn ang="0">
                  <a:pos x="20" y="16"/>
                </a:cxn>
                <a:cxn ang="0">
                  <a:pos x="27" y="16"/>
                </a:cxn>
                <a:cxn ang="0">
                  <a:pos x="35" y="16"/>
                </a:cxn>
                <a:cxn ang="0">
                  <a:pos x="43" y="13"/>
                </a:cxn>
                <a:cxn ang="0">
                  <a:pos x="43" y="0"/>
                </a:cxn>
              </a:cxnLst>
              <a:rect l="0" t="0" r="r" b="b"/>
              <a:pathLst>
                <a:path w="44" h="17">
                  <a:moveTo>
                    <a:pt x="43" y="0"/>
                  </a:moveTo>
                  <a:lnTo>
                    <a:pt x="35" y="2"/>
                  </a:lnTo>
                  <a:lnTo>
                    <a:pt x="27" y="2"/>
                  </a:lnTo>
                  <a:lnTo>
                    <a:pt x="20" y="5"/>
                  </a:lnTo>
                  <a:lnTo>
                    <a:pt x="13" y="5"/>
                  </a:lnTo>
                  <a:lnTo>
                    <a:pt x="8" y="2"/>
                  </a:lnTo>
                  <a:lnTo>
                    <a:pt x="3" y="2"/>
                  </a:lnTo>
                  <a:lnTo>
                    <a:pt x="0" y="2"/>
                  </a:lnTo>
                  <a:lnTo>
                    <a:pt x="0" y="2"/>
                  </a:lnTo>
                  <a:lnTo>
                    <a:pt x="0" y="16"/>
                  </a:lnTo>
                  <a:lnTo>
                    <a:pt x="0" y="16"/>
                  </a:lnTo>
                  <a:lnTo>
                    <a:pt x="3" y="16"/>
                  </a:lnTo>
                  <a:lnTo>
                    <a:pt x="8" y="16"/>
                  </a:lnTo>
                  <a:lnTo>
                    <a:pt x="13" y="16"/>
                  </a:lnTo>
                  <a:lnTo>
                    <a:pt x="20" y="16"/>
                  </a:lnTo>
                  <a:lnTo>
                    <a:pt x="27" y="16"/>
                  </a:lnTo>
                  <a:lnTo>
                    <a:pt x="35" y="16"/>
                  </a:lnTo>
                  <a:lnTo>
                    <a:pt x="43" y="13"/>
                  </a:lnTo>
                  <a:lnTo>
                    <a:pt x="43" y="0"/>
                  </a:lnTo>
                </a:path>
              </a:pathLst>
            </a:custGeom>
            <a:solidFill>
              <a:srgbClr val="000000"/>
            </a:solidFill>
            <a:ln w="9525" cap="rnd">
              <a:noFill/>
              <a:round/>
              <a:headEnd/>
              <a:tailEnd/>
            </a:ln>
            <a:effectLst/>
          </p:spPr>
          <p:txBody>
            <a:bodyPr/>
            <a:lstStyle/>
            <a:p>
              <a:endParaRPr lang="en-US"/>
            </a:p>
          </p:txBody>
        </p:sp>
        <p:sp>
          <p:nvSpPr>
            <p:cNvPr id="19917" name="Freeform 461"/>
            <p:cNvSpPr>
              <a:spLocks/>
            </p:cNvSpPr>
            <p:nvPr/>
          </p:nvSpPr>
          <p:spPr bwMode="auto">
            <a:xfrm>
              <a:off x="1938" y="3607"/>
              <a:ext cx="45" cy="26"/>
            </a:xfrm>
            <a:custGeom>
              <a:avLst/>
              <a:gdLst/>
              <a:ahLst/>
              <a:cxnLst>
                <a:cxn ang="0">
                  <a:pos x="18" y="25"/>
                </a:cxn>
                <a:cxn ang="0">
                  <a:pos x="13" y="25"/>
                </a:cxn>
                <a:cxn ang="0">
                  <a:pos x="9" y="24"/>
                </a:cxn>
                <a:cxn ang="0">
                  <a:pos x="5" y="22"/>
                </a:cxn>
                <a:cxn ang="0">
                  <a:pos x="2" y="20"/>
                </a:cxn>
                <a:cxn ang="0">
                  <a:pos x="1" y="17"/>
                </a:cxn>
                <a:cxn ang="0">
                  <a:pos x="0" y="14"/>
                </a:cxn>
                <a:cxn ang="0">
                  <a:pos x="0" y="10"/>
                </a:cxn>
                <a:cxn ang="0">
                  <a:pos x="1" y="6"/>
                </a:cxn>
                <a:cxn ang="0">
                  <a:pos x="3" y="3"/>
                </a:cxn>
                <a:cxn ang="0">
                  <a:pos x="8" y="0"/>
                </a:cxn>
                <a:cxn ang="0">
                  <a:pos x="14" y="0"/>
                </a:cxn>
                <a:cxn ang="0">
                  <a:pos x="20" y="0"/>
                </a:cxn>
                <a:cxn ang="0">
                  <a:pos x="27" y="2"/>
                </a:cxn>
                <a:cxn ang="0">
                  <a:pos x="34" y="4"/>
                </a:cxn>
                <a:cxn ang="0">
                  <a:pos x="39" y="7"/>
                </a:cxn>
                <a:cxn ang="0">
                  <a:pos x="44" y="11"/>
                </a:cxn>
                <a:cxn ang="0">
                  <a:pos x="44" y="12"/>
                </a:cxn>
                <a:cxn ang="0">
                  <a:pos x="43" y="13"/>
                </a:cxn>
                <a:cxn ang="0">
                  <a:pos x="41" y="15"/>
                </a:cxn>
                <a:cxn ang="0">
                  <a:pos x="40" y="18"/>
                </a:cxn>
                <a:cxn ang="0">
                  <a:pos x="37" y="20"/>
                </a:cxn>
                <a:cxn ang="0">
                  <a:pos x="32" y="22"/>
                </a:cxn>
                <a:cxn ang="0">
                  <a:pos x="27" y="24"/>
                </a:cxn>
                <a:cxn ang="0">
                  <a:pos x="18" y="25"/>
                </a:cxn>
              </a:cxnLst>
              <a:rect l="0" t="0" r="r" b="b"/>
              <a:pathLst>
                <a:path w="45" h="26">
                  <a:moveTo>
                    <a:pt x="18" y="25"/>
                  </a:moveTo>
                  <a:lnTo>
                    <a:pt x="13" y="25"/>
                  </a:lnTo>
                  <a:lnTo>
                    <a:pt x="9" y="24"/>
                  </a:lnTo>
                  <a:lnTo>
                    <a:pt x="5" y="22"/>
                  </a:lnTo>
                  <a:lnTo>
                    <a:pt x="2" y="20"/>
                  </a:lnTo>
                  <a:lnTo>
                    <a:pt x="1" y="17"/>
                  </a:lnTo>
                  <a:lnTo>
                    <a:pt x="0" y="14"/>
                  </a:lnTo>
                  <a:lnTo>
                    <a:pt x="0" y="10"/>
                  </a:lnTo>
                  <a:lnTo>
                    <a:pt x="1" y="6"/>
                  </a:lnTo>
                  <a:lnTo>
                    <a:pt x="3" y="3"/>
                  </a:lnTo>
                  <a:lnTo>
                    <a:pt x="8" y="0"/>
                  </a:lnTo>
                  <a:lnTo>
                    <a:pt x="14" y="0"/>
                  </a:lnTo>
                  <a:lnTo>
                    <a:pt x="20" y="0"/>
                  </a:lnTo>
                  <a:lnTo>
                    <a:pt x="27" y="2"/>
                  </a:lnTo>
                  <a:lnTo>
                    <a:pt x="34" y="4"/>
                  </a:lnTo>
                  <a:lnTo>
                    <a:pt x="39" y="7"/>
                  </a:lnTo>
                  <a:lnTo>
                    <a:pt x="44" y="11"/>
                  </a:lnTo>
                  <a:lnTo>
                    <a:pt x="44" y="12"/>
                  </a:lnTo>
                  <a:lnTo>
                    <a:pt x="43" y="13"/>
                  </a:lnTo>
                  <a:lnTo>
                    <a:pt x="41" y="15"/>
                  </a:lnTo>
                  <a:lnTo>
                    <a:pt x="40" y="18"/>
                  </a:lnTo>
                  <a:lnTo>
                    <a:pt x="37" y="20"/>
                  </a:lnTo>
                  <a:lnTo>
                    <a:pt x="32" y="22"/>
                  </a:lnTo>
                  <a:lnTo>
                    <a:pt x="27" y="24"/>
                  </a:lnTo>
                  <a:lnTo>
                    <a:pt x="18" y="25"/>
                  </a:lnTo>
                </a:path>
              </a:pathLst>
            </a:custGeom>
            <a:solidFill>
              <a:srgbClr val="F2F2F2"/>
            </a:solidFill>
            <a:ln w="9525" cap="rnd">
              <a:noFill/>
              <a:round/>
              <a:headEnd/>
              <a:tailEnd/>
            </a:ln>
            <a:effectLst/>
          </p:spPr>
          <p:txBody>
            <a:bodyPr/>
            <a:lstStyle/>
            <a:p>
              <a:endParaRPr lang="en-US"/>
            </a:p>
          </p:txBody>
        </p:sp>
        <p:sp>
          <p:nvSpPr>
            <p:cNvPr id="19918" name="Freeform 462"/>
            <p:cNvSpPr>
              <a:spLocks/>
            </p:cNvSpPr>
            <p:nvPr/>
          </p:nvSpPr>
          <p:spPr bwMode="auto">
            <a:xfrm>
              <a:off x="1928" y="3611"/>
              <a:ext cx="17" cy="18"/>
            </a:xfrm>
            <a:custGeom>
              <a:avLst/>
              <a:gdLst/>
              <a:ahLst/>
              <a:cxnLst>
                <a:cxn ang="0">
                  <a:pos x="16" y="17"/>
                </a:cxn>
                <a:cxn ang="0">
                  <a:pos x="16" y="17"/>
                </a:cxn>
                <a:cxn ang="0">
                  <a:pos x="14" y="15"/>
                </a:cxn>
                <a:cxn ang="0">
                  <a:pos x="13" y="13"/>
                </a:cxn>
                <a:cxn ang="0">
                  <a:pos x="11" y="10"/>
                </a:cxn>
                <a:cxn ang="0">
                  <a:pos x="9" y="8"/>
                </a:cxn>
                <a:cxn ang="0">
                  <a:pos x="9" y="5"/>
                </a:cxn>
                <a:cxn ang="0">
                  <a:pos x="11" y="2"/>
                </a:cxn>
                <a:cxn ang="0">
                  <a:pos x="14" y="0"/>
                </a:cxn>
                <a:cxn ang="0">
                  <a:pos x="13" y="0"/>
                </a:cxn>
                <a:cxn ang="0">
                  <a:pos x="9" y="1"/>
                </a:cxn>
                <a:cxn ang="0">
                  <a:pos x="4" y="2"/>
                </a:cxn>
                <a:cxn ang="0">
                  <a:pos x="2" y="4"/>
                </a:cxn>
                <a:cxn ang="0">
                  <a:pos x="0" y="6"/>
                </a:cxn>
                <a:cxn ang="0">
                  <a:pos x="1" y="10"/>
                </a:cxn>
                <a:cxn ang="0">
                  <a:pos x="6" y="13"/>
                </a:cxn>
                <a:cxn ang="0">
                  <a:pos x="16" y="17"/>
                </a:cxn>
              </a:cxnLst>
              <a:rect l="0" t="0" r="r" b="b"/>
              <a:pathLst>
                <a:path w="17" h="18">
                  <a:moveTo>
                    <a:pt x="16" y="17"/>
                  </a:moveTo>
                  <a:lnTo>
                    <a:pt x="16" y="17"/>
                  </a:lnTo>
                  <a:lnTo>
                    <a:pt x="14" y="15"/>
                  </a:lnTo>
                  <a:lnTo>
                    <a:pt x="13" y="13"/>
                  </a:lnTo>
                  <a:lnTo>
                    <a:pt x="11" y="10"/>
                  </a:lnTo>
                  <a:lnTo>
                    <a:pt x="9" y="8"/>
                  </a:lnTo>
                  <a:lnTo>
                    <a:pt x="9" y="5"/>
                  </a:lnTo>
                  <a:lnTo>
                    <a:pt x="11" y="2"/>
                  </a:lnTo>
                  <a:lnTo>
                    <a:pt x="14" y="0"/>
                  </a:lnTo>
                  <a:lnTo>
                    <a:pt x="13" y="0"/>
                  </a:lnTo>
                  <a:lnTo>
                    <a:pt x="9" y="1"/>
                  </a:lnTo>
                  <a:lnTo>
                    <a:pt x="4" y="2"/>
                  </a:lnTo>
                  <a:lnTo>
                    <a:pt x="2" y="4"/>
                  </a:lnTo>
                  <a:lnTo>
                    <a:pt x="0" y="6"/>
                  </a:lnTo>
                  <a:lnTo>
                    <a:pt x="1" y="10"/>
                  </a:lnTo>
                  <a:lnTo>
                    <a:pt x="6" y="13"/>
                  </a:lnTo>
                  <a:lnTo>
                    <a:pt x="16" y="17"/>
                  </a:lnTo>
                </a:path>
              </a:pathLst>
            </a:custGeom>
            <a:solidFill>
              <a:srgbClr val="D8D8D8"/>
            </a:solidFill>
            <a:ln w="9525" cap="rnd">
              <a:noFill/>
              <a:round/>
              <a:headEnd/>
              <a:tailEnd/>
            </a:ln>
            <a:effectLst/>
          </p:spPr>
          <p:txBody>
            <a:bodyPr/>
            <a:lstStyle/>
            <a:p>
              <a:endParaRPr lang="en-US"/>
            </a:p>
          </p:txBody>
        </p:sp>
        <p:sp>
          <p:nvSpPr>
            <p:cNvPr id="19919" name="Freeform 463"/>
            <p:cNvSpPr>
              <a:spLocks/>
            </p:cNvSpPr>
            <p:nvPr/>
          </p:nvSpPr>
          <p:spPr bwMode="auto">
            <a:xfrm>
              <a:off x="1928" y="3619"/>
              <a:ext cx="55" cy="17"/>
            </a:xfrm>
            <a:custGeom>
              <a:avLst/>
              <a:gdLst/>
              <a:ahLst/>
              <a:cxnLst>
                <a:cxn ang="0">
                  <a:pos x="0" y="0"/>
                </a:cxn>
                <a:cxn ang="0">
                  <a:pos x="0" y="0"/>
                </a:cxn>
                <a:cxn ang="0">
                  <a:pos x="0" y="0"/>
                </a:cxn>
                <a:cxn ang="0">
                  <a:pos x="0" y="2"/>
                </a:cxn>
                <a:cxn ang="0">
                  <a:pos x="1" y="5"/>
                </a:cxn>
                <a:cxn ang="0">
                  <a:pos x="2" y="7"/>
                </a:cxn>
                <a:cxn ang="0">
                  <a:pos x="5" y="10"/>
                </a:cxn>
                <a:cxn ang="0">
                  <a:pos x="10" y="12"/>
                </a:cxn>
                <a:cxn ang="0">
                  <a:pos x="17" y="14"/>
                </a:cxn>
                <a:cxn ang="0">
                  <a:pos x="26" y="16"/>
                </a:cxn>
                <a:cxn ang="0">
                  <a:pos x="26" y="16"/>
                </a:cxn>
                <a:cxn ang="0">
                  <a:pos x="35" y="16"/>
                </a:cxn>
                <a:cxn ang="0">
                  <a:pos x="41" y="14"/>
                </a:cxn>
                <a:cxn ang="0">
                  <a:pos x="46" y="11"/>
                </a:cxn>
                <a:cxn ang="0">
                  <a:pos x="49" y="8"/>
                </a:cxn>
                <a:cxn ang="0">
                  <a:pos x="51" y="5"/>
                </a:cxn>
                <a:cxn ang="0">
                  <a:pos x="53" y="3"/>
                </a:cxn>
                <a:cxn ang="0">
                  <a:pos x="54" y="0"/>
                </a:cxn>
                <a:cxn ang="0">
                  <a:pos x="54" y="0"/>
                </a:cxn>
              </a:cxnLst>
              <a:rect l="0" t="0" r="r" b="b"/>
              <a:pathLst>
                <a:path w="55" h="17">
                  <a:moveTo>
                    <a:pt x="0" y="0"/>
                  </a:moveTo>
                  <a:lnTo>
                    <a:pt x="0" y="0"/>
                  </a:lnTo>
                  <a:lnTo>
                    <a:pt x="0" y="0"/>
                  </a:lnTo>
                  <a:lnTo>
                    <a:pt x="0" y="2"/>
                  </a:lnTo>
                  <a:lnTo>
                    <a:pt x="1" y="5"/>
                  </a:lnTo>
                  <a:lnTo>
                    <a:pt x="2" y="7"/>
                  </a:lnTo>
                  <a:lnTo>
                    <a:pt x="5" y="10"/>
                  </a:lnTo>
                  <a:lnTo>
                    <a:pt x="10" y="12"/>
                  </a:lnTo>
                  <a:lnTo>
                    <a:pt x="17" y="14"/>
                  </a:lnTo>
                  <a:lnTo>
                    <a:pt x="26" y="16"/>
                  </a:lnTo>
                  <a:lnTo>
                    <a:pt x="26" y="16"/>
                  </a:lnTo>
                  <a:lnTo>
                    <a:pt x="35" y="16"/>
                  </a:lnTo>
                  <a:lnTo>
                    <a:pt x="41" y="14"/>
                  </a:lnTo>
                  <a:lnTo>
                    <a:pt x="46" y="11"/>
                  </a:lnTo>
                  <a:lnTo>
                    <a:pt x="49" y="8"/>
                  </a:lnTo>
                  <a:lnTo>
                    <a:pt x="51" y="5"/>
                  </a:lnTo>
                  <a:lnTo>
                    <a:pt x="53" y="3"/>
                  </a:lnTo>
                  <a:lnTo>
                    <a:pt x="54" y="0"/>
                  </a:lnTo>
                  <a:lnTo>
                    <a:pt x="54" y="0"/>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920" name="Freeform 464"/>
            <p:cNvSpPr>
              <a:spLocks/>
            </p:cNvSpPr>
            <p:nvPr/>
          </p:nvSpPr>
          <p:spPr bwMode="auto">
            <a:xfrm>
              <a:off x="1784" y="3518"/>
              <a:ext cx="55" cy="19"/>
            </a:xfrm>
            <a:custGeom>
              <a:avLst/>
              <a:gdLst/>
              <a:ahLst/>
              <a:cxnLst>
                <a:cxn ang="0">
                  <a:pos x="51" y="0"/>
                </a:cxn>
                <a:cxn ang="0">
                  <a:pos x="49" y="2"/>
                </a:cxn>
                <a:cxn ang="0">
                  <a:pos x="45" y="3"/>
                </a:cxn>
                <a:cxn ang="0">
                  <a:pos x="41" y="5"/>
                </a:cxn>
                <a:cxn ang="0">
                  <a:pos x="37" y="6"/>
                </a:cxn>
                <a:cxn ang="0">
                  <a:pos x="32" y="8"/>
                </a:cxn>
                <a:cxn ang="0">
                  <a:pos x="28" y="9"/>
                </a:cxn>
                <a:cxn ang="0">
                  <a:pos x="24" y="10"/>
                </a:cxn>
                <a:cxn ang="0">
                  <a:pos x="20" y="11"/>
                </a:cxn>
                <a:cxn ang="0">
                  <a:pos x="16" y="12"/>
                </a:cxn>
                <a:cxn ang="0">
                  <a:pos x="12" y="12"/>
                </a:cxn>
                <a:cxn ang="0">
                  <a:pos x="9" y="13"/>
                </a:cxn>
                <a:cxn ang="0">
                  <a:pos x="6" y="13"/>
                </a:cxn>
                <a:cxn ang="0">
                  <a:pos x="4" y="14"/>
                </a:cxn>
                <a:cxn ang="0">
                  <a:pos x="1" y="14"/>
                </a:cxn>
                <a:cxn ang="0">
                  <a:pos x="0" y="14"/>
                </a:cxn>
                <a:cxn ang="0">
                  <a:pos x="0" y="14"/>
                </a:cxn>
                <a:cxn ang="0">
                  <a:pos x="0" y="18"/>
                </a:cxn>
                <a:cxn ang="0">
                  <a:pos x="1" y="18"/>
                </a:cxn>
                <a:cxn ang="0">
                  <a:pos x="2" y="17"/>
                </a:cxn>
                <a:cxn ang="0">
                  <a:pos x="4" y="17"/>
                </a:cxn>
                <a:cxn ang="0">
                  <a:pos x="7" y="17"/>
                </a:cxn>
                <a:cxn ang="0">
                  <a:pos x="9" y="16"/>
                </a:cxn>
                <a:cxn ang="0">
                  <a:pos x="13" y="15"/>
                </a:cxn>
                <a:cxn ang="0">
                  <a:pos x="16" y="15"/>
                </a:cxn>
                <a:cxn ang="0">
                  <a:pos x="21" y="15"/>
                </a:cxn>
                <a:cxn ang="0">
                  <a:pos x="25" y="13"/>
                </a:cxn>
                <a:cxn ang="0">
                  <a:pos x="29" y="12"/>
                </a:cxn>
                <a:cxn ang="0">
                  <a:pos x="33" y="11"/>
                </a:cxn>
                <a:cxn ang="0">
                  <a:pos x="38" y="10"/>
                </a:cxn>
                <a:cxn ang="0">
                  <a:pos x="42" y="8"/>
                </a:cxn>
                <a:cxn ang="0">
                  <a:pos x="46" y="7"/>
                </a:cxn>
                <a:cxn ang="0">
                  <a:pos x="50" y="5"/>
                </a:cxn>
                <a:cxn ang="0">
                  <a:pos x="54" y="3"/>
                </a:cxn>
                <a:cxn ang="0">
                  <a:pos x="51" y="0"/>
                </a:cxn>
              </a:cxnLst>
              <a:rect l="0" t="0" r="r" b="b"/>
              <a:pathLst>
                <a:path w="55" h="19">
                  <a:moveTo>
                    <a:pt x="51" y="0"/>
                  </a:moveTo>
                  <a:lnTo>
                    <a:pt x="49" y="2"/>
                  </a:lnTo>
                  <a:lnTo>
                    <a:pt x="45" y="3"/>
                  </a:lnTo>
                  <a:lnTo>
                    <a:pt x="41" y="5"/>
                  </a:lnTo>
                  <a:lnTo>
                    <a:pt x="37" y="6"/>
                  </a:lnTo>
                  <a:lnTo>
                    <a:pt x="32" y="8"/>
                  </a:lnTo>
                  <a:lnTo>
                    <a:pt x="28" y="9"/>
                  </a:lnTo>
                  <a:lnTo>
                    <a:pt x="24" y="10"/>
                  </a:lnTo>
                  <a:lnTo>
                    <a:pt x="20" y="11"/>
                  </a:lnTo>
                  <a:lnTo>
                    <a:pt x="16" y="12"/>
                  </a:lnTo>
                  <a:lnTo>
                    <a:pt x="12" y="12"/>
                  </a:lnTo>
                  <a:lnTo>
                    <a:pt x="9" y="13"/>
                  </a:lnTo>
                  <a:lnTo>
                    <a:pt x="6" y="13"/>
                  </a:lnTo>
                  <a:lnTo>
                    <a:pt x="4" y="14"/>
                  </a:lnTo>
                  <a:lnTo>
                    <a:pt x="1" y="14"/>
                  </a:lnTo>
                  <a:lnTo>
                    <a:pt x="0" y="14"/>
                  </a:lnTo>
                  <a:lnTo>
                    <a:pt x="0" y="14"/>
                  </a:lnTo>
                  <a:lnTo>
                    <a:pt x="0" y="18"/>
                  </a:lnTo>
                  <a:lnTo>
                    <a:pt x="1" y="18"/>
                  </a:lnTo>
                  <a:lnTo>
                    <a:pt x="2" y="17"/>
                  </a:lnTo>
                  <a:lnTo>
                    <a:pt x="4" y="17"/>
                  </a:lnTo>
                  <a:lnTo>
                    <a:pt x="7" y="17"/>
                  </a:lnTo>
                  <a:lnTo>
                    <a:pt x="9" y="16"/>
                  </a:lnTo>
                  <a:lnTo>
                    <a:pt x="13" y="15"/>
                  </a:lnTo>
                  <a:lnTo>
                    <a:pt x="16" y="15"/>
                  </a:lnTo>
                  <a:lnTo>
                    <a:pt x="21" y="15"/>
                  </a:lnTo>
                  <a:lnTo>
                    <a:pt x="25" y="13"/>
                  </a:lnTo>
                  <a:lnTo>
                    <a:pt x="29" y="12"/>
                  </a:lnTo>
                  <a:lnTo>
                    <a:pt x="33" y="11"/>
                  </a:lnTo>
                  <a:lnTo>
                    <a:pt x="38" y="10"/>
                  </a:lnTo>
                  <a:lnTo>
                    <a:pt x="42" y="8"/>
                  </a:lnTo>
                  <a:lnTo>
                    <a:pt x="46" y="7"/>
                  </a:lnTo>
                  <a:lnTo>
                    <a:pt x="50" y="5"/>
                  </a:lnTo>
                  <a:lnTo>
                    <a:pt x="54" y="3"/>
                  </a:lnTo>
                  <a:lnTo>
                    <a:pt x="51" y="0"/>
                  </a:lnTo>
                </a:path>
              </a:pathLst>
            </a:custGeom>
            <a:solidFill>
              <a:srgbClr val="000000"/>
            </a:solidFill>
            <a:ln w="9525" cap="rnd">
              <a:noFill/>
              <a:round/>
              <a:headEnd/>
              <a:tailEnd/>
            </a:ln>
            <a:effectLst/>
          </p:spPr>
          <p:txBody>
            <a:bodyPr/>
            <a:lstStyle/>
            <a:p>
              <a:endParaRPr lang="en-US"/>
            </a:p>
          </p:txBody>
        </p:sp>
        <p:sp>
          <p:nvSpPr>
            <p:cNvPr id="19921" name="Freeform 465"/>
            <p:cNvSpPr>
              <a:spLocks/>
            </p:cNvSpPr>
            <p:nvPr/>
          </p:nvSpPr>
          <p:spPr bwMode="auto">
            <a:xfrm>
              <a:off x="1822" y="3538"/>
              <a:ext cx="55" cy="18"/>
            </a:xfrm>
            <a:custGeom>
              <a:avLst/>
              <a:gdLst/>
              <a:ahLst/>
              <a:cxnLst>
                <a:cxn ang="0">
                  <a:pos x="51" y="0"/>
                </a:cxn>
                <a:cxn ang="0">
                  <a:pos x="48" y="2"/>
                </a:cxn>
                <a:cxn ang="0">
                  <a:pos x="44" y="3"/>
                </a:cxn>
                <a:cxn ang="0">
                  <a:pos x="40" y="5"/>
                </a:cxn>
                <a:cxn ang="0">
                  <a:pos x="37" y="6"/>
                </a:cxn>
                <a:cxn ang="0">
                  <a:pos x="32" y="7"/>
                </a:cxn>
                <a:cxn ang="0">
                  <a:pos x="28" y="8"/>
                </a:cxn>
                <a:cxn ang="0">
                  <a:pos x="23" y="9"/>
                </a:cxn>
                <a:cxn ang="0">
                  <a:pos x="20" y="11"/>
                </a:cxn>
                <a:cxn ang="0">
                  <a:pos x="16" y="11"/>
                </a:cxn>
                <a:cxn ang="0">
                  <a:pos x="11" y="12"/>
                </a:cxn>
                <a:cxn ang="0">
                  <a:pos x="9" y="13"/>
                </a:cxn>
                <a:cxn ang="0">
                  <a:pos x="5" y="13"/>
                </a:cxn>
                <a:cxn ang="0">
                  <a:pos x="3" y="13"/>
                </a:cxn>
                <a:cxn ang="0">
                  <a:pos x="1" y="13"/>
                </a:cxn>
                <a:cxn ang="0">
                  <a:pos x="0" y="14"/>
                </a:cxn>
                <a:cxn ang="0">
                  <a:pos x="0" y="14"/>
                </a:cxn>
                <a:cxn ang="0">
                  <a:pos x="0" y="17"/>
                </a:cxn>
                <a:cxn ang="0">
                  <a:pos x="0" y="17"/>
                </a:cxn>
                <a:cxn ang="0">
                  <a:pos x="2" y="17"/>
                </a:cxn>
                <a:cxn ang="0">
                  <a:pos x="3" y="17"/>
                </a:cxn>
                <a:cxn ang="0">
                  <a:pos x="6" y="17"/>
                </a:cxn>
                <a:cxn ang="0">
                  <a:pos x="9" y="16"/>
                </a:cxn>
                <a:cxn ang="0">
                  <a:pos x="12" y="15"/>
                </a:cxn>
                <a:cxn ang="0">
                  <a:pos x="16" y="14"/>
                </a:cxn>
                <a:cxn ang="0">
                  <a:pos x="20" y="14"/>
                </a:cxn>
                <a:cxn ang="0">
                  <a:pos x="24" y="13"/>
                </a:cxn>
                <a:cxn ang="0">
                  <a:pos x="29" y="12"/>
                </a:cxn>
                <a:cxn ang="0">
                  <a:pos x="33" y="11"/>
                </a:cxn>
                <a:cxn ang="0">
                  <a:pos x="37" y="9"/>
                </a:cxn>
                <a:cxn ang="0">
                  <a:pos x="42" y="8"/>
                </a:cxn>
                <a:cxn ang="0">
                  <a:pos x="46" y="6"/>
                </a:cxn>
                <a:cxn ang="0">
                  <a:pos x="49" y="5"/>
                </a:cxn>
                <a:cxn ang="0">
                  <a:pos x="54" y="2"/>
                </a:cxn>
                <a:cxn ang="0">
                  <a:pos x="51" y="0"/>
                </a:cxn>
              </a:cxnLst>
              <a:rect l="0" t="0" r="r" b="b"/>
              <a:pathLst>
                <a:path w="55" h="18">
                  <a:moveTo>
                    <a:pt x="51" y="0"/>
                  </a:moveTo>
                  <a:lnTo>
                    <a:pt x="48" y="2"/>
                  </a:lnTo>
                  <a:lnTo>
                    <a:pt x="44" y="3"/>
                  </a:lnTo>
                  <a:lnTo>
                    <a:pt x="40" y="5"/>
                  </a:lnTo>
                  <a:lnTo>
                    <a:pt x="37" y="6"/>
                  </a:lnTo>
                  <a:lnTo>
                    <a:pt x="32" y="7"/>
                  </a:lnTo>
                  <a:lnTo>
                    <a:pt x="28" y="8"/>
                  </a:lnTo>
                  <a:lnTo>
                    <a:pt x="23" y="9"/>
                  </a:lnTo>
                  <a:lnTo>
                    <a:pt x="20" y="11"/>
                  </a:lnTo>
                  <a:lnTo>
                    <a:pt x="16" y="11"/>
                  </a:lnTo>
                  <a:lnTo>
                    <a:pt x="11" y="12"/>
                  </a:lnTo>
                  <a:lnTo>
                    <a:pt x="9" y="13"/>
                  </a:lnTo>
                  <a:lnTo>
                    <a:pt x="5" y="13"/>
                  </a:lnTo>
                  <a:lnTo>
                    <a:pt x="3" y="13"/>
                  </a:lnTo>
                  <a:lnTo>
                    <a:pt x="1" y="13"/>
                  </a:lnTo>
                  <a:lnTo>
                    <a:pt x="0" y="14"/>
                  </a:lnTo>
                  <a:lnTo>
                    <a:pt x="0" y="14"/>
                  </a:lnTo>
                  <a:lnTo>
                    <a:pt x="0" y="17"/>
                  </a:lnTo>
                  <a:lnTo>
                    <a:pt x="0" y="17"/>
                  </a:lnTo>
                  <a:lnTo>
                    <a:pt x="2" y="17"/>
                  </a:lnTo>
                  <a:lnTo>
                    <a:pt x="3" y="17"/>
                  </a:lnTo>
                  <a:lnTo>
                    <a:pt x="6" y="17"/>
                  </a:lnTo>
                  <a:lnTo>
                    <a:pt x="9" y="16"/>
                  </a:lnTo>
                  <a:lnTo>
                    <a:pt x="12" y="15"/>
                  </a:lnTo>
                  <a:lnTo>
                    <a:pt x="16" y="14"/>
                  </a:lnTo>
                  <a:lnTo>
                    <a:pt x="20" y="14"/>
                  </a:lnTo>
                  <a:lnTo>
                    <a:pt x="24" y="13"/>
                  </a:lnTo>
                  <a:lnTo>
                    <a:pt x="29" y="12"/>
                  </a:lnTo>
                  <a:lnTo>
                    <a:pt x="33" y="11"/>
                  </a:lnTo>
                  <a:lnTo>
                    <a:pt x="37" y="9"/>
                  </a:lnTo>
                  <a:lnTo>
                    <a:pt x="42" y="8"/>
                  </a:lnTo>
                  <a:lnTo>
                    <a:pt x="46" y="6"/>
                  </a:lnTo>
                  <a:lnTo>
                    <a:pt x="49" y="5"/>
                  </a:lnTo>
                  <a:lnTo>
                    <a:pt x="54" y="2"/>
                  </a:lnTo>
                  <a:lnTo>
                    <a:pt x="51" y="0"/>
                  </a:lnTo>
                </a:path>
              </a:pathLst>
            </a:custGeom>
            <a:solidFill>
              <a:srgbClr val="000000"/>
            </a:solidFill>
            <a:ln w="9525" cap="rnd">
              <a:noFill/>
              <a:round/>
              <a:headEnd/>
              <a:tailEnd/>
            </a:ln>
            <a:effectLst/>
          </p:spPr>
          <p:txBody>
            <a:bodyPr/>
            <a:lstStyle/>
            <a:p>
              <a:endParaRPr lang="en-US"/>
            </a:p>
          </p:txBody>
        </p:sp>
        <p:sp>
          <p:nvSpPr>
            <p:cNvPr id="19922" name="Freeform 466"/>
            <p:cNvSpPr>
              <a:spLocks/>
            </p:cNvSpPr>
            <p:nvPr/>
          </p:nvSpPr>
          <p:spPr bwMode="auto">
            <a:xfrm>
              <a:off x="1569" y="3555"/>
              <a:ext cx="60" cy="17"/>
            </a:xfrm>
            <a:custGeom>
              <a:avLst/>
              <a:gdLst/>
              <a:ahLst/>
              <a:cxnLst>
                <a:cxn ang="0">
                  <a:pos x="58" y="0"/>
                </a:cxn>
                <a:cxn ang="0">
                  <a:pos x="50" y="2"/>
                </a:cxn>
                <a:cxn ang="0">
                  <a:pos x="44" y="4"/>
                </a:cxn>
                <a:cxn ang="0">
                  <a:pos x="38" y="6"/>
                </a:cxn>
                <a:cxn ang="0">
                  <a:pos x="33" y="6"/>
                </a:cxn>
                <a:cxn ang="0">
                  <a:pos x="27" y="6"/>
                </a:cxn>
                <a:cxn ang="0">
                  <a:pos x="22" y="6"/>
                </a:cxn>
                <a:cxn ang="0">
                  <a:pos x="18" y="6"/>
                </a:cxn>
                <a:cxn ang="0">
                  <a:pos x="14" y="6"/>
                </a:cxn>
                <a:cxn ang="0">
                  <a:pos x="11" y="4"/>
                </a:cxn>
                <a:cxn ang="0">
                  <a:pos x="9" y="4"/>
                </a:cxn>
                <a:cxn ang="0">
                  <a:pos x="6" y="2"/>
                </a:cxn>
                <a:cxn ang="0">
                  <a:pos x="4" y="2"/>
                </a:cxn>
                <a:cxn ang="0">
                  <a:pos x="2" y="0"/>
                </a:cxn>
                <a:cxn ang="0">
                  <a:pos x="2" y="0"/>
                </a:cxn>
                <a:cxn ang="0">
                  <a:pos x="1" y="0"/>
                </a:cxn>
                <a:cxn ang="0">
                  <a:pos x="1" y="0"/>
                </a:cxn>
                <a:cxn ang="0">
                  <a:pos x="0" y="8"/>
                </a:cxn>
                <a:cxn ang="0">
                  <a:pos x="0" y="8"/>
                </a:cxn>
                <a:cxn ang="0">
                  <a:pos x="0" y="10"/>
                </a:cxn>
                <a:cxn ang="0">
                  <a:pos x="2" y="10"/>
                </a:cxn>
                <a:cxn ang="0">
                  <a:pos x="3" y="10"/>
                </a:cxn>
                <a:cxn ang="0">
                  <a:pos x="5" y="12"/>
                </a:cxn>
                <a:cxn ang="0">
                  <a:pos x="8" y="12"/>
                </a:cxn>
                <a:cxn ang="0">
                  <a:pos x="11" y="14"/>
                </a:cxn>
                <a:cxn ang="0">
                  <a:pos x="14" y="14"/>
                </a:cxn>
                <a:cxn ang="0">
                  <a:pos x="18" y="16"/>
                </a:cxn>
                <a:cxn ang="0">
                  <a:pos x="22" y="16"/>
                </a:cxn>
                <a:cxn ang="0">
                  <a:pos x="27" y="16"/>
                </a:cxn>
                <a:cxn ang="0">
                  <a:pos x="33" y="16"/>
                </a:cxn>
                <a:cxn ang="0">
                  <a:pos x="38" y="14"/>
                </a:cxn>
                <a:cxn ang="0">
                  <a:pos x="45" y="12"/>
                </a:cxn>
                <a:cxn ang="0">
                  <a:pos x="51" y="10"/>
                </a:cxn>
                <a:cxn ang="0">
                  <a:pos x="59" y="8"/>
                </a:cxn>
                <a:cxn ang="0">
                  <a:pos x="58" y="0"/>
                </a:cxn>
              </a:cxnLst>
              <a:rect l="0" t="0" r="r" b="b"/>
              <a:pathLst>
                <a:path w="60" h="17">
                  <a:moveTo>
                    <a:pt x="58" y="0"/>
                  </a:moveTo>
                  <a:lnTo>
                    <a:pt x="50" y="2"/>
                  </a:lnTo>
                  <a:lnTo>
                    <a:pt x="44" y="4"/>
                  </a:lnTo>
                  <a:lnTo>
                    <a:pt x="38" y="6"/>
                  </a:lnTo>
                  <a:lnTo>
                    <a:pt x="33" y="6"/>
                  </a:lnTo>
                  <a:lnTo>
                    <a:pt x="27" y="6"/>
                  </a:lnTo>
                  <a:lnTo>
                    <a:pt x="22" y="6"/>
                  </a:lnTo>
                  <a:lnTo>
                    <a:pt x="18" y="6"/>
                  </a:lnTo>
                  <a:lnTo>
                    <a:pt x="14" y="6"/>
                  </a:lnTo>
                  <a:lnTo>
                    <a:pt x="11" y="4"/>
                  </a:lnTo>
                  <a:lnTo>
                    <a:pt x="9" y="4"/>
                  </a:lnTo>
                  <a:lnTo>
                    <a:pt x="6" y="2"/>
                  </a:lnTo>
                  <a:lnTo>
                    <a:pt x="4" y="2"/>
                  </a:lnTo>
                  <a:lnTo>
                    <a:pt x="2" y="0"/>
                  </a:lnTo>
                  <a:lnTo>
                    <a:pt x="2" y="0"/>
                  </a:lnTo>
                  <a:lnTo>
                    <a:pt x="1" y="0"/>
                  </a:lnTo>
                  <a:lnTo>
                    <a:pt x="1" y="0"/>
                  </a:lnTo>
                  <a:lnTo>
                    <a:pt x="0" y="8"/>
                  </a:lnTo>
                  <a:lnTo>
                    <a:pt x="0" y="8"/>
                  </a:lnTo>
                  <a:lnTo>
                    <a:pt x="0" y="10"/>
                  </a:lnTo>
                  <a:lnTo>
                    <a:pt x="2" y="10"/>
                  </a:lnTo>
                  <a:lnTo>
                    <a:pt x="3" y="10"/>
                  </a:lnTo>
                  <a:lnTo>
                    <a:pt x="5" y="12"/>
                  </a:lnTo>
                  <a:lnTo>
                    <a:pt x="8" y="12"/>
                  </a:lnTo>
                  <a:lnTo>
                    <a:pt x="11" y="14"/>
                  </a:lnTo>
                  <a:lnTo>
                    <a:pt x="14" y="14"/>
                  </a:lnTo>
                  <a:lnTo>
                    <a:pt x="18" y="16"/>
                  </a:lnTo>
                  <a:lnTo>
                    <a:pt x="22" y="16"/>
                  </a:lnTo>
                  <a:lnTo>
                    <a:pt x="27" y="16"/>
                  </a:lnTo>
                  <a:lnTo>
                    <a:pt x="33" y="16"/>
                  </a:lnTo>
                  <a:lnTo>
                    <a:pt x="38" y="14"/>
                  </a:lnTo>
                  <a:lnTo>
                    <a:pt x="45" y="12"/>
                  </a:lnTo>
                  <a:lnTo>
                    <a:pt x="51" y="10"/>
                  </a:lnTo>
                  <a:lnTo>
                    <a:pt x="59" y="8"/>
                  </a:lnTo>
                  <a:lnTo>
                    <a:pt x="58" y="0"/>
                  </a:lnTo>
                </a:path>
              </a:pathLst>
            </a:custGeom>
            <a:solidFill>
              <a:srgbClr val="000000"/>
            </a:solidFill>
            <a:ln w="9525" cap="rnd">
              <a:noFill/>
              <a:round/>
              <a:headEnd/>
              <a:tailEnd/>
            </a:ln>
            <a:effectLst/>
          </p:spPr>
          <p:txBody>
            <a:bodyPr/>
            <a:lstStyle/>
            <a:p>
              <a:endParaRPr lang="en-US"/>
            </a:p>
          </p:txBody>
        </p:sp>
        <p:sp>
          <p:nvSpPr>
            <p:cNvPr id="19923" name="Freeform 467"/>
            <p:cNvSpPr>
              <a:spLocks/>
            </p:cNvSpPr>
            <p:nvPr/>
          </p:nvSpPr>
          <p:spPr bwMode="auto">
            <a:xfrm>
              <a:off x="1616" y="3581"/>
              <a:ext cx="61" cy="17"/>
            </a:xfrm>
            <a:custGeom>
              <a:avLst/>
              <a:gdLst/>
              <a:ahLst/>
              <a:cxnLst>
                <a:cxn ang="0">
                  <a:pos x="59" y="0"/>
                </a:cxn>
                <a:cxn ang="0">
                  <a:pos x="52" y="2"/>
                </a:cxn>
                <a:cxn ang="0">
                  <a:pos x="45" y="4"/>
                </a:cxn>
                <a:cxn ang="0">
                  <a:pos x="39" y="6"/>
                </a:cxn>
                <a:cxn ang="0">
                  <a:pos x="33" y="6"/>
                </a:cxn>
                <a:cxn ang="0">
                  <a:pos x="28" y="6"/>
                </a:cxn>
                <a:cxn ang="0">
                  <a:pos x="23" y="6"/>
                </a:cxn>
                <a:cxn ang="0">
                  <a:pos x="19" y="6"/>
                </a:cxn>
                <a:cxn ang="0">
                  <a:pos x="15" y="6"/>
                </a:cxn>
                <a:cxn ang="0">
                  <a:pos x="12" y="4"/>
                </a:cxn>
                <a:cxn ang="0">
                  <a:pos x="9" y="4"/>
                </a:cxn>
                <a:cxn ang="0">
                  <a:pos x="6" y="2"/>
                </a:cxn>
                <a:cxn ang="0">
                  <a:pos x="4" y="2"/>
                </a:cxn>
                <a:cxn ang="0">
                  <a:pos x="2" y="0"/>
                </a:cxn>
                <a:cxn ang="0">
                  <a:pos x="2" y="0"/>
                </a:cxn>
                <a:cxn ang="0">
                  <a:pos x="1" y="0"/>
                </a:cxn>
                <a:cxn ang="0">
                  <a:pos x="1" y="0"/>
                </a:cxn>
                <a:cxn ang="0">
                  <a:pos x="0" y="8"/>
                </a:cxn>
                <a:cxn ang="0">
                  <a:pos x="0" y="8"/>
                </a:cxn>
                <a:cxn ang="0">
                  <a:pos x="0" y="10"/>
                </a:cxn>
                <a:cxn ang="0">
                  <a:pos x="2" y="10"/>
                </a:cxn>
                <a:cxn ang="0">
                  <a:pos x="3" y="10"/>
                </a:cxn>
                <a:cxn ang="0">
                  <a:pos x="6" y="12"/>
                </a:cxn>
                <a:cxn ang="0">
                  <a:pos x="8" y="12"/>
                </a:cxn>
                <a:cxn ang="0">
                  <a:pos x="11" y="14"/>
                </a:cxn>
                <a:cxn ang="0">
                  <a:pos x="15" y="14"/>
                </a:cxn>
                <a:cxn ang="0">
                  <a:pos x="19" y="16"/>
                </a:cxn>
                <a:cxn ang="0">
                  <a:pos x="23" y="16"/>
                </a:cxn>
                <a:cxn ang="0">
                  <a:pos x="28" y="16"/>
                </a:cxn>
                <a:cxn ang="0">
                  <a:pos x="33" y="16"/>
                </a:cxn>
                <a:cxn ang="0">
                  <a:pos x="39" y="14"/>
                </a:cxn>
                <a:cxn ang="0">
                  <a:pos x="45" y="12"/>
                </a:cxn>
                <a:cxn ang="0">
                  <a:pos x="52" y="10"/>
                </a:cxn>
                <a:cxn ang="0">
                  <a:pos x="60" y="8"/>
                </a:cxn>
                <a:cxn ang="0">
                  <a:pos x="59" y="0"/>
                </a:cxn>
              </a:cxnLst>
              <a:rect l="0" t="0" r="r" b="b"/>
              <a:pathLst>
                <a:path w="61" h="17">
                  <a:moveTo>
                    <a:pt x="59" y="0"/>
                  </a:moveTo>
                  <a:lnTo>
                    <a:pt x="52" y="2"/>
                  </a:lnTo>
                  <a:lnTo>
                    <a:pt x="45" y="4"/>
                  </a:lnTo>
                  <a:lnTo>
                    <a:pt x="39" y="6"/>
                  </a:lnTo>
                  <a:lnTo>
                    <a:pt x="33" y="6"/>
                  </a:lnTo>
                  <a:lnTo>
                    <a:pt x="28" y="6"/>
                  </a:lnTo>
                  <a:lnTo>
                    <a:pt x="23" y="6"/>
                  </a:lnTo>
                  <a:lnTo>
                    <a:pt x="19" y="6"/>
                  </a:lnTo>
                  <a:lnTo>
                    <a:pt x="15" y="6"/>
                  </a:lnTo>
                  <a:lnTo>
                    <a:pt x="12" y="4"/>
                  </a:lnTo>
                  <a:lnTo>
                    <a:pt x="9" y="4"/>
                  </a:lnTo>
                  <a:lnTo>
                    <a:pt x="6" y="2"/>
                  </a:lnTo>
                  <a:lnTo>
                    <a:pt x="4" y="2"/>
                  </a:lnTo>
                  <a:lnTo>
                    <a:pt x="2" y="0"/>
                  </a:lnTo>
                  <a:lnTo>
                    <a:pt x="2" y="0"/>
                  </a:lnTo>
                  <a:lnTo>
                    <a:pt x="1" y="0"/>
                  </a:lnTo>
                  <a:lnTo>
                    <a:pt x="1" y="0"/>
                  </a:lnTo>
                  <a:lnTo>
                    <a:pt x="0" y="8"/>
                  </a:lnTo>
                  <a:lnTo>
                    <a:pt x="0" y="8"/>
                  </a:lnTo>
                  <a:lnTo>
                    <a:pt x="0" y="10"/>
                  </a:lnTo>
                  <a:lnTo>
                    <a:pt x="2" y="10"/>
                  </a:lnTo>
                  <a:lnTo>
                    <a:pt x="3" y="10"/>
                  </a:lnTo>
                  <a:lnTo>
                    <a:pt x="6" y="12"/>
                  </a:lnTo>
                  <a:lnTo>
                    <a:pt x="8" y="12"/>
                  </a:lnTo>
                  <a:lnTo>
                    <a:pt x="11" y="14"/>
                  </a:lnTo>
                  <a:lnTo>
                    <a:pt x="15" y="14"/>
                  </a:lnTo>
                  <a:lnTo>
                    <a:pt x="19" y="16"/>
                  </a:lnTo>
                  <a:lnTo>
                    <a:pt x="23" y="16"/>
                  </a:lnTo>
                  <a:lnTo>
                    <a:pt x="28" y="16"/>
                  </a:lnTo>
                  <a:lnTo>
                    <a:pt x="33" y="16"/>
                  </a:lnTo>
                  <a:lnTo>
                    <a:pt x="39" y="14"/>
                  </a:lnTo>
                  <a:lnTo>
                    <a:pt x="45" y="12"/>
                  </a:lnTo>
                  <a:lnTo>
                    <a:pt x="52" y="10"/>
                  </a:lnTo>
                  <a:lnTo>
                    <a:pt x="60" y="8"/>
                  </a:lnTo>
                  <a:lnTo>
                    <a:pt x="59" y="0"/>
                  </a:lnTo>
                </a:path>
              </a:pathLst>
            </a:custGeom>
            <a:solidFill>
              <a:srgbClr val="000000"/>
            </a:solidFill>
            <a:ln w="9525" cap="rnd">
              <a:noFill/>
              <a:round/>
              <a:headEnd/>
              <a:tailEnd/>
            </a:ln>
            <a:effectLst/>
          </p:spPr>
          <p:txBody>
            <a:bodyPr/>
            <a:lstStyle/>
            <a:p>
              <a:endParaRPr lang="en-US"/>
            </a:p>
          </p:txBody>
        </p:sp>
        <p:sp>
          <p:nvSpPr>
            <p:cNvPr id="19924" name="Freeform 468"/>
            <p:cNvSpPr>
              <a:spLocks/>
            </p:cNvSpPr>
            <p:nvPr/>
          </p:nvSpPr>
          <p:spPr bwMode="auto">
            <a:xfrm>
              <a:off x="1826" y="3528"/>
              <a:ext cx="31" cy="17"/>
            </a:xfrm>
            <a:custGeom>
              <a:avLst/>
              <a:gdLst/>
              <a:ahLst/>
              <a:cxnLst>
                <a:cxn ang="0">
                  <a:pos x="27" y="0"/>
                </a:cxn>
                <a:cxn ang="0">
                  <a:pos x="24" y="2"/>
                </a:cxn>
                <a:cxn ang="0">
                  <a:pos x="20" y="5"/>
                </a:cxn>
                <a:cxn ang="0">
                  <a:pos x="15" y="7"/>
                </a:cxn>
                <a:cxn ang="0">
                  <a:pos x="10" y="8"/>
                </a:cxn>
                <a:cxn ang="0">
                  <a:pos x="6" y="10"/>
                </a:cxn>
                <a:cxn ang="0">
                  <a:pos x="3" y="11"/>
                </a:cxn>
                <a:cxn ang="0">
                  <a:pos x="1" y="11"/>
                </a:cxn>
                <a:cxn ang="0">
                  <a:pos x="0" y="12"/>
                </a:cxn>
                <a:cxn ang="0">
                  <a:pos x="0" y="16"/>
                </a:cxn>
                <a:cxn ang="0">
                  <a:pos x="2" y="16"/>
                </a:cxn>
                <a:cxn ang="0">
                  <a:pos x="4" y="15"/>
                </a:cxn>
                <a:cxn ang="0">
                  <a:pos x="7" y="15"/>
                </a:cxn>
                <a:cxn ang="0">
                  <a:pos x="12" y="13"/>
                </a:cxn>
                <a:cxn ang="0">
                  <a:pos x="16" y="11"/>
                </a:cxn>
                <a:cxn ang="0">
                  <a:pos x="21" y="9"/>
                </a:cxn>
                <a:cxn ang="0">
                  <a:pos x="25" y="7"/>
                </a:cxn>
                <a:cxn ang="0">
                  <a:pos x="30" y="4"/>
                </a:cxn>
                <a:cxn ang="0">
                  <a:pos x="27" y="0"/>
                </a:cxn>
              </a:cxnLst>
              <a:rect l="0" t="0" r="r" b="b"/>
              <a:pathLst>
                <a:path w="31" h="17">
                  <a:moveTo>
                    <a:pt x="27" y="0"/>
                  </a:moveTo>
                  <a:lnTo>
                    <a:pt x="24" y="2"/>
                  </a:lnTo>
                  <a:lnTo>
                    <a:pt x="20" y="5"/>
                  </a:lnTo>
                  <a:lnTo>
                    <a:pt x="15" y="7"/>
                  </a:lnTo>
                  <a:lnTo>
                    <a:pt x="10" y="8"/>
                  </a:lnTo>
                  <a:lnTo>
                    <a:pt x="6" y="10"/>
                  </a:lnTo>
                  <a:lnTo>
                    <a:pt x="3" y="11"/>
                  </a:lnTo>
                  <a:lnTo>
                    <a:pt x="1" y="11"/>
                  </a:lnTo>
                  <a:lnTo>
                    <a:pt x="0" y="12"/>
                  </a:lnTo>
                  <a:lnTo>
                    <a:pt x="0" y="16"/>
                  </a:lnTo>
                  <a:lnTo>
                    <a:pt x="2" y="16"/>
                  </a:lnTo>
                  <a:lnTo>
                    <a:pt x="4" y="15"/>
                  </a:lnTo>
                  <a:lnTo>
                    <a:pt x="7" y="15"/>
                  </a:lnTo>
                  <a:lnTo>
                    <a:pt x="12" y="13"/>
                  </a:lnTo>
                  <a:lnTo>
                    <a:pt x="16" y="11"/>
                  </a:lnTo>
                  <a:lnTo>
                    <a:pt x="21" y="9"/>
                  </a:lnTo>
                  <a:lnTo>
                    <a:pt x="25" y="7"/>
                  </a:lnTo>
                  <a:lnTo>
                    <a:pt x="30" y="4"/>
                  </a:lnTo>
                  <a:lnTo>
                    <a:pt x="27" y="0"/>
                  </a:lnTo>
                </a:path>
              </a:pathLst>
            </a:custGeom>
            <a:solidFill>
              <a:srgbClr val="000000"/>
            </a:solidFill>
            <a:ln w="9525" cap="rnd">
              <a:noFill/>
              <a:round/>
              <a:headEnd/>
              <a:tailEnd/>
            </a:ln>
            <a:effectLst/>
          </p:spPr>
          <p:txBody>
            <a:bodyPr/>
            <a:lstStyle/>
            <a:p>
              <a:endParaRPr lang="en-US"/>
            </a:p>
          </p:txBody>
        </p:sp>
        <p:sp>
          <p:nvSpPr>
            <p:cNvPr id="19925" name="Freeform 469"/>
            <p:cNvSpPr>
              <a:spLocks/>
            </p:cNvSpPr>
            <p:nvPr/>
          </p:nvSpPr>
          <p:spPr bwMode="auto">
            <a:xfrm>
              <a:off x="1786" y="3507"/>
              <a:ext cx="30" cy="17"/>
            </a:xfrm>
            <a:custGeom>
              <a:avLst/>
              <a:gdLst/>
              <a:ahLst/>
              <a:cxnLst>
                <a:cxn ang="0">
                  <a:pos x="27" y="0"/>
                </a:cxn>
                <a:cxn ang="0">
                  <a:pos x="24" y="3"/>
                </a:cxn>
                <a:cxn ang="0">
                  <a:pos x="19" y="6"/>
                </a:cxn>
                <a:cxn ang="0">
                  <a:pos x="14" y="8"/>
                </a:cxn>
                <a:cxn ang="0">
                  <a:pos x="10" y="9"/>
                </a:cxn>
                <a:cxn ang="0">
                  <a:pos x="6" y="10"/>
                </a:cxn>
                <a:cxn ang="0">
                  <a:pos x="2" y="11"/>
                </a:cxn>
                <a:cxn ang="0">
                  <a:pos x="0" y="11"/>
                </a:cxn>
                <a:cxn ang="0">
                  <a:pos x="0" y="11"/>
                </a:cxn>
                <a:cxn ang="0">
                  <a:pos x="0" y="16"/>
                </a:cxn>
                <a:cxn ang="0">
                  <a:pos x="1" y="16"/>
                </a:cxn>
                <a:cxn ang="0">
                  <a:pos x="3" y="15"/>
                </a:cxn>
                <a:cxn ang="0">
                  <a:pos x="7" y="15"/>
                </a:cxn>
                <a:cxn ang="0">
                  <a:pos x="11" y="14"/>
                </a:cxn>
                <a:cxn ang="0">
                  <a:pos x="15" y="12"/>
                </a:cxn>
                <a:cxn ang="0">
                  <a:pos x="20" y="10"/>
                </a:cxn>
                <a:cxn ang="0">
                  <a:pos x="25" y="8"/>
                </a:cxn>
                <a:cxn ang="0">
                  <a:pos x="29" y="5"/>
                </a:cxn>
                <a:cxn ang="0">
                  <a:pos x="27" y="0"/>
                </a:cxn>
              </a:cxnLst>
              <a:rect l="0" t="0" r="r" b="b"/>
              <a:pathLst>
                <a:path w="30" h="17">
                  <a:moveTo>
                    <a:pt x="27" y="0"/>
                  </a:moveTo>
                  <a:lnTo>
                    <a:pt x="24" y="3"/>
                  </a:lnTo>
                  <a:lnTo>
                    <a:pt x="19" y="6"/>
                  </a:lnTo>
                  <a:lnTo>
                    <a:pt x="14" y="8"/>
                  </a:lnTo>
                  <a:lnTo>
                    <a:pt x="10" y="9"/>
                  </a:lnTo>
                  <a:lnTo>
                    <a:pt x="6" y="10"/>
                  </a:lnTo>
                  <a:lnTo>
                    <a:pt x="2" y="11"/>
                  </a:lnTo>
                  <a:lnTo>
                    <a:pt x="0" y="11"/>
                  </a:lnTo>
                  <a:lnTo>
                    <a:pt x="0" y="11"/>
                  </a:lnTo>
                  <a:lnTo>
                    <a:pt x="0" y="16"/>
                  </a:lnTo>
                  <a:lnTo>
                    <a:pt x="1" y="16"/>
                  </a:lnTo>
                  <a:lnTo>
                    <a:pt x="3" y="15"/>
                  </a:lnTo>
                  <a:lnTo>
                    <a:pt x="7" y="15"/>
                  </a:lnTo>
                  <a:lnTo>
                    <a:pt x="11" y="14"/>
                  </a:lnTo>
                  <a:lnTo>
                    <a:pt x="15" y="12"/>
                  </a:lnTo>
                  <a:lnTo>
                    <a:pt x="20" y="10"/>
                  </a:lnTo>
                  <a:lnTo>
                    <a:pt x="25" y="8"/>
                  </a:lnTo>
                  <a:lnTo>
                    <a:pt x="29" y="5"/>
                  </a:lnTo>
                  <a:lnTo>
                    <a:pt x="27" y="0"/>
                  </a:lnTo>
                </a:path>
              </a:pathLst>
            </a:custGeom>
            <a:solidFill>
              <a:srgbClr val="000000"/>
            </a:solidFill>
            <a:ln w="9525" cap="rnd">
              <a:noFill/>
              <a:round/>
              <a:headEnd/>
              <a:tailEnd/>
            </a:ln>
            <a:effectLst/>
          </p:spPr>
          <p:txBody>
            <a:bodyPr/>
            <a:lstStyle/>
            <a:p>
              <a:endParaRPr lang="en-US"/>
            </a:p>
          </p:txBody>
        </p:sp>
        <p:sp>
          <p:nvSpPr>
            <p:cNvPr id="19926" name="Freeform 470"/>
            <p:cNvSpPr>
              <a:spLocks/>
            </p:cNvSpPr>
            <p:nvPr/>
          </p:nvSpPr>
          <p:spPr bwMode="auto">
            <a:xfrm>
              <a:off x="1553" y="3544"/>
              <a:ext cx="39" cy="17"/>
            </a:xfrm>
            <a:custGeom>
              <a:avLst/>
              <a:gdLst/>
              <a:ahLst/>
              <a:cxnLst>
                <a:cxn ang="0">
                  <a:pos x="37" y="0"/>
                </a:cxn>
                <a:cxn ang="0">
                  <a:pos x="31" y="2"/>
                </a:cxn>
                <a:cxn ang="0">
                  <a:pos x="24" y="2"/>
                </a:cxn>
                <a:cxn ang="0">
                  <a:pos x="17" y="2"/>
                </a:cxn>
                <a:cxn ang="0">
                  <a:pos x="11" y="2"/>
                </a:cxn>
                <a:cxn ang="0">
                  <a:pos x="6" y="2"/>
                </a:cxn>
                <a:cxn ang="0">
                  <a:pos x="3" y="2"/>
                </a:cxn>
                <a:cxn ang="0">
                  <a:pos x="0" y="2"/>
                </a:cxn>
                <a:cxn ang="0">
                  <a:pos x="0" y="2"/>
                </a:cxn>
                <a:cxn ang="0">
                  <a:pos x="0" y="13"/>
                </a:cxn>
                <a:cxn ang="0">
                  <a:pos x="0" y="13"/>
                </a:cxn>
                <a:cxn ang="0">
                  <a:pos x="3" y="13"/>
                </a:cxn>
                <a:cxn ang="0">
                  <a:pos x="6" y="13"/>
                </a:cxn>
                <a:cxn ang="0">
                  <a:pos x="11" y="16"/>
                </a:cxn>
                <a:cxn ang="0">
                  <a:pos x="17" y="16"/>
                </a:cxn>
                <a:cxn ang="0">
                  <a:pos x="24" y="13"/>
                </a:cxn>
                <a:cxn ang="0">
                  <a:pos x="31" y="13"/>
                </a:cxn>
                <a:cxn ang="0">
                  <a:pos x="38" y="10"/>
                </a:cxn>
                <a:cxn ang="0">
                  <a:pos x="37" y="0"/>
                </a:cxn>
              </a:cxnLst>
              <a:rect l="0" t="0" r="r" b="b"/>
              <a:pathLst>
                <a:path w="39" h="17">
                  <a:moveTo>
                    <a:pt x="37" y="0"/>
                  </a:moveTo>
                  <a:lnTo>
                    <a:pt x="31" y="2"/>
                  </a:lnTo>
                  <a:lnTo>
                    <a:pt x="24" y="2"/>
                  </a:lnTo>
                  <a:lnTo>
                    <a:pt x="17" y="2"/>
                  </a:lnTo>
                  <a:lnTo>
                    <a:pt x="11" y="2"/>
                  </a:lnTo>
                  <a:lnTo>
                    <a:pt x="6" y="2"/>
                  </a:lnTo>
                  <a:lnTo>
                    <a:pt x="3" y="2"/>
                  </a:lnTo>
                  <a:lnTo>
                    <a:pt x="0" y="2"/>
                  </a:lnTo>
                  <a:lnTo>
                    <a:pt x="0" y="2"/>
                  </a:lnTo>
                  <a:lnTo>
                    <a:pt x="0" y="13"/>
                  </a:lnTo>
                  <a:lnTo>
                    <a:pt x="0" y="13"/>
                  </a:lnTo>
                  <a:lnTo>
                    <a:pt x="3" y="13"/>
                  </a:lnTo>
                  <a:lnTo>
                    <a:pt x="6" y="13"/>
                  </a:lnTo>
                  <a:lnTo>
                    <a:pt x="11" y="16"/>
                  </a:lnTo>
                  <a:lnTo>
                    <a:pt x="17" y="16"/>
                  </a:lnTo>
                  <a:lnTo>
                    <a:pt x="24" y="13"/>
                  </a:lnTo>
                  <a:lnTo>
                    <a:pt x="31" y="13"/>
                  </a:lnTo>
                  <a:lnTo>
                    <a:pt x="38" y="10"/>
                  </a:lnTo>
                  <a:lnTo>
                    <a:pt x="37" y="0"/>
                  </a:lnTo>
                </a:path>
              </a:pathLst>
            </a:custGeom>
            <a:solidFill>
              <a:srgbClr val="000000"/>
            </a:solidFill>
            <a:ln w="9525" cap="rnd">
              <a:noFill/>
              <a:round/>
              <a:headEnd/>
              <a:tailEnd/>
            </a:ln>
            <a:effectLst/>
          </p:spPr>
          <p:txBody>
            <a:bodyPr/>
            <a:lstStyle/>
            <a:p>
              <a:endParaRPr lang="en-US"/>
            </a:p>
          </p:txBody>
        </p:sp>
        <p:sp>
          <p:nvSpPr>
            <p:cNvPr id="19927" name="Freeform 471"/>
            <p:cNvSpPr>
              <a:spLocks/>
            </p:cNvSpPr>
            <p:nvPr/>
          </p:nvSpPr>
          <p:spPr bwMode="auto">
            <a:xfrm>
              <a:off x="1596" y="3568"/>
              <a:ext cx="40" cy="17"/>
            </a:xfrm>
            <a:custGeom>
              <a:avLst/>
              <a:gdLst/>
              <a:ahLst/>
              <a:cxnLst>
                <a:cxn ang="0">
                  <a:pos x="38" y="0"/>
                </a:cxn>
                <a:cxn ang="0">
                  <a:pos x="32" y="2"/>
                </a:cxn>
                <a:cxn ang="0">
                  <a:pos x="25" y="4"/>
                </a:cxn>
                <a:cxn ang="0">
                  <a:pos x="18" y="4"/>
                </a:cxn>
                <a:cxn ang="0">
                  <a:pos x="13" y="4"/>
                </a:cxn>
                <a:cxn ang="0">
                  <a:pos x="7" y="4"/>
                </a:cxn>
                <a:cxn ang="0">
                  <a:pos x="3" y="4"/>
                </a:cxn>
                <a:cxn ang="0">
                  <a:pos x="1" y="2"/>
                </a:cxn>
                <a:cxn ang="0">
                  <a:pos x="0" y="2"/>
                </a:cxn>
                <a:cxn ang="0">
                  <a:pos x="0" y="13"/>
                </a:cxn>
                <a:cxn ang="0">
                  <a:pos x="1" y="13"/>
                </a:cxn>
                <a:cxn ang="0">
                  <a:pos x="3" y="13"/>
                </a:cxn>
                <a:cxn ang="0">
                  <a:pos x="7" y="13"/>
                </a:cxn>
                <a:cxn ang="0">
                  <a:pos x="13" y="16"/>
                </a:cxn>
                <a:cxn ang="0">
                  <a:pos x="18" y="16"/>
                </a:cxn>
                <a:cxn ang="0">
                  <a:pos x="25" y="13"/>
                </a:cxn>
                <a:cxn ang="0">
                  <a:pos x="32" y="13"/>
                </a:cxn>
                <a:cxn ang="0">
                  <a:pos x="39" y="11"/>
                </a:cxn>
                <a:cxn ang="0">
                  <a:pos x="38" y="0"/>
                </a:cxn>
              </a:cxnLst>
              <a:rect l="0" t="0" r="r" b="b"/>
              <a:pathLst>
                <a:path w="40" h="17">
                  <a:moveTo>
                    <a:pt x="38" y="0"/>
                  </a:moveTo>
                  <a:lnTo>
                    <a:pt x="32" y="2"/>
                  </a:lnTo>
                  <a:lnTo>
                    <a:pt x="25" y="4"/>
                  </a:lnTo>
                  <a:lnTo>
                    <a:pt x="18" y="4"/>
                  </a:lnTo>
                  <a:lnTo>
                    <a:pt x="13" y="4"/>
                  </a:lnTo>
                  <a:lnTo>
                    <a:pt x="7" y="4"/>
                  </a:lnTo>
                  <a:lnTo>
                    <a:pt x="3" y="4"/>
                  </a:lnTo>
                  <a:lnTo>
                    <a:pt x="1" y="2"/>
                  </a:lnTo>
                  <a:lnTo>
                    <a:pt x="0" y="2"/>
                  </a:lnTo>
                  <a:lnTo>
                    <a:pt x="0" y="13"/>
                  </a:lnTo>
                  <a:lnTo>
                    <a:pt x="1" y="13"/>
                  </a:lnTo>
                  <a:lnTo>
                    <a:pt x="3" y="13"/>
                  </a:lnTo>
                  <a:lnTo>
                    <a:pt x="7" y="13"/>
                  </a:lnTo>
                  <a:lnTo>
                    <a:pt x="13" y="16"/>
                  </a:lnTo>
                  <a:lnTo>
                    <a:pt x="18" y="16"/>
                  </a:lnTo>
                  <a:lnTo>
                    <a:pt x="25" y="13"/>
                  </a:lnTo>
                  <a:lnTo>
                    <a:pt x="32" y="13"/>
                  </a:lnTo>
                  <a:lnTo>
                    <a:pt x="39" y="11"/>
                  </a:lnTo>
                  <a:lnTo>
                    <a:pt x="38" y="0"/>
                  </a:lnTo>
                </a:path>
              </a:pathLst>
            </a:custGeom>
            <a:solidFill>
              <a:srgbClr val="000000"/>
            </a:solidFill>
            <a:ln w="9525" cap="rnd">
              <a:noFill/>
              <a:round/>
              <a:headEnd/>
              <a:tailEnd/>
            </a:ln>
            <a:effectLst/>
          </p:spPr>
          <p:txBody>
            <a:bodyPr/>
            <a:lstStyle/>
            <a:p>
              <a:endParaRPr lang="en-US"/>
            </a:p>
          </p:txBody>
        </p:sp>
        <p:sp>
          <p:nvSpPr>
            <p:cNvPr id="19928" name="Freeform 472"/>
            <p:cNvSpPr>
              <a:spLocks/>
            </p:cNvSpPr>
            <p:nvPr/>
          </p:nvSpPr>
          <p:spPr bwMode="auto">
            <a:xfrm>
              <a:off x="2025" y="3685"/>
              <a:ext cx="46" cy="26"/>
            </a:xfrm>
            <a:custGeom>
              <a:avLst/>
              <a:gdLst/>
              <a:ahLst/>
              <a:cxnLst>
                <a:cxn ang="0">
                  <a:pos x="19" y="25"/>
                </a:cxn>
                <a:cxn ang="0">
                  <a:pos x="14" y="25"/>
                </a:cxn>
                <a:cxn ang="0">
                  <a:pos x="9" y="24"/>
                </a:cxn>
                <a:cxn ang="0">
                  <a:pos x="5" y="22"/>
                </a:cxn>
                <a:cxn ang="0">
                  <a:pos x="2" y="20"/>
                </a:cxn>
                <a:cxn ang="0">
                  <a:pos x="0" y="17"/>
                </a:cxn>
                <a:cxn ang="0">
                  <a:pos x="0" y="14"/>
                </a:cxn>
                <a:cxn ang="0">
                  <a:pos x="0" y="10"/>
                </a:cxn>
                <a:cxn ang="0">
                  <a:pos x="0" y="6"/>
                </a:cxn>
                <a:cxn ang="0">
                  <a:pos x="3" y="2"/>
                </a:cxn>
                <a:cxn ang="0">
                  <a:pos x="8" y="0"/>
                </a:cxn>
                <a:cxn ang="0">
                  <a:pos x="14" y="0"/>
                </a:cxn>
                <a:cxn ang="0">
                  <a:pos x="21" y="0"/>
                </a:cxn>
                <a:cxn ang="0">
                  <a:pos x="28" y="1"/>
                </a:cxn>
                <a:cxn ang="0">
                  <a:pos x="35" y="3"/>
                </a:cxn>
                <a:cxn ang="0">
                  <a:pos x="40" y="7"/>
                </a:cxn>
                <a:cxn ang="0">
                  <a:pos x="45" y="11"/>
                </a:cxn>
                <a:cxn ang="0">
                  <a:pos x="45" y="11"/>
                </a:cxn>
                <a:cxn ang="0">
                  <a:pos x="44" y="13"/>
                </a:cxn>
                <a:cxn ang="0">
                  <a:pos x="42" y="15"/>
                </a:cxn>
                <a:cxn ang="0">
                  <a:pos x="41" y="17"/>
                </a:cxn>
                <a:cxn ang="0">
                  <a:pos x="38" y="20"/>
                </a:cxn>
                <a:cxn ang="0">
                  <a:pos x="33" y="22"/>
                </a:cxn>
                <a:cxn ang="0">
                  <a:pos x="27" y="24"/>
                </a:cxn>
                <a:cxn ang="0">
                  <a:pos x="19" y="25"/>
                </a:cxn>
              </a:cxnLst>
              <a:rect l="0" t="0" r="r" b="b"/>
              <a:pathLst>
                <a:path w="46" h="26">
                  <a:moveTo>
                    <a:pt x="19" y="25"/>
                  </a:moveTo>
                  <a:lnTo>
                    <a:pt x="14" y="25"/>
                  </a:lnTo>
                  <a:lnTo>
                    <a:pt x="9" y="24"/>
                  </a:lnTo>
                  <a:lnTo>
                    <a:pt x="5" y="22"/>
                  </a:lnTo>
                  <a:lnTo>
                    <a:pt x="2" y="20"/>
                  </a:lnTo>
                  <a:lnTo>
                    <a:pt x="0" y="17"/>
                  </a:lnTo>
                  <a:lnTo>
                    <a:pt x="0" y="14"/>
                  </a:lnTo>
                  <a:lnTo>
                    <a:pt x="0" y="10"/>
                  </a:lnTo>
                  <a:lnTo>
                    <a:pt x="0" y="6"/>
                  </a:lnTo>
                  <a:lnTo>
                    <a:pt x="3" y="2"/>
                  </a:lnTo>
                  <a:lnTo>
                    <a:pt x="8" y="0"/>
                  </a:lnTo>
                  <a:lnTo>
                    <a:pt x="14" y="0"/>
                  </a:lnTo>
                  <a:lnTo>
                    <a:pt x="21" y="0"/>
                  </a:lnTo>
                  <a:lnTo>
                    <a:pt x="28" y="1"/>
                  </a:lnTo>
                  <a:lnTo>
                    <a:pt x="35" y="3"/>
                  </a:lnTo>
                  <a:lnTo>
                    <a:pt x="40" y="7"/>
                  </a:lnTo>
                  <a:lnTo>
                    <a:pt x="45" y="11"/>
                  </a:lnTo>
                  <a:lnTo>
                    <a:pt x="45" y="11"/>
                  </a:lnTo>
                  <a:lnTo>
                    <a:pt x="44" y="13"/>
                  </a:lnTo>
                  <a:lnTo>
                    <a:pt x="42" y="15"/>
                  </a:lnTo>
                  <a:lnTo>
                    <a:pt x="41" y="17"/>
                  </a:lnTo>
                  <a:lnTo>
                    <a:pt x="38" y="20"/>
                  </a:lnTo>
                  <a:lnTo>
                    <a:pt x="33" y="22"/>
                  </a:lnTo>
                  <a:lnTo>
                    <a:pt x="27" y="24"/>
                  </a:lnTo>
                  <a:lnTo>
                    <a:pt x="19" y="25"/>
                  </a:lnTo>
                </a:path>
              </a:pathLst>
            </a:custGeom>
            <a:solidFill>
              <a:srgbClr val="F2F2F2"/>
            </a:solidFill>
            <a:ln w="9525" cap="rnd">
              <a:noFill/>
              <a:round/>
              <a:headEnd/>
              <a:tailEnd/>
            </a:ln>
            <a:effectLst/>
          </p:spPr>
          <p:txBody>
            <a:bodyPr/>
            <a:lstStyle/>
            <a:p>
              <a:endParaRPr lang="en-US"/>
            </a:p>
          </p:txBody>
        </p:sp>
        <p:sp>
          <p:nvSpPr>
            <p:cNvPr id="19929" name="Freeform 473"/>
            <p:cNvSpPr>
              <a:spLocks/>
            </p:cNvSpPr>
            <p:nvPr/>
          </p:nvSpPr>
          <p:spPr bwMode="auto">
            <a:xfrm>
              <a:off x="2015" y="3690"/>
              <a:ext cx="17" cy="18"/>
            </a:xfrm>
            <a:custGeom>
              <a:avLst/>
              <a:gdLst/>
              <a:ahLst/>
              <a:cxnLst>
                <a:cxn ang="0">
                  <a:pos x="16" y="17"/>
                </a:cxn>
                <a:cxn ang="0">
                  <a:pos x="16" y="16"/>
                </a:cxn>
                <a:cxn ang="0">
                  <a:pos x="14" y="14"/>
                </a:cxn>
                <a:cxn ang="0">
                  <a:pos x="12" y="13"/>
                </a:cxn>
                <a:cxn ang="0">
                  <a:pos x="11" y="11"/>
                </a:cxn>
                <a:cxn ang="0">
                  <a:pos x="9" y="8"/>
                </a:cxn>
                <a:cxn ang="0">
                  <a:pos x="9" y="5"/>
                </a:cxn>
                <a:cxn ang="0">
                  <a:pos x="11" y="2"/>
                </a:cxn>
                <a:cxn ang="0">
                  <a:pos x="14" y="0"/>
                </a:cxn>
                <a:cxn ang="0">
                  <a:pos x="13" y="0"/>
                </a:cxn>
                <a:cxn ang="0">
                  <a:pos x="9" y="1"/>
                </a:cxn>
                <a:cxn ang="0">
                  <a:pos x="4" y="2"/>
                </a:cxn>
                <a:cxn ang="0">
                  <a:pos x="2" y="4"/>
                </a:cxn>
                <a:cxn ang="0">
                  <a:pos x="0" y="7"/>
                </a:cxn>
                <a:cxn ang="0">
                  <a:pos x="1" y="10"/>
                </a:cxn>
                <a:cxn ang="0">
                  <a:pos x="6" y="13"/>
                </a:cxn>
                <a:cxn ang="0">
                  <a:pos x="16" y="17"/>
                </a:cxn>
              </a:cxnLst>
              <a:rect l="0" t="0" r="r" b="b"/>
              <a:pathLst>
                <a:path w="17" h="18">
                  <a:moveTo>
                    <a:pt x="16" y="17"/>
                  </a:moveTo>
                  <a:lnTo>
                    <a:pt x="16" y="16"/>
                  </a:lnTo>
                  <a:lnTo>
                    <a:pt x="14" y="14"/>
                  </a:lnTo>
                  <a:lnTo>
                    <a:pt x="12" y="13"/>
                  </a:lnTo>
                  <a:lnTo>
                    <a:pt x="11" y="11"/>
                  </a:lnTo>
                  <a:lnTo>
                    <a:pt x="9" y="8"/>
                  </a:lnTo>
                  <a:lnTo>
                    <a:pt x="9" y="5"/>
                  </a:lnTo>
                  <a:lnTo>
                    <a:pt x="11" y="2"/>
                  </a:lnTo>
                  <a:lnTo>
                    <a:pt x="14" y="0"/>
                  </a:lnTo>
                  <a:lnTo>
                    <a:pt x="13" y="0"/>
                  </a:lnTo>
                  <a:lnTo>
                    <a:pt x="9" y="1"/>
                  </a:lnTo>
                  <a:lnTo>
                    <a:pt x="4" y="2"/>
                  </a:lnTo>
                  <a:lnTo>
                    <a:pt x="2" y="4"/>
                  </a:lnTo>
                  <a:lnTo>
                    <a:pt x="0" y="7"/>
                  </a:lnTo>
                  <a:lnTo>
                    <a:pt x="1" y="10"/>
                  </a:lnTo>
                  <a:lnTo>
                    <a:pt x="6" y="13"/>
                  </a:lnTo>
                  <a:lnTo>
                    <a:pt x="16" y="17"/>
                  </a:lnTo>
                </a:path>
              </a:pathLst>
            </a:custGeom>
            <a:solidFill>
              <a:srgbClr val="D8D8D8"/>
            </a:solidFill>
            <a:ln w="9525" cap="rnd">
              <a:noFill/>
              <a:round/>
              <a:headEnd/>
              <a:tailEnd/>
            </a:ln>
            <a:effectLst/>
          </p:spPr>
          <p:txBody>
            <a:bodyPr/>
            <a:lstStyle/>
            <a:p>
              <a:endParaRPr lang="en-US"/>
            </a:p>
          </p:txBody>
        </p:sp>
        <p:sp>
          <p:nvSpPr>
            <p:cNvPr id="19930" name="Freeform 474"/>
            <p:cNvSpPr>
              <a:spLocks/>
            </p:cNvSpPr>
            <p:nvPr/>
          </p:nvSpPr>
          <p:spPr bwMode="auto">
            <a:xfrm>
              <a:off x="2015" y="3697"/>
              <a:ext cx="56" cy="17"/>
            </a:xfrm>
            <a:custGeom>
              <a:avLst/>
              <a:gdLst/>
              <a:ahLst/>
              <a:cxnLst>
                <a:cxn ang="0">
                  <a:pos x="0" y="0"/>
                </a:cxn>
                <a:cxn ang="0">
                  <a:pos x="0" y="0"/>
                </a:cxn>
                <a:cxn ang="0">
                  <a:pos x="0" y="0"/>
                </a:cxn>
                <a:cxn ang="0">
                  <a:pos x="0" y="1"/>
                </a:cxn>
                <a:cxn ang="0">
                  <a:pos x="0" y="4"/>
                </a:cxn>
                <a:cxn ang="0">
                  <a:pos x="2" y="7"/>
                </a:cxn>
                <a:cxn ang="0">
                  <a:pos x="5" y="10"/>
                </a:cxn>
                <a:cxn ang="0">
                  <a:pos x="10" y="13"/>
                </a:cxn>
                <a:cxn ang="0">
                  <a:pos x="16" y="14"/>
                </a:cxn>
                <a:cxn ang="0">
                  <a:pos x="26" y="16"/>
                </a:cxn>
                <a:cxn ang="0">
                  <a:pos x="26" y="16"/>
                </a:cxn>
                <a:cxn ang="0">
                  <a:pos x="35" y="16"/>
                </a:cxn>
                <a:cxn ang="0">
                  <a:pos x="42" y="14"/>
                </a:cxn>
                <a:cxn ang="0">
                  <a:pos x="47" y="11"/>
                </a:cxn>
                <a:cxn ang="0">
                  <a:pos x="50" y="8"/>
                </a:cxn>
                <a:cxn ang="0">
                  <a:pos x="52" y="4"/>
                </a:cxn>
                <a:cxn ang="0">
                  <a:pos x="54" y="2"/>
                </a:cxn>
                <a:cxn ang="0">
                  <a:pos x="55" y="0"/>
                </a:cxn>
                <a:cxn ang="0">
                  <a:pos x="55" y="0"/>
                </a:cxn>
              </a:cxnLst>
              <a:rect l="0" t="0" r="r" b="b"/>
              <a:pathLst>
                <a:path w="56" h="17">
                  <a:moveTo>
                    <a:pt x="0" y="0"/>
                  </a:moveTo>
                  <a:lnTo>
                    <a:pt x="0" y="0"/>
                  </a:lnTo>
                  <a:lnTo>
                    <a:pt x="0" y="0"/>
                  </a:lnTo>
                  <a:lnTo>
                    <a:pt x="0" y="1"/>
                  </a:lnTo>
                  <a:lnTo>
                    <a:pt x="0" y="4"/>
                  </a:lnTo>
                  <a:lnTo>
                    <a:pt x="2" y="7"/>
                  </a:lnTo>
                  <a:lnTo>
                    <a:pt x="5" y="10"/>
                  </a:lnTo>
                  <a:lnTo>
                    <a:pt x="10" y="13"/>
                  </a:lnTo>
                  <a:lnTo>
                    <a:pt x="16" y="14"/>
                  </a:lnTo>
                  <a:lnTo>
                    <a:pt x="26" y="16"/>
                  </a:lnTo>
                  <a:lnTo>
                    <a:pt x="26" y="16"/>
                  </a:lnTo>
                  <a:lnTo>
                    <a:pt x="35" y="16"/>
                  </a:lnTo>
                  <a:lnTo>
                    <a:pt x="42" y="14"/>
                  </a:lnTo>
                  <a:lnTo>
                    <a:pt x="47" y="11"/>
                  </a:lnTo>
                  <a:lnTo>
                    <a:pt x="50" y="8"/>
                  </a:lnTo>
                  <a:lnTo>
                    <a:pt x="52" y="4"/>
                  </a:lnTo>
                  <a:lnTo>
                    <a:pt x="54" y="2"/>
                  </a:lnTo>
                  <a:lnTo>
                    <a:pt x="55" y="0"/>
                  </a:lnTo>
                  <a:lnTo>
                    <a:pt x="55" y="0"/>
                  </a:lnTo>
                </a:path>
              </a:pathLst>
            </a:custGeom>
            <a:noFill/>
            <a:ln w="12699" cap="rnd" cmpd="sng">
              <a:solidFill>
                <a:srgbClr val="000000"/>
              </a:solidFill>
              <a:prstDash val="solid"/>
              <a:round/>
              <a:headEnd type="none" w="sm" len="sm"/>
              <a:tailEnd type="none" w="sm" len="sm"/>
            </a:ln>
            <a:effectLst/>
          </p:spPr>
          <p:txBody>
            <a:bodyPr/>
            <a:lstStyle/>
            <a:p>
              <a:endParaRPr lang="en-US"/>
            </a:p>
          </p:txBody>
        </p:sp>
        <p:sp>
          <p:nvSpPr>
            <p:cNvPr id="19931" name="Freeform 475"/>
            <p:cNvSpPr>
              <a:spLocks/>
            </p:cNvSpPr>
            <p:nvPr/>
          </p:nvSpPr>
          <p:spPr bwMode="auto">
            <a:xfrm>
              <a:off x="2001" y="3628"/>
              <a:ext cx="60" cy="20"/>
            </a:xfrm>
            <a:custGeom>
              <a:avLst/>
              <a:gdLst/>
              <a:ahLst/>
              <a:cxnLst>
                <a:cxn ang="0">
                  <a:pos x="56" y="0"/>
                </a:cxn>
                <a:cxn ang="0">
                  <a:pos x="53" y="2"/>
                </a:cxn>
                <a:cxn ang="0">
                  <a:pos x="49" y="3"/>
                </a:cxn>
                <a:cxn ang="0">
                  <a:pos x="44" y="5"/>
                </a:cxn>
                <a:cxn ang="0">
                  <a:pos x="40" y="7"/>
                </a:cxn>
                <a:cxn ang="0">
                  <a:pos x="35" y="8"/>
                </a:cxn>
                <a:cxn ang="0">
                  <a:pos x="30" y="10"/>
                </a:cxn>
                <a:cxn ang="0">
                  <a:pos x="25" y="11"/>
                </a:cxn>
                <a:cxn ang="0">
                  <a:pos x="21" y="11"/>
                </a:cxn>
                <a:cxn ang="0">
                  <a:pos x="16" y="12"/>
                </a:cxn>
                <a:cxn ang="0">
                  <a:pos x="13" y="13"/>
                </a:cxn>
                <a:cxn ang="0">
                  <a:pos x="9" y="14"/>
                </a:cxn>
                <a:cxn ang="0">
                  <a:pos x="5" y="15"/>
                </a:cxn>
                <a:cxn ang="0">
                  <a:pos x="3" y="15"/>
                </a:cxn>
                <a:cxn ang="0">
                  <a:pos x="1" y="15"/>
                </a:cxn>
                <a:cxn ang="0">
                  <a:pos x="0" y="15"/>
                </a:cxn>
                <a:cxn ang="0">
                  <a:pos x="0" y="15"/>
                </a:cxn>
                <a:cxn ang="0">
                  <a:pos x="0" y="19"/>
                </a:cxn>
                <a:cxn ang="0">
                  <a:pos x="0" y="19"/>
                </a:cxn>
                <a:cxn ang="0">
                  <a:pos x="1" y="19"/>
                </a:cxn>
                <a:cxn ang="0">
                  <a:pos x="3" y="19"/>
                </a:cxn>
                <a:cxn ang="0">
                  <a:pos x="6" y="18"/>
                </a:cxn>
                <a:cxn ang="0">
                  <a:pos x="9" y="18"/>
                </a:cxn>
                <a:cxn ang="0">
                  <a:pos x="13" y="17"/>
                </a:cxn>
                <a:cxn ang="0">
                  <a:pos x="17" y="16"/>
                </a:cxn>
                <a:cxn ang="0">
                  <a:pos x="22" y="15"/>
                </a:cxn>
                <a:cxn ang="0">
                  <a:pos x="26" y="15"/>
                </a:cxn>
                <a:cxn ang="0">
                  <a:pos x="31" y="13"/>
                </a:cxn>
                <a:cxn ang="0">
                  <a:pos x="36" y="11"/>
                </a:cxn>
                <a:cxn ang="0">
                  <a:pos x="41" y="11"/>
                </a:cxn>
                <a:cxn ang="0">
                  <a:pos x="46" y="9"/>
                </a:cxn>
                <a:cxn ang="0">
                  <a:pos x="50" y="7"/>
                </a:cxn>
                <a:cxn ang="0">
                  <a:pos x="54" y="6"/>
                </a:cxn>
                <a:cxn ang="0">
                  <a:pos x="59" y="3"/>
                </a:cxn>
                <a:cxn ang="0">
                  <a:pos x="56" y="0"/>
                </a:cxn>
              </a:cxnLst>
              <a:rect l="0" t="0" r="r" b="b"/>
              <a:pathLst>
                <a:path w="60" h="20">
                  <a:moveTo>
                    <a:pt x="56" y="0"/>
                  </a:moveTo>
                  <a:lnTo>
                    <a:pt x="53" y="2"/>
                  </a:lnTo>
                  <a:lnTo>
                    <a:pt x="49" y="3"/>
                  </a:lnTo>
                  <a:lnTo>
                    <a:pt x="44" y="5"/>
                  </a:lnTo>
                  <a:lnTo>
                    <a:pt x="40" y="7"/>
                  </a:lnTo>
                  <a:lnTo>
                    <a:pt x="35" y="8"/>
                  </a:lnTo>
                  <a:lnTo>
                    <a:pt x="30" y="10"/>
                  </a:lnTo>
                  <a:lnTo>
                    <a:pt x="25" y="11"/>
                  </a:lnTo>
                  <a:lnTo>
                    <a:pt x="21" y="11"/>
                  </a:lnTo>
                  <a:lnTo>
                    <a:pt x="16" y="12"/>
                  </a:lnTo>
                  <a:lnTo>
                    <a:pt x="13" y="13"/>
                  </a:lnTo>
                  <a:lnTo>
                    <a:pt x="9" y="14"/>
                  </a:lnTo>
                  <a:lnTo>
                    <a:pt x="5" y="15"/>
                  </a:lnTo>
                  <a:lnTo>
                    <a:pt x="3" y="15"/>
                  </a:lnTo>
                  <a:lnTo>
                    <a:pt x="1" y="15"/>
                  </a:lnTo>
                  <a:lnTo>
                    <a:pt x="0" y="15"/>
                  </a:lnTo>
                  <a:lnTo>
                    <a:pt x="0" y="15"/>
                  </a:lnTo>
                  <a:lnTo>
                    <a:pt x="0" y="19"/>
                  </a:lnTo>
                  <a:lnTo>
                    <a:pt x="0" y="19"/>
                  </a:lnTo>
                  <a:lnTo>
                    <a:pt x="1" y="19"/>
                  </a:lnTo>
                  <a:lnTo>
                    <a:pt x="3" y="19"/>
                  </a:lnTo>
                  <a:lnTo>
                    <a:pt x="6" y="18"/>
                  </a:lnTo>
                  <a:lnTo>
                    <a:pt x="9" y="18"/>
                  </a:lnTo>
                  <a:lnTo>
                    <a:pt x="13" y="17"/>
                  </a:lnTo>
                  <a:lnTo>
                    <a:pt x="17" y="16"/>
                  </a:lnTo>
                  <a:lnTo>
                    <a:pt x="22" y="15"/>
                  </a:lnTo>
                  <a:lnTo>
                    <a:pt x="26" y="15"/>
                  </a:lnTo>
                  <a:lnTo>
                    <a:pt x="31" y="13"/>
                  </a:lnTo>
                  <a:lnTo>
                    <a:pt x="36" y="11"/>
                  </a:lnTo>
                  <a:lnTo>
                    <a:pt x="41" y="11"/>
                  </a:lnTo>
                  <a:lnTo>
                    <a:pt x="46" y="9"/>
                  </a:lnTo>
                  <a:lnTo>
                    <a:pt x="50" y="7"/>
                  </a:lnTo>
                  <a:lnTo>
                    <a:pt x="54" y="6"/>
                  </a:lnTo>
                  <a:lnTo>
                    <a:pt x="59" y="3"/>
                  </a:lnTo>
                  <a:lnTo>
                    <a:pt x="56" y="0"/>
                  </a:lnTo>
                </a:path>
              </a:pathLst>
            </a:custGeom>
            <a:solidFill>
              <a:srgbClr val="000000"/>
            </a:solidFill>
            <a:ln w="9525" cap="rnd">
              <a:noFill/>
              <a:round/>
              <a:headEnd/>
              <a:tailEnd/>
            </a:ln>
            <a:effectLst/>
          </p:spPr>
          <p:txBody>
            <a:bodyPr/>
            <a:lstStyle/>
            <a:p>
              <a:endParaRPr lang="en-US"/>
            </a:p>
          </p:txBody>
        </p:sp>
        <p:sp>
          <p:nvSpPr>
            <p:cNvPr id="19932" name="Freeform 476"/>
            <p:cNvSpPr>
              <a:spLocks/>
            </p:cNvSpPr>
            <p:nvPr/>
          </p:nvSpPr>
          <p:spPr bwMode="auto">
            <a:xfrm>
              <a:off x="2042" y="3648"/>
              <a:ext cx="61" cy="20"/>
            </a:xfrm>
            <a:custGeom>
              <a:avLst/>
              <a:gdLst/>
              <a:ahLst/>
              <a:cxnLst>
                <a:cxn ang="0">
                  <a:pos x="57" y="0"/>
                </a:cxn>
                <a:cxn ang="0">
                  <a:pos x="54" y="2"/>
                </a:cxn>
                <a:cxn ang="0">
                  <a:pos x="50" y="3"/>
                </a:cxn>
                <a:cxn ang="0">
                  <a:pos x="46" y="5"/>
                </a:cxn>
                <a:cxn ang="0">
                  <a:pos x="41" y="7"/>
                </a:cxn>
                <a:cxn ang="0">
                  <a:pos x="36" y="8"/>
                </a:cxn>
                <a:cxn ang="0">
                  <a:pos x="32" y="9"/>
                </a:cxn>
                <a:cxn ang="0">
                  <a:pos x="26" y="11"/>
                </a:cxn>
                <a:cxn ang="0">
                  <a:pos x="22" y="11"/>
                </a:cxn>
                <a:cxn ang="0">
                  <a:pos x="17" y="12"/>
                </a:cxn>
                <a:cxn ang="0">
                  <a:pos x="13" y="13"/>
                </a:cxn>
                <a:cxn ang="0">
                  <a:pos x="9" y="14"/>
                </a:cxn>
                <a:cxn ang="0">
                  <a:pos x="5" y="14"/>
                </a:cxn>
                <a:cxn ang="0">
                  <a:pos x="3" y="15"/>
                </a:cxn>
                <a:cxn ang="0">
                  <a:pos x="1" y="15"/>
                </a:cxn>
                <a:cxn ang="0">
                  <a:pos x="0" y="15"/>
                </a:cxn>
                <a:cxn ang="0">
                  <a:pos x="0" y="15"/>
                </a:cxn>
                <a:cxn ang="0">
                  <a:pos x="0" y="19"/>
                </a:cxn>
                <a:cxn ang="0">
                  <a:pos x="0" y="19"/>
                </a:cxn>
                <a:cxn ang="0">
                  <a:pos x="1" y="18"/>
                </a:cxn>
                <a:cxn ang="0">
                  <a:pos x="3" y="18"/>
                </a:cxn>
                <a:cxn ang="0">
                  <a:pos x="6" y="18"/>
                </a:cxn>
                <a:cxn ang="0">
                  <a:pos x="10" y="17"/>
                </a:cxn>
                <a:cxn ang="0">
                  <a:pos x="14" y="17"/>
                </a:cxn>
                <a:cxn ang="0">
                  <a:pos x="18" y="16"/>
                </a:cxn>
                <a:cxn ang="0">
                  <a:pos x="22" y="15"/>
                </a:cxn>
                <a:cxn ang="0">
                  <a:pos x="27" y="14"/>
                </a:cxn>
                <a:cxn ang="0">
                  <a:pos x="32" y="13"/>
                </a:cxn>
                <a:cxn ang="0">
                  <a:pos x="37" y="11"/>
                </a:cxn>
                <a:cxn ang="0">
                  <a:pos x="42" y="11"/>
                </a:cxn>
                <a:cxn ang="0">
                  <a:pos x="47" y="9"/>
                </a:cxn>
                <a:cxn ang="0">
                  <a:pos x="51" y="7"/>
                </a:cxn>
                <a:cxn ang="0">
                  <a:pos x="55" y="5"/>
                </a:cxn>
                <a:cxn ang="0">
                  <a:pos x="60" y="3"/>
                </a:cxn>
                <a:cxn ang="0">
                  <a:pos x="57" y="0"/>
                </a:cxn>
              </a:cxnLst>
              <a:rect l="0" t="0" r="r" b="b"/>
              <a:pathLst>
                <a:path w="61" h="20">
                  <a:moveTo>
                    <a:pt x="57" y="0"/>
                  </a:moveTo>
                  <a:lnTo>
                    <a:pt x="54" y="2"/>
                  </a:lnTo>
                  <a:lnTo>
                    <a:pt x="50" y="3"/>
                  </a:lnTo>
                  <a:lnTo>
                    <a:pt x="46" y="5"/>
                  </a:lnTo>
                  <a:lnTo>
                    <a:pt x="41" y="7"/>
                  </a:lnTo>
                  <a:lnTo>
                    <a:pt x="36" y="8"/>
                  </a:lnTo>
                  <a:lnTo>
                    <a:pt x="32" y="9"/>
                  </a:lnTo>
                  <a:lnTo>
                    <a:pt x="26" y="11"/>
                  </a:lnTo>
                  <a:lnTo>
                    <a:pt x="22" y="11"/>
                  </a:lnTo>
                  <a:lnTo>
                    <a:pt x="17" y="12"/>
                  </a:lnTo>
                  <a:lnTo>
                    <a:pt x="13" y="13"/>
                  </a:lnTo>
                  <a:lnTo>
                    <a:pt x="9" y="14"/>
                  </a:lnTo>
                  <a:lnTo>
                    <a:pt x="5" y="14"/>
                  </a:lnTo>
                  <a:lnTo>
                    <a:pt x="3" y="15"/>
                  </a:lnTo>
                  <a:lnTo>
                    <a:pt x="1" y="15"/>
                  </a:lnTo>
                  <a:lnTo>
                    <a:pt x="0" y="15"/>
                  </a:lnTo>
                  <a:lnTo>
                    <a:pt x="0" y="15"/>
                  </a:lnTo>
                  <a:lnTo>
                    <a:pt x="0" y="19"/>
                  </a:lnTo>
                  <a:lnTo>
                    <a:pt x="0" y="19"/>
                  </a:lnTo>
                  <a:lnTo>
                    <a:pt x="1" y="18"/>
                  </a:lnTo>
                  <a:lnTo>
                    <a:pt x="3" y="18"/>
                  </a:lnTo>
                  <a:lnTo>
                    <a:pt x="6" y="18"/>
                  </a:lnTo>
                  <a:lnTo>
                    <a:pt x="10" y="17"/>
                  </a:lnTo>
                  <a:lnTo>
                    <a:pt x="14" y="17"/>
                  </a:lnTo>
                  <a:lnTo>
                    <a:pt x="18" y="16"/>
                  </a:lnTo>
                  <a:lnTo>
                    <a:pt x="22" y="15"/>
                  </a:lnTo>
                  <a:lnTo>
                    <a:pt x="27" y="14"/>
                  </a:lnTo>
                  <a:lnTo>
                    <a:pt x="32" y="13"/>
                  </a:lnTo>
                  <a:lnTo>
                    <a:pt x="37" y="11"/>
                  </a:lnTo>
                  <a:lnTo>
                    <a:pt x="42" y="11"/>
                  </a:lnTo>
                  <a:lnTo>
                    <a:pt x="47" y="9"/>
                  </a:lnTo>
                  <a:lnTo>
                    <a:pt x="51" y="7"/>
                  </a:lnTo>
                  <a:lnTo>
                    <a:pt x="55" y="5"/>
                  </a:lnTo>
                  <a:lnTo>
                    <a:pt x="60" y="3"/>
                  </a:lnTo>
                  <a:lnTo>
                    <a:pt x="57" y="0"/>
                  </a:lnTo>
                </a:path>
              </a:pathLst>
            </a:custGeom>
            <a:solidFill>
              <a:srgbClr val="000000"/>
            </a:solidFill>
            <a:ln w="9525" cap="rnd">
              <a:noFill/>
              <a:round/>
              <a:headEnd/>
              <a:tailEnd/>
            </a:ln>
            <a:effectLst/>
          </p:spPr>
          <p:txBody>
            <a:bodyPr/>
            <a:lstStyle/>
            <a:p>
              <a:endParaRPr lang="en-US"/>
            </a:p>
          </p:txBody>
        </p:sp>
        <p:sp>
          <p:nvSpPr>
            <p:cNvPr id="19933" name="Freeform 477"/>
            <p:cNvSpPr>
              <a:spLocks/>
            </p:cNvSpPr>
            <p:nvPr/>
          </p:nvSpPr>
          <p:spPr bwMode="auto">
            <a:xfrm>
              <a:off x="1763" y="3666"/>
              <a:ext cx="66" cy="17"/>
            </a:xfrm>
            <a:custGeom>
              <a:avLst/>
              <a:gdLst/>
              <a:ahLst/>
              <a:cxnLst>
                <a:cxn ang="0">
                  <a:pos x="65" y="0"/>
                </a:cxn>
                <a:cxn ang="0">
                  <a:pos x="56" y="2"/>
                </a:cxn>
                <a:cxn ang="0">
                  <a:pos x="49" y="4"/>
                </a:cxn>
                <a:cxn ang="0">
                  <a:pos x="42" y="6"/>
                </a:cxn>
                <a:cxn ang="0">
                  <a:pos x="36" y="6"/>
                </a:cxn>
                <a:cxn ang="0">
                  <a:pos x="30" y="6"/>
                </a:cxn>
                <a:cxn ang="0">
                  <a:pos x="25" y="6"/>
                </a:cxn>
                <a:cxn ang="0">
                  <a:pos x="20" y="6"/>
                </a:cxn>
                <a:cxn ang="0">
                  <a:pos x="16" y="6"/>
                </a:cxn>
                <a:cxn ang="0">
                  <a:pos x="12" y="6"/>
                </a:cxn>
                <a:cxn ang="0">
                  <a:pos x="9" y="4"/>
                </a:cxn>
                <a:cxn ang="0">
                  <a:pos x="6" y="4"/>
                </a:cxn>
                <a:cxn ang="0">
                  <a:pos x="4" y="2"/>
                </a:cxn>
                <a:cxn ang="0">
                  <a:pos x="2" y="2"/>
                </a:cxn>
                <a:cxn ang="0">
                  <a:pos x="2" y="0"/>
                </a:cxn>
                <a:cxn ang="0">
                  <a:pos x="1" y="0"/>
                </a:cxn>
                <a:cxn ang="0">
                  <a:pos x="1" y="0"/>
                </a:cxn>
                <a:cxn ang="0">
                  <a:pos x="0" y="8"/>
                </a:cxn>
                <a:cxn ang="0">
                  <a:pos x="0" y="8"/>
                </a:cxn>
                <a:cxn ang="0">
                  <a:pos x="0" y="10"/>
                </a:cxn>
                <a:cxn ang="0">
                  <a:pos x="2" y="10"/>
                </a:cxn>
                <a:cxn ang="0">
                  <a:pos x="4" y="12"/>
                </a:cxn>
                <a:cxn ang="0">
                  <a:pos x="6" y="12"/>
                </a:cxn>
                <a:cxn ang="0">
                  <a:pos x="9" y="14"/>
                </a:cxn>
                <a:cxn ang="0">
                  <a:pos x="12" y="14"/>
                </a:cxn>
                <a:cxn ang="0">
                  <a:pos x="16" y="16"/>
                </a:cxn>
                <a:cxn ang="0">
                  <a:pos x="20" y="16"/>
                </a:cxn>
                <a:cxn ang="0">
                  <a:pos x="25" y="16"/>
                </a:cxn>
                <a:cxn ang="0">
                  <a:pos x="30" y="16"/>
                </a:cxn>
                <a:cxn ang="0">
                  <a:pos x="36" y="16"/>
                </a:cxn>
                <a:cxn ang="0">
                  <a:pos x="42" y="16"/>
                </a:cxn>
                <a:cxn ang="0">
                  <a:pos x="49" y="14"/>
                </a:cxn>
                <a:cxn ang="0">
                  <a:pos x="57" y="12"/>
                </a:cxn>
                <a:cxn ang="0">
                  <a:pos x="65" y="8"/>
                </a:cxn>
                <a:cxn ang="0">
                  <a:pos x="65" y="0"/>
                </a:cxn>
              </a:cxnLst>
              <a:rect l="0" t="0" r="r" b="b"/>
              <a:pathLst>
                <a:path w="66" h="17">
                  <a:moveTo>
                    <a:pt x="65" y="0"/>
                  </a:moveTo>
                  <a:lnTo>
                    <a:pt x="56" y="2"/>
                  </a:lnTo>
                  <a:lnTo>
                    <a:pt x="49" y="4"/>
                  </a:lnTo>
                  <a:lnTo>
                    <a:pt x="42" y="6"/>
                  </a:lnTo>
                  <a:lnTo>
                    <a:pt x="36" y="6"/>
                  </a:lnTo>
                  <a:lnTo>
                    <a:pt x="30" y="6"/>
                  </a:lnTo>
                  <a:lnTo>
                    <a:pt x="25" y="6"/>
                  </a:lnTo>
                  <a:lnTo>
                    <a:pt x="20" y="6"/>
                  </a:lnTo>
                  <a:lnTo>
                    <a:pt x="16" y="6"/>
                  </a:lnTo>
                  <a:lnTo>
                    <a:pt x="12" y="6"/>
                  </a:lnTo>
                  <a:lnTo>
                    <a:pt x="9" y="4"/>
                  </a:lnTo>
                  <a:lnTo>
                    <a:pt x="6" y="4"/>
                  </a:lnTo>
                  <a:lnTo>
                    <a:pt x="4" y="2"/>
                  </a:lnTo>
                  <a:lnTo>
                    <a:pt x="2" y="2"/>
                  </a:lnTo>
                  <a:lnTo>
                    <a:pt x="2" y="0"/>
                  </a:lnTo>
                  <a:lnTo>
                    <a:pt x="1" y="0"/>
                  </a:lnTo>
                  <a:lnTo>
                    <a:pt x="1" y="0"/>
                  </a:lnTo>
                  <a:lnTo>
                    <a:pt x="0" y="8"/>
                  </a:lnTo>
                  <a:lnTo>
                    <a:pt x="0" y="8"/>
                  </a:lnTo>
                  <a:lnTo>
                    <a:pt x="0" y="10"/>
                  </a:lnTo>
                  <a:lnTo>
                    <a:pt x="2" y="10"/>
                  </a:lnTo>
                  <a:lnTo>
                    <a:pt x="4" y="12"/>
                  </a:lnTo>
                  <a:lnTo>
                    <a:pt x="6" y="12"/>
                  </a:lnTo>
                  <a:lnTo>
                    <a:pt x="9" y="14"/>
                  </a:lnTo>
                  <a:lnTo>
                    <a:pt x="12" y="14"/>
                  </a:lnTo>
                  <a:lnTo>
                    <a:pt x="16" y="16"/>
                  </a:lnTo>
                  <a:lnTo>
                    <a:pt x="20" y="16"/>
                  </a:lnTo>
                  <a:lnTo>
                    <a:pt x="25" y="16"/>
                  </a:lnTo>
                  <a:lnTo>
                    <a:pt x="30" y="16"/>
                  </a:lnTo>
                  <a:lnTo>
                    <a:pt x="36" y="16"/>
                  </a:lnTo>
                  <a:lnTo>
                    <a:pt x="42" y="16"/>
                  </a:lnTo>
                  <a:lnTo>
                    <a:pt x="49" y="14"/>
                  </a:lnTo>
                  <a:lnTo>
                    <a:pt x="57" y="12"/>
                  </a:lnTo>
                  <a:lnTo>
                    <a:pt x="65" y="8"/>
                  </a:lnTo>
                  <a:lnTo>
                    <a:pt x="65" y="0"/>
                  </a:lnTo>
                </a:path>
              </a:pathLst>
            </a:custGeom>
            <a:solidFill>
              <a:srgbClr val="000000"/>
            </a:solidFill>
            <a:ln w="9525" cap="rnd">
              <a:noFill/>
              <a:round/>
              <a:headEnd/>
              <a:tailEnd/>
            </a:ln>
            <a:effectLst/>
          </p:spPr>
          <p:txBody>
            <a:bodyPr/>
            <a:lstStyle/>
            <a:p>
              <a:endParaRPr lang="en-US"/>
            </a:p>
          </p:txBody>
        </p:sp>
        <p:sp>
          <p:nvSpPr>
            <p:cNvPr id="19934" name="Freeform 478"/>
            <p:cNvSpPr>
              <a:spLocks/>
            </p:cNvSpPr>
            <p:nvPr/>
          </p:nvSpPr>
          <p:spPr bwMode="auto">
            <a:xfrm>
              <a:off x="1816" y="3691"/>
              <a:ext cx="67" cy="17"/>
            </a:xfrm>
            <a:custGeom>
              <a:avLst/>
              <a:gdLst/>
              <a:ahLst/>
              <a:cxnLst>
                <a:cxn ang="0">
                  <a:pos x="65" y="0"/>
                </a:cxn>
                <a:cxn ang="0">
                  <a:pos x="56" y="2"/>
                </a:cxn>
                <a:cxn ang="0">
                  <a:pos x="49" y="4"/>
                </a:cxn>
                <a:cxn ang="0">
                  <a:pos x="42" y="6"/>
                </a:cxn>
                <a:cxn ang="0">
                  <a:pos x="36" y="8"/>
                </a:cxn>
                <a:cxn ang="0">
                  <a:pos x="30" y="8"/>
                </a:cxn>
                <a:cxn ang="0">
                  <a:pos x="25" y="8"/>
                </a:cxn>
                <a:cxn ang="0">
                  <a:pos x="21" y="8"/>
                </a:cxn>
                <a:cxn ang="0">
                  <a:pos x="16" y="6"/>
                </a:cxn>
                <a:cxn ang="0">
                  <a:pos x="12" y="6"/>
                </a:cxn>
                <a:cxn ang="0">
                  <a:pos x="9" y="4"/>
                </a:cxn>
                <a:cxn ang="0">
                  <a:pos x="7" y="4"/>
                </a:cxn>
                <a:cxn ang="0">
                  <a:pos x="4" y="2"/>
                </a:cxn>
                <a:cxn ang="0">
                  <a:pos x="3" y="2"/>
                </a:cxn>
                <a:cxn ang="0">
                  <a:pos x="2" y="0"/>
                </a:cxn>
                <a:cxn ang="0">
                  <a:pos x="2" y="0"/>
                </a:cxn>
                <a:cxn ang="0">
                  <a:pos x="1" y="0"/>
                </a:cxn>
                <a:cxn ang="0">
                  <a:pos x="0" y="8"/>
                </a:cxn>
                <a:cxn ang="0">
                  <a:pos x="0" y="8"/>
                </a:cxn>
                <a:cxn ang="0">
                  <a:pos x="1" y="10"/>
                </a:cxn>
                <a:cxn ang="0">
                  <a:pos x="2" y="10"/>
                </a:cxn>
                <a:cxn ang="0">
                  <a:pos x="4" y="12"/>
                </a:cxn>
                <a:cxn ang="0">
                  <a:pos x="6" y="12"/>
                </a:cxn>
                <a:cxn ang="0">
                  <a:pos x="9" y="14"/>
                </a:cxn>
                <a:cxn ang="0">
                  <a:pos x="12" y="14"/>
                </a:cxn>
                <a:cxn ang="0">
                  <a:pos x="16" y="16"/>
                </a:cxn>
                <a:cxn ang="0">
                  <a:pos x="21" y="16"/>
                </a:cxn>
                <a:cxn ang="0">
                  <a:pos x="25" y="16"/>
                </a:cxn>
                <a:cxn ang="0">
                  <a:pos x="30" y="16"/>
                </a:cxn>
                <a:cxn ang="0">
                  <a:pos x="36" y="16"/>
                </a:cxn>
                <a:cxn ang="0">
                  <a:pos x="42" y="16"/>
                </a:cxn>
                <a:cxn ang="0">
                  <a:pos x="49" y="14"/>
                </a:cxn>
                <a:cxn ang="0">
                  <a:pos x="57" y="12"/>
                </a:cxn>
                <a:cxn ang="0">
                  <a:pos x="66" y="8"/>
                </a:cxn>
                <a:cxn ang="0">
                  <a:pos x="65" y="0"/>
                </a:cxn>
              </a:cxnLst>
              <a:rect l="0" t="0" r="r" b="b"/>
              <a:pathLst>
                <a:path w="67" h="17">
                  <a:moveTo>
                    <a:pt x="65" y="0"/>
                  </a:moveTo>
                  <a:lnTo>
                    <a:pt x="56" y="2"/>
                  </a:lnTo>
                  <a:lnTo>
                    <a:pt x="49" y="4"/>
                  </a:lnTo>
                  <a:lnTo>
                    <a:pt x="42" y="6"/>
                  </a:lnTo>
                  <a:lnTo>
                    <a:pt x="36" y="8"/>
                  </a:lnTo>
                  <a:lnTo>
                    <a:pt x="30" y="8"/>
                  </a:lnTo>
                  <a:lnTo>
                    <a:pt x="25" y="8"/>
                  </a:lnTo>
                  <a:lnTo>
                    <a:pt x="21" y="8"/>
                  </a:lnTo>
                  <a:lnTo>
                    <a:pt x="16" y="6"/>
                  </a:lnTo>
                  <a:lnTo>
                    <a:pt x="12" y="6"/>
                  </a:lnTo>
                  <a:lnTo>
                    <a:pt x="9" y="4"/>
                  </a:lnTo>
                  <a:lnTo>
                    <a:pt x="7" y="4"/>
                  </a:lnTo>
                  <a:lnTo>
                    <a:pt x="4" y="2"/>
                  </a:lnTo>
                  <a:lnTo>
                    <a:pt x="3" y="2"/>
                  </a:lnTo>
                  <a:lnTo>
                    <a:pt x="2" y="0"/>
                  </a:lnTo>
                  <a:lnTo>
                    <a:pt x="2" y="0"/>
                  </a:lnTo>
                  <a:lnTo>
                    <a:pt x="1" y="0"/>
                  </a:lnTo>
                  <a:lnTo>
                    <a:pt x="0" y="8"/>
                  </a:lnTo>
                  <a:lnTo>
                    <a:pt x="0" y="8"/>
                  </a:lnTo>
                  <a:lnTo>
                    <a:pt x="1" y="10"/>
                  </a:lnTo>
                  <a:lnTo>
                    <a:pt x="2" y="10"/>
                  </a:lnTo>
                  <a:lnTo>
                    <a:pt x="4" y="12"/>
                  </a:lnTo>
                  <a:lnTo>
                    <a:pt x="6" y="12"/>
                  </a:lnTo>
                  <a:lnTo>
                    <a:pt x="9" y="14"/>
                  </a:lnTo>
                  <a:lnTo>
                    <a:pt x="12" y="14"/>
                  </a:lnTo>
                  <a:lnTo>
                    <a:pt x="16" y="16"/>
                  </a:lnTo>
                  <a:lnTo>
                    <a:pt x="21" y="16"/>
                  </a:lnTo>
                  <a:lnTo>
                    <a:pt x="25" y="16"/>
                  </a:lnTo>
                  <a:lnTo>
                    <a:pt x="30" y="16"/>
                  </a:lnTo>
                  <a:lnTo>
                    <a:pt x="36" y="16"/>
                  </a:lnTo>
                  <a:lnTo>
                    <a:pt x="42" y="16"/>
                  </a:lnTo>
                  <a:lnTo>
                    <a:pt x="49" y="14"/>
                  </a:lnTo>
                  <a:lnTo>
                    <a:pt x="57" y="12"/>
                  </a:lnTo>
                  <a:lnTo>
                    <a:pt x="66" y="8"/>
                  </a:lnTo>
                  <a:lnTo>
                    <a:pt x="65" y="0"/>
                  </a:lnTo>
                </a:path>
              </a:pathLst>
            </a:custGeom>
            <a:solidFill>
              <a:srgbClr val="000000"/>
            </a:solidFill>
            <a:ln w="9525" cap="rnd">
              <a:noFill/>
              <a:round/>
              <a:headEnd/>
              <a:tailEnd/>
            </a:ln>
            <a:effectLst/>
          </p:spPr>
          <p:txBody>
            <a:bodyPr/>
            <a:lstStyle/>
            <a:p>
              <a:endParaRPr lang="en-US"/>
            </a:p>
          </p:txBody>
        </p:sp>
        <p:sp>
          <p:nvSpPr>
            <p:cNvPr id="19935" name="Freeform 479"/>
            <p:cNvSpPr>
              <a:spLocks/>
            </p:cNvSpPr>
            <p:nvPr/>
          </p:nvSpPr>
          <p:spPr bwMode="auto">
            <a:xfrm>
              <a:off x="2049" y="3639"/>
              <a:ext cx="32" cy="17"/>
            </a:xfrm>
            <a:custGeom>
              <a:avLst/>
              <a:gdLst/>
              <a:ahLst/>
              <a:cxnLst>
                <a:cxn ang="0">
                  <a:pos x="29" y="0"/>
                </a:cxn>
                <a:cxn ang="0">
                  <a:pos x="25" y="2"/>
                </a:cxn>
                <a:cxn ang="0">
                  <a:pos x="20" y="4"/>
                </a:cxn>
                <a:cxn ang="0">
                  <a:pos x="15" y="7"/>
                </a:cxn>
                <a:cxn ang="0">
                  <a:pos x="11" y="8"/>
                </a:cxn>
                <a:cxn ang="0">
                  <a:pos x="6" y="9"/>
                </a:cxn>
                <a:cxn ang="0">
                  <a:pos x="3" y="10"/>
                </a:cxn>
                <a:cxn ang="0">
                  <a:pos x="0" y="11"/>
                </a:cxn>
                <a:cxn ang="0">
                  <a:pos x="0" y="11"/>
                </a:cxn>
                <a:cxn ang="0">
                  <a:pos x="0" y="16"/>
                </a:cxn>
                <a:cxn ang="0">
                  <a:pos x="1" y="15"/>
                </a:cxn>
                <a:cxn ang="0">
                  <a:pos x="3" y="15"/>
                </a:cxn>
                <a:cxn ang="0">
                  <a:pos x="6" y="14"/>
                </a:cxn>
                <a:cxn ang="0">
                  <a:pos x="11" y="12"/>
                </a:cxn>
                <a:cxn ang="0">
                  <a:pos x="16" y="10"/>
                </a:cxn>
                <a:cxn ang="0">
                  <a:pos x="22" y="8"/>
                </a:cxn>
                <a:cxn ang="0">
                  <a:pos x="26" y="6"/>
                </a:cxn>
                <a:cxn ang="0">
                  <a:pos x="31" y="3"/>
                </a:cxn>
                <a:cxn ang="0">
                  <a:pos x="29" y="0"/>
                </a:cxn>
              </a:cxnLst>
              <a:rect l="0" t="0" r="r" b="b"/>
              <a:pathLst>
                <a:path w="32" h="17">
                  <a:moveTo>
                    <a:pt x="29" y="0"/>
                  </a:moveTo>
                  <a:lnTo>
                    <a:pt x="25" y="2"/>
                  </a:lnTo>
                  <a:lnTo>
                    <a:pt x="20" y="4"/>
                  </a:lnTo>
                  <a:lnTo>
                    <a:pt x="15" y="7"/>
                  </a:lnTo>
                  <a:lnTo>
                    <a:pt x="11" y="8"/>
                  </a:lnTo>
                  <a:lnTo>
                    <a:pt x="6" y="9"/>
                  </a:lnTo>
                  <a:lnTo>
                    <a:pt x="3" y="10"/>
                  </a:lnTo>
                  <a:lnTo>
                    <a:pt x="0" y="11"/>
                  </a:lnTo>
                  <a:lnTo>
                    <a:pt x="0" y="11"/>
                  </a:lnTo>
                  <a:lnTo>
                    <a:pt x="0" y="16"/>
                  </a:lnTo>
                  <a:lnTo>
                    <a:pt x="1" y="15"/>
                  </a:lnTo>
                  <a:lnTo>
                    <a:pt x="3" y="15"/>
                  </a:lnTo>
                  <a:lnTo>
                    <a:pt x="6" y="14"/>
                  </a:lnTo>
                  <a:lnTo>
                    <a:pt x="11" y="12"/>
                  </a:lnTo>
                  <a:lnTo>
                    <a:pt x="16" y="10"/>
                  </a:lnTo>
                  <a:lnTo>
                    <a:pt x="22" y="8"/>
                  </a:lnTo>
                  <a:lnTo>
                    <a:pt x="26" y="6"/>
                  </a:lnTo>
                  <a:lnTo>
                    <a:pt x="31" y="3"/>
                  </a:lnTo>
                  <a:lnTo>
                    <a:pt x="29" y="0"/>
                  </a:lnTo>
                </a:path>
              </a:pathLst>
            </a:custGeom>
            <a:solidFill>
              <a:srgbClr val="000000"/>
            </a:solidFill>
            <a:ln w="9525" cap="rnd">
              <a:noFill/>
              <a:round/>
              <a:headEnd/>
              <a:tailEnd/>
            </a:ln>
            <a:effectLst/>
          </p:spPr>
          <p:txBody>
            <a:bodyPr/>
            <a:lstStyle/>
            <a:p>
              <a:endParaRPr lang="en-US"/>
            </a:p>
          </p:txBody>
        </p:sp>
        <p:sp>
          <p:nvSpPr>
            <p:cNvPr id="19936" name="Freeform 480"/>
            <p:cNvSpPr>
              <a:spLocks/>
            </p:cNvSpPr>
            <p:nvPr/>
          </p:nvSpPr>
          <p:spPr bwMode="auto">
            <a:xfrm>
              <a:off x="2003" y="3618"/>
              <a:ext cx="34" cy="17"/>
            </a:xfrm>
            <a:custGeom>
              <a:avLst/>
              <a:gdLst/>
              <a:ahLst/>
              <a:cxnLst>
                <a:cxn ang="0">
                  <a:pos x="30" y="0"/>
                </a:cxn>
                <a:cxn ang="0">
                  <a:pos x="26" y="4"/>
                </a:cxn>
                <a:cxn ang="0">
                  <a:pos x="21" y="6"/>
                </a:cxn>
                <a:cxn ang="0">
                  <a:pos x="16" y="8"/>
                </a:cxn>
                <a:cxn ang="0">
                  <a:pos x="11" y="9"/>
                </a:cxn>
                <a:cxn ang="0">
                  <a:pos x="7" y="10"/>
                </a:cxn>
                <a:cxn ang="0">
                  <a:pos x="3" y="11"/>
                </a:cxn>
                <a:cxn ang="0">
                  <a:pos x="0" y="12"/>
                </a:cxn>
                <a:cxn ang="0">
                  <a:pos x="0" y="12"/>
                </a:cxn>
                <a:cxn ang="0">
                  <a:pos x="0" y="16"/>
                </a:cxn>
                <a:cxn ang="0">
                  <a:pos x="0" y="16"/>
                </a:cxn>
                <a:cxn ang="0">
                  <a:pos x="4" y="16"/>
                </a:cxn>
                <a:cxn ang="0">
                  <a:pos x="7" y="15"/>
                </a:cxn>
                <a:cxn ang="0">
                  <a:pos x="12" y="14"/>
                </a:cxn>
                <a:cxn ang="0">
                  <a:pos x="17" y="13"/>
                </a:cxn>
                <a:cxn ang="0">
                  <a:pos x="22" y="10"/>
                </a:cxn>
                <a:cxn ang="0">
                  <a:pos x="27" y="8"/>
                </a:cxn>
                <a:cxn ang="0">
                  <a:pos x="33" y="5"/>
                </a:cxn>
                <a:cxn ang="0">
                  <a:pos x="30" y="0"/>
                </a:cxn>
              </a:cxnLst>
              <a:rect l="0" t="0" r="r" b="b"/>
              <a:pathLst>
                <a:path w="34" h="17">
                  <a:moveTo>
                    <a:pt x="30" y="0"/>
                  </a:moveTo>
                  <a:lnTo>
                    <a:pt x="26" y="4"/>
                  </a:lnTo>
                  <a:lnTo>
                    <a:pt x="21" y="6"/>
                  </a:lnTo>
                  <a:lnTo>
                    <a:pt x="16" y="8"/>
                  </a:lnTo>
                  <a:lnTo>
                    <a:pt x="11" y="9"/>
                  </a:lnTo>
                  <a:lnTo>
                    <a:pt x="7" y="10"/>
                  </a:lnTo>
                  <a:lnTo>
                    <a:pt x="3" y="11"/>
                  </a:lnTo>
                  <a:lnTo>
                    <a:pt x="0" y="12"/>
                  </a:lnTo>
                  <a:lnTo>
                    <a:pt x="0" y="12"/>
                  </a:lnTo>
                  <a:lnTo>
                    <a:pt x="0" y="16"/>
                  </a:lnTo>
                  <a:lnTo>
                    <a:pt x="0" y="16"/>
                  </a:lnTo>
                  <a:lnTo>
                    <a:pt x="4" y="16"/>
                  </a:lnTo>
                  <a:lnTo>
                    <a:pt x="7" y="15"/>
                  </a:lnTo>
                  <a:lnTo>
                    <a:pt x="12" y="14"/>
                  </a:lnTo>
                  <a:lnTo>
                    <a:pt x="17" y="13"/>
                  </a:lnTo>
                  <a:lnTo>
                    <a:pt x="22" y="10"/>
                  </a:lnTo>
                  <a:lnTo>
                    <a:pt x="27" y="8"/>
                  </a:lnTo>
                  <a:lnTo>
                    <a:pt x="33" y="5"/>
                  </a:lnTo>
                  <a:lnTo>
                    <a:pt x="30" y="0"/>
                  </a:lnTo>
                </a:path>
              </a:pathLst>
            </a:custGeom>
            <a:solidFill>
              <a:srgbClr val="000000"/>
            </a:solidFill>
            <a:ln w="9525" cap="rnd">
              <a:noFill/>
              <a:round/>
              <a:headEnd/>
              <a:tailEnd/>
            </a:ln>
            <a:effectLst/>
          </p:spPr>
          <p:txBody>
            <a:bodyPr/>
            <a:lstStyle/>
            <a:p>
              <a:endParaRPr lang="en-US"/>
            </a:p>
          </p:txBody>
        </p:sp>
        <p:sp>
          <p:nvSpPr>
            <p:cNvPr id="19937" name="Freeform 481"/>
            <p:cNvSpPr>
              <a:spLocks/>
            </p:cNvSpPr>
            <p:nvPr/>
          </p:nvSpPr>
          <p:spPr bwMode="auto">
            <a:xfrm>
              <a:off x="1745" y="3654"/>
              <a:ext cx="44" cy="17"/>
            </a:xfrm>
            <a:custGeom>
              <a:avLst/>
              <a:gdLst/>
              <a:ahLst/>
              <a:cxnLst>
                <a:cxn ang="0">
                  <a:pos x="42" y="0"/>
                </a:cxn>
                <a:cxn ang="0">
                  <a:pos x="34" y="2"/>
                </a:cxn>
                <a:cxn ang="0">
                  <a:pos x="27" y="2"/>
                </a:cxn>
                <a:cxn ang="0">
                  <a:pos x="19" y="5"/>
                </a:cxn>
                <a:cxn ang="0">
                  <a:pos x="13" y="5"/>
                </a:cxn>
                <a:cxn ang="0">
                  <a:pos x="7" y="2"/>
                </a:cxn>
                <a:cxn ang="0">
                  <a:pos x="3" y="2"/>
                </a:cxn>
                <a:cxn ang="0">
                  <a:pos x="0" y="2"/>
                </a:cxn>
                <a:cxn ang="0">
                  <a:pos x="0" y="2"/>
                </a:cxn>
                <a:cxn ang="0">
                  <a:pos x="0" y="13"/>
                </a:cxn>
                <a:cxn ang="0">
                  <a:pos x="0" y="13"/>
                </a:cxn>
                <a:cxn ang="0">
                  <a:pos x="3" y="16"/>
                </a:cxn>
                <a:cxn ang="0">
                  <a:pos x="7" y="16"/>
                </a:cxn>
                <a:cxn ang="0">
                  <a:pos x="13" y="16"/>
                </a:cxn>
                <a:cxn ang="0">
                  <a:pos x="19" y="16"/>
                </a:cxn>
                <a:cxn ang="0">
                  <a:pos x="27" y="16"/>
                </a:cxn>
                <a:cxn ang="0">
                  <a:pos x="34" y="13"/>
                </a:cxn>
                <a:cxn ang="0">
                  <a:pos x="43" y="10"/>
                </a:cxn>
                <a:cxn ang="0">
                  <a:pos x="42" y="0"/>
                </a:cxn>
              </a:cxnLst>
              <a:rect l="0" t="0" r="r" b="b"/>
              <a:pathLst>
                <a:path w="44" h="17">
                  <a:moveTo>
                    <a:pt x="42" y="0"/>
                  </a:moveTo>
                  <a:lnTo>
                    <a:pt x="34" y="2"/>
                  </a:lnTo>
                  <a:lnTo>
                    <a:pt x="27" y="2"/>
                  </a:lnTo>
                  <a:lnTo>
                    <a:pt x="19" y="5"/>
                  </a:lnTo>
                  <a:lnTo>
                    <a:pt x="13" y="5"/>
                  </a:lnTo>
                  <a:lnTo>
                    <a:pt x="7" y="2"/>
                  </a:lnTo>
                  <a:lnTo>
                    <a:pt x="3" y="2"/>
                  </a:lnTo>
                  <a:lnTo>
                    <a:pt x="0" y="2"/>
                  </a:lnTo>
                  <a:lnTo>
                    <a:pt x="0" y="2"/>
                  </a:lnTo>
                  <a:lnTo>
                    <a:pt x="0" y="13"/>
                  </a:lnTo>
                  <a:lnTo>
                    <a:pt x="0" y="13"/>
                  </a:lnTo>
                  <a:lnTo>
                    <a:pt x="3" y="16"/>
                  </a:lnTo>
                  <a:lnTo>
                    <a:pt x="7" y="16"/>
                  </a:lnTo>
                  <a:lnTo>
                    <a:pt x="13" y="16"/>
                  </a:lnTo>
                  <a:lnTo>
                    <a:pt x="19" y="16"/>
                  </a:lnTo>
                  <a:lnTo>
                    <a:pt x="27" y="16"/>
                  </a:lnTo>
                  <a:lnTo>
                    <a:pt x="34" y="13"/>
                  </a:lnTo>
                  <a:lnTo>
                    <a:pt x="43" y="10"/>
                  </a:lnTo>
                  <a:lnTo>
                    <a:pt x="42" y="0"/>
                  </a:lnTo>
                </a:path>
              </a:pathLst>
            </a:custGeom>
            <a:solidFill>
              <a:srgbClr val="000000"/>
            </a:solidFill>
            <a:ln w="9525" cap="rnd">
              <a:noFill/>
              <a:round/>
              <a:headEnd/>
              <a:tailEnd/>
            </a:ln>
            <a:effectLst/>
          </p:spPr>
          <p:txBody>
            <a:bodyPr/>
            <a:lstStyle/>
            <a:p>
              <a:endParaRPr lang="en-US"/>
            </a:p>
          </p:txBody>
        </p:sp>
        <p:sp>
          <p:nvSpPr>
            <p:cNvPr id="19938" name="Freeform 482"/>
            <p:cNvSpPr>
              <a:spLocks/>
            </p:cNvSpPr>
            <p:nvPr/>
          </p:nvSpPr>
          <p:spPr bwMode="auto">
            <a:xfrm>
              <a:off x="1794" y="3679"/>
              <a:ext cx="44" cy="17"/>
            </a:xfrm>
            <a:custGeom>
              <a:avLst/>
              <a:gdLst/>
              <a:ahLst/>
              <a:cxnLst>
                <a:cxn ang="0">
                  <a:pos x="42" y="0"/>
                </a:cxn>
                <a:cxn ang="0">
                  <a:pos x="34" y="2"/>
                </a:cxn>
                <a:cxn ang="0">
                  <a:pos x="27" y="2"/>
                </a:cxn>
                <a:cxn ang="0">
                  <a:pos x="20" y="2"/>
                </a:cxn>
                <a:cxn ang="0">
                  <a:pos x="14" y="2"/>
                </a:cxn>
                <a:cxn ang="0">
                  <a:pos x="7" y="2"/>
                </a:cxn>
                <a:cxn ang="0">
                  <a:pos x="4" y="2"/>
                </a:cxn>
                <a:cxn ang="0">
                  <a:pos x="0" y="2"/>
                </a:cxn>
                <a:cxn ang="0">
                  <a:pos x="0" y="2"/>
                </a:cxn>
                <a:cxn ang="0">
                  <a:pos x="0" y="13"/>
                </a:cxn>
                <a:cxn ang="0">
                  <a:pos x="0" y="13"/>
                </a:cxn>
                <a:cxn ang="0">
                  <a:pos x="4" y="13"/>
                </a:cxn>
                <a:cxn ang="0">
                  <a:pos x="7" y="13"/>
                </a:cxn>
                <a:cxn ang="0">
                  <a:pos x="14" y="16"/>
                </a:cxn>
                <a:cxn ang="0">
                  <a:pos x="20" y="16"/>
                </a:cxn>
                <a:cxn ang="0">
                  <a:pos x="27" y="13"/>
                </a:cxn>
                <a:cxn ang="0">
                  <a:pos x="34" y="13"/>
                </a:cxn>
                <a:cxn ang="0">
                  <a:pos x="43" y="10"/>
                </a:cxn>
                <a:cxn ang="0">
                  <a:pos x="42" y="0"/>
                </a:cxn>
              </a:cxnLst>
              <a:rect l="0" t="0" r="r" b="b"/>
              <a:pathLst>
                <a:path w="44" h="17">
                  <a:moveTo>
                    <a:pt x="42" y="0"/>
                  </a:moveTo>
                  <a:lnTo>
                    <a:pt x="34" y="2"/>
                  </a:lnTo>
                  <a:lnTo>
                    <a:pt x="27" y="2"/>
                  </a:lnTo>
                  <a:lnTo>
                    <a:pt x="20" y="2"/>
                  </a:lnTo>
                  <a:lnTo>
                    <a:pt x="14" y="2"/>
                  </a:lnTo>
                  <a:lnTo>
                    <a:pt x="7" y="2"/>
                  </a:lnTo>
                  <a:lnTo>
                    <a:pt x="4" y="2"/>
                  </a:lnTo>
                  <a:lnTo>
                    <a:pt x="0" y="2"/>
                  </a:lnTo>
                  <a:lnTo>
                    <a:pt x="0" y="2"/>
                  </a:lnTo>
                  <a:lnTo>
                    <a:pt x="0" y="13"/>
                  </a:lnTo>
                  <a:lnTo>
                    <a:pt x="0" y="13"/>
                  </a:lnTo>
                  <a:lnTo>
                    <a:pt x="4" y="13"/>
                  </a:lnTo>
                  <a:lnTo>
                    <a:pt x="7" y="13"/>
                  </a:lnTo>
                  <a:lnTo>
                    <a:pt x="14" y="16"/>
                  </a:lnTo>
                  <a:lnTo>
                    <a:pt x="20" y="16"/>
                  </a:lnTo>
                  <a:lnTo>
                    <a:pt x="27" y="13"/>
                  </a:lnTo>
                  <a:lnTo>
                    <a:pt x="34" y="13"/>
                  </a:lnTo>
                  <a:lnTo>
                    <a:pt x="43" y="10"/>
                  </a:lnTo>
                  <a:lnTo>
                    <a:pt x="42" y="0"/>
                  </a:lnTo>
                </a:path>
              </a:pathLst>
            </a:custGeom>
            <a:solidFill>
              <a:srgbClr val="000000"/>
            </a:solidFill>
            <a:ln w="9525" cap="rnd">
              <a:noFill/>
              <a:round/>
              <a:headEnd/>
              <a:tailEnd/>
            </a:ln>
            <a:effectLst/>
          </p:spPr>
          <p:txBody>
            <a:bodyPr/>
            <a:lstStyle/>
            <a:p>
              <a:endParaRPr lang="en-US"/>
            </a:p>
          </p:txBody>
        </p:sp>
        <p:sp>
          <p:nvSpPr>
            <p:cNvPr id="19939" name="Freeform 483"/>
            <p:cNvSpPr>
              <a:spLocks/>
            </p:cNvSpPr>
            <p:nvPr/>
          </p:nvSpPr>
          <p:spPr bwMode="auto">
            <a:xfrm>
              <a:off x="1881" y="3574"/>
              <a:ext cx="56" cy="19"/>
            </a:xfrm>
            <a:custGeom>
              <a:avLst/>
              <a:gdLst/>
              <a:ahLst/>
              <a:cxnLst>
                <a:cxn ang="0">
                  <a:pos x="52" y="0"/>
                </a:cxn>
                <a:cxn ang="0">
                  <a:pos x="49" y="1"/>
                </a:cxn>
                <a:cxn ang="0">
                  <a:pos x="45" y="3"/>
                </a:cxn>
                <a:cxn ang="0">
                  <a:pos x="42" y="4"/>
                </a:cxn>
                <a:cxn ang="0">
                  <a:pos x="37" y="7"/>
                </a:cxn>
                <a:cxn ang="0">
                  <a:pos x="33" y="7"/>
                </a:cxn>
                <a:cxn ang="0">
                  <a:pos x="28" y="9"/>
                </a:cxn>
                <a:cxn ang="0">
                  <a:pos x="24" y="10"/>
                </a:cxn>
                <a:cxn ang="0">
                  <a:pos x="20" y="10"/>
                </a:cxn>
                <a:cxn ang="0">
                  <a:pos x="15" y="11"/>
                </a:cxn>
                <a:cxn ang="0">
                  <a:pos x="12" y="12"/>
                </a:cxn>
                <a:cxn ang="0">
                  <a:pos x="8" y="13"/>
                </a:cxn>
                <a:cxn ang="0">
                  <a:pos x="5" y="14"/>
                </a:cxn>
                <a:cxn ang="0">
                  <a:pos x="3" y="14"/>
                </a:cxn>
                <a:cxn ang="0">
                  <a:pos x="1" y="14"/>
                </a:cxn>
                <a:cxn ang="0">
                  <a:pos x="0" y="14"/>
                </a:cxn>
                <a:cxn ang="0">
                  <a:pos x="0" y="14"/>
                </a:cxn>
                <a:cxn ang="0">
                  <a:pos x="0" y="18"/>
                </a:cxn>
                <a:cxn ang="0">
                  <a:pos x="0" y="18"/>
                </a:cxn>
                <a:cxn ang="0">
                  <a:pos x="2" y="18"/>
                </a:cxn>
                <a:cxn ang="0">
                  <a:pos x="3" y="18"/>
                </a:cxn>
                <a:cxn ang="0">
                  <a:pos x="6" y="17"/>
                </a:cxn>
                <a:cxn ang="0">
                  <a:pos x="9" y="17"/>
                </a:cxn>
                <a:cxn ang="0">
                  <a:pos x="12" y="16"/>
                </a:cxn>
                <a:cxn ang="0">
                  <a:pos x="16" y="15"/>
                </a:cxn>
                <a:cxn ang="0">
                  <a:pos x="20" y="14"/>
                </a:cxn>
                <a:cxn ang="0">
                  <a:pos x="25" y="14"/>
                </a:cxn>
                <a:cxn ang="0">
                  <a:pos x="29" y="12"/>
                </a:cxn>
                <a:cxn ang="0">
                  <a:pos x="34" y="10"/>
                </a:cxn>
                <a:cxn ang="0">
                  <a:pos x="39" y="10"/>
                </a:cxn>
                <a:cxn ang="0">
                  <a:pos x="42" y="8"/>
                </a:cxn>
                <a:cxn ang="0">
                  <a:pos x="47" y="7"/>
                </a:cxn>
                <a:cxn ang="0">
                  <a:pos x="50" y="5"/>
                </a:cxn>
                <a:cxn ang="0">
                  <a:pos x="55" y="3"/>
                </a:cxn>
                <a:cxn ang="0">
                  <a:pos x="52" y="0"/>
                </a:cxn>
              </a:cxnLst>
              <a:rect l="0" t="0" r="r" b="b"/>
              <a:pathLst>
                <a:path w="56" h="19">
                  <a:moveTo>
                    <a:pt x="52" y="0"/>
                  </a:moveTo>
                  <a:lnTo>
                    <a:pt x="49" y="1"/>
                  </a:lnTo>
                  <a:lnTo>
                    <a:pt x="45" y="3"/>
                  </a:lnTo>
                  <a:lnTo>
                    <a:pt x="42" y="4"/>
                  </a:lnTo>
                  <a:lnTo>
                    <a:pt x="37" y="7"/>
                  </a:lnTo>
                  <a:lnTo>
                    <a:pt x="33" y="7"/>
                  </a:lnTo>
                  <a:lnTo>
                    <a:pt x="28" y="9"/>
                  </a:lnTo>
                  <a:lnTo>
                    <a:pt x="24" y="10"/>
                  </a:lnTo>
                  <a:lnTo>
                    <a:pt x="20" y="10"/>
                  </a:lnTo>
                  <a:lnTo>
                    <a:pt x="15" y="11"/>
                  </a:lnTo>
                  <a:lnTo>
                    <a:pt x="12" y="12"/>
                  </a:lnTo>
                  <a:lnTo>
                    <a:pt x="8" y="13"/>
                  </a:lnTo>
                  <a:lnTo>
                    <a:pt x="5" y="14"/>
                  </a:lnTo>
                  <a:lnTo>
                    <a:pt x="3" y="14"/>
                  </a:lnTo>
                  <a:lnTo>
                    <a:pt x="1" y="14"/>
                  </a:lnTo>
                  <a:lnTo>
                    <a:pt x="0" y="14"/>
                  </a:lnTo>
                  <a:lnTo>
                    <a:pt x="0" y="14"/>
                  </a:lnTo>
                  <a:lnTo>
                    <a:pt x="0" y="18"/>
                  </a:lnTo>
                  <a:lnTo>
                    <a:pt x="0" y="18"/>
                  </a:lnTo>
                  <a:lnTo>
                    <a:pt x="2" y="18"/>
                  </a:lnTo>
                  <a:lnTo>
                    <a:pt x="3" y="18"/>
                  </a:lnTo>
                  <a:lnTo>
                    <a:pt x="6" y="17"/>
                  </a:lnTo>
                  <a:lnTo>
                    <a:pt x="9" y="17"/>
                  </a:lnTo>
                  <a:lnTo>
                    <a:pt x="12" y="16"/>
                  </a:lnTo>
                  <a:lnTo>
                    <a:pt x="16" y="15"/>
                  </a:lnTo>
                  <a:lnTo>
                    <a:pt x="20" y="14"/>
                  </a:lnTo>
                  <a:lnTo>
                    <a:pt x="25" y="14"/>
                  </a:lnTo>
                  <a:lnTo>
                    <a:pt x="29" y="12"/>
                  </a:lnTo>
                  <a:lnTo>
                    <a:pt x="34" y="10"/>
                  </a:lnTo>
                  <a:lnTo>
                    <a:pt x="39" y="10"/>
                  </a:lnTo>
                  <a:lnTo>
                    <a:pt x="42" y="8"/>
                  </a:lnTo>
                  <a:lnTo>
                    <a:pt x="47" y="7"/>
                  </a:lnTo>
                  <a:lnTo>
                    <a:pt x="50" y="5"/>
                  </a:lnTo>
                  <a:lnTo>
                    <a:pt x="55" y="3"/>
                  </a:lnTo>
                  <a:lnTo>
                    <a:pt x="52" y="0"/>
                  </a:lnTo>
                </a:path>
              </a:pathLst>
            </a:custGeom>
            <a:solidFill>
              <a:srgbClr val="000000"/>
            </a:solidFill>
            <a:ln w="9525" cap="rnd">
              <a:noFill/>
              <a:round/>
              <a:headEnd/>
              <a:tailEnd/>
            </a:ln>
            <a:effectLst/>
          </p:spPr>
          <p:txBody>
            <a:bodyPr/>
            <a:lstStyle/>
            <a:p>
              <a:endParaRPr lang="en-US"/>
            </a:p>
          </p:txBody>
        </p:sp>
        <p:sp>
          <p:nvSpPr>
            <p:cNvPr id="19940" name="Freeform 484"/>
            <p:cNvSpPr>
              <a:spLocks/>
            </p:cNvSpPr>
            <p:nvPr/>
          </p:nvSpPr>
          <p:spPr bwMode="auto">
            <a:xfrm>
              <a:off x="1919" y="3593"/>
              <a:ext cx="56" cy="19"/>
            </a:xfrm>
            <a:custGeom>
              <a:avLst/>
              <a:gdLst/>
              <a:ahLst/>
              <a:cxnLst>
                <a:cxn ang="0">
                  <a:pos x="52" y="0"/>
                </a:cxn>
                <a:cxn ang="0">
                  <a:pos x="49" y="2"/>
                </a:cxn>
                <a:cxn ang="0">
                  <a:pos x="45" y="3"/>
                </a:cxn>
                <a:cxn ang="0">
                  <a:pos x="41" y="5"/>
                </a:cxn>
                <a:cxn ang="0">
                  <a:pos x="38" y="6"/>
                </a:cxn>
                <a:cxn ang="0">
                  <a:pos x="33" y="8"/>
                </a:cxn>
                <a:cxn ang="0">
                  <a:pos x="28" y="9"/>
                </a:cxn>
                <a:cxn ang="0">
                  <a:pos x="24" y="10"/>
                </a:cxn>
                <a:cxn ang="0">
                  <a:pos x="20" y="11"/>
                </a:cxn>
                <a:cxn ang="0">
                  <a:pos x="16" y="12"/>
                </a:cxn>
                <a:cxn ang="0">
                  <a:pos x="12" y="12"/>
                </a:cxn>
                <a:cxn ang="0">
                  <a:pos x="9" y="13"/>
                </a:cxn>
                <a:cxn ang="0">
                  <a:pos x="6" y="13"/>
                </a:cxn>
                <a:cxn ang="0">
                  <a:pos x="4" y="14"/>
                </a:cxn>
                <a:cxn ang="0">
                  <a:pos x="1" y="14"/>
                </a:cxn>
                <a:cxn ang="0">
                  <a:pos x="0" y="14"/>
                </a:cxn>
                <a:cxn ang="0">
                  <a:pos x="0" y="14"/>
                </a:cxn>
                <a:cxn ang="0">
                  <a:pos x="0" y="18"/>
                </a:cxn>
                <a:cxn ang="0">
                  <a:pos x="1" y="18"/>
                </a:cxn>
                <a:cxn ang="0">
                  <a:pos x="2" y="17"/>
                </a:cxn>
                <a:cxn ang="0">
                  <a:pos x="4" y="17"/>
                </a:cxn>
                <a:cxn ang="0">
                  <a:pos x="7" y="17"/>
                </a:cxn>
                <a:cxn ang="0">
                  <a:pos x="9" y="16"/>
                </a:cxn>
                <a:cxn ang="0">
                  <a:pos x="13" y="16"/>
                </a:cxn>
                <a:cxn ang="0">
                  <a:pos x="16" y="15"/>
                </a:cxn>
                <a:cxn ang="0">
                  <a:pos x="21" y="15"/>
                </a:cxn>
                <a:cxn ang="0">
                  <a:pos x="25" y="13"/>
                </a:cxn>
                <a:cxn ang="0">
                  <a:pos x="29" y="12"/>
                </a:cxn>
                <a:cxn ang="0">
                  <a:pos x="34" y="11"/>
                </a:cxn>
                <a:cxn ang="0">
                  <a:pos x="38" y="10"/>
                </a:cxn>
                <a:cxn ang="0">
                  <a:pos x="43" y="9"/>
                </a:cxn>
                <a:cxn ang="0">
                  <a:pos x="47" y="7"/>
                </a:cxn>
                <a:cxn ang="0">
                  <a:pos x="50" y="6"/>
                </a:cxn>
                <a:cxn ang="0">
                  <a:pos x="55" y="3"/>
                </a:cxn>
                <a:cxn ang="0">
                  <a:pos x="52" y="0"/>
                </a:cxn>
              </a:cxnLst>
              <a:rect l="0" t="0" r="r" b="b"/>
              <a:pathLst>
                <a:path w="56" h="19">
                  <a:moveTo>
                    <a:pt x="52" y="0"/>
                  </a:moveTo>
                  <a:lnTo>
                    <a:pt x="49" y="2"/>
                  </a:lnTo>
                  <a:lnTo>
                    <a:pt x="45" y="3"/>
                  </a:lnTo>
                  <a:lnTo>
                    <a:pt x="41" y="5"/>
                  </a:lnTo>
                  <a:lnTo>
                    <a:pt x="38" y="6"/>
                  </a:lnTo>
                  <a:lnTo>
                    <a:pt x="33" y="8"/>
                  </a:lnTo>
                  <a:lnTo>
                    <a:pt x="28" y="9"/>
                  </a:lnTo>
                  <a:lnTo>
                    <a:pt x="24" y="10"/>
                  </a:lnTo>
                  <a:lnTo>
                    <a:pt x="20" y="11"/>
                  </a:lnTo>
                  <a:lnTo>
                    <a:pt x="16" y="12"/>
                  </a:lnTo>
                  <a:lnTo>
                    <a:pt x="12" y="12"/>
                  </a:lnTo>
                  <a:lnTo>
                    <a:pt x="9" y="13"/>
                  </a:lnTo>
                  <a:lnTo>
                    <a:pt x="6" y="13"/>
                  </a:lnTo>
                  <a:lnTo>
                    <a:pt x="4" y="14"/>
                  </a:lnTo>
                  <a:lnTo>
                    <a:pt x="1" y="14"/>
                  </a:lnTo>
                  <a:lnTo>
                    <a:pt x="0" y="14"/>
                  </a:lnTo>
                  <a:lnTo>
                    <a:pt x="0" y="14"/>
                  </a:lnTo>
                  <a:lnTo>
                    <a:pt x="0" y="18"/>
                  </a:lnTo>
                  <a:lnTo>
                    <a:pt x="1" y="18"/>
                  </a:lnTo>
                  <a:lnTo>
                    <a:pt x="2" y="17"/>
                  </a:lnTo>
                  <a:lnTo>
                    <a:pt x="4" y="17"/>
                  </a:lnTo>
                  <a:lnTo>
                    <a:pt x="7" y="17"/>
                  </a:lnTo>
                  <a:lnTo>
                    <a:pt x="9" y="16"/>
                  </a:lnTo>
                  <a:lnTo>
                    <a:pt x="13" y="16"/>
                  </a:lnTo>
                  <a:lnTo>
                    <a:pt x="16" y="15"/>
                  </a:lnTo>
                  <a:lnTo>
                    <a:pt x="21" y="15"/>
                  </a:lnTo>
                  <a:lnTo>
                    <a:pt x="25" y="13"/>
                  </a:lnTo>
                  <a:lnTo>
                    <a:pt x="29" y="12"/>
                  </a:lnTo>
                  <a:lnTo>
                    <a:pt x="34" y="11"/>
                  </a:lnTo>
                  <a:lnTo>
                    <a:pt x="38" y="10"/>
                  </a:lnTo>
                  <a:lnTo>
                    <a:pt x="43" y="9"/>
                  </a:lnTo>
                  <a:lnTo>
                    <a:pt x="47" y="7"/>
                  </a:lnTo>
                  <a:lnTo>
                    <a:pt x="50" y="6"/>
                  </a:lnTo>
                  <a:lnTo>
                    <a:pt x="55" y="3"/>
                  </a:lnTo>
                  <a:lnTo>
                    <a:pt x="52" y="0"/>
                  </a:lnTo>
                </a:path>
              </a:pathLst>
            </a:custGeom>
            <a:solidFill>
              <a:srgbClr val="000000"/>
            </a:solidFill>
            <a:ln w="9525" cap="rnd">
              <a:noFill/>
              <a:round/>
              <a:headEnd/>
              <a:tailEnd/>
            </a:ln>
            <a:effectLst/>
          </p:spPr>
          <p:txBody>
            <a:bodyPr/>
            <a:lstStyle/>
            <a:p>
              <a:endParaRPr lang="en-US"/>
            </a:p>
          </p:txBody>
        </p:sp>
        <p:sp>
          <p:nvSpPr>
            <p:cNvPr id="19941" name="Freeform 485"/>
            <p:cNvSpPr>
              <a:spLocks/>
            </p:cNvSpPr>
            <p:nvPr/>
          </p:nvSpPr>
          <p:spPr bwMode="auto">
            <a:xfrm>
              <a:off x="1666" y="3610"/>
              <a:ext cx="60" cy="17"/>
            </a:xfrm>
            <a:custGeom>
              <a:avLst/>
              <a:gdLst/>
              <a:ahLst/>
              <a:cxnLst>
                <a:cxn ang="0">
                  <a:pos x="58" y="0"/>
                </a:cxn>
                <a:cxn ang="0">
                  <a:pos x="50" y="2"/>
                </a:cxn>
                <a:cxn ang="0">
                  <a:pos x="44" y="4"/>
                </a:cxn>
                <a:cxn ang="0">
                  <a:pos x="38" y="6"/>
                </a:cxn>
                <a:cxn ang="0">
                  <a:pos x="33" y="8"/>
                </a:cxn>
                <a:cxn ang="0">
                  <a:pos x="27" y="8"/>
                </a:cxn>
                <a:cxn ang="0">
                  <a:pos x="22" y="8"/>
                </a:cxn>
                <a:cxn ang="0">
                  <a:pos x="18" y="8"/>
                </a:cxn>
                <a:cxn ang="0">
                  <a:pos x="14" y="6"/>
                </a:cxn>
                <a:cxn ang="0">
                  <a:pos x="11" y="6"/>
                </a:cxn>
                <a:cxn ang="0">
                  <a:pos x="9" y="4"/>
                </a:cxn>
                <a:cxn ang="0">
                  <a:pos x="6" y="4"/>
                </a:cxn>
                <a:cxn ang="0">
                  <a:pos x="4" y="2"/>
                </a:cxn>
                <a:cxn ang="0">
                  <a:pos x="2" y="2"/>
                </a:cxn>
                <a:cxn ang="0">
                  <a:pos x="2" y="0"/>
                </a:cxn>
                <a:cxn ang="0">
                  <a:pos x="1" y="0"/>
                </a:cxn>
                <a:cxn ang="0">
                  <a:pos x="1" y="0"/>
                </a:cxn>
                <a:cxn ang="0">
                  <a:pos x="0" y="8"/>
                </a:cxn>
                <a:cxn ang="0">
                  <a:pos x="0" y="8"/>
                </a:cxn>
                <a:cxn ang="0">
                  <a:pos x="0" y="10"/>
                </a:cxn>
                <a:cxn ang="0">
                  <a:pos x="2" y="10"/>
                </a:cxn>
                <a:cxn ang="0">
                  <a:pos x="4" y="12"/>
                </a:cxn>
                <a:cxn ang="0">
                  <a:pos x="5" y="12"/>
                </a:cxn>
                <a:cxn ang="0">
                  <a:pos x="8" y="14"/>
                </a:cxn>
                <a:cxn ang="0">
                  <a:pos x="11" y="14"/>
                </a:cxn>
                <a:cxn ang="0">
                  <a:pos x="14" y="16"/>
                </a:cxn>
                <a:cxn ang="0">
                  <a:pos x="18" y="16"/>
                </a:cxn>
                <a:cxn ang="0">
                  <a:pos x="22" y="16"/>
                </a:cxn>
                <a:cxn ang="0">
                  <a:pos x="27" y="16"/>
                </a:cxn>
                <a:cxn ang="0">
                  <a:pos x="33" y="16"/>
                </a:cxn>
                <a:cxn ang="0">
                  <a:pos x="38" y="16"/>
                </a:cxn>
                <a:cxn ang="0">
                  <a:pos x="45" y="14"/>
                </a:cxn>
                <a:cxn ang="0">
                  <a:pos x="51" y="12"/>
                </a:cxn>
                <a:cxn ang="0">
                  <a:pos x="59" y="8"/>
                </a:cxn>
                <a:cxn ang="0">
                  <a:pos x="58" y="0"/>
                </a:cxn>
              </a:cxnLst>
              <a:rect l="0" t="0" r="r" b="b"/>
              <a:pathLst>
                <a:path w="60" h="17">
                  <a:moveTo>
                    <a:pt x="58" y="0"/>
                  </a:moveTo>
                  <a:lnTo>
                    <a:pt x="50" y="2"/>
                  </a:lnTo>
                  <a:lnTo>
                    <a:pt x="44" y="4"/>
                  </a:lnTo>
                  <a:lnTo>
                    <a:pt x="38" y="6"/>
                  </a:lnTo>
                  <a:lnTo>
                    <a:pt x="33" y="8"/>
                  </a:lnTo>
                  <a:lnTo>
                    <a:pt x="27" y="8"/>
                  </a:lnTo>
                  <a:lnTo>
                    <a:pt x="22" y="8"/>
                  </a:lnTo>
                  <a:lnTo>
                    <a:pt x="18" y="8"/>
                  </a:lnTo>
                  <a:lnTo>
                    <a:pt x="14" y="6"/>
                  </a:lnTo>
                  <a:lnTo>
                    <a:pt x="11" y="6"/>
                  </a:lnTo>
                  <a:lnTo>
                    <a:pt x="9" y="4"/>
                  </a:lnTo>
                  <a:lnTo>
                    <a:pt x="6" y="4"/>
                  </a:lnTo>
                  <a:lnTo>
                    <a:pt x="4" y="2"/>
                  </a:lnTo>
                  <a:lnTo>
                    <a:pt x="2" y="2"/>
                  </a:lnTo>
                  <a:lnTo>
                    <a:pt x="2" y="0"/>
                  </a:lnTo>
                  <a:lnTo>
                    <a:pt x="1" y="0"/>
                  </a:lnTo>
                  <a:lnTo>
                    <a:pt x="1" y="0"/>
                  </a:lnTo>
                  <a:lnTo>
                    <a:pt x="0" y="8"/>
                  </a:lnTo>
                  <a:lnTo>
                    <a:pt x="0" y="8"/>
                  </a:lnTo>
                  <a:lnTo>
                    <a:pt x="0" y="10"/>
                  </a:lnTo>
                  <a:lnTo>
                    <a:pt x="2" y="10"/>
                  </a:lnTo>
                  <a:lnTo>
                    <a:pt x="4" y="12"/>
                  </a:lnTo>
                  <a:lnTo>
                    <a:pt x="5" y="12"/>
                  </a:lnTo>
                  <a:lnTo>
                    <a:pt x="8" y="14"/>
                  </a:lnTo>
                  <a:lnTo>
                    <a:pt x="11" y="14"/>
                  </a:lnTo>
                  <a:lnTo>
                    <a:pt x="14" y="16"/>
                  </a:lnTo>
                  <a:lnTo>
                    <a:pt x="18" y="16"/>
                  </a:lnTo>
                  <a:lnTo>
                    <a:pt x="22" y="16"/>
                  </a:lnTo>
                  <a:lnTo>
                    <a:pt x="27" y="16"/>
                  </a:lnTo>
                  <a:lnTo>
                    <a:pt x="33" y="16"/>
                  </a:lnTo>
                  <a:lnTo>
                    <a:pt x="38" y="16"/>
                  </a:lnTo>
                  <a:lnTo>
                    <a:pt x="45" y="14"/>
                  </a:lnTo>
                  <a:lnTo>
                    <a:pt x="51" y="12"/>
                  </a:lnTo>
                  <a:lnTo>
                    <a:pt x="59" y="8"/>
                  </a:lnTo>
                  <a:lnTo>
                    <a:pt x="58" y="0"/>
                  </a:lnTo>
                </a:path>
              </a:pathLst>
            </a:custGeom>
            <a:solidFill>
              <a:srgbClr val="000000"/>
            </a:solidFill>
            <a:ln w="9525" cap="rnd">
              <a:noFill/>
              <a:round/>
              <a:headEnd/>
              <a:tailEnd/>
            </a:ln>
            <a:effectLst/>
          </p:spPr>
          <p:txBody>
            <a:bodyPr/>
            <a:lstStyle/>
            <a:p>
              <a:endParaRPr lang="en-US"/>
            </a:p>
          </p:txBody>
        </p:sp>
        <p:sp>
          <p:nvSpPr>
            <p:cNvPr id="19942" name="Freeform 486"/>
            <p:cNvSpPr>
              <a:spLocks/>
            </p:cNvSpPr>
            <p:nvPr/>
          </p:nvSpPr>
          <p:spPr bwMode="auto">
            <a:xfrm>
              <a:off x="1713" y="3636"/>
              <a:ext cx="61" cy="17"/>
            </a:xfrm>
            <a:custGeom>
              <a:avLst/>
              <a:gdLst/>
              <a:ahLst/>
              <a:cxnLst>
                <a:cxn ang="0">
                  <a:pos x="59" y="0"/>
                </a:cxn>
                <a:cxn ang="0">
                  <a:pos x="52" y="2"/>
                </a:cxn>
                <a:cxn ang="0">
                  <a:pos x="45" y="4"/>
                </a:cxn>
                <a:cxn ang="0">
                  <a:pos x="39" y="6"/>
                </a:cxn>
                <a:cxn ang="0">
                  <a:pos x="33" y="8"/>
                </a:cxn>
                <a:cxn ang="0">
                  <a:pos x="28" y="8"/>
                </a:cxn>
                <a:cxn ang="0">
                  <a:pos x="24" y="8"/>
                </a:cxn>
                <a:cxn ang="0">
                  <a:pos x="19" y="8"/>
                </a:cxn>
                <a:cxn ang="0">
                  <a:pos x="15" y="6"/>
                </a:cxn>
                <a:cxn ang="0">
                  <a:pos x="12" y="6"/>
                </a:cxn>
                <a:cxn ang="0">
                  <a:pos x="9" y="4"/>
                </a:cxn>
                <a:cxn ang="0">
                  <a:pos x="7" y="4"/>
                </a:cxn>
                <a:cxn ang="0">
                  <a:pos x="4" y="2"/>
                </a:cxn>
                <a:cxn ang="0">
                  <a:pos x="3" y="2"/>
                </a:cxn>
                <a:cxn ang="0">
                  <a:pos x="2" y="0"/>
                </a:cxn>
                <a:cxn ang="0">
                  <a:pos x="2" y="0"/>
                </a:cxn>
                <a:cxn ang="0">
                  <a:pos x="1" y="0"/>
                </a:cxn>
                <a:cxn ang="0">
                  <a:pos x="0" y="8"/>
                </a:cxn>
                <a:cxn ang="0">
                  <a:pos x="0" y="8"/>
                </a:cxn>
                <a:cxn ang="0">
                  <a:pos x="1" y="10"/>
                </a:cxn>
                <a:cxn ang="0">
                  <a:pos x="2" y="10"/>
                </a:cxn>
                <a:cxn ang="0">
                  <a:pos x="4" y="12"/>
                </a:cxn>
                <a:cxn ang="0">
                  <a:pos x="6" y="12"/>
                </a:cxn>
                <a:cxn ang="0">
                  <a:pos x="8" y="14"/>
                </a:cxn>
                <a:cxn ang="0">
                  <a:pos x="11" y="14"/>
                </a:cxn>
                <a:cxn ang="0">
                  <a:pos x="15" y="16"/>
                </a:cxn>
                <a:cxn ang="0">
                  <a:pos x="19" y="16"/>
                </a:cxn>
                <a:cxn ang="0">
                  <a:pos x="24" y="16"/>
                </a:cxn>
                <a:cxn ang="0">
                  <a:pos x="28" y="16"/>
                </a:cxn>
                <a:cxn ang="0">
                  <a:pos x="33" y="16"/>
                </a:cxn>
                <a:cxn ang="0">
                  <a:pos x="39" y="16"/>
                </a:cxn>
                <a:cxn ang="0">
                  <a:pos x="45" y="14"/>
                </a:cxn>
                <a:cxn ang="0">
                  <a:pos x="52" y="12"/>
                </a:cxn>
                <a:cxn ang="0">
                  <a:pos x="60" y="8"/>
                </a:cxn>
                <a:cxn ang="0">
                  <a:pos x="59" y="0"/>
                </a:cxn>
              </a:cxnLst>
              <a:rect l="0" t="0" r="r" b="b"/>
              <a:pathLst>
                <a:path w="61" h="17">
                  <a:moveTo>
                    <a:pt x="59" y="0"/>
                  </a:moveTo>
                  <a:lnTo>
                    <a:pt x="52" y="2"/>
                  </a:lnTo>
                  <a:lnTo>
                    <a:pt x="45" y="4"/>
                  </a:lnTo>
                  <a:lnTo>
                    <a:pt x="39" y="6"/>
                  </a:lnTo>
                  <a:lnTo>
                    <a:pt x="33" y="8"/>
                  </a:lnTo>
                  <a:lnTo>
                    <a:pt x="28" y="8"/>
                  </a:lnTo>
                  <a:lnTo>
                    <a:pt x="24" y="8"/>
                  </a:lnTo>
                  <a:lnTo>
                    <a:pt x="19" y="8"/>
                  </a:lnTo>
                  <a:lnTo>
                    <a:pt x="15" y="6"/>
                  </a:lnTo>
                  <a:lnTo>
                    <a:pt x="12" y="6"/>
                  </a:lnTo>
                  <a:lnTo>
                    <a:pt x="9" y="4"/>
                  </a:lnTo>
                  <a:lnTo>
                    <a:pt x="7" y="4"/>
                  </a:lnTo>
                  <a:lnTo>
                    <a:pt x="4" y="2"/>
                  </a:lnTo>
                  <a:lnTo>
                    <a:pt x="3" y="2"/>
                  </a:lnTo>
                  <a:lnTo>
                    <a:pt x="2" y="0"/>
                  </a:lnTo>
                  <a:lnTo>
                    <a:pt x="2" y="0"/>
                  </a:lnTo>
                  <a:lnTo>
                    <a:pt x="1" y="0"/>
                  </a:lnTo>
                  <a:lnTo>
                    <a:pt x="0" y="8"/>
                  </a:lnTo>
                  <a:lnTo>
                    <a:pt x="0" y="8"/>
                  </a:lnTo>
                  <a:lnTo>
                    <a:pt x="1" y="10"/>
                  </a:lnTo>
                  <a:lnTo>
                    <a:pt x="2" y="10"/>
                  </a:lnTo>
                  <a:lnTo>
                    <a:pt x="4" y="12"/>
                  </a:lnTo>
                  <a:lnTo>
                    <a:pt x="6" y="12"/>
                  </a:lnTo>
                  <a:lnTo>
                    <a:pt x="8" y="14"/>
                  </a:lnTo>
                  <a:lnTo>
                    <a:pt x="11" y="14"/>
                  </a:lnTo>
                  <a:lnTo>
                    <a:pt x="15" y="16"/>
                  </a:lnTo>
                  <a:lnTo>
                    <a:pt x="19" y="16"/>
                  </a:lnTo>
                  <a:lnTo>
                    <a:pt x="24" y="16"/>
                  </a:lnTo>
                  <a:lnTo>
                    <a:pt x="28" y="16"/>
                  </a:lnTo>
                  <a:lnTo>
                    <a:pt x="33" y="16"/>
                  </a:lnTo>
                  <a:lnTo>
                    <a:pt x="39" y="16"/>
                  </a:lnTo>
                  <a:lnTo>
                    <a:pt x="45" y="14"/>
                  </a:lnTo>
                  <a:lnTo>
                    <a:pt x="52" y="12"/>
                  </a:lnTo>
                  <a:lnTo>
                    <a:pt x="60" y="8"/>
                  </a:lnTo>
                  <a:lnTo>
                    <a:pt x="59" y="0"/>
                  </a:lnTo>
                </a:path>
              </a:pathLst>
            </a:custGeom>
            <a:solidFill>
              <a:srgbClr val="000000"/>
            </a:solidFill>
            <a:ln w="9525" cap="rnd">
              <a:noFill/>
              <a:round/>
              <a:headEnd/>
              <a:tailEnd/>
            </a:ln>
            <a:effectLst/>
          </p:spPr>
          <p:txBody>
            <a:bodyPr/>
            <a:lstStyle/>
            <a:p>
              <a:endParaRPr lang="en-US"/>
            </a:p>
          </p:txBody>
        </p:sp>
        <p:sp>
          <p:nvSpPr>
            <p:cNvPr id="19943" name="Freeform 487"/>
            <p:cNvSpPr>
              <a:spLocks/>
            </p:cNvSpPr>
            <p:nvPr/>
          </p:nvSpPr>
          <p:spPr bwMode="auto">
            <a:xfrm>
              <a:off x="1924" y="3584"/>
              <a:ext cx="31" cy="17"/>
            </a:xfrm>
            <a:custGeom>
              <a:avLst/>
              <a:gdLst/>
              <a:ahLst/>
              <a:cxnLst>
                <a:cxn ang="0">
                  <a:pos x="27" y="0"/>
                </a:cxn>
                <a:cxn ang="0">
                  <a:pos x="24" y="2"/>
                </a:cxn>
                <a:cxn ang="0">
                  <a:pos x="19" y="5"/>
                </a:cxn>
                <a:cxn ang="0">
                  <a:pos x="15" y="7"/>
                </a:cxn>
                <a:cxn ang="0">
                  <a:pos x="10" y="8"/>
                </a:cxn>
                <a:cxn ang="0">
                  <a:pos x="6" y="9"/>
                </a:cxn>
                <a:cxn ang="0">
                  <a:pos x="3" y="10"/>
                </a:cxn>
                <a:cxn ang="0">
                  <a:pos x="1" y="11"/>
                </a:cxn>
                <a:cxn ang="0">
                  <a:pos x="0" y="11"/>
                </a:cxn>
                <a:cxn ang="0">
                  <a:pos x="0" y="16"/>
                </a:cxn>
                <a:cxn ang="0">
                  <a:pos x="2" y="15"/>
                </a:cxn>
                <a:cxn ang="0">
                  <a:pos x="4" y="15"/>
                </a:cxn>
                <a:cxn ang="0">
                  <a:pos x="7" y="14"/>
                </a:cxn>
                <a:cxn ang="0">
                  <a:pos x="11" y="12"/>
                </a:cxn>
                <a:cxn ang="0">
                  <a:pos x="16" y="10"/>
                </a:cxn>
                <a:cxn ang="0">
                  <a:pos x="20" y="8"/>
                </a:cxn>
                <a:cxn ang="0">
                  <a:pos x="25" y="6"/>
                </a:cxn>
                <a:cxn ang="0">
                  <a:pos x="30" y="3"/>
                </a:cxn>
                <a:cxn ang="0">
                  <a:pos x="27" y="0"/>
                </a:cxn>
              </a:cxnLst>
              <a:rect l="0" t="0" r="r" b="b"/>
              <a:pathLst>
                <a:path w="31" h="17">
                  <a:moveTo>
                    <a:pt x="27" y="0"/>
                  </a:moveTo>
                  <a:lnTo>
                    <a:pt x="24" y="2"/>
                  </a:lnTo>
                  <a:lnTo>
                    <a:pt x="19" y="5"/>
                  </a:lnTo>
                  <a:lnTo>
                    <a:pt x="15" y="7"/>
                  </a:lnTo>
                  <a:lnTo>
                    <a:pt x="10" y="8"/>
                  </a:lnTo>
                  <a:lnTo>
                    <a:pt x="6" y="9"/>
                  </a:lnTo>
                  <a:lnTo>
                    <a:pt x="3" y="10"/>
                  </a:lnTo>
                  <a:lnTo>
                    <a:pt x="1" y="11"/>
                  </a:lnTo>
                  <a:lnTo>
                    <a:pt x="0" y="11"/>
                  </a:lnTo>
                  <a:lnTo>
                    <a:pt x="0" y="16"/>
                  </a:lnTo>
                  <a:lnTo>
                    <a:pt x="2" y="15"/>
                  </a:lnTo>
                  <a:lnTo>
                    <a:pt x="4" y="15"/>
                  </a:lnTo>
                  <a:lnTo>
                    <a:pt x="7" y="14"/>
                  </a:lnTo>
                  <a:lnTo>
                    <a:pt x="11" y="12"/>
                  </a:lnTo>
                  <a:lnTo>
                    <a:pt x="16" y="10"/>
                  </a:lnTo>
                  <a:lnTo>
                    <a:pt x="20" y="8"/>
                  </a:lnTo>
                  <a:lnTo>
                    <a:pt x="25" y="6"/>
                  </a:lnTo>
                  <a:lnTo>
                    <a:pt x="30" y="3"/>
                  </a:lnTo>
                  <a:lnTo>
                    <a:pt x="27" y="0"/>
                  </a:lnTo>
                </a:path>
              </a:pathLst>
            </a:custGeom>
            <a:solidFill>
              <a:srgbClr val="000000"/>
            </a:solidFill>
            <a:ln w="9525" cap="rnd">
              <a:noFill/>
              <a:round/>
              <a:headEnd/>
              <a:tailEnd/>
            </a:ln>
            <a:effectLst/>
          </p:spPr>
          <p:txBody>
            <a:bodyPr/>
            <a:lstStyle/>
            <a:p>
              <a:endParaRPr lang="en-US"/>
            </a:p>
          </p:txBody>
        </p:sp>
        <p:sp>
          <p:nvSpPr>
            <p:cNvPr id="19944" name="Freeform 488"/>
            <p:cNvSpPr>
              <a:spLocks/>
            </p:cNvSpPr>
            <p:nvPr/>
          </p:nvSpPr>
          <p:spPr bwMode="auto">
            <a:xfrm>
              <a:off x="1883" y="3562"/>
              <a:ext cx="31" cy="17"/>
            </a:xfrm>
            <a:custGeom>
              <a:avLst/>
              <a:gdLst/>
              <a:ahLst/>
              <a:cxnLst>
                <a:cxn ang="0">
                  <a:pos x="27" y="0"/>
                </a:cxn>
                <a:cxn ang="0">
                  <a:pos x="24" y="4"/>
                </a:cxn>
                <a:cxn ang="0">
                  <a:pos x="20" y="6"/>
                </a:cxn>
                <a:cxn ang="0">
                  <a:pos x="15" y="8"/>
                </a:cxn>
                <a:cxn ang="0">
                  <a:pos x="10" y="10"/>
                </a:cxn>
                <a:cxn ang="0">
                  <a:pos x="6" y="10"/>
                </a:cxn>
                <a:cxn ang="0">
                  <a:pos x="2" y="11"/>
                </a:cxn>
                <a:cxn ang="0">
                  <a:pos x="0" y="12"/>
                </a:cxn>
                <a:cxn ang="0">
                  <a:pos x="0" y="12"/>
                </a:cxn>
                <a:cxn ang="0">
                  <a:pos x="0" y="16"/>
                </a:cxn>
                <a:cxn ang="0">
                  <a:pos x="1" y="16"/>
                </a:cxn>
                <a:cxn ang="0">
                  <a:pos x="3" y="16"/>
                </a:cxn>
                <a:cxn ang="0">
                  <a:pos x="7" y="15"/>
                </a:cxn>
                <a:cxn ang="0">
                  <a:pos x="11" y="14"/>
                </a:cxn>
                <a:cxn ang="0">
                  <a:pos x="16" y="13"/>
                </a:cxn>
                <a:cxn ang="0">
                  <a:pos x="20" y="10"/>
                </a:cxn>
                <a:cxn ang="0">
                  <a:pos x="25" y="8"/>
                </a:cxn>
                <a:cxn ang="0">
                  <a:pos x="30" y="5"/>
                </a:cxn>
                <a:cxn ang="0">
                  <a:pos x="27" y="0"/>
                </a:cxn>
              </a:cxnLst>
              <a:rect l="0" t="0" r="r" b="b"/>
              <a:pathLst>
                <a:path w="31" h="17">
                  <a:moveTo>
                    <a:pt x="27" y="0"/>
                  </a:moveTo>
                  <a:lnTo>
                    <a:pt x="24" y="4"/>
                  </a:lnTo>
                  <a:lnTo>
                    <a:pt x="20" y="6"/>
                  </a:lnTo>
                  <a:lnTo>
                    <a:pt x="15" y="8"/>
                  </a:lnTo>
                  <a:lnTo>
                    <a:pt x="10" y="10"/>
                  </a:lnTo>
                  <a:lnTo>
                    <a:pt x="6" y="10"/>
                  </a:lnTo>
                  <a:lnTo>
                    <a:pt x="2" y="11"/>
                  </a:lnTo>
                  <a:lnTo>
                    <a:pt x="0" y="12"/>
                  </a:lnTo>
                  <a:lnTo>
                    <a:pt x="0" y="12"/>
                  </a:lnTo>
                  <a:lnTo>
                    <a:pt x="0" y="16"/>
                  </a:lnTo>
                  <a:lnTo>
                    <a:pt x="1" y="16"/>
                  </a:lnTo>
                  <a:lnTo>
                    <a:pt x="3" y="16"/>
                  </a:lnTo>
                  <a:lnTo>
                    <a:pt x="7" y="15"/>
                  </a:lnTo>
                  <a:lnTo>
                    <a:pt x="11" y="14"/>
                  </a:lnTo>
                  <a:lnTo>
                    <a:pt x="16" y="13"/>
                  </a:lnTo>
                  <a:lnTo>
                    <a:pt x="20" y="10"/>
                  </a:lnTo>
                  <a:lnTo>
                    <a:pt x="25" y="8"/>
                  </a:lnTo>
                  <a:lnTo>
                    <a:pt x="30" y="5"/>
                  </a:lnTo>
                  <a:lnTo>
                    <a:pt x="27" y="0"/>
                  </a:lnTo>
                </a:path>
              </a:pathLst>
            </a:custGeom>
            <a:solidFill>
              <a:srgbClr val="000000"/>
            </a:solidFill>
            <a:ln w="9525" cap="rnd">
              <a:noFill/>
              <a:round/>
              <a:headEnd/>
              <a:tailEnd/>
            </a:ln>
            <a:effectLst/>
          </p:spPr>
          <p:txBody>
            <a:bodyPr/>
            <a:lstStyle/>
            <a:p>
              <a:endParaRPr lang="en-US"/>
            </a:p>
          </p:txBody>
        </p:sp>
        <p:sp>
          <p:nvSpPr>
            <p:cNvPr id="19945" name="Freeform 489"/>
            <p:cNvSpPr>
              <a:spLocks/>
            </p:cNvSpPr>
            <p:nvPr/>
          </p:nvSpPr>
          <p:spPr bwMode="auto">
            <a:xfrm>
              <a:off x="1650" y="3599"/>
              <a:ext cx="40" cy="17"/>
            </a:xfrm>
            <a:custGeom>
              <a:avLst/>
              <a:gdLst/>
              <a:ahLst/>
              <a:cxnLst>
                <a:cxn ang="0">
                  <a:pos x="38" y="0"/>
                </a:cxn>
                <a:cxn ang="0">
                  <a:pos x="31" y="2"/>
                </a:cxn>
                <a:cxn ang="0">
                  <a:pos x="25" y="2"/>
                </a:cxn>
                <a:cxn ang="0">
                  <a:pos x="18" y="5"/>
                </a:cxn>
                <a:cxn ang="0">
                  <a:pos x="12" y="5"/>
                </a:cxn>
                <a:cxn ang="0">
                  <a:pos x="7" y="2"/>
                </a:cxn>
                <a:cxn ang="0">
                  <a:pos x="3" y="2"/>
                </a:cxn>
                <a:cxn ang="0">
                  <a:pos x="1" y="2"/>
                </a:cxn>
                <a:cxn ang="0">
                  <a:pos x="0" y="2"/>
                </a:cxn>
                <a:cxn ang="0">
                  <a:pos x="0" y="13"/>
                </a:cxn>
                <a:cxn ang="0">
                  <a:pos x="1" y="13"/>
                </a:cxn>
                <a:cxn ang="0">
                  <a:pos x="3" y="16"/>
                </a:cxn>
                <a:cxn ang="0">
                  <a:pos x="7" y="16"/>
                </a:cxn>
                <a:cxn ang="0">
                  <a:pos x="12" y="16"/>
                </a:cxn>
                <a:cxn ang="0">
                  <a:pos x="18" y="16"/>
                </a:cxn>
                <a:cxn ang="0">
                  <a:pos x="25" y="16"/>
                </a:cxn>
                <a:cxn ang="0">
                  <a:pos x="31" y="13"/>
                </a:cxn>
                <a:cxn ang="0">
                  <a:pos x="39" y="13"/>
                </a:cxn>
                <a:cxn ang="0">
                  <a:pos x="38" y="0"/>
                </a:cxn>
              </a:cxnLst>
              <a:rect l="0" t="0" r="r" b="b"/>
              <a:pathLst>
                <a:path w="40" h="17">
                  <a:moveTo>
                    <a:pt x="38" y="0"/>
                  </a:moveTo>
                  <a:lnTo>
                    <a:pt x="31" y="2"/>
                  </a:lnTo>
                  <a:lnTo>
                    <a:pt x="25" y="2"/>
                  </a:lnTo>
                  <a:lnTo>
                    <a:pt x="18" y="5"/>
                  </a:lnTo>
                  <a:lnTo>
                    <a:pt x="12" y="5"/>
                  </a:lnTo>
                  <a:lnTo>
                    <a:pt x="7" y="2"/>
                  </a:lnTo>
                  <a:lnTo>
                    <a:pt x="3" y="2"/>
                  </a:lnTo>
                  <a:lnTo>
                    <a:pt x="1" y="2"/>
                  </a:lnTo>
                  <a:lnTo>
                    <a:pt x="0" y="2"/>
                  </a:lnTo>
                  <a:lnTo>
                    <a:pt x="0" y="13"/>
                  </a:lnTo>
                  <a:lnTo>
                    <a:pt x="1" y="13"/>
                  </a:lnTo>
                  <a:lnTo>
                    <a:pt x="3" y="16"/>
                  </a:lnTo>
                  <a:lnTo>
                    <a:pt x="7" y="16"/>
                  </a:lnTo>
                  <a:lnTo>
                    <a:pt x="12" y="16"/>
                  </a:lnTo>
                  <a:lnTo>
                    <a:pt x="18" y="16"/>
                  </a:lnTo>
                  <a:lnTo>
                    <a:pt x="25" y="16"/>
                  </a:lnTo>
                  <a:lnTo>
                    <a:pt x="31" y="13"/>
                  </a:lnTo>
                  <a:lnTo>
                    <a:pt x="39" y="13"/>
                  </a:lnTo>
                  <a:lnTo>
                    <a:pt x="38" y="0"/>
                  </a:lnTo>
                </a:path>
              </a:pathLst>
            </a:custGeom>
            <a:solidFill>
              <a:srgbClr val="000000"/>
            </a:solidFill>
            <a:ln w="9525" cap="rnd">
              <a:noFill/>
              <a:round/>
              <a:headEnd/>
              <a:tailEnd/>
            </a:ln>
            <a:effectLst/>
          </p:spPr>
          <p:txBody>
            <a:bodyPr/>
            <a:lstStyle/>
            <a:p>
              <a:endParaRPr lang="en-US"/>
            </a:p>
          </p:txBody>
        </p:sp>
        <p:sp>
          <p:nvSpPr>
            <p:cNvPr id="19946" name="Freeform 490"/>
            <p:cNvSpPr>
              <a:spLocks/>
            </p:cNvSpPr>
            <p:nvPr/>
          </p:nvSpPr>
          <p:spPr bwMode="auto">
            <a:xfrm>
              <a:off x="1694" y="3624"/>
              <a:ext cx="40" cy="17"/>
            </a:xfrm>
            <a:custGeom>
              <a:avLst/>
              <a:gdLst/>
              <a:ahLst/>
              <a:cxnLst>
                <a:cxn ang="0">
                  <a:pos x="38" y="0"/>
                </a:cxn>
                <a:cxn ang="0">
                  <a:pos x="31" y="2"/>
                </a:cxn>
                <a:cxn ang="0">
                  <a:pos x="25" y="2"/>
                </a:cxn>
                <a:cxn ang="0">
                  <a:pos x="18" y="2"/>
                </a:cxn>
                <a:cxn ang="0">
                  <a:pos x="12" y="2"/>
                </a:cxn>
                <a:cxn ang="0">
                  <a:pos x="7" y="2"/>
                </a:cxn>
                <a:cxn ang="0">
                  <a:pos x="3" y="2"/>
                </a:cxn>
                <a:cxn ang="0">
                  <a:pos x="1" y="2"/>
                </a:cxn>
                <a:cxn ang="0">
                  <a:pos x="0" y="2"/>
                </a:cxn>
                <a:cxn ang="0">
                  <a:pos x="0" y="13"/>
                </a:cxn>
                <a:cxn ang="0">
                  <a:pos x="1" y="13"/>
                </a:cxn>
                <a:cxn ang="0">
                  <a:pos x="3" y="16"/>
                </a:cxn>
                <a:cxn ang="0">
                  <a:pos x="7" y="16"/>
                </a:cxn>
                <a:cxn ang="0">
                  <a:pos x="12" y="16"/>
                </a:cxn>
                <a:cxn ang="0">
                  <a:pos x="18" y="16"/>
                </a:cxn>
                <a:cxn ang="0">
                  <a:pos x="25" y="16"/>
                </a:cxn>
                <a:cxn ang="0">
                  <a:pos x="31" y="13"/>
                </a:cxn>
                <a:cxn ang="0">
                  <a:pos x="39" y="10"/>
                </a:cxn>
                <a:cxn ang="0">
                  <a:pos x="38" y="0"/>
                </a:cxn>
              </a:cxnLst>
              <a:rect l="0" t="0" r="r" b="b"/>
              <a:pathLst>
                <a:path w="40" h="17">
                  <a:moveTo>
                    <a:pt x="38" y="0"/>
                  </a:moveTo>
                  <a:lnTo>
                    <a:pt x="31" y="2"/>
                  </a:lnTo>
                  <a:lnTo>
                    <a:pt x="25" y="2"/>
                  </a:lnTo>
                  <a:lnTo>
                    <a:pt x="18" y="2"/>
                  </a:lnTo>
                  <a:lnTo>
                    <a:pt x="12" y="2"/>
                  </a:lnTo>
                  <a:lnTo>
                    <a:pt x="7" y="2"/>
                  </a:lnTo>
                  <a:lnTo>
                    <a:pt x="3" y="2"/>
                  </a:lnTo>
                  <a:lnTo>
                    <a:pt x="1" y="2"/>
                  </a:lnTo>
                  <a:lnTo>
                    <a:pt x="0" y="2"/>
                  </a:lnTo>
                  <a:lnTo>
                    <a:pt x="0" y="13"/>
                  </a:lnTo>
                  <a:lnTo>
                    <a:pt x="1" y="13"/>
                  </a:lnTo>
                  <a:lnTo>
                    <a:pt x="3" y="16"/>
                  </a:lnTo>
                  <a:lnTo>
                    <a:pt x="7" y="16"/>
                  </a:lnTo>
                  <a:lnTo>
                    <a:pt x="12" y="16"/>
                  </a:lnTo>
                  <a:lnTo>
                    <a:pt x="18" y="16"/>
                  </a:lnTo>
                  <a:lnTo>
                    <a:pt x="25" y="16"/>
                  </a:lnTo>
                  <a:lnTo>
                    <a:pt x="31" y="13"/>
                  </a:lnTo>
                  <a:lnTo>
                    <a:pt x="39" y="10"/>
                  </a:lnTo>
                  <a:lnTo>
                    <a:pt x="38" y="0"/>
                  </a:lnTo>
                </a:path>
              </a:pathLst>
            </a:custGeom>
            <a:solidFill>
              <a:srgbClr val="000000"/>
            </a:solidFill>
            <a:ln w="9525" cap="rnd">
              <a:noFill/>
              <a:round/>
              <a:headEnd/>
              <a:tailEnd/>
            </a:ln>
            <a:effectLst/>
          </p:spPr>
          <p:txBody>
            <a:bodyPr/>
            <a:lstStyle/>
            <a:p>
              <a:endParaRPr lang="en-US"/>
            </a:p>
          </p:txBody>
        </p:sp>
      </p:grpSp>
      <p:sp>
        <p:nvSpPr>
          <p:cNvPr id="19948" name="Rectangle 49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In terms of measurement</a:t>
            </a:r>
          </a:p>
        </p:txBody>
      </p:sp>
      <p:sp>
        <p:nvSpPr>
          <p:cNvPr id="19949" name="Rectangle 493"/>
          <p:cNvSpPr>
            <a:spLocks noGrp="1" noChangeArrowheads="1"/>
          </p:cNvSpPr>
          <p:nvPr>
            <p:ph type="body" idx="1"/>
          </p:nvPr>
        </p:nvSpPr>
        <p:spPr>
          <a:xfrm>
            <a:off x="3178175" y="1905000"/>
            <a:ext cx="5280025" cy="4038600"/>
          </a:xfrm>
          <a:noFill/>
          <a:ln/>
        </p:spPr>
        <p:txBody>
          <a:bodyPr lIns="92075" tIns="46038" rIns="92075" bIns="46038"/>
          <a:lstStyle/>
          <a:p>
            <a:r>
              <a:rPr lang="en-US"/>
              <a:t>Three students measure the room to be  10.2 m, 10.3 m and 10.4 m across.</a:t>
            </a:r>
          </a:p>
          <a:p>
            <a:r>
              <a:rPr lang="en-US"/>
              <a:t>Were they precise?</a:t>
            </a:r>
          </a:p>
          <a:p>
            <a:r>
              <a:rPr lang="en-US"/>
              <a:t>Were they accurate?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9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9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4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2" name="Rectangle 4"/>
          <p:cNvSpPr>
            <a:spLocks noGrp="1" noChangeArrowheads="1"/>
          </p:cNvSpPr>
          <p:nvPr>
            <p:ph type="title"/>
          </p:nvPr>
        </p:nvSpPr>
        <p:spPr/>
        <p:txBody>
          <a:bodyPr/>
          <a:lstStyle/>
          <a:p>
            <a:r>
              <a:rPr lang="en-US"/>
              <a:t>Definitions:  Precision</a:t>
            </a:r>
          </a:p>
        </p:txBody>
      </p:sp>
      <p:sp>
        <p:nvSpPr>
          <p:cNvPr id="324614" name="Text Box 6"/>
          <p:cNvSpPr txBox="1">
            <a:spLocks noChangeArrowheads="1"/>
          </p:cNvSpPr>
          <p:nvPr/>
        </p:nvSpPr>
        <p:spPr bwMode="auto">
          <a:xfrm>
            <a:off x="635000" y="2890838"/>
            <a:ext cx="7512050" cy="641350"/>
          </a:xfrm>
          <a:prstGeom prst="rect">
            <a:avLst/>
          </a:prstGeom>
          <a:noFill/>
          <a:ln w="12699">
            <a:noFill/>
            <a:miter lim="800000"/>
            <a:headEnd type="none" w="sm" len="sm"/>
            <a:tailEnd type="none" w="sm" len="sm"/>
          </a:ln>
          <a:effectLst/>
        </p:spPr>
        <p:txBody>
          <a:bodyPr wrap="none">
            <a:spAutoFit/>
          </a:bodyPr>
          <a:lstStyle/>
          <a:p>
            <a:r>
              <a:rPr lang="en-US"/>
              <a:t>Repeatability</a:t>
            </a:r>
            <a:r>
              <a:rPr lang="en-US" b="0"/>
              <a:t> – the precision for an analysis in which the only source of </a:t>
            </a:r>
          </a:p>
          <a:p>
            <a:r>
              <a:rPr lang="en-US" b="0"/>
              <a:t>	            variability is the analysis of replicate samples.</a:t>
            </a:r>
            <a:endParaRPr lang="en-US"/>
          </a:p>
        </p:txBody>
      </p:sp>
      <p:sp>
        <p:nvSpPr>
          <p:cNvPr id="324615" name="Text Box 7"/>
          <p:cNvSpPr txBox="1">
            <a:spLocks noChangeArrowheads="1"/>
          </p:cNvSpPr>
          <p:nvPr/>
        </p:nvSpPr>
        <p:spPr bwMode="auto">
          <a:xfrm>
            <a:off x="631825" y="3754438"/>
            <a:ext cx="8045450" cy="641350"/>
          </a:xfrm>
          <a:prstGeom prst="rect">
            <a:avLst/>
          </a:prstGeom>
          <a:noFill/>
          <a:ln w="12699">
            <a:noFill/>
            <a:miter lim="800000"/>
            <a:headEnd type="none" w="sm" len="sm"/>
            <a:tailEnd type="none" w="sm" len="sm"/>
          </a:ln>
          <a:effectLst/>
        </p:spPr>
        <p:txBody>
          <a:bodyPr wrap="none">
            <a:spAutoFit/>
          </a:bodyPr>
          <a:lstStyle/>
          <a:p>
            <a:r>
              <a:rPr lang="en-US"/>
              <a:t>Reproducibility</a:t>
            </a:r>
            <a:r>
              <a:rPr lang="en-US" b="0"/>
              <a:t> – the precision when comparing results for several samples, </a:t>
            </a:r>
          </a:p>
          <a:p>
            <a:r>
              <a:rPr lang="en-US" b="0"/>
              <a:t>		 for several analysts of several methods.</a:t>
            </a:r>
            <a:endParaRPr lang="en-US"/>
          </a:p>
        </p:txBody>
      </p:sp>
      <p:sp>
        <p:nvSpPr>
          <p:cNvPr id="324616" name="Text Box 8"/>
          <p:cNvSpPr txBox="1">
            <a:spLocks noChangeArrowheads="1"/>
          </p:cNvSpPr>
          <p:nvPr/>
        </p:nvSpPr>
        <p:spPr bwMode="auto">
          <a:xfrm>
            <a:off x="631825" y="4643438"/>
            <a:ext cx="7778750" cy="641350"/>
          </a:xfrm>
          <a:prstGeom prst="rect">
            <a:avLst/>
          </a:prstGeom>
          <a:noFill/>
          <a:ln w="12699">
            <a:noFill/>
            <a:miter lim="800000"/>
            <a:headEnd type="none" w="sm" len="sm"/>
            <a:tailEnd type="none" w="sm" len="sm"/>
          </a:ln>
          <a:effectLst/>
        </p:spPr>
        <p:txBody>
          <a:bodyPr wrap="none">
            <a:spAutoFit/>
          </a:bodyPr>
          <a:lstStyle/>
          <a:p>
            <a:r>
              <a:rPr lang="en-US"/>
              <a:t>Indeterminate error</a:t>
            </a:r>
            <a:r>
              <a:rPr lang="en-US" b="0"/>
              <a:t> – any random error that causes some measurements </a:t>
            </a:r>
          </a:p>
          <a:p>
            <a:r>
              <a:rPr lang="en-US" b="0"/>
              <a:t>		         or results to be too high while others are too low.</a:t>
            </a:r>
            <a:endParaRPr lang="en-US"/>
          </a:p>
        </p:txBody>
      </p:sp>
      <p:sp>
        <p:nvSpPr>
          <p:cNvPr id="324617" name="Text Box 9"/>
          <p:cNvSpPr txBox="1">
            <a:spLocks noChangeArrowheads="1"/>
          </p:cNvSpPr>
          <p:nvPr/>
        </p:nvSpPr>
        <p:spPr bwMode="auto">
          <a:xfrm>
            <a:off x="631825" y="5576888"/>
            <a:ext cx="4908550" cy="366712"/>
          </a:xfrm>
          <a:prstGeom prst="rect">
            <a:avLst/>
          </a:prstGeom>
          <a:noFill/>
          <a:ln w="12699">
            <a:noFill/>
            <a:miter lim="800000"/>
            <a:headEnd type="none" w="sm" len="sm"/>
            <a:tailEnd type="none" w="sm" len="sm"/>
          </a:ln>
          <a:effectLst/>
        </p:spPr>
        <p:txBody>
          <a:bodyPr wrap="none">
            <a:spAutoFit/>
          </a:bodyPr>
          <a:lstStyle/>
          <a:p>
            <a:r>
              <a:rPr lang="en-US"/>
              <a:t>Human error</a:t>
            </a:r>
            <a:r>
              <a:rPr lang="en-US" b="0"/>
              <a:t> – is a type of indeterminate error</a:t>
            </a:r>
            <a:endParaRPr lang="en-US"/>
          </a:p>
        </p:txBody>
      </p:sp>
      <p:sp>
        <p:nvSpPr>
          <p:cNvPr id="324618" name="Rectangle 10"/>
          <p:cNvSpPr>
            <a:spLocks noChangeArrowheads="1"/>
          </p:cNvSpPr>
          <p:nvPr/>
        </p:nvSpPr>
        <p:spPr bwMode="auto">
          <a:xfrm>
            <a:off x="76200" y="6567488"/>
            <a:ext cx="2925763" cy="214312"/>
          </a:xfrm>
          <a:prstGeom prst="rect">
            <a:avLst/>
          </a:prstGeom>
          <a:noFill/>
          <a:ln w="9525">
            <a:noFill/>
            <a:miter lim="800000"/>
            <a:headEnd/>
            <a:tailEnd/>
          </a:ln>
          <a:effectLst/>
        </p:spPr>
        <p:txBody>
          <a:bodyPr wrap="none">
            <a:spAutoFit/>
          </a:bodyPr>
          <a:lstStyle/>
          <a:p>
            <a:pPr eaLnBrk="1" hangingPunct="1"/>
            <a:r>
              <a:rPr lang="en-US" sz="800" b="0"/>
              <a:t>David Harvery, </a:t>
            </a:r>
            <a:r>
              <a:rPr lang="en-US" sz="800" b="0" u="sng"/>
              <a:t>Modern Analytical Chemistry</a:t>
            </a:r>
            <a:r>
              <a:rPr lang="en-US" sz="800" b="0"/>
              <a:t>, 2000,  page 62</a:t>
            </a:r>
          </a:p>
        </p:txBody>
      </p:sp>
      <p:sp>
        <p:nvSpPr>
          <p:cNvPr id="324619" name="Text Box 11"/>
          <p:cNvSpPr txBox="1">
            <a:spLocks noChangeArrowheads="1"/>
          </p:cNvSpPr>
          <p:nvPr/>
        </p:nvSpPr>
        <p:spPr bwMode="auto">
          <a:xfrm>
            <a:off x="631825" y="2020888"/>
            <a:ext cx="8261350" cy="641350"/>
          </a:xfrm>
          <a:prstGeom prst="rect">
            <a:avLst/>
          </a:prstGeom>
          <a:noFill/>
          <a:ln w="12699">
            <a:noFill/>
            <a:miter lim="800000"/>
            <a:headEnd type="none" w="sm" len="sm"/>
            <a:tailEnd type="none" w="sm" len="sm"/>
          </a:ln>
          <a:effectLst/>
        </p:spPr>
        <p:txBody>
          <a:bodyPr wrap="none">
            <a:spAutoFit/>
          </a:bodyPr>
          <a:lstStyle/>
          <a:p>
            <a:r>
              <a:rPr lang="en-US"/>
              <a:t>Precision</a:t>
            </a:r>
            <a:r>
              <a:rPr lang="en-US" b="0"/>
              <a:t> – is a measure of the spread of data about a central value and may </a:t>
            </a:r>
          </a:p>
          <a:p>
            <a:r>
              <a:rPr lang="en-US" b="0"/>
              <a:t>	      be expressed as the range, the standard deviation, or the variance.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Definitions:  Error &amp; Uncertainty</a:t>
            </a:r>
          </a:p>
        </p:txBody>
      </p:sp>
      <p:sp>
        <p:nvSpPr>
          <p:cNvPr id="326659" name="Text Box 3"/>
          <p:cNvSpPr txBox="1">
            <a:spLocks noChangeArrowheads="1"/>
          </p:cNvSpPr>
          <p:nvPr/>
        </p:nvSpPr>
        <p:spPr bwMode="auto">
          <a:xfrm>
            <a:off x="635000" y="2890838"/>
            <a:ext cx="6584950" cy="366712"/>
          </a:xfrm>
          <a:prstGeom prst="rect">
            <a:avLst/>
          </a:prstGeom>
          <a:noFill/>
          <a:ln w="12699">
            <a:noFill/>
            <a:miter lim="800000"/>
            <a:headEnd type="none" w="sm" len="sm"/>
            <a:tailEnd type="none" w="sm" len="sm"/>
          </a:ln>
          <a:effectLst/>
        </p:spPr>
        <p:txBody>
          <a:bodyPr wrap="none">
            <a:spAutoFit/>
          </a:bodyPr>
          <a:lstStyle/>
          <a:p>
            <a:r>
              <a:rPr lang="en-US"/>
              <a:t>Uncertainty</a:t>
            </a:r>
            <a:r>
              <a:rPr lang="en-US" b="0"/>
              <a:t> – the range of possible values for a measurement.</a:t>
            </a:r>
            <a:endParaRPr lang="en-US"/>
          </a:p>
        </p:txBody>
      </p:sp>
      <p:sp>
        <p:nvSpPr>
          <p:cNvPr id="326663" name="Rectangle 7"/>
          <p:cNvSpPr>
            <a:spLocks noChangeArrowheads="1"/>
          </p:cNvSpPr>
          <p:nvPr/>
        </p:nvSpPr>
        <p:spPr bwMode="auto">
          <a:xfrm>
            <a:off x="76200" y="6567488"/>
            <a:ext cx="2925763" cy="214312"/>
          </a:xfrm>
          <a:prstGeom prst="rect">
            <a:avLst/>
          </a:prstGeom>
          <a:noFill/>
          <a:ln w="9525">
            <a:noFill/>
            <a:miter lim="800000"/>
            <a:headEnd/>
            <a:tailEnd/>
          </a:ln>
          <a:effectLst/>
        </p:spPr>
        <p:txBody>
          <a:bodyPr wrap="none">
            <a:spAutoFit/>
          </a:bodyPr>
          <a:lstStyle/>
          <a:p>
            <a:pPr eaLnBrk="1" hangingPunct="1"/>
            <a:r>
              <a:rPr lang="en-US" sz="800" b="0"/>
              <a:t>David Harvery, </a:t>
            </a:r>
            <a:r>
              <a:rPr lang="en-US" sz="800" b="0" u="sng"/>
              <a:t>Modern Analytical Chemistry</a:t>
            </a:r>
            <a:r>
              <a:rPr lang="en-US" sz="800" b="0"/>
              <a:t>, 2000,  page 64</a:t>
            </a:r>
          </a:p>
        </p:txBody>
      </p:sp>
      <p:sp>
        <p:nvSpPr>
          <p:cNvPr id="326664" name="Text Box 8"/>
          <p:cNvSpPr txBox="1">
            <a:spLocks noChangeArrowheads="1"/>
          </p:cNvSpPr>
          <p:nvPr/>
        </p:nvSpPr>
        <p:spPr bwMode="auto">
          <a:xfrm>
            <a:off x="631825" y="2020888"/>
            <a:ext cx="5657850" cy="366712"/>
          </a:xfrm>
          <a:prstGeom prst="rect">
            <a:avLst/>
          </a:prstGeom>
          <a:noFill/>
          <a:ln w="12699">
            <a:noFill/>
            <a:miter lim="800000"/>
            <a:headEnd type="none" w="sm" len="sm"/>
            <a:tailEnd type="none" w="sm" len="sm"/>
          </a:ln>
          <a:effectLst/>
        </p:spPr>
        <p:txBody>
          <a:bodyPr wrap="none">
            <a:spAutoFit/>
          </a:bodyPr>
          <a:lstStyle/>
          <a:p>
            <a:r>
              <a:rPr lang="en-US"/>
              <a:t>Error</a:t>
            </a:r>
            <a:r>
              <a:rPr lang="en-US" b="0"/>
              <a:t> – a measure of bias in a result or measurement.</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304800"/>
            <a:ext cx="7772400" cy="1143000"/>
          </a:xfrm>
        </p:spPr>
        <p:txBody>
          <a:bodyPr/>
          <a:lstStyle/>
          <a:p>
            <a:r>
              <a:rPr lang="en-US" sz="2500">
                <a:latin typeface="Arial" charset="0"/>
              </a:rPr>
              <a:t>SI System for Measuring Length</a:t>
            </a:r>
          </a:p>
        </p:txBody>
      </p:sp>
      <p:sp>
        <p:nvSpPr>
          <p:cNvPr id="133125"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pSp>
        <p:nvGrpSpPr>
          <p:cNvPr id="133130" name="Group 10"/>
          <p:cNvGrpSpPr>
            <a:grpSpLocks/>
          </p:cNvGrpSpPr>
          <p:nvPr/>
        </p:nvGrpSpPr>
        <p:grpSpPr bwMode="auto">
          <a:xfrm>
            <a:off x="533400" y="1905000"/>
            <a:ext cx="8382000" cy="4191000"/>
            <a:chOff x="336" y="1152"/>
            <a:chExt cx="5280" cy="2640"/>
          </a:xfrm>
        </p:grpSpPr>
        <p:sp>
          <p:nvSpPr>
            <p:cNvPr id="133127" name="AutoShape 7"/>
            <p:cNvSpPr>
              <a:spLocks noChangeArrowheads="1"/>
            </p:cNvSpPr>
            <p:nvPr/>
          </p:nvSpPr>
          <p:spPr bwMode="auto">
            <a:xfrm>
              <a:off x="336" y="1152"/>
              <a:ext cx="5136" cy="2640"/>
            </a:xfrm>
            <a:prstGeom prst="roundRect">
              <a:avLst>
                <a:gd name="adj" fmla="val 16667"/>
              </a:avLst>
            </a:prstGeom>
            <a:solidFill>
              <a:srgbClr val="E5FFF2"/>
            </a:solidFill>
            <a:ln w="12700">
              <a:solidFill>
                <a:schemeClr val="tx1"/>
              </a:solidFill>
              <a:round/>
              <a:headEnd type="none" w="sm" len="sm"/>
              <a:tailEnd type="none" w="sm" len="sm"/>
            </a:ln>
            <a:effectLst/>
          </p:spPr>
          <p:txBody>
            <a:bodyPr wrap="none" anchor="ctr"/>
            <a:lstStyle/>
            <a:p>
              <a:endParaRPr lang="en-US"/>
            </a:p>
          </p:txBody>
        </p:sp>
        <p:sp>
          <p:nvSpPr>
            <p:cNvPr id="133128" name="Rectangle 8"/>
            <p:cNvSpPr>
              <a:spLocks noChangeArrowheads="1"/>
            </p:cNvSpPr>
            <p:nvPr/>
          </p:nvSpPr>
          <p:spPr bwMode="auto">
            <a:xfrm>
              <a:off x="432" y="1440"/>
              <a:ext cx="5184" cy="2191"/>
            </a:xfrm>
            <a:prstGeom prst="rect">
              <a:avLst/>
            </a:prstGeom>
            <a:noFill/>
            <a:ln w="12699">
              <a:noFill/>
              <a:miter lim="800000"/>
              <a:headEnd type="none" w="sm" len="sm"/>
              <a:tailEnd type="none" w="sm" len="sm"/>
            </a:ln>
            <a:effectLst/>
          </p:spPr>
          <p:txBody>
            <a:bodyPr>
              <a:spAutoFit/>
            </a:bodyPr>
            <a:lstStyle/>
            <a:p>
              <a:r>
                <a:rPr lang="en-US"/>
                <a:t>   Unit	           		Symbol		           Meter Equivalent </a:t>
              </a:r>
            </a:p>
            <a:p>
              <a:r>
                <a:rPr lang="en-US"/>
                <a:t>	  </a:t>
              </a:r>
              <a:endParaRPr lang="en-US" b="0"/>
            </a:p>
            <a:p>
              <a:r>
                <a:rPr lang="en-US" b="0"/>
                <a:t>   kilometer		km	     		1,000 m or 10</a:t>
              </a:r>
              <a:r>
                <a:rPr lang="en-US" b="0" baseline="30000"/>
                <a:t>3</a:t>
              </a:r>
              <a:r>
                <a:rPr lang="en-US" b="0"/>
                <a:t> m</a:t>
              </a:r>
            </a:p>
            <a:p>
              <a:endParaRPr lang="en-US" sz="1000" b="0"/>
            </a:p>
            <a:p>
              <a:r>
                <a:rPr lang="en-US" b="0"/>
                <a:t>   meter			 m	            	   	    1    m or 10</a:t>
              </a:r>
              <a:r>
                <a:rPr lang="en-US" b="0" baseline="30000"/>
                <a:t>0</a:t>
              </a:r>
              <a:r>
                <a:rPr lang="en-US" b="0"/>
                <a:t> m</a:t>
              </a:r>
            </a:p>
            <a:p>
              <a:endParaRPr lang="en-US" sz="1000" b="0"/>
            </a:p>
            <a:p>
              <a:r>
                <a:rPr lang="en-US" b="0"/>
                <a:t>   decimeter		dm		   	    0.1 m or 10</a:t>
              </a:r>
              <a:r>
                <a:rPr lang="en-US" b="0" baseline="30000"/>
                <a:t>-1</a:t>
              </a:r>
              <a:r>
                <a:rPr lang="en-US" b="0"/>
                <a:t> m</a:t>
              </a:r>
            </a:p>
            <a:p>
              <a:endParaRPr lang="en-US" sz="1000" b="0"/>
            </a:p>
            <a:p>
              <a:r>
                <a:rPr lang="en-US" b="0"/>
                <a:t>   centimeter		cm		   	  0.01 m or 10</a:t>
              </a:r>
              <a:r>
                <a:rPr lang="en-US" b="0" baseline="30000"/>
                <a:t>-2</a:t>
              </a:r>
              <a:r>
                <a:rPr lang="en-US" b="0"/>
                <a:t> m </a:t>
              </a:r>
            </a:p>
            <a:p>
              <a:endParaRPr lang="en-US" sz="1000" b="0"/>
            </a:p>
            <a:p>
              <a:r>
                <a:rPr lang="en-US" b="0"/>
                <a:t>   millimeter		mm		   	0.001 m or 10</a:t>
              </a:r>
              <a:r>
                <a:rPr lang="en-US" b="0" baseline="30000"/>
                <a:t>-3</a:t>
              </a:r>
              <a:r>
                <a:rPr lang="en-US" b="0"/>
                <a:t> m</a:t>
              </a:r>
            </a:p>
            <a:p>
              <a:endParaRPr lang="en-US" sz="1000" b="0"/>
            </a:p>
            <a:p>
              <a:r>
                <a:rPr lang="en-US" b="0"/>
                <a:t>   micrometer		mm		        0.000001 m or 10</a:t>
              </a:r>
              <a:r>
                <a:rPr lang="en-US" b="0" baseline="30000"/>
                <a:t>-6</a:t>
              </a:r>
              <a:r>
                <a:rPr lang="en-US" b="0"/>
                <a:t> m</a:t>
              </a:r>
            </a:p>
            <a:p>
              <a:endParaRPr lang="en-US" sz="1000" b="0"/>
            </a:p>
            <a:p>
              <a:r>
                <a:rPr lang="en-US" b="0"/>
                <a:t>   nanometer		nm		  0.000000001 m or 10</a:t>
              </a:r>
              <a:r>
                <a:rPr lang="en-US" b="0" baseline="30000"/>
                <a:t>-9</a:t>
              </a:r>
              <a:r>
                <a:rPr lang="en-US" b="0"/>
                <a:t> m</a:t>
              </a:r>
            </a:p>
          </p:txBody>
        </p:sp>
        <p:sp>
          <p:nvSpPr>
            <p:cNvPr id="133129" name="Line 9"/>
            <p:cNvSpPr>
              <a:spLocks noChangeShapeType="1"/>
            </p:cNvSpPr>
            <p:nvPr/>
          </p:nvSpPr>
          <p:spPr bwMode="auto">
            <a:xfrm>
              <a:off x="480" y="1680"/>
              <a:ext cx="4704" cy="0"/>
            </a:xfrm>
            <a:prstGeom prst="line">
              <a:avLst/>
            </a:prstGeom>
            <a:noFill/>
            <a:ln w="12699">
              <a:solidFill>
                <a:schemeClr val="tx1"/>
              </a:solidFill>
              <a:round/>
              <a:headEnd type="none" w="sm" len="sm"/>
              <a:tailEnd type="none" w="sm" len="sm"/>
            </a:ln>
            <a:effectLst/>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Number vs. Quantity</a:t>
            </a:r>
          </a:p>
        </p:txBody>
      </p:sp>
      <p:sp>
        <p:nvSpPr>
          <p:cNvPr id="288771" name="Rectangle 3"/>
          <p:cNvSpPr>
            <a:spLocks noGrp="1" noChangeArrowheads="1"/>
          </p:cNvSpPr>
          <p:nvPr>
            <p:ph type="body" idx="1"/>
          </p:nvPr>
        </p:nvSpPr>
        <p:spPr>
          <a:xfrm>
            <a:off x="304800" y="1960563"/>
            <a:ext cx="8534400" cy="173037"/>
          </a:xfrm>
        </p:spPr>
        <p:txBody>
          <a:bodyPr/>
          <a:lstStyle/>
          <a:p>
            <a:pPr>
              <a:spcBef>
                <a:spcPct val="70000"/>
              </a:spcBef>
            </a:pPr>
            <a:r>
              <a:rPr lang="en-US"/>
              <a:t>Quantity </a:t>
            </a:r>
            <a:r>
              <a:rPr lang="en-US" b="1"/>
              <a:t>- number + unit</a:t>
            </a:r>
          </a:p>
          <a:p>
            <a:pPr lvl="1"/>
            <a:endParaRPr lang="en-US"/>
          </a:p>
        </p:txBody>
      </p:sp>
      <p:pic>
        <p:nvPicPr>
          <p:cNvPr id="288772" name="Picture 4" descr="speedometer"/>
          <p:cNvPicPr>
            <a:picLocks noChangeAspect="1" noChangeArrowheads="1"/>
          </p:cNvPicPr>
          <p:nvPr/>
        </p:nvPicPr>
        <p:blipFill>
          <a:blip r:embed="rId3" cstate="print">
            <a:lum bright="48000" contrast="66000"/>
          </a:blip>
          <a:srcRect/>
          <a:stretch>
            <a:fillRect/>
          </a:stretch>
        </p:blipFill>
        <p:spPr bwMode="auto">
          <a:xfrm>
            <a:off x="2306638" y="2659063"/>
            <a:ext cx="4240212" cy="2808287"/>
          </a:xfrm>
          <a:prstGeom prst="rect">
            <a:avLst/>
          </a:prstGeom>
          <a:noFill/>
          <a:ln w="28575">
            <a:solidFill>
              <a:srgbClr val="000000"/>
            </a:solidFill>
            <a:miter lim="800000"/>
            <a:headEnd/>
            <a:tailEnd/>
          </a:ln>
        </p:spPr>
      </p:pic>
      <p:sp>
        <p:nvSpPr>
          <p:cNvPr id="288773" name="Rectangle 5"/>
          <p:cNvSpPr>
            <a:spLocks noChangeArrowheads="1"/>
          </p:cNvSpPr>
          <p:nvPr/>
        </p:nvSpPr>
        <p:spPr bwMode="auto">
          <a:xfrm>
            <a:off x="236538" y="5668963"/>
            <a:ext cx="8534400" cy="609600"/>
          </a:xfrm>
          <a:prstGeom prst="rect">
            <a:avLst/>
          </a:prstGeom>
          <a:noFill/>
          <a:ln w="9525">
            <a:noFill/>
            <a:miter lim="800000"/>
            <a:headEnd/>
            <a:tailEnd/>
          </a:ln>
          <a:effectLst/>
        </p:spPr>
        <p:txBody>
          <a:bodyPr lIns="92075" tIns="46038" rIns="92075" bIns="46038"/>
          <a:lstStyle/>
          <a:p>
            <a:pPr marL="342900" indent="-342900" algn="ctr" eaLnBrk="1" hangingPunct="1">
              <a:spcBef>
                <a:spcPct val="70000"/>
              </a:spcBef>
              <a:buClr>
                <a:schemeClr val="bg2"/>
              </a:buClr>
              <a:buSzPct val="70000"/>
              <a:buFont typeface="Wingdings" pitchFamily="2" charset="2"/>
              <a:buNone/>
            </a:pPr>
            <a:r>
              <a:rPr lang="en-US" sz="3100" b="0">
                <a:solidFill>
                  <a:schemeClr val="tx2"/>
                </a:solidFill>
              </a:rPr>
              <a:t>UNITS MATTER!!</a:t>
            </a:r>
            <a:endParaRPr lang="en-US" sz="3100" b="0"/>
          </a:p>
        </p:txBody>
      </p:sp>
      <p:sp>
        <p:nvSpPr>
          <p:cNvPr id="288774" name="Rectangle 6"/>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8772"/>
                                        </p:tgtEl>
                                        <p:attrNameLst>
                                          <p:attrName>style.visibility</p:attrName>
                                        </p:attrNameLst>
                                      </p:cBhvr>
                                      <p:to>
                                        <p:strVal val="visible"/>
                                      </p:to>
                                    </p:set>
                                    <p:animEffect transition="in" filter="dissolve">
                                      <p:cBhvr>
                                        <p:cTn id="7" dur="500"/>
                                        <p:tgtEl>
                                          <p:spTgt spid="288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8773">
                                            <p:txEl>
                                              <p:pRg st="0" end="0"/>
                                            </p:txEl>
                                          </p:spTgt>
                                        </p:tgtEl>
                                        <p:attrNameLst>
                                          <p:attrName>style.visibility</p:attrName>
                                        </p:attrNameLst>
                                      </p:cBhvr>
                                      <p:to>
                                        <p:strVal val="visible"/>
                                      </p:to>
                                    </p:set>
                                    <p:animEffect transition="in" filter="wipe(left)">
                                      <p:cBhvr>
                                        <p:cTn id="12" dur="500"/>
                                        <p:tgtEl>
                                          <p:spTgt spid="288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atin typeface="Arial" charset="0"/>
              </a:rPr>
              <a:t>Comparison of English and </a:t>
            </a:r>
            <a:br>
              <a:rPr lang="en-US">
                <a:latin typeface="Arial" charset="0"/>
              </a:rPr>
            </a:br>
            <a:r>
              <a:rPr lang="en-US">
                <a:latin typeface="Arial" charset="0"/>
              </a:rPr>
              <a:t>SI Units</a:t>
            </a:r>
          </a:p>
        </p:txBody>
      </p:sp>
      <p:pic>
        <p:nvPicPr>
          <p:cNvPr id="134147" name="Picture 3" descr="Zumdahl05_01"/>
          <p:cNvPicPr>
            <a:picLocks noChangeAspect="1" noChangeArrowheads="1"/>
          </p:cNvPicPr>
          <p:nvPr/>
        </p:nvPicPr>
        <p:blipFill>
          <a:blip r:embed="rId3" cstate="print"/>
          <a:srcRect t="8202" b="8160"/>
          <a:stretch>
            <a:fillRect/>
          </a:stretch>
        </p:blipFill>
        <p:spPr bwMode="auto">
          <a:xfrm>
            <a:off x="381000" y="2590800"/>
            <a:ext cx="8382000" cy="3124200"/>
          </a:xfrm>
          <a:prstGeom prst="rect">
            <a:avLst/>
          </a:prstGeom>
          <a:noFill/>
        </p:spPr>
      </p:pic>
      <p:sp>
        <p:nvSpPr>
          <p:cNvPr id="134148" name="Text Box 4"/>
          <p:cNvSpPr txBox="1">
            <a:spLocks noChangeArrowheads="1"/>
          </p:cNvSpPr>
          <p:nvPr/>
        </p:nvSpPr>
        <p:spPr bwMode="auto">
          <a:xfrm>
            <a:off x="1941513" y="2254250"/>
            <a:ext cx="725487" cy="336550"/>
          </a:xfrm>
          <a:prstGeom prst="rect">
            <a:avLst/>
          </a:prstGeom>
          <a:noFill/>
          <a:ln w="9525">
            <a:noFill/>
            <a:miter lim="800000"/>
            <a:headEnd/>
            <a:tailEnd/>
          </a:ln>
          <a:effectLst/>
        </p:spPr>
        <p:txBody>
          <a:bodyPr wrap="none">
            <a:spAutoFit/>
          </a:bodyPr>
          <a:lstStyle/>
          <a:p>
            <a:pPr eaLnBrk="1" hangingPunct="1"/>
            <a:r>
              <a:rPr lang="en-US" sz="1600" b="0"/>
              <a:t>1 inch</a:t>
            </a:r>
          </a:p>
        </p:txBody>
      </p:sp>
      <p:sp>
        <p:nvSpPr>
          <p:cNvPr id="134149" name="Text Box 5"/>
          <p:cNvSpPr txBox="1">
            <a:spLocks noChangeArrowheads="1"/>
          </p:cNvSpPr>
          <p:nvPr/>
        </p:nvSpPr>
        <p:spPr bwMode="auto">
          <a:xfrm>
            <a:off x="1889125" y="5699125"/>
            <a:ext cx="908050" cy="336550"/>
          </a:xfrm>
          <a:prstGeom prst="rect">
            <a:avLst/>
          </a:prstGeom>
          <a:noFill/>
          <a:ln w="9525">
            <a:noFill/>
            <a:miter lim="800000"/>
            <a:headEnd/>
            <a:tailEnd/>
          </a:ln>
          <a:effectLst/>
        </p:spPr>
        <p:txBody>
          <a:bodyPr wrap="none">
            <a:spAutoFit/>
          </a:bodyPr>
          <a:lstStyle/>
          <a:p>
            <a:pPr eaLnBrk="1" hangingPunct="1"/>
            <a:r>
              <a:rPr lang="en-US" sz="1600" b="0"/>
              <a:t>2.54 cm</a:t>
            </a:r>
          </a:p>
        </p:txBody>
      </p:sp>
      <p:sp>
        <p:nvSpPr>
          <p:cNvPr id="134150" name="Text Box 6"/>
          <p:cNvSpPr txBox="1">
            <a:spLocks noChangeArrowheads="1"/>
          </p:cNvSpPr>
          <p:nvPr/>
        </p:nvSpPr>
        <p:spPr bwMode="auto">
          <a:xfrm>
            <a:off x="5648325" y="5715000"/>
            <a:ext cx="2428875" cy="457200"/>
          </a:xfrm>
          <a:prstGeom prst="rect">
            <a:avLst/>
          </a:prstGeom>
          <a:noFill/>
          <a:ln w="9525">
            <a:noFill/>
            <a:miter lim="800000"/>
            <a:headEnd/>
            <a:tailEnd/>
          </a:ln>
          <a:effectLst/>
        </p:spPr>
        <p:txBody>
          <a:bodyPr wrap="none">
            <a:spAutoFit/>
          </a:bodyPr>
          <a:lstStyle/>
          <a:p>
            <a:pPr eaLnBrk="1" hangingPunct="1"/>
            <a:r>
              <a:rPr lang="en-US" sz="2400" b="0"/>
              <a:t>1 inch = 2.54 cm</a:t>
            </a:r>
          </a:p>
        </p:txBody>
      </p:sp>
      <p:sp>
        <p:nvSpPr>
          <p:cNvPr id="134151" name="AutoShape 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34152" name="Rectangle 8"/>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atin typeface="Arial" charset="0"/>
              </a:rPr>
              <a:t>Reporting Measurements</a:t>
            </a:r>
          </a:p>
        </p:txBody>
      </p:sp>
      <p:sp>
        <p:nvSpPr>
          <p:cNvPr id="135171" name="Rectangle 3"/>
          <p:cNvSpPr>
            <a:spLocks noGrp="1" noChangeArrowheads="1"/>
          </p:cNvSpPr>
          <p:nvPr>
            <p:ph type="body" sz="half" idx="1"/>
          </p:nvPr>
        </p:nvSpPr>
        <p:spPr/>
        <p:txBody>
          <a:bodyPr/>
          <a:lstStyle/>
          <a:p>
            <a:r>
              <a:rPr lang="en-US" sz="2300"/>
              <a:t>Using significant figures</a:t>
            </a:r>
          </a:p>
          <a:p>
            <a:endParaRPr lang="en-US" sz="2300"/>
          </a:p>
          <a:p>
            <a:r>
              <a:rPr lang="en-US" sz="2300"/>
              <a:t>Report what is known with certainty </a:t>
            </a:r>
          </a:p>
          <a:p>
            <a:endParaRPr lang="en-US" sz="2300"/>
          </a:p>
          <a:p>
            <a:r>
              <a:rPr lang="en-US" sz="2300"/>
              <a:t>Add ONE digit of uncertainty (estimation)</a:t>
            </a:r>
          </a:p>
        </p:txBody>
      </p:sp>
      <p:pic>
        <p:nvPicPr>
          <p:cNvPr id="135172" name="Picture 4" descr="Measurement - Significant figures (nail)"/>
          <p:cNvPicPr>
            <a:picLocks noChangeAspect="1" noChangeArrowheads="1"/>
          </p:cNvPicPr>
          <p:nvPr>
            <p:ph type="clipArt" sz="half" idx="2"/>
          </p:nvPr>
        </p:nvPicPr>
        <p:blipFill>
          <a:blip r:embed="rId4" cstate="print">
            <a:lum contrast="30000"/>
          </a:blip>
          <a:srcRect/>
          <a:stretch>
            <a:fillRect/>
          </a:stretch>
        </p:blipFill>
        <p:spPr>
          <a:xfrm>
            <a:off x="4733925" y="1905000"/>
            <a:ext cx="3946525" cy="4114800"/>
          </a:xfrm>
          <a:noFill/>
          <a:ln/>
        </p:spPr>
      </p:pic>
      <p:sp>
        <p:nvSpPr>
          <p:cNvPr id="135173" name="AutoShape 5">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35174" name="Rectangle 6"/>
          <p:cNvSpPr>
            <a:spLocks noChangeArrowheads="1"/>
          </p:cNvSpPr>
          <p:nvPr/>
        </p:nvSpPr>
        <p:spPr bwMode="auto">
          <a:xfrm>
            <a:off x="76200" y="6567488"/>
            <a:ext cx="3321050" cy="214312"/>
          </a:xfrm>
          <a:prstGeom prst="rect">
            <a:avLst/>
          </a:prstGeom>
          <a:noFill/>
          <a:ln w="9525">
            <a:noFill/>
            <a:miter lim="800000"/>
            <a:headEnd/>
            <a:tailEnd/>
          </a:ln>
          <a:effectLst/>
        </p:spPr>
        <p:txBody>
          <a:bodyPr wrap="none">
            <a:spAutoFit/>
          </a:bodyPr>
          <a:lstStyle/>
          <a:p>
            <a:pPr eaLnBrk="1" hangingPunct="1"/>
            <a:r>
              <a:rPr lang="en-US" sz="800" b="0"/>
              <a:t>Davis, Metcalfe, Williams, Castka, </a:t>
            </a:r>
            <a:r>
              <a:rPr lang="en-US" sz="800" b="0" u="sng"/>
              <a:t>Modern Chemistry</a:t>
            </a:r>
            <a:r>
              <a:rPr lang="en-US" sz="800" b="0"/>
              <a:t>, 1999,  page 46</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5171">
                                            <p:txEl>
                                              <p:pRg st="0" end="0"/>
                                            </p:txEl>
                                          </p:spTgt>
                                        </p:tgtEl>
                                        <p:attrNameLst>
                                          <p:attrName>ppt_c</p:attrName>
                                        </p:attrNameLst>
                                      </p:cBhvr>
                                      <p:to>
                                        <a:schemeClr val="bg2"/>
                                      </p:to>
                                    </p:animClr>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1">
                                            <p:txEl>
                                              <p:pRg st="2" end="2"/>
                                            </p:txEl>
                                          </p:spTgt>
                                        </p:tgtEl>
                                        <p:attrNameLst>
                                          <p:attrName>style.visibility</p:attrName>
                                        </p:attrNameLst>
                                      </p:cBhvr>
                                      <p:to>
                                        <p:strVal val="visible"/>
                                      </p:to>
                                    </p:set>
                                    <p:anim calcmode="lin" valueType="num">
                                      <p:cBhvr additive="base">
                                        <p:cTn id="13" dur="500" fill="hold"/>
                                        <p:tgtEl>
                                          <p:spTgt spid="1351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517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5171">
                                            <p:txEl>
                                              <p:pRg st="2" end="2"/>
                                            </p:txEl>
                                          </p:spTgt>
                                        </p:tgtEl>
                                        <p:attrNameLst>
                                          <p:attrName>ppt_c</p:attrName>
                                        </p:attrNameLst>
                                      </p:cBhvr>
                                      <p:to>
                                        <a:schemeClr val="bg2"/>
                                      </p:to>
                                    </p:animClr>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5171">
                                            <p:txEl>
                                              <p:pRg st="4" end="4"/>
                                            </p:txEl>
                                          </p:spTgt>
                                        </p:tgtEl>
                                        <p:attrNameLst>
                                          <p:attrName>style.visibility</p:attrName>
                                        </p:attrNameLst>
                                      </p:cBhvr>
                                      <p:to>
                                        <p:strVal val="visible"/>
                                      </p:to>
                                    </p:set>
                                    <p:anim calcmode="lin" valueType="num">
                                      <p:cBhvr additive="base">
                                        <p:cTn id="19" dur="500" fill="hold"/>
                                        <p:tgtEl>
                                          <p:spTgt spid="13517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517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5171">
                                            <p:txEl>
                                              <p:pRg st="4" end="4"/>
                                            </p:txEl>
                                          </p:spTgt>
                                        </p:tgtEl>
                                        <p:attrNameLst>
                                          <p:attrName>ppt_c</p:attrName>
                                        </p:attrNameLst>
                                      </p:cBhvr>
                                      <p:to>
                                        <a:schemeClr val="bg2"/>
                                      </p:to>
                                    </p:animClr>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atin typeface="Arial" charset="0"/>
              </a:rPr>
              <a:t>Practice Measuring</a:t>
            </a:r>
          </a:p>
        </p:txBody>
      </p:sp>
      <p:sp>
        <p:nvSpPr>
          <p:cNvPr id="138243" name="Text Box 3"/>
          <p:cNvSpPr txBox="1">
            <a:spLocks noChangeArrowheads="1"/>
          </p:cNvSpPr>
          <p:nvPr/>
        </p:nvSpPr>
        <p:spPr bwMode="auto">
          <a:xfrm>
            <a:off x="7604125" y="2398713"/>
            <a:ext cx="869950" cy="366712"/>
          </a:xfrm>
          <a:prstGeom prst="rect">
            <a:avLst/>
          </a:prstGeom>
          <a:noFill/>
          <a:ln w="9525">
            <a:noFill/>
            <a:miter lim="800000"/>
            <a:headEnd/>
            <a:tailEnd/>
          </a:ln>
          <a:effectLst/>
        </p:spPr>
        <p:txBody>
          <a:bodyPr wrap="none">
            <a:spAutoFit/>
          </a:bodyPr>
          <a:lstStyle/>
          <a:p>
            <a:pPr eaLnBrk="1" hangingPunct="1"/>
            <a:r>
              <a:rPr lang="en-US" b="0"/>
              <a:t>4.5 cm</a:t>
            </a:r>
          </a:p>
        </p:txBody>
      </p:sp>
      <p:sp>
        <p:nvSpPr>
          <p:cNvPr id="138244" name="Text Box 4"/>
          <p:cNvSpPr txBox="1">
            <a:spLocks noChangeArrowheads="1"/>
          </p:cNvSpPr>
          <p:nvPr/>
        </p:nvSpPr>
        <p:spPr bwMode="auto">
          <a:xfrm>
            <a:off x="7543800" y="3886200"/>
            <a:ext cx="996950" cy="366713"/>
          </a:xfrm>
          <a:prstGeom prst="rect">
            <a:avLst/>
          </a:prstGeom>
          <a:noFill/>
          <a:ln w="9525">
            <a:noFill/>
            <a:miter lim="800000"/>
            <a:headEnd/>
            <a:tailEnd/>
          </a:ln>
          <a:effectLst/>
        </p:spPr>
        <p:txBody>
          <a:bodyPr wrap="none">
            <a:spAutoFit/>
          </a:bodyPr>
          <a:lstStyle/>
          <a:p>
            <a:pPr eaLnBrk="1" hangingPunct="1"/>
            <a:r>
              <a:rPr lang="en-US" b="0"/>
              <a:t>4.54 cm</a:t>
            </a:r>
          </a:p>
        </p:txBody>
      </p:sp>
      <p:sp>
        <p:nvSpPr>
          <p:cNvPr id="138245" name="Text Box 5"/>
          <p:cNvSpPr txBox="1">
            <a:spLocks noChangeArrowheads="1"/>
          </p:cNvSpPr>
          <p:nvPr/>
        </p:nvSpPr>
        <p:spPr bwMode="auto">
          <a:xfrm>
            <a:off x="7543800" y="5638800"/>
            <a:ext cx="869950" cy="366713"/>
          </a:xfrm>
          <a:prstGeom prst="rect">
            <a:avLst/>
          </a:prstGeom>
          <a:noFill/>
          <a:ln w="9525">
            <a:noFill/>
            <a:miter lim="800000"/>
            <a:headEnd/>
            <a:tailEnd/>
          </a:ln>
          <a:effectLst/>
        </p:spPr>
        <p:txBody>
          <a:bodyPr wrap="none">
            <a:spAutoFit/>
          </a:bodyPr>
          <a:lstStyle/>
          <a:p>
            <a:pPr eaLnBrk="1" hangingPunct="1"/>
            <a:r>
              <a:rPr lang="en-US" b="0"/>
              <a:t>3.0 cm</a:t>
            </a:r>
          </a:p>
        </p:txBody>
      </p:sp>
      <p:sp>
        <p:nvSpPr>
          <p:cNvPr id="138246" name="AutoShape 6">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38247" name="Rectangle 7"/>
          <p:cNvSpPr>
            <a:spLocks noChangeArrowheads="1"/>
          </p:cNvSpPr>
          <p:nvPr/>
        </p:nvSpPr>
        <p:spPr bwMode="auto">
          <a:xfrm>
            <a:off x="76200" y="6491288"/>
            <a:ext cx="2052638" cy="214312"/>
          </a:xfrm>
          <a:prstGeom prst="rect">
            <a:avLst/>
          </a:prstGeom>
          <a:noFill/>
          <a:ln w="9525">
            <a:noFill/>
            <a:miter lim="800000"/>
            <a:headEnd/>
            <a:tailEnd/>
          </a:ln>
          <a:effectLst/>
        </p:spPr>
        <p:txBody>
          <a:bodyPr wrap="none">
            <a:spAutoFit/>
          </a:bodyPr>
          <a:lstStyle/>
          <a:p>
            <a:pPr eaLnBrk="1" hangingPunct="1"/>
            <a:r>
              <a:rPr lang="en-US" sz="800" b="0"/>
              <a:t>Timberlake, </a:t>
            </a:r>
            <a:r>
              <a:rPr lang="en-US" sz="800" b="0" u="sng"/>
              <a:t>Chemistry </a:t>
            </a:r>
            <a:r>
              <a:rPr lang="en-US" sz="800" b="0"/>
              <a:t>7</a:t>
            </a:r>
            <a:r>
              <a:rPr lang="en-US" sz="800" b="0" baseline="30000"/>
              <a:t>th</a:t>
            </a:r>
            <a:r>
              <a:rPr lang="en-US" sz="800" b="0"/>
              <a:t> Edition, page 7</a:t>
            </a:r>
          </a:p>
        </p:txBody>
      </p:sp>
      <p:sp>
        <p:nvSpPr>
          <p:cNvPr id="138248" name="Rectangle 8"/>
          <p:cNvSpPr>
            <a:spLocks noChangeArrowheads="1"/>
          </p:cNvSpPr>
          <p:nvPr/>
        </p:nvSpPr>
        <p:spPr bwMode="auto">
          <a:xfrm>
            <a:off x="2743200" y="2057400"/>
            <a:ext cx="3505200" cy="1524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138249" name="Rectangle 9"/>
          <p:cNvSpPr>
            <a:spLocks noChangeArrowheads="1"/>
          </p:cNvSpPr>
          <p:nvPr/>
        </p:nvSpPr>
        <p:spPr bwMode="auto">
          <a:xfrm>
            <a:off x="2743200" y="5410200"/>
            <a:ext cx="2286000" cy="16668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138250" name="Group 10"/>
          <p:cNvGrpSpPr>
            <a:grpSpLocks/>
          </p:cNvGrpSpPr>
          <p:nvPr/>
        </p:nvGrpSpPr>
        <p:grpSpPr bwMode="auto">
          <a:xfrm>
            <a:off x="2590800" y="5562600"/>
            <a:ext cx="4343400" cy="671513"/>
            <a:chOff x="1632" y="3504"/>
            <a:chExt cx="2736" cy="423"/>
          </a:xfrm>
        </p:grpSpPr>
        <p:grpSp>
          <p:nvGrpSpPr>
            <p:cNvPr id="138251" name="Group 11"/>
            <p:cNvGrpSpPr>
              <a:grpSpLocks/>
            </p:cNvGrpSpPr>
            <p:nvPr/>
          </p:nvGrpSpPr>
          <p:grpSpPr bwMode="auto">
            <a:xfrm>
              <a:off x="1632" y="3504"/>
              <a:ext cx="2736" cy="423"/>
              <a:chOff x="1632" y="3513"/>
              <a:chExt cx="2736" cy="423"/>
            </a:xfrm>
          </p:grpSpPr>
          <p:sp>
            <p:nvSpPr>
              <p:cNvPr id="138252" name="Rectangle 12"/>
              <p:cNvSpPr>
                <a:spLocks noChangeArrowheads="1"/>
              </p:cNvSpPr>
              <p:nvPr/>
            </p:nvSpPr>
            <p:spPr bwMode="auto">
              <a:xfrm>
                <a:off x="1632" y="3513"/>
                <a:ext cx="2736" cy="384"/>
              </a:xfrm>
              <a:prstGeom prst="rect">
                <a:avLst/>
              </a:prstGeom>
              <a:solidFill>
                <a:srgbClr val="FFFF99">
                  <a:alpha val="42999"/>
                </a:srgbClr>
              </a:solidFill>
              <a:ln w="9525">
                <a:solidFill>
                  <a:schemeClr val="tx1"/>
                </a:solidFill>
                <a:miter lim="800000"/>
                <a:headEnd/>
                <a:tailEnd/>
              </a:ln>
              <a:effectLst/>
            </p:spPr>
            <p:txBody>
              <a:bodyPr wrap="none" anchor="ctr"/>
              <a:lstStyle/>
              <a:p>
                <a:endParaRPr lang="en-US"/>
              </a:p>
            </p:txBody>
          </p:sp>
          <p:sp>
            <p:nvSpPr>
              <p:cNvPr id="138253" name="Line 13"/>
              <p:cNvSpPr>
                <a:spLocks noChangeShapeType="1"/>
              </p:cNvSpPr>
              <p:nvPr/>
            </p:nvSpPr>
            <p:spPr bwMode="auto">
              <a:xfrm>
                <a:off x="3648" y="3513"/>
                <a:ext cx="0" cy="96"/>
              </a:xfrm>
              <a:prstGeom prst="line">
                <a:avLst/>
              </a:prstGeom>
              <a:noFill/>
              <a:ln w="9525">
                <a:solidFill>
                  <a:schemeClr val="tx1"/>
                </a:solidFill>
                <a:miter lim="800000"/>
                <a:headEnd/>
                <a:tailEnd/>
              </a:ln>
              <a:effectLst/>
            </p:spPr>
            <p:txBody>
              <a:bodyPr wrap="none"/>
              <a:lstStyle/>
              <a:p>
                <a:endParaRPr lang="en-US"/>
              </a:p>
            </p:txBody>
          </p:sp>
          <p:sp>
            <p:nvSpPr>
              <p:cNvPr id="138254" name="Line 14"/>
              <p:cNvSpPr>
                <a:spLocks noChangeShapeType="1"/>
              </p:cNvSpPr>
              <p:nvPr/>
            </p:nvSpPr>
            <p:spPr bwMode="auto">
              <a:xfrm>
                <a:off x="3168" y="3513"/>
                <a:ext cx="0" cy="96"/>
              </a:xfrm>
              <a:prstGeom prst="line">
                <a:avLst/>
              </a:prstGeom>
              <a:noFill/>
              <a:ln w="9525">
                <a:solidFill>
                  <a:schemeClr val="tx1"/>
                </a:solidFill>
                <a:miter lim="800000"/>
                <a:headEnd/>
                <a:tailEnd/>
              </a:ln>
              <a:effectLst/>
            </p:spPr>
            <p:txBody>
              <a:bodyPr wrap="none"/>
              <a:lstStyle/>
              <a:p>
                <a:endParaRPr lang="en-US"/>
              </a:p>
            </p:txBody>
          </p:sp>
          <p:sp>
            <p:nvSpPr>
              <p:cNvPr id="138255" name="Line 15"/>
              <p:cNvSpPr>
                <a:spLocks noChangeShapeType="1"/>
              </p:cNvSpPr>
              <p:nvPr/>
            </p:nvSpPr>
            <p:spPr bwMode="auto">
              <a:xfrm>
                <a:off x="4128" y="3513"/>
                <a:ext cx="0" cy="96"/>
              </a:xfrm>
              <a:prstGeom prst="line">
                <a:avLst/>
              </a:prstGeom>
              <a:noFill/>
              <a:ln w="9525">
                <a:solidFill>
                  <a:schemeClr val="tx1"/>
                </a:solidFill>
                <a:miter lim="800000"/>
                <a:headEnd/>
                <a:tailEnd/>
              </a:ln>
              <a:effectLst/>
            </p:spPr>
            <p:txBody>
              <a:bodyPr wrap="none"/>
              <a:lstStyle/>
              <a:p>
                <a:endParaRPr lang="en-US"/>
              </a:p>
            </p:txBody>
          </p:sp>
          <p:sp>
            <p:nvSpPr>
              <p:cNvPr id="138256" name="Line 16"/>
              <p:cNvSpPr>
                <a:spLocks noChangeShapeType="1"/>
              </p:cNvSpPr>
              <p:nvPr/>
            </p:nvSpPr>
            <p:spPr bwMode="auto">
              <a:xfrm>
                <a:off x="2688" y="3513"/>
                <a:ext cx="0" cy="96"/>
              </a:xfrm>
              <a:prstGeom prst="line">
                <a:avLst/>
              </a:prstGeom>
              <a:noFill/>
              <a:ln w="9525">
                <a:solidFill>
                  <a:schemeClr val="tx1"/>
                </a:solidFill>
                <a:miter lim="800000"/>
                <a:headEnd/>
                <a:tailEnd/>
              </a:ln>
              <a:effectLst/>
            </p:spPr>
            <p:txBody>
              <a:bodyPr wrap="none"/>
              <a:lstStyle/>
              <a:p>
                <a:endParaRPr lang="en-US"/>
              </a:p>
            </p:txBody>
          </p:sp>
          <p:sp>
            <p:nvSpPr>
              <p:cNvPr id="138257" name="Line 17"/>
              <p:cNvSpPr>
                <a:spLocks noChangeShapeType="1"/>
              </p:cNvSpPr>
              <p:nvPr/>
            </p:nvSpPr>
            <p:spPr bwMode="auto">
              <a:xfrm>
                <a:off x="2208" y="3513"/>
                <a:ext cx="0" cy="96"/>
              </a:xfrm>
              <a:prstGeom prst="line">
                <a:avLst/>
              </a:prstGeom>
              <a:noFill/>
              <a:ln w="9525">
                <a:solidFill>
                  <a:schemeClr val="tx1"/>
                </a:solidFill>
                <a:miter lim="800000"/>
                <a:headEnd/>
                <a:tailEnd/>
              </a:ln>
              <a:effectLst/>
            </p:spPr>
            <p:txBody>
              <a:bodyPr wrap="none"/>
              <a:lstStyle/>
              <a:p>
                <a:endParaRPr lang="en-US"/>
              </a:p>
            </p:txBody>
          </p:sp>
          <p:sp>
            <p:nvSpPr>
              <p:cNvPr id="138258" name="Text Box 18"/>
              <p:cNvSpPr txBox="1">
                <a:spLocks noChangeArrowheads="1"/>
              </p:cNvSpPr>
              <p:nvPr/>
            </p:nvSpPr>
            <p:spPr bwMode="auto">
              <a:xfrm>
                <a:off x="1632" y="3705"/>
                <a:ext cx="308" cy="231"/>
              </a:xfrm>
              <a:prstGeom prst="rect">
                <a:avLst/>
              </a:prstGeom>
              <a:noFill/>
              <a:ln w="9525">
                <a:noFill/>
                <a:miter lim="800000"/>
                <a:headEnd/>
                <a:tailEnd/>
              </a:ln>
              <a:effectLst/>
            </p:spPr>
            <p:txBody>
              <a:bodyPr wrap="none">
                <a:spAutoFit/>
              </a:bodyPr>
              <a:lstStyle/>
              <a:p>
                <a:pPr eaLnBrk="1" hangingPunct="1"/>
                <a:r>
                  <a:rPr lang="en-US" b="0"/>
                  <a:t>cm</a:t>
                </a:r>
              </a:p>
            </p:txBody>
          </p:sp>
          <p:sp>
            <p:nvSpPr>
              <p:cNvPr id="138259" name="Text Box 19"/>
              <p:cNvSpPr txBox="1">
                <a:spLocks noChangeArrowheads="1"/>
              </p:cNvSpPr>
              <p:nvPr/>
            </p:nvSpPr>
            <p:spPr bwMode="auto">
              <a:xfrm>
                <a:off x="1632" y="3609"/>
                <a:ext cx="196" cy="231"/>
              </a:xfrm>
              <a:prstGeom prst="rect">
                <a:avLst/>
              </a:prstGeom>
              <a:noFill/>
              <a:ln w="9525">
                <a:noFill/>
                <a:miter lim="800000"/>
                <a:headEnd/>
                <a:tailEnd/>
              </a:ln>
              <a:effectLst/>
            </p:spPr>
            <p:txBody>
              <a:bodyPr wrap="none">
                <a:spAutoFit/>
              </a:bodyPr>
              <a:lstStyle/>
              <a:p>
                <a:pPr eaLnBrk="1" hangingPunct="1"/>
                <a:r>
                  <a:rPr lang="en-US" b="0"/>
                  <a:t>0</a:t>
                </a:r>
              </a:p>
            </p:txBody>
          </p:sp>
          <p:sp>
            <p:nvSpPr>
              <p:cNvPr id="138260" name="Text Box 20"/>
              <p:cNvSpPr txBox="1">
                <a:spLocks noChangeArrowheads="1"/>
              </p:cNvSpPr>
              <p:nvPr/>
            </p:nvSpPr>
            <p:spPr bwMode="auto">
              <a:xfrm>
                <a:off x="2112" y="3561"/>
                <a:ext cx="196" cy="231"/>
              </a:xfrm>
              <a:prstGeom prst="rect">
                <a:avLst/>
              </a:prstGeom>
              <a:noFill/>
              <a:ln w="9525">
                <a:noFill/>
                <a:miter lim="800000"/>
                <a:headEnd/>
                <a:tailEnd/>
              </a:ln>
              <a:effectLst/>
            </p:spPr>
            <p:txBody>
              <a:bodyPr wrap="none">
                <a:spAutoFit/>
              </a:bodyPr>
              <a:lstStyle/>
              <a:p>
                <a:pPr eaLnBrk="1" hangingPunct="1"/>
                <a:r>
                  <a:rPr lang="en-US" b="0"/>
                  <a:t>1</a:t>
                </a:r>
              </a:p>
            </p:txBody>
          </p:sp>
          <p:sp>
            <p:nvSpPr>
              <p:cNvPr id="138261" name="Text Box 21"/>
              <p:cNvSpPr txBox="1">
                <a:spLocks noChangeArrowheads="1"/>
              </p:cNvSpPr>
              <p:nvPr/>
            </p:nvSpPr>
            <p:spPr bwMode="auto">
              <a:xfrm>
                <a:off x="2588" y="3561"/>
                <a:ext cx="196" cy="231"/>
              </a:xfrm>
              <a:prstGeom prst="rect">
                <a:avLst/>
              </a:prstGeom>
              <a:noFill/>
              <a:ln w="9525">
                <a:noFill/>
                <a:miter lim="800000"/>
                <a:headEnd/>
                <a:tailEnd/>
              </a:ln>
              <a:effectLst/>
            </p:spPr>
            <p:txBody>
              <a:bodyPr wrap="none">
                <a:spAutoFit/>
              </a:bodyPr>
              <a:lstStyle/>
              <a:p>
                <a:pPr eaLnBrk="1" hangingPunct="1"/>
                <a:r>
                  <a:rPr lang="en-US" b="0"/>
                  <a:t>2</a:t>
                </a:r>
              </a:p>
            </p:txBody>
          </p:sp>
          <p:sp>
            <p:nvSpPr>
              <p:cNvPr id="138262" name="Text Box 22"/>
              <p:cNvSpPr txBox="1">
                <a:spLocks noChangeArrowheads="1"/>
              </p:cNvSpPr>
              <p:nvPr/>
            </p:nvSpPr>
            <p:spPr bwMode="auto">
              <a:xfrm>
                <a:off x="3072" y="3561"/>
                <a:ext cx="196" cy="231"/>
              </a:xfrm>
              <a:prstGeom prst="rect">
                <a:avLst/>
              </a:prstGeom>
              <a:noFill/>
              <a:ln w="9525">
                <a:noFill/>
                <a:miter lim="800000"/>
                <a:headEnd/>
                <a:tailEnd/>
              </a:ln>
              <a:effectLst/>
            </p:spPr>
            <p:txBody>
              <a:bodyPr wrap="none">
                <a:spAutoFit/>
              </a:bodyPr>
              <a:lstStyle/>
              <a:p>
                <a:pPr eaLnBrk="1" hangingPunct="1"/>
                <a:r>
                  <a:rPr lang="en-US" b="0"/>
                  <a:t>3</a:t>
                </a:r>
              </a:p>
            </p:txBody>
          </p:sp>
          <p:sp>
            <p:nvSpPr>
              <p:cNvPr id="138263" name="Text Box 23"/>
              <p:cNvSpPr txBox="1">
                <a:spLocks noChangeArrowheads="1"/>
              </p:cNvSpPr>
              <p:nvPr/>
            </p:nvSpPr>
            <p:spPr bwMode="auto">
              <a:xfrm>
                <a:off x="3548" y="3561"/>
                <a:ext cx="196" cy="231"/>
              </a:xfrm>
              <a:prstGeom prst="rect">
                <a:avLst/>
              </a:prstGeom>
              <a:noFill/>
              <a:ln w="9525">
                <a:noFill/>
                <a:miter lim="800000"/>
                <a:headEnd/>
                <a:tailEnd/>
              </a:ln>
              <a:effectLst/>
            </p:spPr>
            <p:txBody>
              <a:bodyPr wrap="none">
                <a:spAutoFit/>
              </a:bodyPr>
              <a:lstStyle/>
              <a:p>
                <a:pPr eaLnBrk="1" hangingPunct="1"/>
                <a:r>
                  <a:rPr lang="en-US" b="0"/>
                  <a:t>4</a:t>
                </a:r>
              </a:p>
            </p:txBody>
          </p:sp>
          <p:sp>
            <p:nvSpPr>
              <p:cNvPr id="138264" name="Text Box 24"/>
              <p:cNvSpPr txBox="1">
                <a:spLocks noChangeArrowheads="1"/>
              </p:cNvSpPr>
              <p:nvPr/>
            </p:nvSpPr>
            <p:spPr bwMode="auto">
              <a:xfrm>
                <a:off x="4032" y="3561"/>
                <a:ext cx="196" cy="231"/>
              </a:xfrm>
              <a:prstGeom prst="rect">
                <a:avLst/>
              </a:prstGeom>
              <a:noFill/>
              <a:ln w="9525">
                <a:noFill/>
                <a:miter lim="800000"/>
                <a:headEnd/>
                <a:tailEnd/>
              </a:ln>
              <a:effectLst/>
            </p:spPr>
            <p:txBody>
              <a:bodyPr wrap="none">
                <a:spAutoFit/>
              </a:bodyPr>
              <a:lstStyle/>
              <a:p>
                <a:pPr eaLnBrk="1" hangingPunct="1"/>
                <a:r>
                  <a:rPr lang="en-US" b="0"/>
                  <a:t>5</a:t>
                </a:r>
              </a:p>
            </p:txBody>
          </p:sp>
        </p:grpSp>
        <p:sp>
          <p:nvSpPr>
            <p:cNvPr id="138265" name="Line 25"/>
            <p:cNvSpPr>
              <a:spLocks noChangeShapeType="1"/>
            </p:cNvSpPr>
            <p:nvPr/>
          </p:nvSpPr>
          <p:spPr bwMode="auto">
            <a:xfrm>
              <a:off x="1728" y="3504"/>
              <a:ext cx="0" cy="96"/>
            </a:xfrm>
            <a:prstGeom prst="line">
              <a:avLst/>
            </a:prstGeom>
            <a:noFill/>
            <a:ln w="9525">
              <a:solidFill>
                <a:schemeClr val="tx1"/>
              </a:solidFill>
              <a:miter lim="800000"/>
              <a:headEnd/>
              <a:tailEnd/>
            </a:ln>
            <a:effectLst/>
          </p:spPr>
          <p:txBody>
            <a:bodyPr wrap="none"/>
            <a:lstStyle/>
            <a:p>
              <a:endParaRPr lang="en-US"/>
            </a:p>
          </p:txBody>
        </p:sp>
      </p:grpSp>
      <p:sp>
        <p:nvSpPr>
          <p:cNvPr id="138266" name="Rectangle 26"/>
          <p:cNvSpPr>
            <a:spLocks noChangeArrowheads="1"/>
          </p:cNvSpPr>
          <p:nvPr/>
        </p:nvSpPr>
        <p:spPr bwMode="auto">
          <a:xfrm>
            <a:off x="2743200" y="2057400"/>
            <a:ext cx="3468688" cy="166688"/>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138267" name="Group 27"/>
          <p:cNvGrpSpPr>
            <a:grpSpLocks/>
          </p:cNvGrpSpPr>
          <p:nvPr/>
        </p:nvGrpSpPr>
        <p:grpSpPr bwMode="auto">
          <a:xfrm>
            <a:off x="2590800" y="2209800"/>
            <a:ext cx="4343400" cy="671513"/>
            <a:chOff x="1632" y="1392"/>
            <a:chExt cx="2736" cy="423"/>
          </a:xfrm>
        </p:grpSpPr>
        <p:sp>
          <p:nvSpPr>
            <p:cNvPr id="138268" name="Rectangle 28"/>
            <p:cNvSpPr>
              <a:spLocks noChangeArrowheads="1"/>
            </p:cNvSpPr>
            <p:nvPr/>
          </p:nvSpPr>
          <p:spPr bwMode="auto">
            <a:xfrm>
              <a:off x="1632" y="1392"/>
              <a:ext cx="2736" cy="384"/>
            </a:xfrm>
            <a:prstGeom prst="rect">
              <a:avLst/>
            </a:prstGeom>
            <a:solidFill>
              <a:srgbClr val="FFFF99">
                <a:alpha val="42999"/>
              </a:srgbClr>
            </a:solidFill>
            <a:ln w="9525">
              <a:solidFill>
                <a:schemeClr val="tx1"/>
              </a:solidFill>
              <a:miter lim="800000"/>
              <a:headEnd/>
              <a:tailEnd/>
            </a:ln>
            <a:effectLst/>
          </p:spPr>
          <p:txBody>
            <a:bodyPr wrap="none" anchor="ctr"/>
            <a:lstStyle/>
            <a:p>
              <a:endParaRPr lang="en-US"/>
            </a:p>
          </p:txBody>
        </p:sp>
        <p:sp>
          <p:nvSpPr>
            <p:cNvPr id="138269" name="Line 29"/>
            <p:cNvSpPr>
              <a:spLocks noChangeShapeType="1"/>
            </p:cNvSpPr>
            <p:nvPr/>
          </p:nvSpPr>
          <p:spPr bwMode="auto">
            <a:xfrm>
              <a:off x="3648" y="1392"/>
              <a:ext cx="0" cy="96"/>
            </a:xfrm>
            <a:prstGeom prst="line">
              <a:avLst/>
            </a:prstGeom>
            <a:noFill/>
            <a:ln w="9525">
              <a:solidFill>
                <a:schemeClr val="tx1"/>
              </a:solidFill>
              <a:miter lim="800000"/>
              <a:headEnd/>
              <a:tailEnd/>
            </a:ln>
            <a:effectLst/>
          </p:spPr>
          <p:txBody>
            <a:bodyPr wrap="none"/>
            <a:lstStyle/>
            <a:p>
              <a:endParaRPr lang="en-US"/>
            </a:p>
          </p:txBody>
        </p:sp>
        <p:sp>
          <p:nvSpPr>
            <p:cNvPr id="138270" name="Line 30"/>
            <p:cNvSpPr>
              <a:spLocks noChangeShapeType="1"/>
            </p:cNvSpPr>
            <p:nvPr/>
          </p:nvSpPr>
          <p:spPr bwMode="auto">
            <a:xfrm>
              <a:off x="3168" y="1392"/>
              <a:ext cx="0" cy="96"/>
            </a:xfrm>
            <a:prstGeom prst="line">
              <a:avLst/>
            </a:prstGeom>
            <a:noFill/>
            <a:ln w="9525">
              <a:solidFill>
                <a:schemeClr val="tx1"/>
              </a:solidFill>
              <a:miter lim="800000"/>
              <a:headEnd/>
              <a:tailEnd/>
            </a:ln>
            <a:effectLst/>
          </p:spPr>
          <p:txBody>
            <a:bodyPr wrap="none"/>
            <a:lstStyle/>
            <a:p>
              <a:endParaRPr lang="en-US"/>
            </a:p>
          </p:txBody>
        </p:sp>
        <p:sp>
          <p:nvSpPr>
            <p:cNvPr id="138271" name="Line 31"/>
            <p:cNvSpPr>
              <a:spLocks noChangeShapeType="1"/>
            </p:cNvSpPr>
            <p:nvPr/>
          </p:nvSpPr>
          <p:spPr bwMode="auto">
            <a:xfrm>
              <a:off x="4128" y="1392"/>
              <a:ext cx="0" cy="96"/>
            </a:xfrm>
            <a:prstGeom prst="line">
              <a:avLst/>
            </a:prstGeom>
            <a:noFill/>
            <a:ln w="9525">
              <a:solidFill>
                <a:schemeClr val="tx1"/>
              </a:solidFill>
              <a:miter lim="800000"/>
              <a:headEnd/>
              <a:tailEnd/>
            </a:ln>
            <a:effectLst/>
          </p:spPr>
          <p:txBody>
            <a:bodyPr wrap="none"/>
            <a:lstStyle/>
            <a:p>
              <a:endParaRPr lang="en-US"/>
            </a:p>
          </p:txBody>
        </p:sp>
        <p:sp>
          <p:nvSpPr>
            <p:cNvPr id="138272" name="Line 32"/>
            <p:cNvSpPr>
              <a:spLocks noChangeShapeType="1"/>
            </p:cNvSpPr>
            <p:nvPr/>
          </p:nvSpPr>
          <p:spPr bwMode="auto">
            <a:xfrm>
              <a:off x="2688" y="1392"/>
              <a:ext cx="0" cy="96"/>
            </a:xfrm>
            <a:prstGeom prst="line">
              <a:avLst/>
            </a:prstGeom>
            <a:noFill/>
            <a:ln w="9525">
              <a:solidFill>
                <a:schemeClr val="tx1"/>
              </a:solidFill>
              <a:miter lim="800000"/>
              <a:headEnd/>
              <a:tailEnd/>
            </a:ln>
            <a:effectLst/>
          </p:spPr>
          <p:txBody>
            <a:bodyPr wrap="none"/>
            <a:lstStyle/>
            <a:p>
              <a:endParaRPr lang="en-US"/>
            </a:p>
          </p:txBody>
        </p:sp>
        <p:sp>
          <p:nvSpPr>
            <p:cNvPr id="138273" name="Line 33"/>
            <p:cNvSpPr>
              <a:spLocks noChangeShapeType="1"/>
            </p:cNvSpPr>
            <p:nvPr/>
          </p:nvSpPr>
          <p:spPr bwMode="auto">
            <a:xfrm>
              <a:off x="2208" y="1392"/>
              <a:ext cx="0" cy="96"/>
            </a:xfrm>
            <a:prstGeom prst="line">
              <a:avLst/>
            </a:prstGeom>
            <a:noFill/>
            <a:ln w="9525">
              <a:solidFill>
                <a:schemeClr val="tx1"/>
              </a:solidFill>
              <a:miter lim="800000"/>
              <a:headEnd/>
              <a:tailEnd/>
            </a:ln>
            <a:effectLst/>
          </p:spPr>
          <p:txBody>
            <a:bodyPr wrap="none"/>
            <a:lstStyle/>
            <a:p>
              <a:endParaRPr lang="en-US"/>
            </a:p>
          </p:txBody>
        </p:sp>
        <p:sp>
          <p:nvSpPr>
            <p:cNvPr id="138274" name="Text Box 34"/>
            <p:cNvSpPr txBox="1">
              <a:spLocks noChangeArrowheads="1"/>
            </p:cNvSpPr>
            <p:nvPr/>
          </p:nvSpPr>
          <p:spPr bwMode="auto">
            <a:xfrm>
              <a:off x="1632" y="1584"/>
              <a:ext cx="308" cy="231"/>
            </a:xfrm>
            <a:prstGeom prst="rect">
              <a:avLst/>
            </a:prstGeom>
            <a:noFill/>
            <a:ln w="9525">
              <a:noFill/>
              <a:miter lim="800000"/>
              <a:headEnd/>
              <a:tailEnd/>
            </a:ln>
            <a:effectLst/>
          </p:spPr>
          <p:txBody>
            <a:bodyPr wrap="none">
              <a:spAutoFit/>
            </a:bodyPr>
            <a:lstStyle/>
            <a:p>
              <a:pPr eaLnBrk="1" hangingPunct="1"/>
              <a:r>
                <a:rPr lang="en-US" b="0"/>
                <a:t>cm</a:t>
              </a:r>
            </a:p>
          </p:txBody>
        </p:sp>
        <p:sp>
          <p:nvSpPr>
            <p:cNvPr id="138275" name="Text Box 35"/>
            <p:cNvSpPr txBox="1">
              <a:spLocks noChangeArrowheads="1"/>
            </p:cNvSpPr>
            <p:nvPr/>
          </p:nvSpPr>
          <p:spPr bwMode="auto">
            <a:xfrm>
              <a:off x="1632" y="1488"/>
              <a:ext cx="196" cy="231"/>
            </a:xfrm>
            <a:prstGeom prst="rect">
              <a:avLst/>
            </a:prstGeom>
            <a:noFill/>
            <a:ln w="9525">
              <a:noFill/>
              <a:miter lim="800000"/>
              <a:headEnd/>
              <a:tailEnd/>
            </a:ln>
            <a:effectLst/>
          </p:spPr>
          <p:txBody>
            <a:bodyPr wrap="none">
              <a:spAutoFit/>
            </a:bodyPr>
            <a:lstStyle/>
            <a:p>
              <a:pPr eaLnBrk="1" hangingPunct="1"/>
              <a:r>
                <a:rPr lang="en-US" b="0"/>
                <a:t>0</a:t>
              </a:r>
            </a:p>
          </p:txBody>
        </p:sp>
        <p:sp>
          <p:nvSpPr>
            <p:cNvPr id="138276" name="Text Box 36"/>
            <p:cNvSpPr txBox="1">
              <a:spLocks noChangeArrowheads="1"/>
            </p:cNvSpPr>
            <p:nvPr/>
          </p:nvSpPr>
          <p:spPr bwMode="auto">
            <a:xfrm>
              <a:off x="2112" y="1440"/>
              <a:ext cx="196" cy="231"/>
            </a:xfrm>
            <a:prstGeom prst="rect">
              <a:avLst/>
            </a:prstGeom>
            <a:noFill/>
            <a:ln w="9525">
              <a:noFill/>
              <a:miter lim="800000"/>
              <a:headEnd/>
              <a:tailEnd/>
            </a:ln>
            <a:effectLst/>
          </p:spPr>
          <p:txBody>
            <a:bodyPr wrap="none">
              <a:spAutoFit/>
            </a:bodyPr>
            <a:lstStyle/>
            <a:p>
              <a:pPr eaLnBrk="1" hangingPunct="1"/>
              <a:r>
                <a:rPr lang="en-US" b="0"/>
                <a:t>1</a:t>
              </a:r>
            </a:p>
          </p:txBody>
        </p:sp>
        <p:sp>
          <p:nvSpPr>
            <p:cNvPr id="138277" name="Text Box 37"/>
            <p:cNvSpPr txBox="1">
              <a:spLocks noChangeArrowheads="1"/>
            </p:cNvSpPr>
            <p:nvPr/>
          </p:nvSpPr>
          <p:spPr bwMode="auto">
            <a:xfrm>
              <a:off x="2588" y="1440"/>
              <a:ext cx="196" cy="231"/>
            </a:xfrm>
            <a:prstGeom prst="rect">
              <a:avLst/>
            </a:prstGeom>
            <a:noFill/>
            <a:ln w="9525">
              <a:noFill/>
              <a:miter lim="800000"/>
              <a:headEnd/>
              <a:tailEnd/>
            </a:ln>
            <a:effectLst/>
          </p:spPr>
          <p:txBody>
            <a:bodyPr wrap="none">
              <a:spAutoFit/>
            </a:bodyPr>
            <a:lstStyle/>
            <a:p>
              <a:pPr eaLnBrk="1" hangingPunct="1"/>
              <a:r>
                <a:rPr lang="en-US" b="0"/>
                <a:t>2</a:t>
              </a:r>
            </a:p>
          </p:txBody>
        </p:sp>
        <p:sp>
          <p:nvSpPr>
            <p:cNvPr id="138278" name="Text Box 38"/>
            <p:cNvSpPr txBox="1">
              <a:spLocks noChangeArrowheads="1"/>
            </p:cNvSpPr>
            <p:nvPr/>
          </p:nvSpPr>
          <p:spPr bwMode="auto">
            <a:xfrm>
              <a:off x="3072" y="1440"/>
              <a:ext cx="196" cy="231"/>
            </a:xfrm>
            <a:prstGeom prst="rect">
              <a:avLst/>
            </a:prstGeom>
            <a:noFill/>
            <a:ln w="9525">
              <a:noFill/>
              <a:miter lim="800000"/>
              <a:headEnd/>
              <a:tailEnd/>
            </a:ln>
            <a:effectLst/>
          </p:spPr>
          <p:txBody>
            <a:bodyPr wrap="none">
              <a:spAutoFit/>
            </a:bodyPr>
            <a:lstStyle/>
            <a:p>
              <a:pPr eaLnBrk="1" hangingPunct="1"/>
              <a:r>
                <a:rPr lang="en-US" b="0"/>
                <a:t>3</a:t>
              </a:r>
            </a:p>
          </p:txBody>
        </p:sp>
        <p:sp>
          <p:nvSpPr>
            <p:cNvPr id="138279" name="Text Box 39"/>
            <p:cNvSpPr txBox="1">
              <a:spLocks noChangeArrowheads="1"/>
            </p:cNvSpPr>
            <p:nvPr/>
          </p:nvSpPr>
          <p:spPr bwMode="auto">
            <a:xfrm>
              <a:off x="3548" y="1440"/>
              <a:ext cx="196" cy="231"/>
            </a:xfrm>
            <a:prstGeom prst="rect">
              <a:avLst/>
            </a:prstGeom>
            <a:noFill/>
            <a:ln w="9525">
              <a:noFill/>
              <a:miter lim="800000"/>
              <a:headEnd/>
              <a:tailEnd/>
            </a:ln>
            <a:effectLst/>
          </p:spPr>
          <p:txBody>
            <a:bodyPr wrap="none">
              <a:spAutoFit/>
            </a:bodyPr>
            <a:lstStyle/>
            <a:p>
              <a:pPr eaLnBrk="1" hangingPunct="1"/>
              <a:r>
                <a:rPr lang="en-US" b="0"/>
                <a:t>4</a:t>
              </a:r>
            </a:p>
          </p:txBody>
        </p:sp>
        <p:sp>
          <p:nvSpPr>
            <p:cNvPr id="138280" name="Text Box 40"/>
            <p:cNvSpPr txBox="1">
              <a:spLocks noChangeArrowheads="1"/>
            </p:cNvSpPr>
            <p:nvPr/>
          </p:nvSpPr>
          <p:spPr bwMode="auto">
            <a:xfrm>
              <a:off x="4032" y="1440"/>
              <a:ext cx="196" cy="231"/>
            </a:xfrm>
            <a:prstGeom prst="rect">
              <a:avLst/>
            </a:prstGeom>
            <a:noFill/>
            <a:ln w="9525">
              <a:noFill/>
              <a:miter lim="800000"/>
              <a:headEnd/>
              <a:tailEnd/>
            </a:ln>
            <a:effectLst/>
          </p:spPr>
          <p:txBody>
            <a:bodyPr wrap="none">
              <a:spAutoFit/>
            </a:bodyPr>
            <a:lstStyle/>
            <a:p>
              <a:pPr eaLnBrk="1" hangingPunct="1"/>
              <a:r>
                <a:rPr lang="en-US" b="0"/>
                <a:t>5</a:t>
              </a:r>
            </a:p>
          </p:txBody>
        </p:sp>
        <p:sp>
          <p:nvSpPr>
            <p:cNvPr id="138281" name="Line 41"/>
            <p:cNvSpPr>
              <a:spLocks noChangeShapeType="1"/>
            </p:cNvSpPr>
            <p:nvPr/>
          </p:nvSpPr>
          <p:spPr bwMode="auto">
            <a:xfrm>
              <a:off x="1728" y="1392"/>
              <a:ext cx="0" cy="96"/>
            </a:xfrm>
            <a:prstGeom prst="line">
              <a:avLst/>
            </a:prstGeom>
            <a:noFill/>
            <a:ln w="9525">
              <a:solidFill>
                <a:schemeClr val="tx1"/>
              </a:solidFill>
              <a:miter lim="800000"/>
              <a:headEnd/>
              <a:tailEnd/>
            </a:ln>
            <a:effectLst/>
          </p:spPr>
          <p:txBody>
            <a:bodyPr wrap="none"/>
            <a:lstStyle/>
            <a:p>
              <a:endParaRPr lang="en-US"/>
            </a:p>
          </p:txBody>
        </p:sp>
      </p:grpSp>
      <p:grpSp>
        <p:nvGrpSpPr>
          <p:cNvPr id="138282" name="Group 42"/>
          <p:cNvGrpSpPr>
            <a:grpSpLocks/>
          </p:cNvGrpSpPr>
          <p:nvPr/>
        </p:nvGrpSpPr>
        <p:grpSpPr bwMode="auto">
          <a:xfrm>
            <a:off x="2590800" y="3810000"/>
            <a:ext cx="4343400" cy="685800"/>
            <a:chOff x="1632" y="2400"/>
            <a:chExt cx="2736" cy="432"/>
          </a:xfrm>
        </p:grpSpPr>
        <p:grpSp>
          <p:nvGrpSpPr>
            <p:cNvPr id="138283" name="Group 43"/>
            <p:cNvGrpSpPr>
              <a:grpSpLocks/>
            </p:cNvGrpSpPr>
            <p:nvPr/>
          </p:nvGrpSpPr>
          <p:grpSpPr bwMode="auto">
            <a:xfrm>
              <a:off x="1632" y="2400"/>
              <a:ext cx="2736" cy="432"/>
              <a:chOff x="1632" y="2400"/>
              <a:chExt cx="2736" cy="432"/>
            </a:xfrm>
          </p:grpSpPr>
          <p:sp>
            <p:nvSpPr>
              <p:cNvPr id="138284" name="Rectangle 44"/>
              <p:cNvSpPr>
                <a:spLocks noChangeArrowheads="1"/>
              </p:cNvSpPr>
              <p:nvPr/>
            </p:nvSpPr>
            <p:spPr bwMode="auto">
              <a:xfrm>
                <a:off x="1632" y="2400"/>
                <a:ext cx="2736" cy="393"/>
              </a:xfrm>
              <a:prstGeom prst="rect">
                <a:avLst/>
              </a:prstGeom>
              <a:solidFill>
                <a:srgbClr val="FFFF99">
                  <a:alpha val="42999"/>
                </a:srgbClr>
              </a:solidFill>
              <a:ln w="9525">
                <a:solidFill>
                  <a:schemeClr val="tx1"/>
                </a:solidFill>
                <a:miter lim="800000"/>
                <a:headEnd/>
                <a:tailEnd/>
              </a:ln>
              <a:effectLst/>
            </p:spPr>
            <p:txBody>
              <a:bodyPr wrap="none" anchor="ctr"/>
              <a:lstStyle/>
              <a:p>
                <a:endParaRPr lang="en-US"/>
              </a:p>
            </p:txBody>
          </p:sp>
          <p:sp>
            <p:nvSpPr>
              <p:cNvPr id="138285" name="Line 45"/>
              <p:cNvSpPr>
                <a:spLocks noChangeShapeType="1"/>
              </p:cNvSpPr>
              <p:nvPr/>
            </p:nvSpPr>
            <p:spPr bwMode="auto">
              <a:xfrm>
                <a:off x="3648" y="2409"/>
                <a:ext cx="0" cy="96"/>
              </a:xfrm>
              <a:prstGeom prst="line">
                <a:avLst/>
              </a:prstGeom>
              <a:noFill/>
              <a:ln w="9525">
                <a:solidFill>
                  <a:schemeClr val="tx1"/>
                </a:solidFill>
                <a:miter lim="800000"/>
                <a:headEnd/>
                <a:tailEnd/>
              </a:ln>
              <a:effectLst/>
            </p:spPr>
            <p:txBody>
              <a:bodyPr wrap="none"/>
              <a:lstStyle/>
              <a:p>
                <a:endParaRPr lang="en-US"/>
              </a:p>
            </p:txBody>
          </p:sp>
          <p:sp>
            <p:nvSpPr>
              <p:cNvPr id="138286" name="Line 46"/>
              <p:cNvSpPr>
                <a:spLocks noChangeShapeType="1"/>
              </p:cNvSpPr>
              <p:nvPr/>
            </p:nvSpPr>
            <p:spPr bwMode="auto">
              <a:xfrm>
                <a:off x="3168" y="2409"/>
                <a:ext cx="0" cy="96"/>
              </a:xfrm>
              <a:prstGeom prst="line">
                <a:avLst/>
              </a:prstGeom>
              <a:noFill/>
              <a:ln w="9525">
                <a:solidFill>
                  <a:schemeClr val="tx1"/>
                </a:solidFill>
                <a:miter lim="800000"/>
                <a:headEnd/>
                <a:tailEnd/>
              </a:ln>
              <a:effectLst/>
            </p:spPr>
            <p:txBody>
              <a:bodyPr wrap="none"/>
              <a:lstStyle/>
              <a:p>
                <a:endParaRPr lang="en-US"/>
              </a:p>
            </p:txBody>
          </p:sp>
          <p:sp>
            <p:nvSpPr>
              <p:cNvPr id="138287" name="Line 47"/>
              <p:cNvSpPr>
                <a:spLocks noChangeShapeType="1"/>
              </p:cNvSpPr>
              <p:nvPr/>
            </p:nvSpPr>
            <p:spPr bwMode="auto">
              <a:xfrm>
                <a:off x="4128" y="2409"/>
                <a:ext cx="0" cy="96"/>
              </a:xfrm>
              <a:prstGeom prst="line">
                <a:avLst/>
              </a:prstGeom>
              <a:noFill/>
              <a:ln w="9525">
                <a:solidFill>
                  <a:schemeClr val="tx1"/>
                </a:solidFill>
                <a:miter lim="800000"/>
                <a:headEnd/>
                <a:tailEnd/>
              </a:ln>
              <a:effectLst/>
            </p:spPr>
            <p:txBody>
              <a:bodyPr wrap="none"/>
              <a:lstStyle/>
              <a:p>
                <a:endParaRPr lang="en-US"/>
              </a:p>
            </p:txBody>
          </p:sp>
          <p:sp>
            <p:nvSpPr>
              <p:cNvPr id="138288" name="Line 48"/>
              <p:cNvSpPr>
                <a:spLocks noChangeShapeType="1"/>
              </p:cNvSpPr>
              <p:nvPr/>
            </p:nvSpPr>
            <p:spPr bwMode="auto">
              <a:xfrm>
                <a:off x="2688" y="2409"/>
                <a:ext cx="0" cy="96"/>
              </a:xfrm>
              <a:prstGeom prst="line">
                <a:avLst/>
              </a:prstGeom>
              <a:noFill/>
              <a:ln w="9525">
                <a:solidFill>
                  <a:schemeClr val="tx1"/>
                </a:solidFill>
                <a:miter lim="800000"/>
                <a:headEnd/>
                <a:tailEnd/>
              </a:ln>
              <a:effectLst/>
            </p:spPr>
            <p:txBody>
              <a:bodyPr wrap="none"/>
              <a:lstStyle/>
              <a:p>
                <a:endParaRPr lang="en-US"/>
              </a:p>
            </p:txBody>
          </p:sp>
          <p:sp>
            <p:nvSpPr>
              <p:cNvPr id="138289" name="Line 49"/>
              <p:cNvSpPr>
                <a:spLocks noChangeShapeType="1"/>
              </p:cNvSpPr>
              <p:nvPr/>
            </p:nvSpPr>
            <p:spPr bwMode="auto">
              <a:xfrm>
                <a:off x="2208" y="2409"/>
                <a:ext cx="0" cy="96"/>
              </a:xfrm>
              <a:prstGeom prst="line">
                <a:avLst/>
              </a:prstGeom>
              <a:noFill/>
              <a:ln w="9525">
                <a:solidFill>
                  <a:schemeClr val="tx1"/>
                </a:solidFill>
                <a:miter lim="800000"/>
                <a:headEnd/>
                <a:tailEnd/>
              </a:ln>
              <a:effectLst/>
            </p:spPr>
            <p:txBody>
              <a:bodyPr wrap="none"/>
              <a:lstStyle/>
              <a:p>
                <a:endParaRPr lang="en-US"/>
              </a:p>
            </p:txBody>
          </p:sp>
          <p:sp>
            <p:nvSpPr>
              <p:cNvPr id="138290" name="Text Box 50"/>
              <p:cNvSpPr txBox="1">
                <a:spLocks noChangeArrowheads="1"/>
              </p:cNvSpPr>
              <p:nvPr/>
            </p:nvSpPr>
            <p:spPr bwMode="auto">
              <a:xfrm>
                <a:off x="1632" y="2601"/>
                <a:ext cx="308" cy="231"/>
              </a:xfrm>
              <a:prstGeom prst="rect">
                <a:avLst/>
              </a:prstGeom>
              <a:noFill/>
              <a:ln w="9525">
                <a:noFill/>
                <a:miter lim="800000"/>
                <a:headEnd/>
                <a:tailEnd/>
              </a:ln>
              <a:effectLst/>
            </p:spPr>
            <p:txBody>
              <a:bodyPr wrap="none">
                <a:spAutoFit/>
              </a:bodyPr>
              <a:lstStyle/>
              <a:p>
                <a:pPr eaLnBrk="1" hangingPunct="1"/>
                <a:r>
                  <a:rPr lang="en-US" b="0"/>
                  <a:t>cm</a:t>
                </a:r>
              </a:p>
            </p:txBody>
          </p:sp>
          <p:sp>
            <p:nvSpPr>
              <p:cNvPr id="138291" name="Text Box 51"/>
              <p:cNvSpPr txBox="1">
                <a:spLocks noChangeArrowheads="1"/>
              </p:cNvSpPr>
              <p:nvPr/>
            </p:nvSpPr>
            <p:spPr bwMode="auto">
              <a:xfrm>
                <a:off x="1632" y="2505"/>
                <a:ext cx="196" cy="231"/>
              </a:xfrm>
              <a:prstGeom prst="rect">
                <a:avLst/>
              </a:prstGeom>
              <a:noFill/>
              <a:ln w="9525">
                <a:noFill/>
                <a:miter lim="800000"/>
                <a:headEnd/>
                <a:tailEnd/>
              </a:ln>
              <a:effectLst/>
            </p:spPr>
            <p:txBody>
              <a:bodyPr wrap="none">
                <a:spAutoFit/>
              </a:bodyPr>
              <a:lstStyle/>
              <a:p>
                <a:pPr eaLnBrk="1" hangingPunct="1"/>
                <a:r>
                  <a:rPr lang="en-US" b="0"/>
                  <a:t>0</a:t>
                </a:r>
              </a:p>
            </p:txBody>
          </p:sp>
          <p:sp>
            <p:nvSpPr>
              <p:cNvPr id="138292" name="Text Box 52"/>
              <p:cNvSpPr txBox="1">
                <a:spLocks noChangeArrowheads="1"/>
              </p:cNvSpPr>
              <p:nvPr/>
            </p:nvSpPr>
            <p:spPr bwMode="auto">
              <a:xfrm>
                <a:off x="2112" y="2457"/>
                <a:ext cx="196" cy="231"/>
              </a:xfrm>
              <a:prstGeom prst="rect">
                <a:avLst/>
              </a:prstGeom>
              <a:noFill/>
              <a:ln w="9525">
                <a:noFill/>
                <a:miter lim="800000"/>
                <a:headEnd/>
                <a:tailEnd/>
              </a:ln>
              <a:effectLst/>
            </p:spPr>
            <p:txBody>
              <a:bodyPr wrap="none">
                <a:spAutoFit/>
              </a:bodyPr>
              <a:lstStyle/>
              <a:p>
                <a:pPr eaLnBrk="1" hangingPunct="1"/>
                <a:r>
                  <a:rPr lang="en-US" b="0"/>
                  <a:t>1</a:t>
                </a:r>
              </a:p>
            </p:txBody>
          </p:sp>
          <p:sp>
            <p:nvSpPr>
              <p:cNvPr id="138293" name="Text Box 53"/>
              <p:cNvSpPr txBox="1">
                <a:spLocks noChangeArrowheads="1"/>
              </p:cNvSpPr>
              <p:nvPr/>
            </p:nvSpPr>
            <p:spPr bwMode="auto">
              <a:xfrm>
                <a:off x="2588" y="2457"/>
                <a:ext cx="196" cy="231"/>
              </a:xfrm>
              <a:prstGeom prst="rect">
                <a:avLst/>
              </a:prstGeom>
              <a:noFill/>
              <a:ln w="9525">
                <a:noFill/>
                <a:miter lim="800000"/>
                <a:headEnd/>
                <a:tailEnd/>
              </a:ln>
              <a:effectLst/>
            </p:spPr>
            <p:txBody>
              <a:bodyPr wrap="none">
                <a:spAutoFit/>
              </a:bodyPr>
              <a:lstStyle/>
              <a:p>
                <a:pPr eaLnBrk="1" hangingPunct="1"/>
                <a:r>
                  <a:rPr lang="en-US" b="0"/>
                  <a:t>2</a:t>
                </a:r>
              </a:p>
            </p:txBody>
          </p:sp>
          <p:sp>
            <p:nvSpPr>
              <p:cNvPr id="138294" name="Text Box 54"/>
              <p:cNvSpPr txBox="1">
                <a:spLocks noChangeArrowheads="1"/>
              </p:cNvSpPr>
              <p:nvPr/>
            </p:nvSpPr>
            <p:spPr bwMode="auto">
              <a:xfrm>
                <a:off x="3072" y="2457"/>
                <a:ext cx="196" cy="231"/>
              </a:xfrm>
              <a:prstGeom prst="rect">
                <a:avLst/>
              </a:prstGeom>
              <a:noFill/>
              <a:ln w="9525">
                <a:noFill/>
                <a:miter lim="800000"/>
                <a:headEnd/>
                <a:tailEnd/>
              </a:ln>
              <a:effectLst/>
            </p:spPr>
            <p:txBody>
              <a:bodyPr wrap="none">
                <a:spAutoFit/>
              </a:bodyPr>
              <a:lstStyle/>
              <a:p>
                <a:pPr eaLnBrk="1" hangingPunct="1"/>
                <a:r>
                  <a:rPr lang="en-US" b="0"/>
                  <a:t>3</a:t>
                </a:r>
              </a:p>
            </p:txBody>
          </p:sp>
          <p:sp>
            <p:nvSpPr>
              <p:cNvPr id="138295" name="Text Box 55"/>
              <p:cNvSpPr txBox="1">
                <a:spLocks noChangeArrowheads="1"/>
              </p:cNvSpPr>
              <p:nvPr/>
            </p:nvSpPr>
            <p:spPr bwMode="auto">
              <a:xfrm>
                <a:off x="3548" y="2457"/>
                <a:ext cx="196" cy="231"/>
              </a:xfrm>
              <a:prstGeom prst="rect">
                <a:avLst/>
              </a:prstGeom>
              <a:noFill/>
              <a:ln w="9525">
                <a:noFill/>
                <a:miter lim="800000"/>
                <a:headEnd/>
                <a:tailEnd/>
              </a:ln>
              <a:effectLst/>
            </p:spPr>
            <p:txBody>
              <a:bodyPr wrap="none">
                <a:spAutoFit/>
              </a:bodyPr>
              <a:lstStyle/>
              <a:p>
                <a:pPr eaLnBrk="1" hangingPunct="1"/>
                <a:r>
                  <a:rPr lang="en-US" b="0"/>
                  <a:t>4</a:t>
                </a:r>
              </a:p>
            </p:txBody>
          </p:sp>
          <p:sp>
            <p:nvSpPr>
              <p:cNvPr id="138296" name="Text Box 56"/>
              <p:cNvSpPr txBox="1">
                <a:spLocks noChangeArrowheads="1"/>
              </p:cNvSpPr>
              <p:nvPr/>
            </p:nvSpPr>
            <p:spPr bwMode="auto">
              <a:xfrm>
                <a:off x="4032" y="2457"/>
                <a:ext cx="196" cy="231"/>
              </a:xfrm>
              <a:prstGeom prst="rect">
                <a:avLst/>
              </a:prstGeom>
              <a:noFill/>
              <a:ln w="9525">
                <a:noFill/>
                <a:miter lim="800000"/>
                <a:headEnd/>
                <a:tailEnd/>
              </a:ln>
              <a:effectLst/>
            </p:spPr>
            <p:txBody>
              <a:bodyPr wrap="none">
                <a:spAutoFit/>
              </a:bodyPr>
              <a:lstStyle/>
              <a:p>
                <a:pPr eaLnBrk="1" hangingPunct="1"/>
                <a:r>
                  <a:rPr lang="en-US" b="0"/>
                  <a:t>5</a:t>
                </a:r>
              </a:p>
            </p:txBody>
          </p:sp>
          <p:grpSp>
            <p:nvGrpSpPr>
              <p:cNvPr id="138297" name="Group 57"/>
              <p:cNvGrpSpPr>
                <a:grpSpLocks/>
              </p:cNvGrpSpPr>
              <p:nvPr/>
            </p:nvGrpSpPr>
            <p:grpSpPr bwMode="auto">
              <a:xfrm>
                <a:off x="3216" y="2400"/>
                <a:ext cx="384" cy="96"/>
                <a:chOff x="240" y="2400"/>
                <a:chExt cx="384" cy="96"/>
              </a:xfrm>
            </p:grpSpPr>
            <p:sp>
              <p:nvSpPr>
                <p:cNvPr id="138298" name="Line 5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138299" name="Line 5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138300" name="Line 6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138301" name="Line 6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138302" name="Line 6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138303" name="Line 6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138304" name="Line 6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138305" name="Line 6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138306" name="Line 6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138307" name="Group 67"/>
              <p:cNvGrpSpPr>
                <a:grpSpLocks/>
              </p:cNvGrpSpPr>
              <p:nvPr/>
            </p:nvGrpSpPr>
            <p:grpSpPr bwMode="auto">
              <a:xfrm>
                <a:off x="1776" y="2400"/>
                <a:ext cx="384" cy="96"/>
                <a:chOff x="240" y="2400"/>
                <a:chExt cx="384" cy="96"/>
              </a:xfrm>
            </p:grpSpPr>
            <p:sp>
              <p:nvSpPr>
                <p:cNvPr id="138308" name="Line 6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138309" name="Line 6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138310" name="Line 7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138311" name="Line 7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138312" name="Line 7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138313" name="Line 7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138314" name="Line 7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138315" name="Line 7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138316" name="Line 7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138317" name="Group 77"/>
              <p:cNvGrpSpPr>
                <a:grpSpLocks/>
              </p:cNvGrpSpPr>
              <p:nvPr/>
            </p:nvGrpSpPr>
            <p:grpSpPr bwMode="auto">
              <a:xfrm>
                <a:off x="2256" y="2400"/>
                <a:ext cx="384" cy="96"/>
                <a:chOff x="240" y="2400"/>
                <a:chExt cx="384" cy="96"/>
              </a:xfrm>
            </p:grpSpPr>
            <p:sp>
              <p:nvSpPr>
                <p:cNvPr id="138318" name="Line 7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138319" name="Line 7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138320" name="Line 8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138321" name="Line 8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138322" name="Line 8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138323" name="Line 8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138324" name="Line 8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138325" name="Line 8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138326" name="Line 8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138327" name="Group 87"/>
              <p:cNvGrpSpPr>
                <a:grpSpLocks/>
              </p:cNvGrpSpPr>
              <p:nvPr/>
            </p:nvGrpSpPr>
            <p:grpSpPr bwMode="auto">
              <a:xfrm>
                <a:off x="2736" y="2400"/>
                <a:ext cx="384" cy="96"/>
                <a:chOff x="240" y="2400"/>
                <a:chExt cx="384" cy="96"/>
              </a:xfrm>
            </p:grpSpPr>
            <p:sp>
              <p:nvSpPr>
                <p:cNvPr id="138328" name="Line 8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138329" name="Line 8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138330" name="Line 9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138331" name="Line 9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138332" name="Line 9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138333" name="Line 9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138334" name="Line 9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138335" name="Line 9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138336" name="Line 9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138337" name="Group 97"/>
              <p:cNvGrpSpPr>
                <a:grpSpLocks/>
              </p:cNvGrpSpPr>
              <p:nvPr/>
            </p:nvGrpSpPr>
            <p:grpSpPr bwMode="auto">
              <a:xfrm>
                <a:off x="3696" y="2400"/>
                <a:ext cx="384" cy="96"/>
                <a:chOff x="240" y="2400"/>
                <a:chExt cx="384" cy="96"/>
              </a:xfrm>
            </p:grpSpPr>
            <p:sp>
              <p:nvSpPr>
                <p:cNvPr id="138338" name="Line 9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138339" name="Line 9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138340" name="Line 10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138341" name="Line 10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138342" name="Line 10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138343" name="Line 10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138344" name="Line 10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138345" name="Line 10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138346" name="Line 10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sp>
            <p:nvSpPr>
              <p:cNvPr id="138347" name="Line 107"/>
              <p:cNvSpPr>
                <a:spLocks noChangeShapeType="1"/>
              </p:cNvSpPr>
              <p:nvPr/>
            </p:nvSpPr>
            <p:spPr bwMode="auto">
              <a:xfrm>
                <a:off x="4224" y="2400"/>
                <a:ext cx="0" cy="48"/>
              </a:xfrm>
              <a:prstGeom prst="line">
                <a:avLst/>
              </a:prstGeom>
              <a:noFill/>
              <a:ln w="9525">
                <a:solidFill>
                  <a:schemeClr val="tx1"/>
                </a:solidFill>
                <a:miter lim="800000"/>
                <a:headEnd/>
                <a:tailEnd/>
              </a:ln>
              <a:effectLst/>
            </p:spPr>
            <p:txBody>
              <a:bodyPr wrap="none"/>
              <a:lstStyle/>
              <a:p>
                <a:endParaRPr lang="en-US"/>
              </a:p>
            </p:txBody>
          </p:sp>
          <p:sp>
            <p:nvSpPr>
              <p:cNvPr id="138348" name="Line 108"/>
              <p:cNvSpPr>
                <a:spLocks noChangeShapeType="1"/>
              </p:cNvSpPr>
              <p:nvPr/>
            </p:nvSpPr>
            <p:spPr bwMode="auto">
              <a:xfrm>
                <a:off x="4320" y="2400"/>
                <a:ext cx="0" cy="48"/>
              </a:xfrm>
              <a:prstGeom prst="line">
                <a:avLst/>
              </a:prstGeom>
              <a:noFill/>
              <a:ln w="9525">
                <a:solidFill>
                  <a:schemeClr val="tx1"/>
                </a:solidFill>
                <a:miter lim="800000"/>
                <a:headEnd/>
                <a:tailEnd/>
              </a:ln>
              <a:effectLst/>
            </p:spPr>
            <p:txBody>
              <a:bodyPr wrap="none"/>
              <a:lstStyle/>
              <a:p>
                <a:endParaRPr lang="en-US"/>
              </a:p>
            </p:txBody>
          </p:sp>
          <p:sp>
            <p:nvSpPr>
              <p:cNvPr id="138349" name="Line 109"/>
              <p:cNvSpPr>
                <a:spLocks noChangeShapeType="1"/>
              </p:cNvSpPr>
              <p:nvPr/>
            </p:nvSpPr>
            <p:spPr bwMode="auto">
              <a:xfrm>
                <a:off x="4176" y="2400"/>
                <a:ext cx="0" cy="48"/>
              </a:xfrm>
              <a:prstGeom prst="line">
                <a:avLst/>
              </a:prstGeom>
              <a:noFill/>
              <a:ln w="9525">
                <a:solidFill>
                  <a:schemeClr val="tx1"/>
                </a:solidFill>
                <a:miter lim="800000"/>
                <a:headEnd/>
                <a:tailEnd/>
              </a:ln>
              <a:effectLst/>
            </p:spPr>
            <p:txBody>
              <a:bodyPr wrap="none"/>
              <a:lstStyle/>
              <a:p>
                <a:endParaRPr lang="en-US"/>
              </a:p>
            </p:txBody>
          </p:sp>
          <p:sp>
            <p:nvSpPr>
              <p:cNvPr id="138350" name="Line 110"/>
              <p:cNvSpPr>
                <a:spLocks noChangeShapeType="1"/>
              </p:cNvSpPr>
              <p:nvPr/>
            </p:nvSpPr>
            <p:spPr bwMode="auto">
              <a:xfrm>
                <a:off x="4272" y="2400"/>
                <a:ext cx="0" cy="48"/>
              </a:xfrm>
              <a:prstGeom prst="line">
                <a:avLst/>
              </a:prstGeom>
              <a:noFill/>
              <a:ln w="9525">
                <a:solidFill>
                  <a:schemeClr val="tx1"/>
                </a:solidFill>
                <a:miter lim="800000"/>
                <a:headEnd/>
                <a:tailEnd/>
              </a:ln>
              <a:effectLst/>
            </p:spPr>
            <p:txBody>
              <a:bodyPr wrap="none"/>
              <a:lstStyle/>
              <a:p>
                <a:endParaRPr lang="en-US"/>
              </a:p>
            </p:txBody>
          </p:sp>
          <p:sp>
            <p:nvSpPr>
              <p:cNvPr id="138351" name="Line 111"/>
              <p:cNvSpPr>
                <a:spLocks noChangeShapeType="1"/>
              </p:cNvSpPr>
              <p:nvPr/>
            </p:nvSpPr>
            <p:spPr bwMode="auto">
              <a:xfrm>
                <a:off x="4368" y="2400"/>
                <a:ext cx="0" cy="96"/>
              </a:xfrm>
              <a:prstGeom prst="line">
                <a:avLst/>
              </a:prstGeom>
              <a:noFill/>
              <a:ln w="9525">
                <a:solidFill>
                  <a:schemeClr val="tx1"/>
                </a:solidFill>
                <a:miter lim="800000"/>
                <a:headEnd/>
                <a:tailEnd/>
              </a:ln>
              <a:effectLst/>
            </p:spPr>
            <p:txBody>
              <a:bodyPr wrap="none"/>
              <a:lstStyle/>
              <a:p>
                <a:endParaRPr lang="en-US"/>
              </a:p>
            </p:txBody>
          </p:sp>
        </p:grpSp>
        <p:sp>
          <p:nvSpPr>
            <p:cNvPr id="138352" name="Line 112"/>
            <p:cNvSpPr>
              <a:spLocks noChangeShapeType="1"/>
            </p:cNvSpPr>
            <p:nvPr/>
          </p:nvSpPr>
          <p:spPr bwMode="auto">
            <a:xfrm>
              <a:off x="1728" y="2400"/>
              <a:ext cx="0" cy="96"/>
            </a:xfrm>
            <a:prstGeom prst="line">
              <a:avLst/>
            </a:prstGeom>
            <a:noFill/>
            <a:ln w="9525">
              <a:solidFill>
                <a:schemeClr val="tx1"/>
              </a:solidFill>
              <a:miter lim="800000"/>
              <a:headEnd/>
              <a:tailEnd/>
            </a:ln>
            <a:effectLst/>
          </p:spPr>
          <p:txBody>
            <a:bodyPr wrap="none"/>
            <a:lstStyle/>
            <a:p>
              <a:endParaRPr lang="en-US"/>
            </a:p>
          </p:txBody>
        </p:sp>
      </p:grpSp>
      <p:pic>
        <p:nvPicPr>
          <p:cNvPr id="138353" name="Picture 113" descr="j0336898[1]"/>
          <p:cNvPicPr>
            <a:picLocks noChangeAspect="1" noChangeArrowheads="1" noCrop="1"/>
          </p:cNvPicPr>
          <p:nvPr/>
        </p:nvPicPr>
        <p:blipFill>
          <a:blip r:embed="rId5" cstate="print"/>
          <a:srcRect/>
          <a:stretch>
            <a:fillRect/>
          </a:stretch>
        </p:blipFill>
        <p:spPr bwMode="auto">
          <a:xfrm>
            <a:off x="5734050" y="3152775"/>
            <a:ext cx="590550" cy="523875"/>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138267"/>
                                        </p:tgtEl>
                                        <p:attrNameLst>
                                          <p:attrName>style.visibility</p:attrName>
                                        </p:attrNameLst>
                                      </p:cBhvr>
                                      <p:to>
                                        <p:strVal val="visible"/>
                                      </p:to>
                                    </p:set>
                                    <p:anim calcmode="lin" valueType="num">
                                      <p:cBhvr additive="base">
                                        <p:cTn id="7" dur="500" fill="hold"/>
                                        <p:tgtEl>
                                          <p:spTgt spid="138267"/>
                                        </p:tgtEl>
                                        <p:attrNameLst>
                                          <p:attrName>ppt_x</p:attrName>
                                        </p:attrNameLst>
                                      </p:cBhvr>
                                      <p:tavLst>
                                        <p:tav tm="0">
                                          <p:val>
                                            <p:strVal val="#ppt_x"/>
                                          </p:val>
                                        </p:tav>
                                        <p:tav tm="100000">
                                          <p:val>
                                            <p:strVal val="#ppt_x"/>
                                          </p:val>
                                        </p:tav>
                                      </p:tavLst>
                                    </p:anim>
                                    <p:anim calcmode="lin" valueType="num">
                                      <p:cBhvr additive="base">
                                        <p:cTn id="8" dur="500" fill="hold"/>
                                        <p:tgtEl>
                                          <p:spTgt spid="138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138243">
                                            <p:txEl>
                                              <p:pRg st="0" end="0"/>
                                            </p:txEl>
                                          </p:spTgt>
                                        </p:tgtEl>
                                        <p:attrNameLst>
                                          <p:attrName>style.visibility</p:attrName>
                                        </p:attrNameLst>
                                      </p:cBhvr>
                                      <p:to>
                                        <p:strVal val="visible"/>
                                      </p:to>
                                    </p:set>
                                    <p:animEffect transition="in" filter="wipe(up)">
                                      <p:cBhvr>
                                        <p:cTn id="13" dur="75"/>
                                        <p:tgtEl>
                                          <p:spTgt spid="13824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8266"/>
                                        </p:tgtEl>
                                        <p:attrNameLst>
                                          <p:attrName>style.visibility</p:attrName>
                                        </p:attrNameLst>
                                      </p:cBhvr>
                                      <p:to>
                                        <p:strVal val="visible"/>
                                      </p:to>
                                    </p:set>
                                  </p:childTnLst>
                                </p:cTn>
                              </p:par>
                            </p:childTnLst>
                          </p:cTn>
                        </p:par>
                        <p:par>
                          <p:cTn id="18" fill="hold">
                            <p:stCondLst>
                              <p:cond delay="0"/>
                            </p:stCondLst>
                            <p:childTnLst>
                              <p:par>
                                <p:cTn id="19" presetID="0" presetClass="path" presetSubtype="0" accel="50000" decel="50000" fill="hold" grpId="1" nodeType="afterEffect">
                                  <p:stCondLst>
                                    <p:cond delay="0"/>
                                  </p:stCondLst>
                                  <p:childTnLst>
                                    <p:animMotion origin="layout" path="M 6.94444E-6 -4.93062E-6 L 6.94444E-6 0.23312 " pathEditMode="relative" ptsTypes="AA">
                                      <p:cBhvr>
                                        <p:cTn id="20" dur="2000" fill="hold"/>
                                        <p:tgtEl>
                                          <p:spTgt spid="138266"/>
                                        </p:tgtEl>
                                        <p:attrNameLst>
                                          <p:attrName>ppt_x</p:attrName>
                                          <p:attrName>ppt_y</p:attrName>
                                        </p:attrNameLst>
                                      </p:cBhvr>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38353"/>
                                        </p:tgtEl>
                                        <p:attrNameLst>
                                          <p:attrName>style.visibility</p:attrName>
                                        </p:attrNameLst>
                                      </p:cBhvr>
                                      <p:to>
                                        <p:strVal val="visible"/>
                                      </p:to>
                                    </p:set>
                                    <p:animEffect transition="in" filter="fade">
                                      <p:cBhvr>
                                        <p:cTn id="24" dur="2000"/>
                                        <p:tgtEl>
                                          <p:spTgt spid="138353"/>
                                        </p:tgtEl>
                                      </p:cBhvr>
                                    </p:animEffect>
                                  </p:childTnLst>
                                </p:cTn>
                              </p:par>
                              <p:par>
                                <p:cTn id="25" presetID="53" presetClass="entr" presetSubtype="0" fill="hold" nodeType="withEffect">
                                  <p:stCondLst>
                                    <p:cond delay="0"/>
                                  </p:stCondLst>
                                  <p:childTnLst>
                                    <p:set>
                                      <p:cBhvr>
                                        <p:cTn id="26" dur="1" fill="hold">
                                          <p:stCondLst>
                                            <p:cond delay="0"/>
                                          </p:stCondLst>
                                        </p:cTn>
                                        <p:tgtEl>
                                          <p:spTgt spid="138282"/>
                                        </p:tgtEl>
                                        <p:attrNameLst>
                                          <p:attrName>style.visibility</p:attrName>
                                        </p:attrNameLst>
                                      </p:cBhvr>
                                      <p:to>
                                        <p:strVal val="visible"/>
                                      </p:to>
                                    </p:set>
                                    <p:anim calcmode="lin" valueType="num">
                                      <p:cBhvr>
                                        <p:cTn id="27" dur="500" fill="hold"/>
                                        <p:tgtEl>
                                          <p:spTgt spid="138282"/>
                                        </p:tgtEl>
                                        <p:attrNameLst>
                                          <p:attrName>ppt_w</p:attrName>
                                        </p:attrNameLst>
                                      </p:cBhvr>
                                      <p:tavLst>
                                        <p:tav tm="0">
                                          <p:val>
                                            <p:fltVal val="0"/>
                                          </p:val>
                                        </p:tav>
                                        <p:tav tm="100000">
                                          <p:val>
                                            <p:strVal val="#ppt_w"/>
                                          </p:val>
                                        </p:tav>
                                      </p:tavLst>
                                    </p:anim>
                                    <p:anim calcmode="lin" valueType="num">
                                      <p:cBhvr>
                                        <p:cTn id="28" dur="500" fill="hold"/>
                                        <p:tgtEl>
                                          <p:spTgt spid="138282"/>
                                        </p:tgtEl>
                                        <p:attrNameLst>
                                          <p:attrName>ppt_h</p:attrName>
                                        </p:attrNameLst>
                                      </p:cBhvr>
                                      <p:tavLst>
                                        <p:tav tm="0">
                                          <p:val>
                                            <p:fltVal val="0"/>
                                          </p:val>
                                        </p:tav>
                                        <p:tav tm="100000">
                                          <p:val>
                                            <p:strVal val="#ppt_h"/>
                                          </p:val>
                                        </p:tav>
                                      </p:tavLst>
                                    </p:anim>
                                    <p:animEffect transition="in" filter="fade">
                                      <p:cBhvr>
                                        <p:cTn id="29" dur="500"/>
                                        <p:tgtEl>
                                          <p:spTgt spid="13828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8244"/>
                                        </p:tgtEl>
                                        <p:attrNameLst>
                                          <p:attrName>style.visibility</p:attrName>
                                        </p:attrNameLst>
                                      </p:cBhvr>
                                      <p:to>
                                        <p:strVal val="visible"/>
                                      </p:to>
                                    </p:set>
                                  </p:childTnLst>
                                </p:cTn>
                              </p:par>
                              <p:par>
                                <p:cTn id="34" presetID="9" presetClass="exit" presetSubtype="0" fill="hold" nodeType="withEffect">
                                  <p:stCondLst>
                                    <p:cond delay="0"/>
                                  </p:stCondLst>
                                  <p:childTnLst>
                                    <p:animEffect transition="out" filter="dissolve">
                                      <p:cBhvr>
                                        <p:cTn id="35" dur="500"/>
                                        <p:tgtEl>
                                          <p:spTgt spid="138353"/>
                                        </p:tgtEl>
                                      </p:cBhvr>
                                    </p:animEffect>
                                    <p:set>
                                      <p:cBhvr>
                                        <p:cTn id="36" dur="1" fill="hold">
                                          <p:stCondLst>
                                            <p:cond delay="499"/>
                                          </p:stCondLst>
                                        </p:cTn>
                                        <p:tgtEl>
                                          <p:spTgt spid="138353"/>
                                        </p:tgtEl>
                                        <p:attrNameLst>
                                          <p:attrName>style.visibility</p:attrName>
                                        </p:attrNameLst>
                                      </p:cBhvr>
                                      <p:to>
                                        <p:strVal val="hidden"/>
                                      </p:to>
                                    </p:set>
                                  </p:childTnLst>
                                </p:cTn>
                              </p:par>
                              <p:par>
                                <p:cTn id="37" presetID="0" presetClass="path" presetSubtype="0" accel="50000" decel="50000" fill="hold" grpId="1" nodeType="withEffect">
                                  <p:stCondLst>
                                    <p:cond delay="0"/>
                                  </p:stCondLst>
                                  <p:childTnLst>
                                    <p:animMotion origin="layout" path="M 0 0 C -0.00052 -0.00717 -0.00017 -0.01457 -0.00139 -0.02174 C -0.00226 -0.02636 -0.01493 -0.04255 -0.01788 -0.04579 C -0.02899 -0.05804 -0.03993 -0.0851 -0.05208 -0.09343 C -0.06857 -0.10453 -0.09201 -0.10222 -0.10885 -0.10337 C -0.1375 -0.11124 -0.17222 -0.11979 -0.19687 -0.09736 C -0.20191 -0.07793 -0.19687 -0.05458 -0.19687 -0.03376 " pathEditMode="relative" ptsTypes="ffffffA">
                                      <p:cBhvr>
                                        <p:cTn id="38" dur="2000" spd="-100000" fill="hold"/>
                                        <p:tgtEl>
                                          <p:spTgt spid="138244"/>
                                        </p:tgtEl>
                                        <p:attrNameLst>
                                          <p:attrName>ppt_x</p:attrName>
                                          <p:attrName>ppt_y</p:attrName>
                                        </p:attrNameLst>
                                      </p:cBhvr>
                                    </p:animMotion>
                                  </p:childTnLst>
                                </p:cTn>
                              </p:par>
                            </p:childTnLst>
                          </p:cTn>
                        </p:par>
                        <p:par>
                          <p:cTn id="39" fill="hold">
                            <p:stCondLst>
                              <p:cond delay="2000"/>
                            </p:stCondLst>
                            <p:childTnLst>
                              <p:par>
                                <p:cTn id="40" presetID="2" presetClass="entr" presetSubtype="3" fill="hold" grpId="0" nodeType="afterEffect">
                                  <p:stCondLst>
                                    <p:cond delay="2000"/>
                                  </p:stCondLst>
                                  <p:childTnLst>
                                    <p:set>
                                      <p:cBhvr>
                                        <p:cTn id="41" dur="1" fill="hold">
                                          <p:stCondLst>
                                            <p:cond delay="0"/>
                                          </p:stCondLst>
                                        </p:cTn>
                                        <p:tgtEl>
                                          <p:spTgt spid="138249"/>
                                        </p:tgtEl>
                                        <p:attrNameLst>
                                          <p:attrName>style.visibility</p:attrName>
                                        </p:attrNameLst>
                                      </p:cBhvr>
                                      <p:to>
                                        <p:strVal val="visible"/>
                                      </p:to>
                                    </p:set>
                                    <p:anim calcmode="lin" valueType="num">
                                      <p:cBhvr additive="base">
                                        <p:cTn id="42" dur="500" fill="hold"/>
                                        <p:tgtEl>
                                          <p:spTgt spid="138249"/>
                                        </p:tgtEl>
                                        <p:attrNameLst>
                                          <p:attrName>ppt_x</p:attrName>
                                        </p:attrNameLst>
                                      </p:cBhvr>
                                      <p:tavLst>
                                        <p:tav tm="0">
                                          <p:val>
                                            <p:strVal val="1+#ppt_w/2"/>
                                          </p:val>
                                        </p:tav>
                                        <p:tav tm="100000">
                                          <p:val>
                                            <p:strVal val="#ppt_x"/>
                                          </p:val>
                                        </p:tav>
                                      </p:tavLst>
                                    </p:anim>
                                    <p:anim calcmode="lin" valueType="num">
                                      <p:cBhvr additive="base">
                                        <p:cTn id="43" dur="500" fill="hold"/>
                                        <p:tgtEl>
                                          <p:spTgt spid="138249"/>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138250"/>
                                        </p:tgtEl>
                                        <p:attrNameLst>
                                          <p:attrName>style.visibility</p:attrName>
                                        </p:attrNameLst>
                                      </p:cBhvr>
                                      <p:to>
                                        <p:strVal val="visible"/>
                                      </p:to>
                                    </p:set>
                                    <p:anim calcmode="lin" valueType="num">
                                      <p:cBhvr additive="base">
                                        <p:cTn id="46" dur="500" fill="hold"/>
                                        <p:tgtEl>
                                          <p:spTgt spid="138250"/>
                                        </p:tgtEl>
                                        <p:attrNameLst>
                                          <p:attrName>ppt_x</p:attrName>
                                        </p:attrNameLst>
                                      </p:cBhvr>
                                      <p:tavLst>
                                        <p:tav tm="0">
                                          <p:val>
                                            <p:strVal val="#ppt_x"/>
                                          </p:val>
                                        </p:tav>
                                        <p:tav tm="100000">
                                          <p:val>
                                            <p:strVal val="#ppt_x"/>
                                          </p:val>
                                        </p:tav>
                                      </p:tavLst>
                                    </p:anim>
                                    <p:anim calcmode="lin" valueType="num">
                                      <p:cBhvr additive="base">
                                        <p:cTn id="47" dur="500" fill="hold"/>
                                        <p:tgtEl>
                                          <p:spTgt spid="138250"/>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8245"/>
                                        </p:tgtEl>
                                        <p:attrNameLst>
                                          <p:attrName>style.visibility</p:attrName>
                                        </p:attrNameLst>
                                      </p:cBhvr>
                                      <p:to>
                                        <p:strVal val="visible"/>
                                      </p:to>
                                    </p:set>
                                    <p:animEffect transition="in" filter="dissolve">
                                      <p:cBhvr>
                                        <p:cTn id="52" dur="5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P spid="138244" grpId="0"/>
      <p:bldP spid="138244" grpId="1"/>
      <p:bldP spid="138245" grpId="0"/>
      <p:bldP spid="138249" grpId="0" animBg="1"/>
      <p:bldP spid="138266" grpId="0" animBg="1"/>
      <p:bldP spid="13826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762000" y="1911350"/>
            <a:ext cx="1219200" cy="4222750"/>
          </a:xfrm>
          <a:prstGeom prst="rect">
            <a:avLst/>
          </a:prstGeom>
          <a:solidFill>
            <a:srgbClr val="F7EEE5">
              <a:alpha val="75999"/>
            </a:srgbClr>
          </a:solidFill>
          <a:ln w="9525">
            <a:solidFill>
              <a:schemeClr val="tx1"/>
            </a:solidFill>
            <a:miter lim="800000"/>
            <a:headEnd/>
            <a:tailEnd/>
          </a:ln>
          <a:effectLst/>
        </p:spPr>
        <p:txBody>
          <a:bodyPr wrap="none" anchor="ctr"/>
          <a:lstStyle/>
          <a:p>
            <a:endParaRPr lang="en-US"/>
          </a:p>
        </p:txBody>
      </p:sp>
      <p:sp>
        <p:nvSpPr>
          <p:cNvPr id="316419" name="Rectangle 3"/>
          <p:cNvSpPr>
            <a:spLocks noGrp="1" noChangeArrowheads="1"/>
          </p:cNvSpPr>
          <p:nvPr>
            <p:ph type="title"/>
          </p:nvPr>
        </p:nvSpPr>
        <p:spPr/>
        <p:txBody>
          <a:bodyPr/>
          <a:lstStyle/>
          <a:p>
            <a:r>
              <a:rPr lang="en-US" sz="2500">
                <a:latin typeface="Arial" charset="0"/>
              </a:rPr>
              <a:t>Reading a Vernier</a:t>
            </a:r>
          </a:p>
        </p:txBody>
      </p:sp>
      <p:sp>
        <p:nvSpPr>
          <p:cNvPr id="316422" name="Text Box 6"/>
          <p:cNvSpPr txBox="1">
            <a:spLocks noChangeArrowheads="1"/>
          </p:cNvSpPr>
          <p:nvPr/>
        </p:nvSpPr>
        <p:spPr bwMode="auto">
          <a:xfrm>
            <a:off x="3962400" y="1930400"/>
            <a:ext cx="5334000" cy="4133850"/>
          </a:xfrm>
          <a:prstGeom prst="rect">
            <a:avLst/>
          </a:prstGeom>
          <a:noFill/>
          <a:ln w="9525">
            <a:noFill/>
            <a:miter lim="800000"/>
            <a:headEnd/>
            <a:tailEnd/>
          </a:ln>
          <a:effectLst/>
        </p:spPr>
        <p:txBody>
          <a:bodyPr>
            <a:spAutoFit/>
          </a:bodyPr>
          <a:lstStyle/>
          <a:p>
            <a:pPr eaLnBrk="1" hangingPunct="1"/>
            <a:r>
              <a:rPr lang="en-US" sz="1400" b="0"/>
              <a:t>A </a:t>
            </a:r>
            <a:r>
              <a:rPr lang="en-US" sz="1400" b="0" i="1"/>
              <a:t>Vernier</a:t>
            </a:r>
            <a:r>
              <a:rPr lang="en-US" sz="1400" b="0"/>
              <a:t> allows a precise reading of some value. </a:t>
            </a:r>
          </a:p>
          <a:p>
            <a:pPr eaLnBrk="1" hangingPunct="1"/>
            <a:r>
              <a:rPr lang="en-US" sz="1400" b="0"/>
              <a:t>In the figure to the left, the Vernier moves up and </a:t>
            </a:r>
          </a:p>
          <a:p>
            <a:pPr eaLnBrk="1" hangingPunct="1"/>
            <a:r>
              <a:rPr lang="en-US" sz="1400" b="0"/>
              <a:t>down to measure a position on the scale. </a:t>
            </a:r>
          </a:p>
          <a:p>
            <a:pPr eaLnBrk="1" hangingPunct="1"/>
            <a:endParaRPr lang="en-US" sz="1400" b="0"/>
          </a:p>
          <a:p>
            <a:pPr eaLnBrk="1" hangingPunct="1"/>
            <a:r>
              <a:rPr lang="en-US" sz="1400" b="0"/>
              <a:t>This could be part of a barometer which reads </a:t>
            </a:r>
          </a:p>
          <a:p>
            <a:pPr eaLnBrk="1" hangingPunct="1"/>
            <a:r>
              <a:rPr lang="en-US" sz="1400" b="0"/>
              <a:t>atmospheric pressure.</a:t>
            </a:r>
          </a:p>
          <a:p>
            <a:pPr eaLnBrk="1" hangingPunct="1"/>
            <a:endParaRPr lang="en-US" sz="1400" b="0"/>
          </a:p>
          <a:p>
            <a:pPr eaLnBrk="1" hangingPunct="1"/>
            <a:r>
              <a:rPr lang="en-US" sz="1400" b="0"/>
              <a:t>The "pointer" is the line on the vernier labelled "0". </a:t>
            </a:r>
          </a:p>
          <a:p>
            <a:pPr eaLnBrk="1" hangingPunct="1"/>
            <a:r>
              <a:rPr lang="en-US" sz="1400" b="0"/>
              <a:t>Thus the measured position is almost exactly 756 </a:t>
            </a:r>
          </a:p>
          <a:p>
            <a:pPr eaLnBrk="1" hangingPunct="1"/>
            <a:r>
              <a:rPr lang="en-US" sz="1400" b="0"/>
              <a:t>in whatever units the scale is calibrated in.</a:t>
            </a:r>
          </a:p>
          <a:p>
            <a:pPr eaLnBrk="1" hangingPunct="1"/>
            <a:endParaRPr lang="en-US" sz="1400" b="0"/>
          </a:p>
          <a:p>
            <a:pPr eaLnBrk="1" hangingPunct="1"/>
            <a:r>
              <a:rPr lang="en-US" sz="1400" b="0"/>
              <a:t>If you look closely you will see that the distance </a:t>
            </a:r>
          </a:p>
          <a:p>
            <a:pPr eaLnBrk="1" hangingPunct="1"/>
            <a:r>
              <a:rPr lang="en-US" sz="1400" b="0"/>
              <a:t>between the divisions on the vernier are not the </a:t>
            </a:r>
          </a:p>
          <a:p>
            <a:pPr eaLnBrk="1" hangingPunct="1"/>
            <a:r>
              <a:rPr lang="en-US" sz="1400" b="0"/>
              <a:t>same as the divisionson the scale. The 0 line on </a:t>
            </a:r>
          </a:p>
          <a:p>
            <a:pPr eaLnBrk="1" hangingPunct="1"/>
            <a:r>
              <a:rPr lang="en-US" sz="1400" b="0"/>
              <a:t>the vernier lines up at 756 on the scale, but the </a:t>
            </a:r>
          </a:p>
          <a:p>
            <a:pPr eaLnBrk="1" hangingPunct="1"/>
            <a:r>
              <a:rPr lang="en-US" sz="1400" b="0"/>
              <a:t>10 line on the vernier lines up at 765 on the scale. </a:t>
            </a:r>
          </a:p>
          <a:p>
            <a:pPr eaLnBrk="1" hangingPunct="1"/>
            <a:r>
              <a:rPr lang="en-US" sz="1400" b="0"/>
              <a:t>Thus the distance between the divisions on the </a:t>
            </a:r>
          </a:p>
          <a:p>
            <a:pPr eaLnBrk="1" hangingPunct="1"/>
            <a:r>
              <a:rPr lang="en-US" sz="1400" b="0"/>
              <a:t>vernier are 90% of the distance between the </a:t>
            </a:r>
          </a:p>
          <a:p>
            <a:pPr eaLnBrk="1" hangingPunct="1"/>
            <a:r>
              <a:rPr lang="en-US" sz="1400" b="0"/>
              <a:t>divisions on the scale.</a:t>
            </a:r>
          </a:p>
        </p:txBody>
      </p:sp>
      <p:sp>
        <p:nvSpPr>
          <p:cNvPr id="316423" name="Text Box 7"/>
          <p:cNvSpPr txBox="1">
            <a:spLocks noChangeArrowheads="1"/>
          </p:cNvSpPr>
          <p:nvPr/>
        </p:nvSpPr>
        <p:spPr bwMode="auto">
          <a:xfrm>
            <a:off x="1143000" y="4838700"/>
            <a:ext cx="436563" cy="274638"/>
          </a:xfrm>
          <a:prstGeom prst="rect">
            <a:avLst/>
          </a:prstGeom>
          <a:noFill/>
          <a:ln w="9525">
            <a:noFill/>
            <a:miter lim="800000"/>
            <a:headEnd/>
            <a:tailEnd/>
          </a:ln>
          <a:effectLst/>
        </p:spPr>
        <p:txBody>
          <a:bodyPr wrap="none">
            <a:spAutoFit/>
          </a:bodyPr>
          <a:lstStyle/>
          <a:p>
            <a:pPr eaLnBrk="1" hangingPunct="1"/>
            <a:r>
              <a:rPr lang="en-US" sz="1200">
                <a:solidFill>
                  <a:srgbClr val="FF0000"/>
                </a:solidFill>
              </a:rPr>
              <a:t>756</a:t>
            </a:r>
          </a:p>
        </p:txBody>
      </p:sp>
      <p:sp>
        <p:nvSpPr>
          <p:cNvPr id="316424" name="Line 8"/>
          <p:cNvSpPr>
            <a:spLocks noChangeShapeType="1"/>
          </p:cNvSpPr>
          <p:nvPr/>
        </p:nvSpPr>
        <p:spPr bwMode="auto">
          <a:xfrm>
            <a:off x="1371600" y="5905500"/>
            <a:ext cx="609600" cy="0"/>
          </a:xfrm>
          <a:prstGeom prst="line">
            <a:avLst/>
          </a:prstGeom>
          <a:noFill/>
          <a:ln w="9525">
            <a:solidFill>
              <a:schemeClr val="tx1"/>
            </a:solidFill>
            <a:miter lim="800000"/>
            <a:headEnd/>
            <a:tailEnd/>
          </a:ln>
          <a:effectLst/>
        </p:spPr>
        <p:txBody>
          <a:bodyPr wrap="none"/>
          <a:lstStyle/>
          <a:p>
            <a:endParaRPr lang="en-US"/>
          </a:p>
        </p:txBody>
      </p:sp>
      <p:sp>
        <p:nvSpPr>
          <p:cNvPr id="316425" name="Line 9"/>
          <p:cNvSpPr>
            <a:spLocks noChangeShapeType="1"/>
          </p:cNvSpPr>
          <p:nvPr/>
        </p:nvSpPr>
        <p:spPr bwMode="auto">
          <a:xfrm>
            <a:off x="1371600" y="4381500"/>
            <a:ext cx="609600" cy="0"/>
          </a:xfrm>
          <a:prstGeom prst="line">
            <a:avLst/>
          </a:prstGeom>
          <a:noFill/>
          <a:ln w="9525">
            <a:solidFill>
              <a:schemeClr val="tx1"/>
            </a:solidFill>
            <a:miter lim="800000"/>
            <a:headEnd/>
            <a:tailEnd/>
          </a:ln>
          <a:effectLst/>
        </p:spPr>
        <p:txBody>
          <a:bodyPr wrap="none"/>
          <a:lstStyle/>
          <a:p>
            <a:endParaRPr lang="en-US"/>
          </a:p>
        </p:txBody>
      </p:sp>
      <p:sp>
        <p:nvSpPr>
          <p:cNvPr id="316426" name="Line 10"/>
          <p:cNvSpPr>
            <a:spLocks noChangeShapeType="1"/>
          </p:cNvSpPr>
          <p:nvPr/>
        </p:nvSpPr>
        <p:spPr bwMode="auto">
          <a:xfrm>
            <a:off x="1371600" y="2857500"/>
            <a:ext cx="609600" cy="0"/>
          </a:xfrm>
          <a:prstGeom prst="line">
            <a:avLst/>
          </a:prstGeom>
          <a:noFill/>
          <a:ln w="9525">
            <a:solidFill>
              <a:schemeClr val="tx1"/>
            </a:solidFill>
            <a:miter lim="800000"/>
            <a:headEnd/>
            <a:tailEnd/>
          </a:ln>
          <a:effectLst/>
        </p:spPr>
        <p:txBody>
          <a:bodyPr wrap="none"/>
          <a:lstStyle/>
          <a:p>
            <a:endParaRPr lang="en-US"/>
          </a:p>
        </p:txBody>
      </p:sp>
      <p:sp>
        <p:nvSpPr>
          <p:cNvPr id="316427" name="Line 11"/>
          <p:cNvSpPr>
            <a:spLocks noChangeShapeType="1"/>
          </p:cNvSpPr>
          <p:nvPr/>
        </p:nvSpPr>
        <p:spPr bwMode="auto">
          <a:xfrm>
            <a:off x="1676400" y="5753100"/>
            <a:ext cx="304800" cy="0"/>
          </a:xfrm>
          <a:prstGeom prst="line">
            <a:avLst/>
          </a:prstGeom>
          <a:noFill/>
          <a:ln w="9525">
            <a:solidFill>
              <a:schemeClr val="tx1"/>
            </a:solidFill>
            <a:miter lim="800000"/>
            <a:headEnd/>
            <a:tailEnd/>
          </a:ln>
          <a:effectLst/>
        </p:spPr>
        <p:txBody>
          <a:bodyPr wrap="none"/>
          <a:lstStyle/>
          <a:p>
            <a:endParaRPr lang="en-US"/>
          </a:p>
        </p:txBody>
      </p:sp>
      <p:sp>
        <p:nvSpPr>
          <p:cNvPr id="316428" name="Line 12"/>
          <p:cNvSpPr>
            <a:spLocks noChangeShapeType="1"/>
          </p:cNvSpPr>
          <p:nvPr/>
        </p:nvSpPr>
        <p:spPr bwMode="auto">
          <a:xfrm>
            <a:off x="1676400" y="5600700"/>
            <a:ext cx="304800" cy="0"/>
          </a:xfrm>
          <a:prstGeom prst="line">
            <a:avLst/>
          </a:prstGeom>
          <a:noFill/>
          <a:ln w="9525">
            <a:solidFill>
              <a:schemeClr val="tx1"/>
            </a:solidFill>
            <a:miter lim="800000"/>
            <a:headEnd/>
            <a:tailEnd/>
          </a:ln>
          <a:effectLst/>
        </p:spPr>
        <p:txBody>
          <a:bodyPr wrap="none"/>
          <a:lstStyle/>
          <a:p>
            <a:endParaRPr lang="en-US"/>
          </a:p>
        </p:txBody>
      </p:sp>
      <p:sp>
        <p:nvSpPr>
          <p:cNvPr id="316429" name="Line 13"/>
          <p:cNvSpPr>
            <a:spLocks noChangeShapeType="1"/>
          </p:cNvSpPr>
          <p:nvPr/>
        </p:nvSpPr>
        <p:spPr bwMode="auto">
          <a:xfrm>
            <a:off x="1676400" y="5448300"/>
            <a:ext cx="304800" cy="0"/>
          </a:xfrm>
          <a:prstGeom prst="line">
            <a:avLst/>
          </a:prstGeom>
          <a:noFill/>
          <a:ln w="9525">
            <a:solidFill>
              <a:schemeClr val="tx1"/>
            </a:solidFill>
            <a:miter lim="800000"/>
            <a:headEnd/>
            <a:tailEnd/>
          </a:ln>
          <a:effectLst/>
        </p:spPr>
        <p:txBody>
          <a:bodyPr wrap="none"/>
          <a:lstStyle/>
          <a:p>
            <a:endParaRPr lang="en-US"/>
          </a:p>
        </p:txBody>
      </p:sp>
      <p:sp>
        <p:nvSpPr>
          <p:cNvPr id="316430" name="Line 14"/>
          <p:cNvSpPr>
            <a:spLocks noChangeShapeType="1"/>
          </p:cNvSpPr>
          <p:nvPr/>
        </p:nvSpPr>
        <p:spPr bwMode="auto">
          <a:xfrm>
            <a:off x="1676400" y="5295900"/>
            <a:ext cx="304800" cy="0"/>
          </a:xfrm>
          <a:prstGeom prst="line">
            <a:avLst/>
          </a:prstGeom>
          <a:noFill/>
          <a:ln w="9525">
            <a:solidFill>
              <a:schemeClr val="tx1"/>
            </a:solidFill>
            <a:miter lim="800000"/>
            <a:headEnd/>
            <a:tailEnd/>
          </a:ln>
          <a:effectLst/>
        </p:spPr>
        <p:txBody>
          <a:bodyPr wrap="none"/>
          <a:lstStyle/>
          <a:p>
            <a:endParaRPr lang="en-US"/>
          </a:p>
        </p:txBody>
      </p:sp>
      <p:sp>
        <p:nvSpPr>
          <p:cNvPr id="316431" name="Line 15"/>
          <p:cNvSpPr>
            <a:spLocks noChangeShapeType="1"/>
          </p:cNvSpPr>
          <p:nvPr/>
        </p:nvSpPr>
        <p:spPr bwMode="auto">
          <a:xfrm>
            <a:off x="1676400" y="4991100"/>
            <a:ext cx="304800" cy="0"/>
          </a:xfrm>
          <a:prstGeom prst="line">
            <a:avLst/>
          </a:prstGeom>
          <a:noFill/>
          <a:ln w="9525">
            <a:solidFill>
              <a:schemeClr val="tx1"/>
            </a:solidFill>
            <a:miter lim="800000"/>
            <a:headEnd/>
            <a:tailEnd/>
          </a:ln>
          <a:effectLst/>
        </p:spPr>
        <p:txBody>
          <a:bodyPr wrap="none"/>
          <a:lstStyle/>
          <a:p>
            <a:endParaRPr lang="en-US"/>
          </a:p>
        </p:txBody>
      </p:sp>
      <p:sp>
        <p:nvSpPr>
          <p:cNvPr id="316432" name="Line 16"/>
          <p:cNvSpPr>
            <a:spLocks noChangeShapeType="1"/>
          </p:cNvSpPr>
          <p:nvPr/>
        </p:nvSpPr>
        <p:spPr bwMode="auto">
          <a:xfrm>
            <a:off x="1676400" y="4838700"/>
            <a:ext cx="304800" cy="0"/>
          </a:xfrm>
          <a:prstGeom prst="line">
            <a:avLst/>
          </a:prstGeom>
          <a:noFill/>
          <a:ln w="9525">
            <a:solidFill>
              <a:schemeClr val="tx1"/>
            </a:solidFill>
            <a:miter lim="800000"/>
            <a:headEnd/>
            <a:tailEnd/>
          </a:ln>
          <a:effectLst/>
        </p:spPr>
        <p:txBody>
          <a:bodyPr wrap="none"/>
          <a:lstStyle/>
          <a:p>
            <a:endParaRPr lang="en-US"/>
          </a:p>
        </p:txBody>
      </p:sp>
      <p:sp>
        <p:nvSpPr>
          <p:cNvPr id="316433" name="Line 17"/>
          <p:cNvSpPr>
            <a:spLocks noChangeShapeType="1"/>
          </p:cNvSpPr>
          <p:nvPr/>
        </p:nvSpPr>
        <p:spPr bwMode="auto">
          <a:xfrm>
            <a:off x="1676400" y="4686300"/>
            <a:ext cx="304800" cy="0"/>
          </a:xfrm>
          <a:prstGeom prst="line">
            <a:avLst/>
          </a:prstGeom>
          <a:noFill/>
          <a:ln w="9525">
            <a:solidFill>
              <a:schemeClr val="tx1"/>
            </a:solidFill>
            <a:miter lim="800000"/>
            <a:headEnd/>
            <a:tailEnd/>
          </a:ln>
          <a:effectLst/>
        </p:spPr>
        <p:txBody>
          <a:bodyPr wrap="none"/>
          <a:lstStyle/>
          <a:p>
            <a:endParaRPr lang="en-US"/>
          </a:p>
        </p:txBody>
      </p:sp>
      <p:sp>
        <p:nvSpPr>
          <p:cNvPr id="316434" name="Line 18" descr="vernier caliper"/>
          <p:cNvSpPr>
            <a:spLocks noChangeShapeType="1"/>
          </p:cNvSpPr>
          <p:nvPr/>
        </p:nvSpPr>
        <p:spPr bwMode="auto">
          <a:xfrm>
            <a:off x="1676400" y="4533900"/>
            <a:ext cx="304800" cy="0"/>
          </a:xfrm>
          <a:prstGeom prst="line">
            <a:avLst/>
          </a:prstGeom>
          <a:noFill/>
          <a:ln w="9525">
            <a:solidFill>
              <a:schemeClr val="tx1"/>
            </a:solidFill>
            <a:miter lim="800000"/>
            <a:headEnd/>
            <a:tailEnd/>
          </a:ln>
          <a:effectLst/>
        </p:spPr>
        <p:txBody>
          <a:bodyPr wrap="none"/>
          <a:lstStyle/>
          <a:p>
            <a:endParaRPr lang="en-US"/>
          </a:p>
        </p:txBody>
      </p:sp>
      <p:sp>
        <p:nvSpPr>
          <p:cNvPr id="316435" name="Line 19"/>
          <p:cNvSpPr>
            <a:spLocks noChangeShapeType="1"/>
          </p:cNvSpPr>
          <p:nvPr/>
        </p:nvSpPr>
        <p:spPr bwMode="auto">
          <a:xfrm>
            <a:off x="1447800" y="5143500"/>
            <a:ext cx="533400" cy="0"/>
          </a:xfrm>
          <a:prstGeom prst="line">
            <a:avLst/>
          </a:prstGeom>
          <a:noFill/>
          <a:ln w="9525">
            <a:solidFill>
              <a:schemeClr val="tx1"/>
            </a:solidFill>
            <a:miter lim="800000"/>
            <a:headEnd/>
            <a:tailEnd/>
          </a:ln>
          <a:effectLst/>
        </p:spPr>
        <p:txBody>
          <a:bodyPr wrap="none"/>
          <a:lstStyle/>
          <a:p>
            <a:endParaRPr lang="en-US"/>
          </a:p>
        </p:txBody>
      </p:sp>
      <p:sp>
        <p:nvSpPr>
          <p:cNvPr id="316436" name="Line 20"/>
          <p:cNvSpPr>
            <a:spLocks noChangeShapeType="1"/>
          </p:cNvSpPr>
          <p:nvPr/>
        </p:nvSpPr>
        <p:spPr bwMode="auto">
          <a:xfrm>
            <a:off x="1676400" y="4229100"/>
            <a:ext cx="304800" cy="0"/>
          </a:xfrm>
          <a:prstGeom prst="line">
            <a:avLst/>
          </a:prstGeom>
          <a:noFill/>
          <a:ln w="9525">
            <a:solidFill>
              <a:schemeClr val="tx1"/>
            </a:solidFill>
            <a:miter lim="800000"/>
            <a:headEnd/>
            <a:tailEnd/>
          </a:ln>
          <a:effectLst/>
        </p:spPr>
        <p:txBody>
          <a:bodyPr wrap="none"/>
          <a:lstStyle/>
          <a:p>
            <a:endParaRPr lang="en-US"/>
          </a:p>
        </p:txBody>
      </p:sp>
      <p:sp>
        <p:nvSpPr>
          <p:cNvPr id="316437" name="Line 21"/>
          <p:cNvSpPr>
            <a:spLocks noChangeShapeType="1"/>
          </p:cNvSpPr>
          <p:nvPr/>
        </p:nvSpPr>
        <p:spPr bwMode="auto">
          <a:xfrm>
            <a:off x="1676400" y="4076700"/>
            <a:ext cx="304800" cy="0"/>
          </a:xfrm>
          <a:prstGeom prst="line">
            <a:avLst/>
          </a:prstGeom>
          <a:noFill/>
          <a:ln w="9525">
            <a:solidFill>
              <a:schemeClr val="tx1"/>
            </a:solidFill>
            <a:miter lim="800000"/>
            <a:headEnd/>
            <a:tailEnd/>
          </a:ln>
          <a:effectLst/>
        </p:spPr>
        <p:txBody>
          <a:bodyPr wrap="none"/>
          <a:lstStyle/>
          <a:p>
            <a:endParaRPr lang="en-US"/>
          </a:p>
        </p:txBody>
      </p:sp>
      <p:sp>
        <p:nvSpPr>
          <p:cNvPr id="316438" name="Line 22"/>
          <p:cNvSpPr>
            <a:spLocks noChangeShapeType="1"/>
          </p:cNvSpPr>
          <p:nvPr/>
        </p:nvSpPr>
        <p:spPr bwMode="auto">
          <a:xfrm>
            <a:off x="1676400" y="3924300"/>
            <a:ext cx="304800" cy="0"/>
          </a:xfrm>
          <a:prstGeom prst="line">
            <a:avLst/>
          </a:prstGeom>
          <a:noFill/>
          <a:ln w="9525">
            <a:solidFill>
              <a:schemeClr val="tx1"/>
            </a:solidFill>
            <a:miter lim="800000"/>
            <a:headEnd/>
            <a:tailEnd/>
          </a:ln>
          <a:effectLst/>
        </p:spPr>
        <p:txBody>
          <a:bodyPr wrap="none"/>
          <a:lstStyle/>
          <a:p>
            <a:endParaRPr lang="en-US"/>
          </a:p>
        </p:txBody>
      </p:sp>
      <p:sp>
        <p:nvSpPr>
          <p:cNvPr id="316439" name="Line 23"/>
          <p:cNvSpPr>
            <a:spLocks noChangeShapeType="1"/>
          </p:cNvSpPr>
          <p:nvPr/>
        </p:nvSpPr>
        <p:spPr bwMode="auto">
          <a:xfrm>
            <a:off x="1676400" y="3771900"/>
            <a:ext cx="304800" cy="0"/>
          </a:xfrm>
          <a:prstGeom prst="line">
            <a:avLst/>
          </a:prstGeom>
          <a:noFill/>
          <a:ln w="9525">
            <a:solidFill>
              <a:schemeClr val="tx1"/>
            </a:solidFill>
            <a:miter lim="800000"/>
            <a:headEnd/>
            <a:tailEnd/>
          </a:ln>
          <a:effectLst/>
        </p:spPr>
        <p:txBody>
          <a:bodyPr wrap="none"/>
          <a:lstStyle/>
          <a:p>
            <a:endParaRPr lang="en-US"/>
          </a:p>
        </p:txBody>
      </p:sp>
      <p:sp>
        <p:nvSpPr>
          <p:cNvPr id="316440" name="Line 24"/>
          <p:cNvSpPr>
            <a:spLocks noChangeShapeType="1"/>
          </p:cNvSpPr>
          <p:nvPr/>
        </p:nvSpPr>
        <p:spPr bwMode="auto">
          <a:xfrm>
            <a:off x="1676400" y="3467100"/>
            <a:ext cx="304800" cy="0"/>
          </a:xfrm>
          <a:prstGeom prst="line">
            <a:avLst/>
          </a:prstGeom>
          <a:noFill/>
          <a:ln w="9525">
            <a:solidFill>
              <a:schemeClr val="tx1"/>
            </a:solidFill>
            <a:miter lim="800000"/>
            <a:headEnd/>
            <a:tailEnd/>
          </a:ln>
          <a:effectLst/>
        </p:spPr>
        <p:txBody>
          <a:bodyPr wrap="none"/>
          <a:lstStyle/>
          <a:p>
            <a:endParaRPr lang="en-US"/>
          </a:p>
        </p:txBody>
      </p:sp>
      <p:sp>
        <p:nvSpPr>
          <p:cNvPr id="316441" name="Line 25"/>
          <p:cNvSpPr>
            <a:spLocks noChangeShapeType="1"/>
          </p:cNvSpPr>
          <p:nvPr/>
        </p:nvSpPr>
        <p:spPr bwMode="auto">
          <a:xfrm>
            <a:off x="1676400" y="3314700"/>
            <a:ext cx="304800" cy="0"/>
          </a:xfrm>
          <a:prstGeom prst="line">
            <a:avLst/>
          </a:prstGeom>
          <a:noFill/>
          <a:ln w="9525">
            <a:solidFill>
              <a:schemeClr val="tx1"/>
            </a:solidFill>
            <a:miter lim="800000"/>
            <a:headEnd/>
            <a:tailEnd/>
          </a:ln>
          <a:effectLst/>
        </p:spPr>
        <p:txBody>
          <a:bodyPr wrap="none"/>
          <a:lstStyle/>
          <a:p>
            <a:endParaRPr lang="en-US"/>
          </a:p>
        </p:txBody>
      </p:sp>
      <p:sp>
        <p:nvSpPr>
          <p:cNvPr id="316442" name="Line 26"/>
          <p:cNvSpPr>
            <a:spLocks noChangeShapeType="1"/>
          </p:cNvSpPr>
          <p:nvPr/>
        </p:nvSpPr>
        <p:spPr bwMode="auto">
          <a:xfrm>
            <a:off x="1676400" y="3162300"/>
            <a:ext cx="304800" cy="0"/>
          </a:xfrm>
          <a:prstGeom prst="line">
            <a:avLst/>
          </a:prstGeom>
          <a:noFill/>
          <a:ln w="9525">
            <a:solidFill>
              <a:schemeClr val="tx1"/>
            </a:solidFill>
            <a:miter lim="800000"/>
            <a:headEnd/>
            <a:tailEnd/>
          </a:ln>
          <a:effectLst/>
        </p:spPr>
        <p:txBody>
          <a:bodyPr wrap="none"/>
          <a:lstStyle/>
          <a:p>
            <a:endParaRPr lang="en-US"/>
          </a:p>
        </p:txBody>
      </p:sp>
      <p:sp>
        <p:nvSpPr>
          <p:cNvPr id="316443" name="Line 27"/>
          <p:cNvSpPr>
            <a:spLocks noChangeShapeType="1"/>
          </p:cNvSpPr>
          <p:nvPr/>
        </p:nvSpPr>
        <p:spPr bwMode="auto">
          <a:xfrm>
            <a:off x="1676400" y="3009900"/>
            <a:ext cx="304800" cy="0"/>
          </a:xfrm>
          <a:prstGeom prst="line">
            <a:avLst/>
          </a:prstGeom>
          <a:noFill/>
          <a:ln w="9525">
            <a:solidFill>
              <a:schemeClr val="tx1"/>
            </a:solidFill>
            <a:miter lim="800000"/>
            <a:headEnd/>
            <a:tailEnd/>
          </a:ln>
          <a:effectLst/>
        </p:spPr>
        <p:txBody>
          <a:bodyPr wrap="none"/>
          <a:lstStyle/>
          <a:p>
            <a:endParaRPr lang="en-US"/>
          </a:p>
        </p:txBody>
      </p:sp>
      <p:sp>
        <p:nvSpPr>
          <p:cNvPr id="316444" name="Line 28"/>
          <p:cNvSpPr>
            <a:spLocks noChangeShapeType="1"/>
          </p:cNvSpPr>
          <p:nvPr/>
        </p:nvSpPr>
        <p:spPr bwMode="auto">
          <a:xfrm>
            <a:off x="1447800" y="3619500"/>
            <a:ext cx="533400" cy="0"/>
          </a:xfrm>
          <a:prstGeom prst="line">
            <a:avLst/>
          </a:prstGeom>
          <a:noFill/>
          <a:ln w="9525">
            <a:solidFill>
              <a:schemeClr val="tx1"/>
            </a:solidFill>
            <a:miter lim="800000"/>
            <a:headEnd/>
            <a:tailEnd/>
          </a:ln>
          <a:effectLst/>
        </p:spPr>
        <p:txBody>
          <a:bodyPr wrap="none"/>
          <a:lstStyle/>
          <a:p>
            <a:endParaRPr lang="en-US"/>
          </a:p>
        </p:txBody>
      </p:sp>
      <p:sp>
        <p:nvSpPr>
          <p:cNvPr id="316445" name="Text Box 29"/>
          <p:cNvSpPr txBox="1">
            <a:spLocks noChangeArrowheads="1"/>
          </p:cNvSpPr>
          <p:nvPr/>
        </p:nvSpPr>
        <p:spPr bwMode="auto">
          <a:xfrm>
            <a:off x="898525" y="5829300"/>
            <a:ext cx="436563" cy="274638"/>
          </a:xfrm>
          <a:prstGeom prst="rect">
            <a:avLst/>
          </a:prstGeom>
          <a:noFill/>
          <a:ln w="9525">
            <a:noFill/>
            <a:miter lim="800000"/>
            <a:headEnd/>
            <a:tailEnd/>
          </a:ln>
          <a:effectLst/>
        </p:spPr>
        <p:txBody>
          <a:bodyPr wrap="none">
            <a:spAutoFit/>
          </a:bodyPr>
          <a:lstStyle/>
          <a:p>
            <a:pPr eaLnBrk="1" hangingPunct="1"/>
            <a:r>
              <a:rPr lang="en-US" sz="1200" b="0"/>
              <a:t>750</a:t>
            </a:r>
          </a:p>
        </p:txBody>
      </p:sp>
      <p:sp>
        <p:nvSpPr>
          <p:cNvPr id="316446" name="Text Box 30"/>
          <p:cNvSpPr txBox="1">
            <a:spLocks noChangeArrowheads="1"/>
          </p:cNvSpPr>
          <p:nvPr/>
        </p:nvSpPr>
        <p:spPr bwMode="auto">
          <a:xfrm>
            <a:off x="914400" y="4229100"/>
            <a:ext cx="436563" cy="274638"/>
          </a:xfrm>
          <a:prstGeom prst="rect">
            <a:avLst/>
          </a:prstGeom>
          <a:noFill/>
          <a:ln w="9525">
            <a:noFill/>
            <a:miter lim="800000"/>
            <a:headEnd/>
            <a:tailEnd/>
          </a:ln>
          <a:effectLst/>
        </p:spPr>
        <p:txBody>
          <a:bodyPr wrap="none">
            <a:spAutoFit/>
          </a:bodyPr>
          <a:lstStyle/>
          <a:p>
            <a:pPr eaLnBrk="1" hangingPunct="1"/>
            <a:r>
              <a:rPr lang="en-US" sz="1200" b="0"/>
              <a:t>760</a:t>
            </a:r>
          </a:p>
        </p:txBody>
      </p:sp>
      <p:sp>
        <p:nvSpPr>
          <p:cNvPr id="316447" name="Text Box 31"/>
          <p:cNvSpPr txBox="1">
            <a:spLocks noChangeArrowheads="1"/>
          </p:cNvSpPr>
          <p:nvPr/>
        </p:nvSpPr>
        <p:spPr bwMode="auto">
          <a:xfrm>
            <a:off x="914400" y="2781300"/>
            <a:ext cx="436563" cy="274638"/>
          </a:xfrm>
          <a:prstGeom prst="rect">
            <a:avLst/>
          </a:prstGeom>
          <a:noFill/>
          <a:ln w="9525">
            <a:noFill/>
            <a:miter lim="800000"/>
            <a:headEnd/>
            <a:tailEnd/>
          </a:ln>
          <a:effectLst/>
        </p:spPr>
        <p:txBody>
          <a:bodyPr wrap="none">
            <a:spAutoFit/>
          </a:bodyPr>
          <a:lstStyle/>
          <a:p>
            <a:pPr eaLnBrk="1" hangingPunct="1"/>
            <a:r>
              <a:rPr lang="en-US" sz="1200" b="0"/>
              <a:t>770</a:t>
            </a:r>
          </a:p>
        </p:txBody>
      </p:sp>
      <p:sp>
        <p:nvSpPr>
          <p:cNvPr id="316448" name="Text Box 32"/>
          <p:cNvSpPr txBox="1">
            <a:spLocks noChangeArrowheads="1"/>
          </p:cNvSpPr>
          <p:nvPr/>
        </p:nvSpPr>
        <p:spPr bwMode="auto">
          <a:xfrm rot="16200000">
            <a:off x="-16669" y="4321969"/>
            <a:ext cx="947738" cy="457200"/>
          </a:xfrm>
          <a:prstGeom prst="rect">
            <a:avLst/>
          </a:prstGeom>
          <a:noFill/>
          <a:ln w="9525">
            <a:noFill/>
            <a:miter lim="800000"/>
            <a:headEnd/>
            <a:tailEnd/>
          </a:ln>
          <a:effectLst/>
        </p:spPr>
        <p:txBody>
          <a:bodyPr wrap="none">
            <a:spAutoFit/>
          </a:bodyPr>
          <a:lstStyle/>
          <a:p>
            <a:pPr eaLnBrk="1" hangingPunct="1"/>
            <a:r>
              <a:rPr lang="en-US" sz="2400" b="0"/>
              <a:t>Scale</a:t>
            </a:r>
          </a:p>
        </p:txBody>
      </p:sp>
      <p:sp>
        <p:nvSpPr>
          <p:cNvPr id="316449" name="AutoShape 3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pSp>
        <p:nvGrpSpPr>
          <p:cNvPr id="316450" name="Group 34"/>
          <p:cNvGrpSpPr>
            <a:grpSpLocks/>
          </p:cNvGrpSpPr>
          <p:nvPr/>
        </p:nvGrpSpPr>
        <p:grpSpPr bwMode="auto">
          <a:xfrm>
            <a:off x="2005013" y="3146425"/>
            <a:ext cx="1073150" cy="2284413"/>
            <a:chOff x="2000" y="1767"/>
            <a:chExt cx="676" cy="1439"/>
          </a:xfrm>
        </p:grpSpPr>
        <p:grpSp>
          <p:nvGrpSpPr>
            <p:cNvPr id="316451" name="Group 35"/>
            <p:cNvGrpSpPr>
              <a:grpSpLocks/>
            </p:cNvGrpSpPr>
            <p:nvPr/>
          </p:nvGrpSpPr>
          <p:grpSpPr bwMode="auto">
            <a:xfrm>
              <a:off x="2000" y="1970"/>
              <a:ext cx="447" cy="1032"/>
              <a:chOff x="1254" y="1718"/>
              <a:chExt cx="447" cy="1032"/>
            </a:xfrm>
          </p:grpSpPr>
          <p:sp>
            <p:nvSpPr>
              <p:cNvPr id="316452" name="Rectangle 36"/>
              <p:cNvSpPr>
                <a:spLocks noChangeArrowheads="1"/>
              </p:cNvSpPr>
              <p:nvPr/>
            </p:nvSpPr>
            <p:spPr bwMode="auto">
              <a:xfrm>
                <a:off x="1254" y="1718"/>
                <a:ext cx="447" cy="1026"/>
              </a:xfrm>
              <a:prstGeom prst="rect">
                <a:avLst/>
              </a:prstGeom>
              <a:noFill/>
              <a:ln w="9525">
                <a:solidFill>
                  <a:schemeClr val="tx1"/>
                </a:solidFill>
                <a:miter lim="800000"/>
                <a:headEnd/>
                <a:tailEnd/>
              </a:ln>
              <a:effectLst/>
            </p:spPr>
            <p:txBody>
              <a:bodyPr wrap="none" anchor="ctr"/>
              <a:lstStyle/>
              <a:p>
                <a:endParaRPr lang="en-US"/>
              </a:p>
            </p:txBody>
          </p:sp>
          <p:sp>
            <p:nvSpPr>
              <p:cNvPr id="316453" name="Line 37"/>
              <p:cNvSpPr>
                <a:spLocks noChangeShapeType="1"/>
              </p:cNvSpPr>
              <p:nvPr/>
            </p:nvSpPr>
            <p:spPr bwMode="auto">
              <a:xfrm>
                <a:off x="1256" y="1821"/>
                <a:ext cx="249" cy="0"/>
              </a:xfrm>
              <a:prstGeom prst="line">
                <a:avLst/>
              </a:prstGeom>
              <a:noFill/>
              <a:ln w="9525">
                <a:solidFill>
                  <a:schemeClr val="tx1"/>
                </a:solidFill>
                <a:miter lim="800000"/>
                <a:headEnd/>
                <a:tailEnd/>
              </a:ln>
              <a:effectLst/>
            </p:spPr>
            <p:txBody>
              <a:bodyPr wrap="none"/>
              <a:lstStyle/>
              <a:p>
                <a:endParaRPr lang="en-US"/>
              </a:p>
            </p:txBody>
          </p:sp>
          <p:sp>
            <p:nvSpPr>
              <p:cNvPr id="316454" name="Line 38"/>
              <p:cNvSpPr>
                <a:spLocks noChangeShapeType="1"/>
              </p:cNvSpPr>
              <p:nvPr/>
            </p:nvSpPr>
            <p:spPr bwMode="auto">
              <a:xfrm>
                <a:off x="1256" y="2252"/>
                <a:ext cx="249" cy="0"/>
              </a:xfrm>
              <a:prstGeom prst="line">
                <a:avLst/>
              </a:prstGeom>
              <a:noFill/>
              <a:ln w="9525">
                <a:solidFill>
                  <a:schemeClr val="tx1"/>
                </a:solidFill>
                <a:miter lim="800000"/>
                <a:headEnd/>
                <a:tailEnd/>
              </a:ln>
              <a:effectLst/>
            </p:spPr>
            <p:txBody>
              <a:bodyPr wrap="none"/>
              <a:lstStyle/>
              <a:p>
                <a:endParaRPr lang="en-US"/>
              </a:p>
            </p:txBody>
          </p:sp>
          <p:sp>
            <p:nvSpPr>
              <p:cNvPr id="316455" name="Line 39"/>
              <p:cNvSpPr>
                <a:spLocks noChangeShapeType="1"/>
              </p:cNvSpPr>
              <p:nvPr/>
            </p:nvSpPr>
            <p:spPr bwMode="auto">
              <a:xfrm flipH="1">
                <a:off x="1257" y="2678"/>
                <a:ext cx="245" cy="0"/>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6456" name="Line 40"/>
              <p:cNvSpPr>
                <a:spLocks noChangeShapeType="1"/>
              </p:cNvSpPr>
              <p:nvPr/>
            </p:nvSpPr>
            <p:spPr bwMode="auto">
              <a:xfrm>
                <a:off x="1256" y="2594"/>
                <a:ext cx="157" cy="0"/>
              </a:xfrm>
              <a:prstGeom prst="line">
                <a:avLst/>
              </a:prstGeom>
              <a:noFill/>
              <a:ln w="9525">
                <a:solidFill>
                  <a:schemeClr val="tx1"/>
                </a:solidFill>
                <a:miter lim="800000"/>
                <a:headEnd/>
                <a:tailEnd/>
              </a:ln>
              <a:effectLst/>
            </p:spPr>
            <p:txBody>
              <a:bodyPr wrap="none"/>
              <a:lstStyle/>
              <a:p>
                <a:endParaRPr lang="en-US"/>
              </a:p>
            </p:txBody>
          </p:sp>
          <p:sp>
            <p:nvSpPr>
              <p:cNvPr id="316457" name="Line 41"/>
              <p:cNvSpPr>
                <a:spLocks noChangeShapeType="1"/>
              </p:cNvSpPr>
              <p:nvPr/>
            </p:nvSpPr>
            <p:spPr bwMode="auto">
              <a:xfrm>
                <a:off x="1255" y="2511"/>
                <a:ext cx="157" cy="0"/>
              </a:xfrm>
              <a:prstGeom prst="line">
                <a:avLst/>
              </a:prstGeom>
              <a:noFill/>
              <a:ln w="9525">
                <a:solidFill>
                  <a:schemeClr val="tx1"/>
                </a:solidFill>
                <a:miter lim="800000"/>
                <a:headEnd/>
                <a:tailEnd/>
              </a:ln>
              <a:effectLst/>
            </p:spPr>
            <p:txBody>
              <a:bodyPr wrap="none"/>
              <a:lstStyle/>
              <a:p>
                <a:endParaRPr lang="en-US"/>
              </a:p>
            </p:txBody>
          </p:sp>
          <p:sp>
            <p:nvSpPr>
              <p:cNvPr id="316458" name="Line 42"/>
              <p:cNvSpPr>
                <a:spLocks noChangeShapeType="1"/>
              </p:cNvSpPr>
              <p:nvPr/>
            </p:nvSpPr>
            <p:spPr bwMode="auto">
              <a:xfrm>
                <a:off x="1257" y="2421"/>
                <a:ext cx="157" cy="0"/>
              </a:xfrm>
              <a:prstGeom prst="line">
                <a:avLst/>
              </a:prstGeom>
              <a:noFill/>
              <a:ln w="9525">
                <a:solidFill>
                  <a:schemeClr val="tx1"/>
                </a:solidFill>
                <a:miter lim="800000"/>
                <a:headEnd/>
                <a:tailEnd/>
              </a:ln>
              <a:effectLst/>
            </p:spPr>
            <p:txBody>
              <a:bodyPr wrap="none"/>
              <a:lstStyle/>
              <a:p>
                <a:endParaRPr lang="en-US"/>
              </a:p>
            </p:txBody>
          </p:sp>
          <p:sp>
            <p:nvSpPr>
              <p:cNvPr id="316459" name="Line 43"/>
              <p:cNvSpPr>
                <a:spLocks noChangeShapeType="1"/>
              </p:cNvSpPr>
              <p:nvPr/>
            </p:nvSpPr>
            <p:spPr bwMode="auto">
              <a:xfrm>
                <a:off x="1256" y="2336"/>
                <a:ext cx="157" cy="0"/>
              </a:xfrm>
              <a:prstGeom prst="line">
                <a:avLst/>
              </a:prstGeom>
              <a:noFill/>
              <a:ln w="9525">
                <a:solidFill>
                  <a:schemeClr val="tx1"/>
                </a:solidFill>
                <a:miter lim="800000"/>
                <a:headEnd/>
                <a:tailEnd/>
              </a:ln>
              <a:effectLst/>
            </p:spPr>
            <p:txBody>
              <a:bodyPr wrap="none"/>
              <a:lstStyle/>
              <a:p>
                <a:endParaRPr lang="en-US"/>
              </a:p>
            </p:txBody>
          </p:sp>
          <p:sp>
            <p:nvSpPr>
              <p:cNvPr id="316460" name="Line 44"/>
              <p:cNvSpPr>
                <a:spLocks noChangeShapeType="1"/>
              </p:cNvSpPr>
              <p:nvPr/>
            </p:nvSpPr>
            <p:spPr bwMode="auto">
              <a:xfrm>
                <a:off x="1254" y="2162"/>
                <a:ext cx="157" cy="0"/>
              </a:xfrm>
              <a:prstGeom prst="line">
                <a:avLst/>
              </a:prstGeom>
              <a:noFill/>
              <a:ln w="9525">
                <a:solidFill>
                  <a:schemeClr val="tx1"/>
                </a:solidFill>
                <a:miter lim="800000"/>
                <a:headEnd/>
                <a:tailEnd/>
              </a:ln>
              <a:effectLst/>
            </p:spPr>
            <p:txBody>
              <a:bodyPr wrap="none"/>
              <a:lstStyle/>
              <a:p>
                <a:endParaRPr lang="en-US"/>
              </a:p>
            </p:txBody>
          </p:sp>
          <p:sp>
            <p:nvSpPr>
              <p:cNvPr id="316461" name="Line 45"/>
              <p:cNvSpPr>
                <a:spLocks noChangeShapeType="1"/>
              </p:cNvSpPr>
              <p:nvPr/>
            </p:nvSpPr>
            <p:spPr bwMode="auto">
              <a:xfrm>
                <a:off x="1256" y="2079"/>
                <a:ext cx="157" cy="0"/>
              </a:xfrm>
              <a:prstGeom prst="line">
                <a:avLst/>
              </a:prstGeom>
              <a:noFill/>
              <a:ln w="9525">
                <a:solidFill>
                  <a:schemeClr val="tx1"/>
                </a:solidFill>
                <a:miter lim="800000"/>
                <a:headEnd/>
                <a:tailEnd/>
              </a:ln>
              <a:effectLst/>
            </p:spPr>
            <p:txBody>
              <a:bodyPr wrap="none"/>
              <a:lstStyle/>
              <a:p>
                <a:endParaRPr lang="en-US"/>
              </a:p>
            </p:txBody>
          </p:sp>
          <p:sp>
            <p:nvSpPr>
              <p:cNvPr id="316462" name="Line 46"/>
              <p:cNvSpPr>
                <a:spLocks noChangeShapeType="1"/>
              </p:cNvSpPr>
              <p:nvPr/>
            </p:nvSpPr>
            <p:spPr bwMode="auto">
              <a:xfrm>
                <a:off x="1256" y="1994"/>
                <a:ext cx="157" cy="0"/>
              </a:xfrm>
              <a:prstGeom prst="line">
                <a:avLst/>
              </a:prstGeom>
              <a:noFill/>
              <a:ln w="9525">
                <a:solidFill>
                  <a:schemeClr val="tx1"/>
                </a:solidFill>
                <a:miter lim="800000"/>
                <a:headEnd/>
                <a:tailEnd/>
              </a:ln>
              <a:effectLst/>
            </p:spPr>
            <p:txBody>
              <a:bodyPr wrap="none"/>
              <a:lstStyle/>
              <a:p>
                <a:endParaRPr lang="en-US"/>
              </a:p>
            </p:txBody>
          </p:sp>
          <p:sp>
            <p:nvSpPr>
              <p:cNvPr id="316463" name="Line 47"/>
              <p:cNvSpPr>
                <a:spLocks noChangeShapeType="1"/>
              </p:cNvSpPr>
              <p:nvPr/>
            </p:nvSpPr>
            <p:spPr bwMode="auto">
              <a:xfrm>
                <a:off x="1256" y="1911"/>
                <a:ext cx="157" cy="0"/>
              </a:xfrm>
              <a:prstGeom prst="line">
                <a:avLst/>
              </a:prstGeom>
              <a:noFill/>
              <a:ln w="9525">
                <a:solidFill>
                  <a:schemeClr val="tx1"/>
                </a:solidFill>
                <a:miter lim="800000"/>
                <a:headEnd/>
                <a:tailEnd/>
              </a:ln>
              <a:effectLst/>
            </p:spPr>
            <p:txBody>
              <a:bodyPr wrap="none"/>
              <a:lstStyle/>
              <a:p>
                <a:endParaRPr lang="en-US"/>
              </a:p>
            </p:txBody>
          </p:sp>
          <p:sp>
            <p:nvSpPr>
              <p:cNvPr id="316464" name="Text Box 48"/>
              <p:cNvSpPr txBox="1">
                <a:spLocks noChangeArrowheads="1"/>
              </p:cNvSpPr>
              <p:nvPr/>
            </p:nvSpPr>
            <p:spPr bwMode="auto">
              <a:xfrm>
                <a:off x="1516" y="2151"/>
                <a:ext cx="169" cy="173"/>
              </a:xfrm>
              <a:prstGeom prst="rect">
                <a:avLst/>
              </a:prstGeom>
              <a:noFill/>
              <a:ln w="9525">
                <a:noFill/>
                <a:miter lim="800000"/>
                <a:headEnd/>
                <a:tailEnd/>
              </a:ln>
              <a:effectLst/>
            </p:spPr>
            <p:txBody>
              <a:bodyPr wrap="none">
                <a:spAutoFit/>
              </a:bodyPr>
              <a:lstStyle/>
              <a:p>
                <a:pPr eaLnBrk="1" hangingPunct="1"/>
                <a:r>
                  <a:rPr lang="en-US" sz="1200" b="0"/>
                  <a:t>5</a:t>
                </a:r>
              </a:p>
            </p:txBody>
          </p:sp>
          <p:sp>
            <p:nvSpPr>
              <p:cNvPr id="316465" name="Text Box 49"/>
              <p:cNvSpPr txBox="1">
                <a:spLocks noChangeArrowheads="1"/>
              </p:cNvSpPr>
              <p:nvPr/>
            </p:nvSpPr>
            <p:spPr bwMode="auto">
              <a:xfrm>
                <a:off x="1504" y="2577"/>
                <a:ext cx="169" cy="173"/>
              </a:xfrm>
              <a:prstGeom prst="rect">
                <a:avLst/>
              </a:prstGeom>
              <a:noFill/>
              <a:ln w="9525">
                <a:noFill/>
                <a:miter lim="800000"/>
                <a:headEnd/>
                <a:tailEnd/>
              </a:ln>
              <a:effectLst/>
            </p:spPr>
            <p:txBody>
              <a:bodyPr wrap="none">
                <a:spAutoFit/>
              </a:bodyPr>
              <a:lstStyle/>
              <a:p>
                <a:pPr eaLnBrk="1" hangingPunct="1"/>
                <a:r>
                  <a:rPr lang="en-US" sz="1200" b="0"/>
                  <a:t>0</a:t>
                </a:r>
              </a:p>
            </p:txBody>
          </p:sp>
          <p:sp>
            <p:nvSpPr>
              <p:cNvPr id="316466" name="Text Box 50"/>
              <p:cNvSpPr txBox="1">
                <a:spLocks noChangeArrowheads="1"/>
              </p:cNvSpPr>
              <p:nvPr/>
            </p:nvSpPr>
            <p:spPr bwMode="auto">
              <a:xfrm>
                <a:off x="1479" y="1719"/>
                <a:ext cx="222" cy="173"/>
              </a:xfrm>
              <a:prstGeom prst="rect">
                <a:avLst/>
              </a:prstGeom>
              <a:noFill/>
              <a:ln w="9525">
                <a:noFill/>
                <a:miter lim="800000"/>
                <a:headEnd/>
                <a:tailEnd/>
              </a:ln>
              <a:effectLst/>
            </p:spPr>
            <p:txBody>
              <a:bodyPr wrap="none">
                <a:spAutoFit/>
              </a:bodyPr>
              <a:lstStyle/>
              <a:p>
                <a:pPr eaLnBrk="1" hangingPunct="1"/>
                <a:r>
                  <a:rPr lang="en-US" sz="1200" b="0"/>
                  <a:t>10</a:t>
                </a:r>
              </a:p>
            </p:txBody>
          </p:sp>
        </p:grpSp>
        <p:sp>
          <p:nvSpPr>
            <p:cNvPr id="316467" name="Line 51"/>
            <p:cNvSpPr>
              <a:spLocks noChangeShapeType="1"/>
            </p:cNvSpPr>
            <p:nvPr/>
          </p:nvSpPr>
          <p:spPr bwMode="auto">
            <a:xfrm flipV="1">
              <a:off x="2215" y="1767"/>
              <a:ext cx="0" cy="179"/>
            </a:xfrm>
            <a:prstGeom prst="line">
              <a:avLst/>
            </a:prstGeom>
            <a:noFill/>
            <a:ln w="12700">
              <a:solidFill>
                <a:schemeClr val="tx1"/>
              </a:solidFill>
              <a:miter lim="800000"/>
              <a:headEnd/>
              <a:tailEnd type="stealth" w="med" len="med"/>
            </a:ln>
            <a:effectLst/>
          </p:spPr>
          <p:txBody>
            <a:bodyPr wrap="none"/>
            <a:lstStyle/>
            <a:p>
              <a:endParaRPr lang="en-US"/>
            </a:p>
          </p:txBody>
        </p:sp>
        <p:sp>
          <p:nvSpPr>
            <p:cNvPr id="316468" name="Line 52"/>
            <p:cNvSpPr>
              <a:spLocks noChangeShapeType="1"/>
            </p:cNvSpPr>
            <p:nvPr/>
          </p:nvSpPr>
          <p:spPr bwMode="auto">
            <a:xfrm flipV="1">
              <a:off x="2215" y="3027"/>
              <a:ext cx="0" cy="179"/>
            </a:xfrm>
            <a:prstGeom prst="line">
              <a:avLst/>
            </a:prstGeom>
            <a:noFill/>
            <a:ln w="12700">
              <a:solidFill>
                <a:schemeClr val="tx1"/>
              </a:solidFill>
              <a:miter lim="800000"/>
              <a:headEnd type="stealth" w="med" len="med"/>
              <a:tailEnd/>
            </a:ln>
            <a:effectLst/>
          </p:spPr>
          <p:txBody>
            <a:bodyPr wrap="none"/>
            <a:lstStyle/>
            <a:p>
              <a:endParaRPr lang="en-US"/>
            </a:p>
          </p:txBody>
        </p:sp>
        <p:sp>
          <p:nvSpPr>
            <p:cNvPr id="316469" name="Text Box 53"/>
            <p:cNvSpPr txBox="1">
              <a:spLocks noChangeArrowheads="1"/>
            </p:cNvSpPr>
            <p:nvPr/>
          </p:nvSpPr>
          <p:spPr bwMode="auto">
            <a:xfrm rot="-5400000">
              <a:off x="2305" y="2375"/>
              <a:ext cx="529" cy="212"/>
            </a:xfrm>
            <a:prstGeom prst="rect">
              <a:avLst/>
            </a:prstGeom>
            <a:noFill/>
            <a:ln w="9525">
              <a:noFill/>
              <a:miter lim="800000"/>
              <a:headEnd/>
              <a:tailEnd/>
            </a:ln>
            <a:effectLst/>
          </p:spPr>
          <p:txBody>
            <a:bodyPr wrap="none">
              <a:spAutoFit/>
            </a:bodyPr>
            <a:lstStyle/>
            <a:p>
              <a:pPr eaLnBrk="1" hangingPunct="1"/>
              <a:r>
                <a:rPr lang="en-US" sz="1600" b="0">
                  <a:latin typeface="Microsoft Sans Serif" pitchFamily="34" charset="0"/>
                </a:rPr>
                <a:t>Vernier</a:t>
              </a:r>
            </a:p>
          </p:txBody>
        </p:sp>
      </p:grpSp>
      <p:sp>
        <p:nvSpPr>
          <p:cNvPr id="316470" name="Line 54"/>
          <p:cNvSpPr>
            <a:spLocks noChangeShapeType="1"/>
          </p:cNvSpPr>
          <p:nvPr/>
        </p:nvSpPr>
        <p:spPr bwMode="auto">
          <a:xfrm>
            <a:off x="1443038" y="2106613"/>
            <a:ext cx="536575" cy="0"/>
          </a:xfrm>
          <a:prstGeom prst="line">
            <a:avLst/>
          </a:prstGeom>
          <a:noFill/>
          <a:ln w="9525">
            <a:solidFill>
              <a:schemeClr val="tx1"/>
            </a:solidFill>
            <a:miter lim="800000"/>
            <a:headEnd/>
            <a:tailEnd/>
          </a:ln>
          <a:effectLst/>
        </p:spPr>
        <p:txBody>
          <a:bodyPr wrap="none"/>
          <a:lstStyle/>
          <a:p>
            <a:endParaRPr lang="en-US"/>
          </a:p>
        </p:txBody>
      </p:sp>
      <p:sp>
        <p:nvSpPr>
          <p:cNvPr id="316471" name="Line 55"/>
          <p:cNvSpPr>
            <a:spLocks noChangeShapeType="1"/>
          </p:cNvSpPr>
          <p:nvPr/>
        </p:nvSpPr>
        <p:spPr bwMode="auto">
          <a:xfrm>
            <a:off x="1674813" y="2259013"/>
            <a:ext cx="301625" cy="0"/>
          </a:xfrm>
          <a:prstGeom prst="line">
            <a:avLst/>
          </a:prstGeom>
          <a:noFill/>
          <a:ln w="9525">
            <a:solidFill>
              <a:schemeClr val="tx1"/>
            </a:solidFill>
            <a:miter lim="800000"/>
            <a:headEnd/>
            <a:tailEnd/>
          </a:ln>
          <a:effectLst/>
        </p:spPr>
        <p:txBody>
          <a:bodyPr wrap="none"/>
          <a:lstStyle/>
          <a:p>
            <a:endParaRPr lang="en-US"/>
          </a:p>
        </p:txBody>
      </p:sp>
      <p:sp>
        <p:nvSpPr>
          <p:cNvPr id="316472" name="Line 56"/>
          <p:cNvSpPr>
            <a:spLocks noChangeShapeType="1"/>
          </p:cNvSpPr>
          <p:nvPr/>
        </p:nvSpPr>
        <p:spPr bwMode="auto">
          <a:xfrm>
            <a:off x="1674813" y="2411413"/>
            <a:ext cx="301625" cy="0"/>
          </a:xfrm>
          <a:prstGeom prst="line">
            <a:avLst/>
          </a:prstGeom>
          <a:noFill/>
          <a:ln w="9525">
            <a:solidFill>
              <a:schemeClr val="tx1"/>
            </a:solidFill>
            <a:miter lim="800000"/>
            <a:headEnd/>
            <a:tailEnd/>
          </a:ln>
          <a:effectLst/>
        </p:spPr>
        <p:txBody>
          <a:bodyPr wrap="none"/>
          <a:lstStyle/>
          <a:p>
            <a:endParaRPr lang="en-US"/>
          </a:p>
        </p:txBody>
      </p:sp>
      <p:sp>
        <p:nvSpPr>
          <p:cNvPr id="316473" name="Line 57"/>
          <p:cNvSpPr>
            <a:spLocks noChangeShapeType="1"/>
          </p:cNvSpPr>
          <p:nvPr/>
        </p:nvSpPr>
        <p:spPr bwMode="auto">
          <a:xfrm>
            <a:off x="1674813" y="2554288"/>
            <a:ext cx="301625" cy="0"/>
          </a:xfrm>
          <a:prstGeom prst="line">
            <a:avLst/>
          </a:prstGeom>
          <a:noFill/>
          <a:ln w="9525">
            <a:solidFill>
              <a:schemeClr val="tx1"/>
            </a:solidFill>
            <a:miter lim="800000"/>
            <a:headEnd/>
            <a:tailEnd/>
          </a:ln>
          <a:effectLst/>
        </p:spPr>
        <p:txBody>
          <a:bodyPr wrap="none"/>
          <a:lstStyle/>
          <a:p>
            <a:endParaRPr lang="en-US"/>
          </a:p>
        </p:txBody>
      </p:sp>
      <p:sp>
        <p:nvSpPr>
          <p:cNvPr id="316474" name="Line 58"/>
          <p:cNvSpPr>
            <a:spLocks noChangeShapeType="1"/>
          </p:cNvSpPr>
          <p:nvPr/>
        </p:nvSpPr>
        <p:spPr bwMode="auto">
          <a:xfrm>
            <a:off x="1674813" y="2706688"/>
            <a:ext cx="301625" cy="0"/>
          </a:xfrm>
          <a:prstGeom prst="line">
            <a:avLst/>
          </a:prstGeom>
          <a:noFill/>
          <a:ln w="9525">
            <a:solidFill>
              <a:schemeClr val="tx1"/>
            </a:solidFill>
            <a:miter lim="800000"/>
            <a:headEnd/>
            <a:tailEn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6422">
                                            <p:txEl>
                                              <p:pRg st="0" end="0"/>
                                            </p:txEl>
                                          </p:spTgt>
                                        </p:tgtEl>
                                        <p:attrNameLst>
                                          <p:attrName>style.visibility</p:attrName>
                                        </p:attrNameLst>
                                      </p:cBhvr>
                                      <p:to>
                                        <p:strVal val="visible"/>
                                      </p:to>
                                    </p:set>
                                    <p:animEffect transition="in" filter="dissolve">
                                      <p:cBhvr>
                                        <p:cTn id="7" dur="500"/>
                                        <p:tgtEl>
                                          <p:spTgt spid="31642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16422">
                                            <p:txEl>
                                              <p:pRg st="1" end="1"/>
                                            </p:txEl>
                                          </p:spTgt>
                                        </p:tgtEl>
                                        <p:attrNameLst>
                                          <p:attrName>style.visibility</p:attrName>
                                        </p:attrNameLst>
                                      </p:cBhvr>
                                      <p:to>
                                        <p:strVal val="visible"/>
                                      </p:to>
                                    </p:set>
                                    <p:animEffect transition="in" filter="dissolve">
                                      <p:cBhvr>
                                        <p:cTn id="10" dur="500"/>
                                        <p:tgtEl>
                                          <p:spTgt spid="316422">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16422">
                                            <p:txEl>
                                              <p:pRg st="2" end="2"/>
                                            </p:txEl>
                                          </p:spTgt>
                                        </p:tgtEl>
                                        <p:attrNameLst>
                                          <p:attrName>style.visibility</p:attrName>
                                        </p:attrNameLst>
                                      </p:cBhvr>
                                      <p:to>
                                        <p:strVal val="visible"/>
                                      </p:to>
                                    </p:set>
                                    <p:animEffect transition="in" filter="dissolve">
                                      <p:cBhvr>
                                        <p:cTn id="13" dur="500"/>
                                        <p:tgtEl>
                                          <p:spTgt spid="31642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1.38889E-6 4.70969E-6 L -1.38889E-6 -0.23896 " pathEditMode="relative" rAng="0" ptsTypes="AA">
                                      <p:cBhvr>
                                        <p:cTn id="17" dur="2000" fill="hold"/>
                                        <p:tgtEl>
                                          <p:spTgt spid="316450"/>
                                        </p:tgtEl>
                                        <p:attrNameLst>
                                          <p:attrName>ppt_x</p:attrName>
                                          <p:attrName>ppt_y</p:attrName>
                                        </p:attrNameLst>
                                      </p:cBhvr>
                                      <p:rCtr x="0" y="-120"/>
                                    </p:animMotion>
                                  </p:childTnLst>
                                </p:cTn>
                              </p:par>
                            </p:childTnLst>
                          </p:cTn>
                        </p:par>
                        <p:par>
                          <p:cTn id="18" fill="hold">
                            <p:stCondLst>
                              <p:cond delay="2000"/>
                            </p:stCondLst>
                            <p:childTnLst>
                              <p:par>
                                <p:cTn id="19" presetID="42" presetClass="path" presetSubtype="0" accel="50000" decel="50000" fill="hold" nodeType="afterEffect">
                                  <p:stCondLst>
                                    <p:cond delay="0"/>
                                  </p:stCondLst>
                                  <p:childTnLst>
                                    <p:animMotion origin="layout" path="M -1.38889E-6 -0.23912 L -1.38889E-6 0.00092 " pathEditMode="relative" rAng="0" ptsTypes="AA">
                                      <p:cBhvr>
                                        <p:cTn id="20" dur="2000" fill="hold"/>
                                        <p:tgtEl>
                                          <p:spTgt spid="316450"/>
                                        </p:tgtEl>
                                        <p:attrNameLst>
                                          <p:attrName>ppt_x</p:attrName>
                                          <p:attrName>ppt_y</p:attrName>
                                        </p:attrNameLst>
                                      </p:cBhvr>
                                      <p:rCtr x="0" y="120"/>
                                    </p:animMotion>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16422">
                                            <p:txEl>
                                              <p:pRg st="4" end="4"/>
                                            </p:txEl>
                                          </p:spTgt>
                                        </p:tgtEl>
                                        <p:attrNameLst>
                                          <p:attrName>style.visibility</p:attrName>
                                        </p:attrNameLst>
                                      </p:cBhvr>
                                      <p:to>
                                        <p:strVal val="visible"/>
                                      </p:to>
                                    </p:set>
                                    <p:animEffect transition="in" filter="dissolve">
                                      <p:cBhvr>
                                        <p:cTn id="25" dur="500"/>
                                        <p:tgtEl>
                                          <p:spTgt spid="316422">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16422">
                                            <p:txEl>
                                              <p:pRg st="5" end="5"/>
                                            </p:txEl>
                                          </p:spTgt>
                                        </p:tgtEl>
                                        <p:attrNameLst>
                                          <p:attrName>style.visibility</p:attrName>
                                        </p:attrNameLst>
                                      </p:cBhvr>
                                      <p:to>
                                        <p:strVal val="visible"/>
                                      </p:to>
                                    </p:set>
                                    <p:animEffect transition="in" filter="dissolve">
                                      <p:cBhvr>
                                        <p:cTn id="28" dur="500"/>
                                        <p:tgtEl>
                                          <p:spTgt spid="31642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16422">
                                            <p:txEl>
                                              <p:pRg st="7" end="7"/>
                                            </p:txEl>
                                          </p:spTgt>
                                        </p:tgtEl>
                                        <p:attrNameLst>
                                          <p:attrName>style.visibility</p:attrName>
                                        </p:attrNameLst>
                                      </p:cBhvr>
                                      <p:to>
                                        <p:strVal val="visible"/>
                                      </p:to>
                                    </p:set>
                                    <p:animEffect transition="in" filter="fade">
                                      <p:cBhvr>
                                        <p:cTn id="33" dur="1000"/>
                                        <p:tgtEl>
                                          <p:spTgt spid="316422">
                                            <p:txEl>
                                              <p:pRg st="7" end="7"/>
                                            </p:txEl>
                                          </p:spTgt>
                                        </p:tgtEl>
                                      </p:cBhvr>
                                    </p:animEffect>
                                    <p:anim calcmode="lin" valueType="num">
                                      <p:cBhvr>
                                        <p:cTn id="34" dur="1000" fill="hold"/>
                                        <p:tgtEl>
                                          <p:spTgt spid="31642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16422">
                                            <p:txEl>
                                              <p:pRg st="7" end="7"/>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16422">
                                            <p:txEl>
                                              <p:pRg st="8" end="8"/>
                                            </p:txEl>
                                          </p:spTgt>
                                        </p:tgtEl>
                                        <p:attrNameLst>
                                          <p:attrName>style.visibility</p:attrName>
                                        </p:attrNameLst>
                                      </p:cBhvr>
                                      <p:to>
                                        <p:strVal val="visible"/>
                                      </p:to>
                                    </p:set>
                                    <p:animEffect transition="in" filter="fade">
                                      <p:cBhvr>
                                        <p:cTn id="38" dur="1000"/>
                                        <p:tgtEl>
                                          <p:spTgt spid="316422">
                                            <p:txEl>
                                              <p:pRg st="8" end="8"/>
                                            </p:txEl>
                                          </p:spTgt>
                                        </p:tgtEl>
                                      </p:cBhvr>
                                    </p:animEffect>
                                    <p:anim calcmode="lin" valueType="num">
                                      <p:cBhvr>
                                        <p:cTn id="39" dur="1000" fill="hold"/>
                                        <p:tgtEl>
                                          <p:spTgt spid="316422">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16422">
                                            <p:txEl>
                                              <p:pRg st="8" end="8"/>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16422">
                                            <p:txEl>
                                              <p:pRg st="9" end="9"/>
                                            </p:txEl>
                                          </p:spTgt>
                                        </p:tgtEl>
                                        <p:attrNameLst>
                                          <p:attrName>style.visibility</p:attrName>
                                        </p:attrNameLst>
                                      </p:cBhvr>
                                      <p:to>
                                        <p:strVal val="visible"/>
                                      </p:to>
                                    </p:set>
                                    <p:animEffect transition="in" filter="fade">
                                      <p:cBhvr>
                                        <p:cTn id="43" dur="1000"/>
                                        <p:tgtEl>
                                          <p:spTgt spid="316422">
                                            <p:txEl>
                                              <p:pRg st="9" end="9"/>
                                            </p:txEl>
                                          </p:spTgt>
                                        </p:tgtEl>
                                      </p:cBhvr>
                                    </p:animEffect>
                                    <p:anim calcmode="lin" valueType="num">
                                      <p:cBhvr>
                                        <p:cTn id="44" dur="1000" fill="hold"/>
                                        <p:tgtEl>
                                          <p:spTgt spid="316422">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16422">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55" presetClass="entr" presetSubtype="0" fill="hold" grpId="0" nodeType="afterEffect">
                                  <p:stCondLst>
                                    <p:cond delay="0"/>
                                  </p:stCondLst>
                                  <p:childTnLst>
                                    <p:set>
                                      <p:cBhvr>
                                        <p:cTn id="48" dur="1" fill="hold">
                                          <p:stCondLst>
                                            <p:cond delay="0"/>
                                          </p:stCondLst>
                                        </p:cTn>
                                        <p:tgtEl>
                                          <p:spTgt spid="316423"/>
                                        </p:tgtEl>
                                        <p:attrNameLst>
                                          <p:attrName>style.visibility</p:attrName>
                                        </p:attrNameLst>
                                      </p:cBhvr>
                                      <p:to>
                                        <p:strVal val="visible"/>
                                      </p:to>
                                    </p:set>
                                    <p:anim calcmode="lin" valueType="num">
                                      <p:cBhvr>
                                        <p:cTn id="49" dur="1000" fill="hold"/>
                                        <p:tgtEl>
                                          <p:spTgt spid="316423"/>
                                        </p:tgtEl>
                                        <p:attrNameLst>
                                          <p:attrName>ppt_w</p:attrName>
                                        </p:attrNameLst>
                                      </p:cBhvr>
                                      <p:tavLst>
                                        <p:tav tm="0">
                                          <p:val>
                                            <p:strVal val="#ppt_w*0.70"/>
                                          </p:val>
                                        </p:tav>
                                        <p:tav tm="100000">
                                          <p:val>
                                            <p:strVal val="#ppt_w"/>
                                          </p:val>
                                        </p:tav>
                                      </p:tavLst>
                                    </p:anim>
                                    <p:anim calcmode="lin" valueType="num">
                                      <p:cBhvr>
                                        <p:cTn id="50" dur="1000" fill="hold"/>
                                        <p:tgtEl>
                                          <p:spTgt spid="316423"/>
                                        </p:tgtEl>
                                        <p:attrNameLst>
                                          <p:attrName>ppt_h</p:attrName>
                                        </p:attrNameLst>
                                      </p:cBhvr>
                                      <p:tavLst>
                                        <p:tav tm="0">
                                          <p:val>
                                            <p:strVal val="#ppt_h"/>
                                          </p:val>
                                        </p:tav>
                                        <p:tav tm="100000">
                                          <p:val>
                                            <p:strVal val="#ppt_h"/>
                                          </p:val>
                                        </p:tav>
                                      </p:tavLst>
                                    </p:anim>
                                    <p:animEffect transition="in" filter="fade">
                                      <p:cBhvr>
                                        <p:cTn id="51" dur="1000"/>
                                        <p:tgtEl>
                                          <p:spTgt spid="316423"/>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16422">
                                            <p:txEl>
                                              <p:pRg st="11" end="11"/>
                                            </p:txEl>
                                          </p:spTgt>
                                        </p:tgtEl>
                                        <p:attrNameLst>
                                          <p:attrName>style.visibility</p:attrName>
                                        </p:attrNameLst>
                                      </p:cBhvr>
                                      <p:to>
                                        <p:strVal val="visible"/>
                                      </p:to>
                                    </p:set>
                                    <p:animEffect transition="in" filter="fade">
                                      <p:cBhvr>
                                        <p:cTn id="56" dur="1000"/>
                                        <p:tgtEl>
                                          <p:spTgt spid="316422">
                                            <p:txEl>
                                              <p:pRg st="11" end="11"/>
                                            </p:txEl>
                                          </p:spTgt>
                                        </p:tgtEl>
                                      </p:cBhvr>
                                    </p:animEffect>
                                    <p:anim calcmode="lin" valueType="num">
                                      <p:cBhvr>
                                        <p:cTn id="57" dur="1000" fill="hold"/>
                                        <p:tgtEl>
                                          <p:spTgt spid="316422">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16422">
                                            <p:txEl>
                                              <p:pRg st="11" end="11"/>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16422">
                                            <p:txEl>
                                              <p:pRg st="12" end="12"/>
                                            </p:txEl>
                                          </p:spTgt>
                                        </p:tgtEl>
                                        <p:attrNameLst>
                                          <p:attrName>style.visibility</p:attrName>
                                        </p:attrNameLst>
                                      </p:cBhvr>
                                      <p:to>
                                        <p:strVal val="visible"/>
                                      </p:to>
                                    </p:set>
                                    <p:animEffect transition="in" filter="fade">
                                      <p:cBhvr>
                                        <p:cTn id="61" dur="1000"/>
                                        <p:tgtEl>
                                          <p:spTgt spid="316422">
                                            <p:txEl>
                                              <p:pRg st="12" end="12"/>
                                            </p:txEl>
                                          </p:spTgt>
                                        </p:tgtEl>
                                      </p:cBhvr>
                                    </p:animEffect>
                                    <p:anim calcmode="lin" valueType="num">
                                      <p:cBhvr>
                                        <p:cTn id="62" dur="1000" fill="hold"/>
                                        <p:tgtEl>
                                          <p:spTgt spid="316422">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16422">
                                            <p:txEl>
                                              <p:pRg st="12" end="12"/>
                                            </p:txEl>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16422">
                                            <p:txEl>
                                              <p:pRg st="13" end="13"/>
                                            </p:txEl>
                                          </p:spTgt>
                                        </p:tgtEl>
                                        <p:attrNameLst>
                                          <p:attrName>style.visibility</p:attrName>
                                        </p:attrNameLst>
                                      </p:cBhvr>
                                      <p:to>
                                        <p:strVal val="visible"/>
                                      </p:to>
                                    </p:set>
                                    <p:animEffect transition="in" filter="fade">
                                      <p:cBhvr>
                                        <p:cTn id="66" dur="1000"/>
                                        <p:tgtEl>
                                          <p:spTgt spid="316422">
                                            <p:txEl>
                                              <p:pRg st="13" end="13"/>
                                            </p:txEl>
                                          </p:spTgt>
                                        </p:tgtEl>
                                      </p:cBhvr>
                                    </p:animEffect>
                                    <p:anim calcmode="lin" valueType="num">
                                      <p:cBhvr>
                                        <p:cTn id="67" dur="1000" fill="hold"/>
                                        <p:tgtEl>
                                          <p:spTgt spid="316422">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16422">
                                            <p:txEl>
                                              <p:pRg st="13" end="13"/>
                                            </p:txEl>
                                          </p:spTgt>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316422">
                                            <p:txEl>
                                              <p:pRg st="14" end="14"/>
                                            </p:txEl>
                                          </p:spTgt>
                                        </p:tgtEl>
                                        <p:attrNameLst>
                                          <p:attrName>style.visibility</p:attrName>
                                        </p:attrNameLst>
                                      </p:cBhvr>
                                      <p:to>
                                        <p:strVal val="visible"/>
                                      </p:to>
                                    </p:set>
                                    <p:animEffect transition="in" filter="fade">
                                      <p:cBhvr>
                                        <p:cTn id="71" dur="1000"/>
                                        <p:tgtEl>
                                          <p:spTgt spid="316422">
                                            <p:txEl>
                                              <p:pRg st="14" end="14"/>
                                            </p:txEl>
                                          </p:spTgt>
                                        </p:tgtEl>
                                      </p:cBhvr>
                                    </p:animEffect>
                                    <p:anim calcmode="lin" valueType="num">
                                      <p:cBhvr>
                                        <p:cTn id="72" dur="1000" fill="hold"/>
                                        <p:tgtEl>
                                          <p:spTgt spid="316422">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16422">
                                            <p:txEl>
                                              <p:pRg st="14" end="14"/>
                                            </p:txEl>
                                          </p:spTgt>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16422">
                                            <p:txEl>
                                              <p:pRg st="15" end="15"/>
                                            </p:txEl>
                                          </p:spTgt>
                                        </p:tgtEl>
                                        <p:attrNameLst>
                                          <p:attrName>style.visibility</p:attrName>
                                        </p:attrNameLst>
                                      </p:cBhvr>
                                      <p:to>
                                        <p:strVal val="visible"/>
                                      </p:to>
                                    </p:set>
                                    <p:animEffect transition="in" filter="fade">
                                      <p:cBhvr>
                                        <p:cTn id="76" dur="1000"/>
                                        <p:tgtEl>
                                          <p:spTgt spid="316422">
                                            <p:txEl>
                                              <p:pRg st="15" end="15"/>
                                            </p:txEl>
                                          </p:spTgt>
                                        </p:tgtEl>
                                      </p:cBhvr>
                                    </p:animEffect>
                                    <p:anim calcmode="lin" valueType="num">
                                      <p:cBhvr>
                                        <p:cTn id="77" dur="1000" fill="hold"/>
                                        <p:tgtEl>
                                          <p:spTgt spid="316422">
                                            <p:txEl>
                                              <p:pRg st="15" end="15"/>
                                            </p:txEl>
                                          </p:spTgt>
                                        </p:tgtEl>
                                        <p:attrNameLst>
                                          <p:attrName>ppt_x</p:attrName>
                                        </p:attrNameLst>
                                      </p:cBhvr>
                                      <p:tavLst>
                                        <p:tav tm="0">
                                          <p:val>
                                            <p:strVal val="#ppt_x"/>
                                          </p:val>
                                        </p:tav>
                                        <p:tav tm="100000">
                                          <p:val>
                                            <p:strVal val="#ppt_x"/>
                                          </p:val>
                                        </p:tav>
                                      </p:tavLst>
                                    </p:anim>
                                    <p:anim calcmode="lin" valueType="num">
                                      <p:cBhvr>
                                        <p:cTn id="78" dur="1000" fill="hold"/>
                                        <p:tgtEl>
                                          <p:spTgt spid="316422">
                                            <p:txEl>
                                              <p:pRg st="15" end="15"/>
                                            </p:txEl>
                                          </p:spTgt>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316422">
                                            <p:txEl>
                                              <p:pRg st="16" end="16"/>
                                            </p:txEl>
                                          </p:spTgt>
                                        </p:tgtEl>
                                        <p:attrNameLst>
                                          <p:attrName>style.visibility</p:attrName>
                                        </p:attrNameLst>
                                      </p:cBhvr>
                                      <p:to>
                                        <p:strVal val="visible"/>
                                      </p:to>
                                    </p:set>
                                    <p:animEffect transition="in" filter="fade">
                                      <p:cBhvr>
                                        <p:cTn id="81" dur="1000"/>
                                        <p:tgtEl>
                                          <p:spTgt spid="316422">
                                            <p:txEl>
                                              <p:pRg st="16" end="16"/>
                                            </p:txEl>
                                          </p:spTgt>
                                        </p:tgtEl>
                                      </p:cBhvr>
                                    </p:animEffect>
                                    <p:anim calcmode="lin" valueType="num">
                                      <p:cBhvr>
                                        <p:cTn id="82" dur="1000" fill="hold"/>
                                        <p:tgtEl>
                                          <p:spTgt spid="316422">
                                            <p:txEl>
                                              <p:pRg st="16" end="16"/>
                                            </p:txEl>
                                          </p:spTgt>
                                        </p:tgtEl>
                                        <p:attrNameLst>
                                          <p:attrName>ppt_x</p:attrName>
                                        </p:attrNameLst>
                                      </p:cBhvr>
                                      <p:tavLst>
                                        <p:tav tm="0">
                                          <p:val>
                                            <p:strVal val="#ppt_x"/>
                                          </p:val>
                                        </p:tav>
                                        <p:tav tm="100000">
                                          <p:val>
                                            <p:strVal val="#ppt_x"/>
                                          </p:val>
                                        </p:tav>
                                      </p:tavLst>
                                    </p:anim>
                                    <p:anim calcmode="lin" valueType="num">
                                      <p:cBhvr>
                                        <p:cTn id="83" dur="1000" fill="hold"/>
                                        <p:tgtEl>
                                          <p:spTgt spid="316422">
                                            <p:txEl>
                                              <p:pRg st="16" end="16"/>
                                            </p:txEl>
                                          </p:spTgt>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316422">
                                            <p:txEl>
                                              <p:pRg st="17" end="17"/>
                                            </p:txEl>
                                          </p:spTgt>
                                        </p:tgtEl>
                                        <p:attrNameLst>
                                          <p:attrName>style.visibility</p:attrName>
                                        </p:attrNameLst>
                                      </p:cBhvr>
                                      <p:to>
                                        <p:strVal val="visible"/>
                                      </p:to>
                                    </p:set>
                                    <p:animEffect transition="in" filter="fade">
                                      <p:cBhvr>
                                        <p:cTn id="86" dur="1000"/>
                                        <p:tgtEl>
                                          <p:spTgt spid="316422">
                                            <p:txEl>
                                              <p:pRg st="17" end="17"/>
                                            </p:txEl>
                                          </p:spTgt>
                                        </p:tgtEl>
                                      </p:cBhvr>
                                    </p:animEffect>
                                    <p:anim calcmode="lin" valueType="num">
                                      <p:cBhvr>
                                        <p:cTn id="87" dur="1000" fill="hold"/>
                                        <p:tgtEl>
                                          <p:spTgt spid="316422">
                                            <p:txEl>
                                              <p:pRg st="17" end="17"/>
                                            </p:txEl>
                                          </p:spTgt>
                                        </p:tgtEl>
                                        <p:attrNameLst>
                                          <p:attrName>ppt_x</p:attrName>
                                        </p:attrNameLst>
                                      </p:cBhvr>
                                      <p:tavLst>
                                        <p:tav tm="0">
                                          <p:val>
                                            <p:strVal val="#ppt_x"/>
                                          </p:val>
                                        </p:tav>
                                        <p:tav tm="100000">
                                          <p:val>
                                            <p:strVal val="#ppt_x"/>
                                          </p:val>
                                        </p:tav>
                                      </p:tavLst>
                                    </p:anim>
                                    <p:anim calcmode="lin" valueType="num">
                                      <p:cBhvr>
                                        <p:cTn id="88" dur="1000" fill="hold"/>
                                        <p:tgtEl>
                                          <p:spTgt spid="316422">
                                            <p:txEl>
                                              <p:pRg st="17" end="17"/>
                                            </p:txEl>
                                          </p:spTgt>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6422">
                                            <p:txEl>
                                              <p:pRg st="18" end="18"/>
                                            </p:txEl>
                                          </p:spTgt>
                                        </p:tgtEl>
                                        <p:attrNameLst>
                                          <p:attrName>style.visibility</p:attrName>
                                        </p:attrNameLst>
                                      </p:cBhvr>
                                      <p:to>
                                        <p:strVal val="visible"/>
                                      </p:to>
                                    </p:set>
                                    <p:animEffect transition="in" filter="fade">
                                      <p:cBhvr>
                                        <p:cTn id="91" dur="1000"/>
                                        <p:tgtEl>
                                          <p:spTgt spid="316422">
                                            <p:txEl>
                                              <p:pRg st="18" end="18"/>
                                            </p:txEl>
                                          </p:spTgt>
                                        </p:tgtEl>
                                      </p:cBhvr>
                                    </p:animEffect>
                                    <p:anim calcmode="lin" valueType="num">
                                      <p:cBhvr>
                                        <p:cTn id="92" dur="1000" fill="hold"/>
                                        <p:tgtEl>
                                          <p:spTgt spid="316422">
                                            <p:txEl>
                                              <p:pRg st="18" end="18"/>
                                            </p:txEl>
                                          </p:spTgt>
                                        </p:tgtEl>
                                        <p:attrNameLst>
                                          <p:attrName>ppt_x</p:attrName>
                                        </p:attrNameLst>
                                      </p:cBhvr>
                                      <p:tavLst>
                                        <p:tav tm="0">
                                          <p:val>
                                            <p:strVal val="#ppt_x"/>
                                          </p:val>
                                        </p:tav>
                                        <p:tav tm="100000">
                                          <p:val>
                                            <p:strVal val="#ppt_x"/>
                                          </p:val>
                                        </p:tav>
                                      </p:tavLst>
                                    </p:anim>
                                    <p:anim calcmode="lin" valueType="num">
                                      <p:cBhvr>
                                        <p:cTn id="93" dur="1000" fill="hold"/>
                                        <p:tgtEl>
                                          <p:spTgt spid="316422">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Text Box 4"/>
          <p:cNvSpPr txBox="1">
            <a:spLocks noChangeArrowheads="1"/>
          </p:cNvSpPr>
          <p:nvPr/>
        </p:nvSpPr>
        <p:spPr bwMode="auto">
          <a:xfrm>
            <a:off x="3505200" y="2028825"/>
            <a:ext cx="4114800" cy="3544888"/>
          </a:xfrm>
          <a:prstGeom prst="rect">
            <a:avLst/>
          </a:prstGeom>
          <a:noFill/>
          <a:ln w="9525">
            <a:noFill/>
            <a:miter lim="800000"/>
            <a:headEnd/>
            <a:tailEnd/>
          </a:ln>
          <a:effectLst/>
        </p:spPr>
        <p:txBody>
          <a:bodyPr>
            <a:spAutoFit/>
          </a:bodyPr>
          <a:lstStyle/>
          <a:p>
            <a:pPr eaLnBrk="1" hangingPunct="1"/>
            <a:r>
              <a:rPr lang="en-US" sz="1600" b="0"/>
              <a:t>If we do another reading with the vernier at a different position, the pointer, the line marked 0, may not line up exactly with one of the lines on the scale. Here the "pointer" lines up at approximately 746.5 on the scale.</a:t>
            </a:r>
          </a:p>
          <a:p>
            <a:pPr eaLnBrk="1" hangingPunct="1"/>
            <a:endParaRPr lang="en-US" sz="1600" b="0"/>
          </a:p>
          <a:p>
            <a:pPr eaLnBrk="1" hangingPunct="1"/>
            <a:r>
              <a:rPr lang="en-US" sz="1600" b="0"/>
              <a:t>If you look you will see that only one line on the vernier lines up exactly with one of the lines on the scale, the 5 line. This means that our first guess was correct: the reading is 746.5.</a:t>
            </a:r>
          </a:p>
          <a:p>
            <a:pPr eaLnBrk="1" hangingPunct="1"/>
            <a:endParaRPr lang="en-US" sz="1600" b="0"/>
          </a:p>
          <a:p>
            <a:pPr eaLnBrk="1" hangingPunct="1"/>
            <a:endParaRPr lang="en-US" b="0"/>
          </a:p>
        </p:txBody>
      </p:sp>
      <p:sp>
        <p:nvSpPr>
          <p:cNvPr id="317445" name="Line 5"/>
          <p:cNvSpPr>
            <a:spLocks noChangeShapeType="1"/>
          </p:cNvSpPr>
          <p:nvPr/>
        </p:nvSpPr>
        <p:spPr bwMode="auto">
          <a:xfrm flipH="1">
            <a:off x="2057400" y="3182938"/>
            <a:ext cx="1439863" cy="979487"/>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7446" name="AutoShape 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pSp>
        <p:nvGrpSpPr>
          <p:cNvPr id="317447" name="Group 7"/>
          <p:cNvGrpSpPr>
            <a:grpSpLocks/>
          </p:cNvGrpSpPr>
          <p:nvPr/>
        </p:nvGrpSpPr>
        <p:grpSpPr bwMode="auto">
          <a:xfrm>
            <a:off x="2003425" y="3375025"/>
            <a:ext cx="709613" cy="1638300"/>
            <a:chOff x="1254" y="1718"/>
            <a:chExt cx="447" cy="1032"/>
          </a:xfrm>
        </p:grpSpPr>
        <p:sp>
          <p:nvSpPr>
            <p:cNvPr id="317448" name="Rectangle 8"/>
            <p:cNvSpPr>
              <a:spLocks noChangeArrowheads="1"/>
            </p:cNvSpPr>
            <p:nvPr/>
          </p:nvSpPr>
          <p:spPr bwMode="auto">
            <a:xfrm>
              <a:off x="1254" y="1718"/>
              <a:ext cx="447" cy="1026"/>
            </a:xfrm>
            <a:prstGeom prst="rect">
              <a:avLst/>
            </a:prstGeom>
            <a:noFill/>
            <a:ln w="9525">
              <a:solidFill>
                <a:schemeClr val="tx1"/>
              </a:solidFill>
              <a:miter lim="800000"/>
              <a:headEnd/>
              <a:tailEnd/>
            </a:ln>
            <a:effectLst/>
          </p:spPr>
          <p:txBody>
            <a:bodyPr wrap="none" anchor="ctr"/>
            <a:lstStyle/>
            <a:p>
              <a:endParaRPr lang="en-US"/>
            </a:p>
          </p:txBody>
        </p:sp>
        <p:sp>
          <p:nvSpPr>
            <p:cNvPr id="317449" name="Line 9"/>
            <p:cNvSpPr>
              <a:spLocks noChangeShapeType="1"/>
            </p:cNvSpPr>
            <p:nvPr/>
          </p:nvSpPr>
          <p:spPr bwMode="auto">
            <a:xfrm>
              <a:off x="1256" y="1821"/>
              <a:ext cx="249" cy="0"/>
            </a:xfrm>
            <a:prstGeom prst="line">
              <a:avLst/>
            </a:prstGeom>
            <a:noFill/>
            <a:ln w="9525">
              <a:solidFill>
                <a:schemeClr val="tx1"/>
              </a:solidFill>
              <a:miter lim="800000"/>
              <a:headEnd/>
              <a:tailEnd/>
            </a:ln>
            <a:effectLst/>
          </p:spPr>
          <p:txBody>
            <a:bodyPr wrap="none"/>
            <a:lstStyle/>
            <a:p>
              <a:endParaRPr lang="en-US"/>
            </a:p>
          </p:txBody>
        </p:sp>
        <p:sp>
          <p:nvSpPr>
            <p:cNvPr id="317450" name="Line 10"/>
            <p:cNvSpPr>
              <a:spLocks noChangeShapeType="1"/>
            </p:cNvSpPr>
            <p:nvPr/>
          </p:nvSpPr>
          <p:spPr bwMode="auto">
            <a:xfrm>
              <a:off x="1256" y="2252"/>
              <a:ext cx="249" cy="0"/>
            </a:xfrm>
            <a:prstGeom prst="line">
              <a:avLst/>
            </a:prstGeom>
            <a:noFill/>
            <a:ln w="9525">
              <a:solidFill>
                <a:schemeClr val="tx1"/>
              </a:solidFill>
              <a:miter lim="800000"/>
              <a:headEnd/>
              <a:tailEnd/>
            </a:ln>
            <a:effectLst/>
          </p:spPr>
          <p:txBody>
            <a:bodyPr wrap="none"/>
            <a:lstStyle/>
            <a:p>
              <a:endParaRPr lang="en-US"/>
            </a:p>
          </p:txBody>
        </p:sp>
        <p:sp>
          <p:nvSpPr>
            <p:cNvPr id="317451" name="Line 11"/>
            <p:cNvSpPr>
              <a:spLocks noChangeShapeType="1"/>
            </p:cNvSpPr>
            <p:nvPr/>
          </p:nvSpPr>
          <p:spPr bwMode="auto">
            <a:xfrm flipH="1">
              <a:off x="1257" y="2678"/>
              <a:ext cx="245" cy="0"/>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7452" name="Line 12"/>
            <p:cNvSpPr>
              <a:spLocks noChangeShapeType="1"/>
            </p:cNvSpPr>
            <p:nvPr/>
          </p:nvSpPr>
          <p:spPr bwMode="auto">
            <a:xfrm>
              <a:off x="1256" y="2594"/>
              <a:ext cx="157" cy="0"/>
            </a:xfrm>
            <a:prstGeom prst="line">
              <a:avLst/>
            </a:prstGeom>
            <a:noFill/>
            <a:ln w="9525">
              <a:solidFill>
                <a:schemeClr val="tx1"/>
              </a:solidFill>
              <a:miter lim="800000"/>
              <a:headEnd/>
              <a:tailEnd/>
            </a:ln>
            <a:effectLst/>
          </p:spPr>
          <p:txBody>
            <a:bodyPr wrap="none"/>
            <a:lstStyle/>
            <a:p>
              <a:endParaRPr lang="en-US"/>
            </a:p>
          </p:txBody>
        </p:sp>
        <p:sp>
          <p:nvSpPr>
            <p:cNvPr id="317453" name="Line 13"/>
            <p:cNvSpPr>
              <a:spLocks noChangeShapeType="1"/>
            </p:cNvSpPr>
            <p:nvPr/>
          </p:nvSpPr>
          <p:spPr bwMode="auto">
            <a:xfrm>
              <a:off x="1255" y="2511"/>
              <a:ext cx="157" cy="0"/>
            </a:xfrm>
            <a:prstGeom prst="line">
              <a:avLst/>
            </a:prstGeom>
            <a:noFill/>
            <a:ln w="9525">
              <a:solidFill>
                <a:schemeClr val="tx1"/>
              </a:solidFill>
              <a:miter lim="800000"/>
              <a:headEnd/>
              <a:tailEnd/>
            </a:ln>
            <a:effectLst/>
          </p:spPr>
          <p:txBody>
            <a:bodyPr wrap="none"/>
            <a:lstStyle/>
            <a:p>
              <a:endParaRPr lang="en-US"/>
            </a:p>
          </p:txBody>
        </p:sp>
        <p:sp>
          <p:nvSpPr>
            <p:cNvPr id="317454" name="Line 14"/>
            <p:cNvSpPr>
              <a:spLocks noChangeShapeType="1"/>
            </p:cNvSpPr>
            <p:nvPr/>
          </p:nvSpPr>
          <p:spPr bwMode="auto">
            <a:xfrm>
              <a:off x="1257" y="2421"/>
              <a:ext cx="157" cy="0"/>
            </a:xfrm>
            <a:prstGeom prst="line">
              <a:avLst/>
            </a:prstGeom>
            <a:noFill/>
            <a:ln w="9525">
              <a:solidFill>
                <a:schemeClr val="tx1"/>
              </a:solidFill>
              <a:miter lim="800000"/>
              <a:headEnd/>
              <a:tailEnd/>
            </a:ln>
            <a:effectLst/>
          </p:spPr>
          <p:txBody>
            <a:bodyPr wrap="none"/>
            <a:lstStyle/>
            <a:p>
              <a:endParaRPr lang="en-US"/>
            </a:p>
          </p:txBody>
        </p:sp>
        <p:sp>
          <p:nvSpPr>
            <p:cNvPr id="317455" name="Line 15"/>
            <p:cNvSpPr>
              <a:spLocks noChangeShapeType="1"/>
            </p:cNvSpPr>
            <p:nvPr/>
          </p:nvSpPr>
          <p:spPr bwMode="auto">
            <a:xfrm>
              <a:off x="1256" y="2336"/>
              <a:ext cx="157" cy="0"/>
            </a:xfrm>
            <a:prstGeom prst="line">
              <a:avLst/>
            </a:prstGeom>
            <a:noFill/>
            <a:ln w="9525">
              <a:solidFill>
                <a:schemeClr val="tx1"/>
              </a:solidFill>
              <a:miter lim="800000"/>
              <a:headEnd/>
              <a:tailEnd/>
            </a:ln>
            <a:effectLst/>
          </p:spPr>
          <p:txBody>
            <a:bodyPr wrap="none"/>
            <a:lstStyle/>
            <a:p>
              <a:endParaRPr lang="en-US"/>
            </a:p>
          </p:txBody>
        </p:sp>
        <p:sp>
          <p:nvSpPr>
            <p:cNvPr id="317456" name="Line 16"/>
            <p:cNvSpPr>
              <a:spLocks noChangeShapeType="1"/>
            </p:cNvSpPr>
            <p:nvPr/>
          </p:nvSpPr>
          <p:spPr bwMode="auto">
            <a:xfrm>
              <a:off x="1254" y="2162"/>
              <a:ext cx="157" cy="0"/>
            </a:xfrm>
            <a:prstGeom prst="line">
              <a:avLst/>
            </a:prstGeom>
            <a:noFill/>
            <a:ln w="9525">
              <a:solidFill>
                <a:schemeClr val="tx1"/>
              </a:solidFill>
              <a:miter lim="800000"/>
              <a:headEnd/>
              <a:tailEnd/>
            </a:ln>
            <a:effectLst/>
          </p:spPr>
          <p:txBody>
            <a:bodyPr wrap="none"/>
            <a:lstStyle/>
            <a:p>
              <a:endParaRPr lang="en-US"/>
            </a:p>
          </p:txBody>
        </p:sp>
        <p:sp>
          <p:nvSpPr>
            <p:cNvPr id="317457" name="Line 17"/>
            <p:cNvSpPr>
              <a:spLocks noChangeShapeType="1"/>
            </p:cNvSpPr>
            <p:nvPr/>
          </p:nvSpPr>
          <p:spPr bwMode="auto">
            <a:xfrm>
              <a:off x="1256" y="2079"/>
              <a:ext cx="157" cy="0"/>
            </a:xfrm>
            <a:prstGeom prst="line">
              <a:avLst/>
            </a:prstGeom>
            <a:noFill/>
            <a:ln w="9525">
              <a:solidFill>
                <a:schemeClr val="tx1"/>
              </a:solidFill>
              <a:miter lim="800000"/>
              <a:headEnd/>
              <a:tailEnd/>
            </a:ln>
            <a:effectLst/>
          </p:spPr>
          <p:txBody>
            <a:bodyPr wrap="none"/>
            <a:lstStyle/>
            <a:p>
              <a:endParaRPr lang="en-US"/>
            </a:p>
          </p:txBody>
        </p:sp>
        <p:sp>
          <p:nvSpPr>
            <p:cNvPr id="317458" name="Line 18"/>
            <p:cNvSpPr>
              <a:spLocks noChangeShapeType="1"/>
            </p:cNvSpPr>
            <p:nvPr/>
          </p:nvSpPr>
          <p:spPr bwMode="auto">
            <a:xfrm>
              <a:off x="1256" y="1994"/>
              <a:ext cx="157" cy="0"/>
            </a:xfrm>
            <a:prstGeom prst="line">
              <a:avLst/>
            </a:prstGeom>
            <a:noFill/>
            <a:ln w="9525">
              <a:solidFill>
                <a:schemeClr val="tx1"/>
              </a:solidFill>
              <a:miter lim="800000"/>
              <a:headEnd/>
              <a:tailEnd/>
            </a:ln>
            <a:effectLst/>
          </p:spPr>
          <p:txBody>
            <a:bodyPr wrap="none"/>
            <a:lstStyle/>
            <a:p>
              <a:endParaRPr lang="en-US"/>
            </a:p>
          </p:txBody>
        </p:sp>
        <p:sp>
          <p:nvSpPr>
            <p:cNvPr id="317459" name="Line 19"/>
            <p:cNvSpPr>
              <a:spLocks noChangeShapeType="1"/>
            </p:cNvSpPr>
            <p:nvPr/>
          </p:nvSpPr>
          <p:spPr bwMode="auto">
            <a:xfrm>
              <a:off x="1256" y="1911"/>
              <a:ext cx="157" cy="0"/>
            </a:xfrm>
            <a:prstGeom prst="line">
              <a:avLst/>
            </a:prstGeom>
            <a:noFill/>
            <a:ln w="9525">
              <a:solidFill>
                <a:schemeClr val="tx1"/>
              </a:solidFill>
              <a:miter lim="800000"/>
              <a:headEnd/>
              <a:tailEnd/>
            </a:ln>
            <a:effectLst/>
          </p:spPr>
          <p:txBody>
            <a:bodyPr wrap="none"/>
            <a:lstStyle/>
            <a:p>
              <a:endParaRPr lang="en-US"/>
            </a:p>
          </p:txBody>
        </p:sp>
        <p:sp>
          <p:nvSpPr>
            <p:cNvPr id="317460" name="Text Box 20"/>
            <p:cNvSpPr txBox="1">
              <a:spLocks noChangeArrowheads="1"/>
            </p:cNvSpPr>
            <p:nvPr/>
          </p:nvSpPr>
          <p:spPr bwMode="auto">
            <a:xfrm>
              <a:off x="1516" y="2151"/>
              <a:ext cx="169" cy="173"/>
            </a:xfrm>
            <a:prstGeom prst="rect">
              <a:avLst/>
            </a:prstGeom>
            <a:noFill/>
            <a:ln w="9525">
              <a:noFill/>
              <a:miter lim="800000"/>
              <a:headEnd/>
              <a:tailEnd/>
            </a:ln>
            <a:effectLst/>
          </p:spPr>
          <p:txBody>
            <a:bodyPr wrap="none">
              <a:spAutoFit/>
            </a:bodyPr>
            <a:lstStyle/>
            <a:p>
              <a:pPr eaLnBrk="1" hangingPunct="1"/>
              <a:r>
                <a:rPr lang="en-US" sz="1200" b="0"/>
                <a:t>5</a:t>
              </a:r>
            </a:p>
          </p:txBody>
        </p:sp>
        <p:sp>
          <p:nvSpPr>
            <p:cNvPr id="317461" name="Text Box 21"/>
            <p:cNvSpPr txBox="1">
              <a:spLocks noChangeArrowheads="1"/>
            </p:cNvSpPr>
            <p:nvPr/>
          </p:nvSpPr>
          <p:spPr bwMode="auto">
            <a:xfrm>
              <a:off x="1504" y="2577"/>
              <a:ext cx="169" cy="173"/>
            </a:xfrm>
            <a:prstGeom prst="rect">
              <a:avLst/>
            </a:prstGeom>
            <a:noFill/>
            <a:ln w="9525">
              <a:noFill/>
              <a:miter lim="800000"/>
              <a:headEnd/>
              <a:tailEnd/>
            </a:ln>
            <a:effectLst/>
          </p:spPr>
          <p:txBody>
            <a:bodyPr wrap="none">
              <a:spAutoFit/>
            </a:bodyPr>
            <a:lstStyle/>
            <a:p>
              <a:pPr eaLnBrk="1" hangingPunct="1"/>
              <a:r>
                <a:rPr lang="en-US" sz="1200" b="0"/>
                <a:t>0</a:t>
              </a:r>
            </a:p>
          </p:txBody>
        </p:sp>
        <p:sp>
          <p:nvSpPr>
            <p:cNvPr id="317462" name="Text Box 22"/>
            <p:cNvSpPr txBox="1">
              <a:spLocks noChangeArrowheads="1"/>
            </p:cNvSpPr>
            <p:nvPr/>
          </p:nvSpPr>
          <p:spPr bwMode="auto">
            <a:xfrm>
              <a:off x="1479" y="1719"/>
              <a:ext cx="222" cy="173"/>
            </a:xfrm>
            <a:prstGeom prst="rect">
              <a:avLst/>
            </a:prstGeom>
            <a:noFill/>
            <a:ln w="9525">
              <a:noFill/>
              <a:miter lim="800000"/>
              <a:headEnd/>
              <a:tailEnd/>
            </a:ln>
            <a:effectLst/>
          </p:spPr>
          <p:txBody>
            <a:bodyPr wrap="none">
              <a:spAutoFit/>
            </a:bodyPr>
            <a:lstStyle/>
            <a:p>
              <a:pPr eaLnBrk="1" hangingPunct="1"/>
              <a:r>
                <a:rPr lang="en-US" sz="1200" b="0"/>
                <a:t>10</a:t>
              </a:r>
            </a:p>
          </p:txBody>
        </p:sp>
      </p:grpSp>
      <p:grpSp>
        <p:nvGrpSpPr>
          <p:cNvPr id="317463" name="Group 23"/>
          <p:cNvGrpSpPr>
            <a:grpSpLocks/>
          </p:cNvGrpSpPr>
          <p:nvPr/>
        </p:nvGrpSpPr>
        <p:grpSpPr bwMode="auto">
          <a:xfrm>
            <a:off x="762000" y="1947863"/>
            <a:ext cx="1219200" cy="4119562"/>
            <a:chOff x="480" y="813"/>
            <a:chExt cx="768" cy="2595"/>
          </a:xfrm>
        </p:grpSpPr>
        <p:sp>
          <p:nvSpPr>
            <p:cNvPr id="317464" name="Rectangle 24"/>
            <p:cNvSpPr>
              <a:spLocks noChangeArrowheads="1"/>
            </p:cNvSpPr>
            <p:nvPr/>
          </p:nvSpPr>
          <p:spPr bwMode="auto">
            <a:xfrm>
              <a:off x="480" y="813"/>
              <a:ext cx="768" cy="2595"/>
            </a:xfrm>
            <a:prstGeom prst="rect">
              <a:avLst/>
            </a:prstGeom>
            <a:solidFill>
              <a:srgbClr val="F7EEE5">
                <a:alpha val="75999"/>
              </a:srgbClr>
            </a:solidFill>
            <a:ln w="9525">
              <a:solidFill>
                <a:schemeClr val="tx1"/>
              </a:solidFill>
              <a:miter lim="800000"/>
              <a:headEnd/>
              <a:tailEnd/>
            </a:ln>
            <a:effectLst/>
          </p:spPr>
          <p:txBody>
            <a:bodyPr wrap="none" anchor="ctr"/>
            <a:lstStyle/>
            <a:p>
              <a:endParaRPr lang="en-US"/>
            </a:p>
          </p:txBody>
        </p:sp>
        <p:sp>
          <p:nvSpPr>
            <p:cNvPr id="317465" name="Line 25"/>
            <p:cNvSpPr>
              <a:spLocks noChangeShapeType="1"/>
            </p:cNvSpPr>
            <p:nvPr/>
          </p:nvSpPr>
          <p:spPr bwMode="auto">
            <a:xfrm>
              <a:off x="926" y="919"/>
              <a:ext cx="322" cy="0"/>
            </a:xfrm>
            <a:prstGeom prst="line">
              <a:avLst/>
            </a:prstGeom>
            <a:noFill/>
            <a:ln w="9525">
              <a:solidFill>
                <a:schemeClr val="tx1"/>
              </a:solidFill>
              <a:miter lim="800000"/>
              <a:headEnd/>
              <a:tailEnd/>
            </a:ln>
            <a:effectLst/>
          </p:spPr>
          <p:txBody>
            <a:bodyPr wrap="none"/>
            <a:lstStyle/>
            <a:p>
              <a:endParaRPr lang="en-US"/>
            </a:p>
          </p:txBody>
        </p:sp>
        <p:sp>
          <p:nvSpPr>
            <p:cNvPr id="317466" name="Line 26"/>
            <p:cNvSpPr>
              <a:spLocks noChangeShapeType="1"/>
            </p:cNvSpPr>
            <p:nvPr/>
          </p:nvSpPr>
          <p:spPr bwMode="auto">
            <a:xfrm>
              <a:off x="1058" y="1015"/>
              <a:ext cx="190" cy="0"/>
            </a:xfrm>
            <a:prstGeom prst="line">
              <a:avLst/>
            </a:prstGeom>
            <a:noFill/>
            <a:ln w="9525">
              <a:solidFill>
                <a:schemeClr val="tx1"/>
              </a:solidFill>
              <a:miter lim="800000"/>
              <a:headEnd/>
              <a:tailEnd/>
            </a:ln>
            <a:effectLst/>
          </p:spPr>
          <p:txBody>
            <a:bodyPr wrap="none"/>
            <a:lstStyle/>
            <a:p>
              <a:endParaRPr lang="en-US"/>
            </a:p>
          </p:txBody>
        </p:sp>
        <p:sp>
          <p:nvSpPr>
            <p:cNvPr id="317467" name="Line 27"/>
            <p:cNvSpPr>
              <a:spLocks noChangeShapeType="1"/>
            </p:cNvSpPr>
            <p:nvPr/>
          </p:nvSpPr>
          <p:spPr bwMode="auto">
            <a:xfrm>
              <a:off x="1058" y="1111"/>
              <a:ext cx="190" cy="0"/>
            </a:xfrm>
            <a:prstGeom prst="line">
              <a:avLst/>
            </a:prstGeom>
            <a:noFill/>
            <a:ln w="9525">
              <a:solidFill>
                <a:schemeClr val="tx1"/>
              </a:solidFill>
              <a:miter lim="800000"/>
              <a:headEnd/>
              <a:tailEnd/>
            </a:ln>
            <a:effectLst/>
          </p:spPr>
          <p:txBody>
            <a:bodyPr wrap="none"/>
            <a:lstStyle/>
            <a:p>
              <a:endParaRPr lang="en-US"/>
            </a:p>
          </p:txBody>
        </p:sp>
        <p:sp>
          <p:nvSpPr>
            <p:cNvPr id="317468" name="Line 28"/>
            <p:cNvSpPr>
              <a:spLocks noChangeShapeType="1"/>
            </p:cNvSpPr>
            <p:nvPr/>
          </p:nvSpPr>
          <p:spPr bwMode="auto">
            <a:xfrm>
              <a:off x="1058" y="1201"/>
              <a:ext cx="190" cy="0"/>
            </a:xfrm>
            <a:prstGeom prst="line">
              <a:avLst/>
            </a:prstGeom>
            <a:noFill/>
            <a:ln w="9525">
              <a:solidFill>
                <a:schemeClr val="tx1"/>
              </a:solidFill>
              <a:miter lim="800000"/>
              <a:headEnd/>
              <a:tailEnd/>
            </a:ln>
            <a:effectLst/>
          </p:spPr>
          <p:txBody>
            <a:bodyPr wrap="none"/>
            <a:lstStyle/>
            <a:p>
              <a:endParaRPr lang="en-US"/>
            </a:p>
          </p:txBody>
        </p:sp>
        <p:sp>
          <p:nvSpPr>
            <p:cNvPr id="317469" name="Line 29"/>
            <p:cNvSpPr>
              <a:spLocks noChangeShapeType="1"/>
            </p:cNvSpPr>
            <p:nvPr/>
          </p:nvSpPr>
          <p:spPr bwMode="auto">
            <a:xfrm>
              <a:off x="1058" y="1297"/>
              <a:ext cx="190" cy="0"/>
            </a:xfrm>
            <a:prstGeom prst="line">
              <a:avLst/>
            </a:prstGeom>
            <a:noFill/>
            <a:ln w="9525">
              <a:solidFill>
                <a:schemeClr val="tx1"/>
              </a:solidFill>
              <a:miter lim="800000"/>
              <a:headEnd/>
              <a:tailEnd/>
            </a:ln>
            <a:effectLst/>
          </p:spPr>
          <p:txBody>
            <a:bodyPr wrap="none"/>
            <a:lstStyle/>
            <a:p>
              <a:endParaRPr lang="en-US"/>
            </a:p>
          </p:txBody>
        </p:sp>
        <p:sp>
          <p:nvSpPr>
            <p:cNvPr id="317470" name="Line 30"/>
            <p:cNvSpPr>
              <a:spLocks noChangeShapeType="1"/>
            </p:cNvSpPr>
            <p:nvPr/>
          </p:nvSpPr>
          <p:spPr bwMode="auto">
            <a:xfrm>
              <a:off x="870" y="1394"/>
              <a:ext cx="378" cy="0"/>
            </a:xfrm>
            <a:prstGeom prst="line">
              <a:avLst/>
            </a:prstGeom>
            <a:noFill/>
            <a:ln w="9525">
              <a:solidFill>
                <a:schemeClr val="tx1"/>
              </a:solidFill>
              <a:miter lim="800000"/>
              <a:headEnd/>
              <a:tailEnd/>
            </a:ln>
            <a:effectLst/>
          </p:spPr>
          <p:txBody>
            <a:bodyPr wrap="none"/>
            <a:lstStyle/>
            <a:p>
              <a:endParaRPr lang="en-US"/>
            </a:p>
          </p:txBody>
        </p:sp>
        <p:sp>
          <p:nvSpPr>
            <p:cNvPr id="317471" name="Line 31"/>
            <p:cNvSpPr>
              <a:spLocks noChangeShapeType="1"/>
            </p:cNvSpPr>
            <p:nvPr/>
          </p:nvSpPr>
          <p:spPr bwMode="auto">
            <a:xfrm>
              <a:off x="1056" y="1490"/>
              <a:ext cx="190" cy="0"/>
            </a:xfrm>
            <a:prstGeom prst="line">
              <a:avLst/>
            </a:prstGeom>
            <a:noFill/>
            <a:ln w="9525">
              <a:solidFill>
                <a:schemeClr val="tx1"/>
              </a:solidFill>
              <a:miter lim="800000"/>
              <a:headEnd/>
              <a:tailEnd/>
            </a:ln>
            <a:effectLst/>
          </p:spPr>
          <p:txBody>
            <a:bodyPr wrap="none"/>
            <a:lstStyle/>
            <a:p>
              <a:endParaRPr lang="en-US"/>
            </a:p>
          </p:txBody>
        </p:sp>
        <p:sp>
          <p:nvSpPr>
            <p:cNvPr id="317472" name="Line 32"/>
            <p:cNvSpPr>
              <a:spLocks noChangeShapeType="1"/>
            </p:cNvSpPr>
            <p:nvPr/>
          </p:nvSpPr>
          <p:spPr bwMode="auto">
            <a:xfrm>
              <a:off x="1056" y="1586"/>
              <a:ext cx="190" cy="0"/>
            </a:xfrm>
            <a:prstGeom prst="line">
              <a:avLst/>
            </a:prstGeom>
            <a:noFill/>
            <a:ln w="9525">
              <a:solidFill>
                <a:schemeClr val="tx1"/>
              </a:solidFill>
              <a:miter lim="800000"/>
              <a:headEnd/>
              <a:tailEnd/>
            </a:ln>
            <a:effectLst/>
          </p:spPr>
          <p:txBody>
            <a:bodyPr wrap="none"/>
            <a:lstStyle/>
            <a:p>
              <a:endParaRPr lang="en-US"/>
            </a:p>
          </p:txBody>
        </p:sp>
        <p:sp>
          <p:nvSpPr>
            <p:cNvPr id="317473" name="Line 33"/>
            <p:cNvSpPr>
              <a:spLocks noChangeShapeType="1"/>
            </p:cNvSpPr>
            <p:nvPr/>
          </p:nvSpPr>
          <p:spPr bwMode="auto">
            <a:xfrm>
              <a:off x="1056" y="1676"/>
              <a:ext cx="190" cy="0"/>
            </a:xfrm>
            <a:prstGeom prst="line">
              <a:avLst/>
            </a:prstGeom>
            <a:noFill/>
            <a:ln w="9525">
              <a:solidFill>
                <a:schemeClr val="tx1"/>
              </a:solidFill>
              <a:miter lim="800000"/>
              <a:headEnd/>
              <a:tailEnd/>
            </a:ln>
            <a:effectLst/>
          </p:spPr>
          <p:txBody>
            <a:bodyPr wrap="none"/>
            <a:lstStyle/>
            <a:p>
              <a:endParaRPr lang="en-US"/>
            </a:p>
          </p:txBody>
        </p:sp>
        <p:sp>
          <p:nvSpPr>
            <p:cNvPr id="317474" name="Line 34"/>
            <p:cNvSpPr>
              <a:spLocks noChangeShapeType="1"/>
            </p:cNvSpPr>
            <p:nvPr/>
          </p:nvSpPr>
          <p:spPr bwMode="auto">
            <a:xfrm>
              <a:off x="1056" y="1772"/>
              <a:ext cx="190" cy="0"/>
            </a:xfrm>
            <a:prstGeom prst="line">
              <a:avLst/>
            </a:prstGeom>
            <a:noFill/>
            <a:ln w="9525">
              <a:solidFill>
                <a:schemeClr val="tx1"/>
              </a:solidFill>
              <a:miter lim="800000"/>
              <a:headEnd/>
              <a:tailEnd/>
            </a:ln>
            <a:effectLst/>
          </p:spPr>
          <p:txBody>
            <a:bodyPr wrap="none"/>
            <a:lstStyle/>
            <a:p>
              <a:endParaRPr lang="en-US"/>
            </a:p>
          </p:txBody>
        </p:sp>
        <p:sp>
          <p:nvSpPr>
            <p:cNvPr id="317475" name="Line 35"/>
            <p:cNvSpPr>
              <a:spLocks noChangeShapeType="1"/>
            </p:cNvSpPr>
            <p:nvPr/>
          </p:nvSpPr>
          <p:spPr bwMode="auto">
            <a:xfrm>
              <a:off x="922" y="1869"/>
              <a:ext cx="322" cy="0"/>
            </a:xfrm>
            <a:prstGeom prst="line">
              <a:avLst/>
            </a:prstGeom>
            <a:noFill/>
            <a:ln w="9525">
              <a:solidFill>
                <a:schemeClr val="tx1"/>
              </a:solidFill>
              <a:miter lim="800000"/>
              <a:headEnd/>
              <a:tailEnd/>
            </a:ln>
            <a:effectLst/>
          </p:spPr>
          <p:txBody>
            <a:bodyPr wrap="none"/>
            <a:lstStyle/>
            <a:p>
              <a:endParaRPr lang="en-US"/>
            </a:p>
          </p:txBody>
        </p:sp>
        <p:sp>
          <p:nvSpPr>
            <p:cNvPr id="317476" name="Line 36"/>
            <p:cNvSpPr>
              <a:spLocks noChangeShapeType="1"/>
            </p:cNvSpPr>
            <p:nvPr/>
          </p:nvSpPr>
          <p:spPr bwMode="auto">
            <a:xfrm>
              <a:off x="1054" y="1965"/>
              <a:ext cx="190" cy="0"/>
            </a:xfrm>
            <a:prstGeom prst="line">
              <a:avLst/>
            </a:prstGeom>
            <a:noFill/>
            <a:ln w="9525">
              <a:solidFill>
                <a:schemeClr val="tx1"/>
              </a:solidFill>
              <a:miter lim="800000"/>
              <a:headEnd/>
              <a:tailEnd/>
            </a:ln>
            <a:effectLst/>
          </p:spPr>
          <p:txBody>
            <a:bodyPr wrap="none"/>
            <a:lstStyle/>
            <a:p>
              <a:endParaRPr lang="en-US"/>
            </a:p>
          </p:txBody>
        </p:sp>
        <p:sp>
          <p:nvSpPr>
            <p:cNvPr id="317477" name="Line 37"/>
            <p:cNvSpPr>
              <a:spLocks noChangeShapeType="1"/>
            </p:cNvSpPr>
            <p:nvPr/>
          </p:nvSpPr>
          <p:spPr bwMode="auto">
            <a:xfrm>
              <a:off x="1054" y="2061"/>
              <a:ext cx="190" cy="0"/>
            </a:xfrm>
            <a:prstGeom prst="line">
              <a:avLst/>
            </a:prstGeom>
            <a:noFill/>
            <a:ln w="9525">
              <a:solidFill>
                <a:schemeClr val="tx1"/>
              </a:solidFill>
              <a:miter lim="800000"/>
              <a:headEnd/>
              <a:tailEnd/>
            </a:ln>
            <a:effectLst/>
          </p:spPr>
          <p:txBody>
            <a:bodyPr wrap="none"/>
            <a:lstStyle/>
            <a:p>
              <a:endParaRPr lang="en-US"/>
            </a:p>
          </p:txBody>
        </p:sp>
        <p:sp>
          <p:nvSpPr>
            <p:cNvPr id="317478" name="Line 38"/>
            <p:cNvSpPr>
              <a:spLocks noChangeShapeType="1"/>
            </p:cNvSpPr>
            <p:nvPr/>
          </p:nvSpPr>
          <p:spPr bwMode="auto">
            <a:xfrm>
              <a:off x="1054" y="2151"/>
              <a:ext cx="190" cy="0"/>
            </a:xfrm>
            <a:prstGeom prst="line">
              <a:avLst/>
            </a:prstGeom>
            <a:noFill/>
            <a:ln w="9525">
              <a:solidFill>
                <a:schemeClr val="tx1"/>
              </a:solidFill>
              <a:miter lim="800000"/>
              <a:headEnd/>
              <a:tailEnd/>
            </a:ln>
            <a:effectLst/>
          </p:spPr>
          <p:txBody>
            <a:bodyPr wrap="none"/>
            <a:lstStyle/>
            <a:p>
              <a:endParaRPr lang="en-US"/>
            </a:p>
          </p:txBody>
        </p:sp>
        <p:sp>
          <p:nvSpPr>
            <p:cNvPr id="317479" name="Line 39"/>
            <p:cNvSpPr>
              <a:spLocks noChangeShapeType="1"/>
            </p:cNvSpPr>
            <p:nvPr/>
          </p:nvSpPr>
          <p:spPr bwMode="auto">
            <a:xfrm>
              <a:off x="1054" y="2247"/>
              <a:ext cx="190" cy="0"/>
            </a:xfrm>
            <a:prstGeom prst="line">
              <a:avLst/>
            </a:prstGeom>
            <a:noFill/>
            <a:ln w="9525">
              <a:solidFill>
                <a:schemeClr val="tx1"/>
              </a:solidFill>
              <a:miter lim="800000"/>
              <a:headEnd/>
              <a:tailEnd/>
            </a:ln>
            <a:effectLst/>
          </p:spPr>
          <p:txBody>
            <a:bodyPr wrap="none"/>
            <a:lstStyle/>
            <a:p>
              <a:endParaRPr lang="en-US"/>
            </a:p>
          </p:txBody>
        </p:sp>
        <p:sp>
          <p:nvSpPr>
            <p:cNvPr id="317480" name="Line 40"/>
            <p:cNvSpPr>
              <a:spLocks noChangeShapeType="1"/>
            </p:cNvSpPr>
            <p:nvPr/>
          </p:nvSpPr>
          <p:spPr bwMode="auto">
            <a:xfrm>
              <a:off x="869" y="2346"/>
              <a:ext cx="378" cy="0"/>
            </a:xfrm>
            <a:prstGeom prst="line">
              <a:avLst/>
            </a:prstGeom>
            <a:noFill/>
            <a:ln w="9525">
              <a:solidFill>
                <a:schemeClr val="tx1"/>
              </a:solidFill>
              <a:miter lim="800000"/>
              <a:headEnd/>
              <a:tailEnd/>
            </a:ln>
            <a:effectLst/>
          </p:spPr>
          <p:txBody>
            <a:bodyPr wrap="none"/>
            <a:lstStyle/>
            <a:p>
              <a:endParaRPr lang="en-US"/>
            </a:p>
          </p:txBody>
        </p:sp>
        <p:sp>
          <p:nvSpPr>
            <p:cNvPr id="317481" name="Line 41"/>
            <p:cNvSpPr>
              <a:spLocks noChangeShapeType="1"/>
            </p:cNvSpPr>
            <p:nvPr/>
          </p:nvSpPr>
          <p:spPr bwMode="auto">
            <a:xfrm>
              <a:off x="1055" y="2442"/>
              <a:ext cx="190" cy="0"/>
            </a:xfrm>
            <a:prstGeom prst="line">
              <a:avLst/>
            </a:prstGeom>
            <a:noFill/>
            <a:ln w="9525">
              <a:solidFill>
                <a:schemeClr val="tx1"/>
              </a:solidFill>
              <a:miter lim="800000"/>
              <a:headEnd/>
              <a:tailEnd/>
            </a:ln>
            <a:effectLst/>
          </p:spPr>
          <p:txBody>
            <a:bodyPr wrap="none"/>
            <a:lstStyle/>
            <a:p>
              <a:endParaRPr lang="en-US"/>
            </a:p>
          </p:txBody>
        </p:sp>
        <p:sp>
          <p:nvSpPr>
            <p:cNvPr id="317482" name="Line 42"/>
            <p:cNvSpPr>
              <a:spLocks noChangeShapeType="1"/>
            </p:cNvSpPr>
            <p:nvPr/>
          </p:nvSpPr>
          <p:spPr bwMode="auto">
            <a:xfrm>
              <a:off x="1055" y="2538"/>
              <a:ext cx="190" cy="0"/>
            </a:xfrm>
            <a:prstGeom prst="line">
              <a:avLst/>
            </a:prstGeom>
            <a:noFill/>
            <a:ln w="9525">
              <a:solidFill>
                <a:schemeClr val="tx1"/>
              </a:solidFill>
              <a:miter lim="800000"/>
              <a:headEnd/>
              <a:tailEnd/>
            </a:ln>
            <a:effectLst/>
          </p:spPr>
          <p:txBody>
            <a:bodyPr wrap="none"/>
            <a:lstStyle/>
            <a:p>
              <a:endParaRPr lang="en-US"/>
            </a:p>
          </p:txBody>
        </p:sp>
        <p:sp>
          <p:nvSpPr>
            <p:cNvPr id="317483" name="Line 43"/>
            <p:cNvSpPr>
              <a:spLocks noChangeShapeType="1"/>
            </p:cNvSpPr>
            <p:nvPr/>
          </p:nvSpPr>
          <p:spPr bwMode="auto">
            <a:xfrm>
              <a:off x="1055" y="2628"/>
              <a:ext cx="190" cy="0"/>
            </a:xfrm>
            <a:prstGeom prst="line">
              <a:avLst/>
            </a:prstGeom>
            <a:noFill/>
            <a:ln w="9525">
              <a:solidFill>
                <a:schemeClr val="tx1"/>
              </a:solidFill>
              <a:miter lim="800000"/>
              <a:headEnd/>
              <a:tailEnd/>
            </a:ln>
            <a:effectLst/>
          </p:spPr>
          <p:txBody>
            <a:bodyPr wrap="none"/>
            <a:lstStyle/>
            <a:p>
              <a:endParaRPr lang="en-US"/>
            </a:p>
          </p:txBody>
        </p:sp>
        <p:sp>
          <p:nvSpPr>
            <p:cNvPr id="317484" name="Line 44"/>
            <p:cNvSpPr>
              <a:spLocks noChangeShapeType="1"/>
            </p:cNvSpPr>
            <p:nvPr/>
          </p:nvSpPr>
          <p:spPr bwMode="auto">
            <a:xfrm>
              <a:off x="1055" y="2724"/>
              <a:ext cx="190" cy="0"/>
            </a:xfrm>
            <a:prstGeom prst="line">
              <a:avLst/>
            </a:prstGeom>
            <a:noFill/>
            <a:ln w="9525">
              <a:solidFill>
                <a:schemeClr val="tx1"/>
              </a:solidFill>
              <a:miter lim="800000"/>
              <a:headEnd/>
              <a:tailEnd/>
            </a:ln>
            <a:effectLst/>
          </p:spPr>
          <p:txBody>
            <a:bodyPr wrap="none"/>
            <a:lstStyle/>
            <a:p>
              <a:endParaRPr lang="en-US"/>
            </a:p>
          </p:txBody>
        </p:sp>
        <p:sp>
          <p:nvSpPr>
            <p:cNvPr id="317485" name="Line 45"/>
            <p:cNvSpPr>
              <a:spLocks noChangeShapeType="1"/>
            </p:cNvSpPr>
            <p:nvPr/>
          </p:nvSpPr>
          <p:spPr bwMode="auto">
            <a:xfrm>
              <a:off x="926" y="2823"/>
              <a:ext cx="322" cy="0"/>
            </a:xfrm>
            <a:prstGeom prst="line">
              <a:avLst/>
            </a:prstGeom>
            <a:noFill/>
            <a:ln w="9525">
              <a:solidFill>
                <a:schemeClr val="tx1"/>
              </a:solidFill>
              <a:miter lim="800000"/>
              <a:headEnd/>
              <a:tailEnd/>
            </a:ln>
            <a:effectLst/>
          </p:spPr>
          <p:txBody>
            <a:bodyPr wrap="none"/>
            <a:lstStyle/>
            <a:p>
              <a:endParaRPr lang="en-US"/>
            </a:p>
          </p:txBody>
        </p:sp>
        <p:sp>
          <p:nvSpPr>
            <p:cNvPr id="317486" name="Line 46"/>
            <p:cNvSpPr>
              <a:spLocks noChangeShapeType="1"/>
            </p:cNvSpPr>
            <p:nvPr/>
          </p:nvSpPr>
          <p:spPr bwMode="auto">
            <a:xfrm>
              <a:off x="1055" y="2919"/>
              <a:ext cx="190" cy="0"/>
            </a:xfrm>
            <a:prstGeom prst="line">
              <a:avLst/>
            </a:prstGeom>
            <a:noFill/>
            <a:ln w="9525">
              <a:solidFill>
                <a:schemeClr val="tx1"/>
              </a:solidFill>
              <a:miter lim="800000"/>
              <a:headEnd/>
              <a:tailEnd/>
            </a:ln>
            <a:effectLst/>
          </p:spPr>
          <p:txBody>
            <a:bodyPr wrap="none"/>
            <a:lstStyle/>
            <a:p>
              <a:endParaRPr lang="en-US"/>
            </a:p>
          </p:txBody>
        </p:sp>
        <p:sp>
          <p:nvSpPr>
            <p:cNvPr id="317487" name="Line 47"/>
            <p:cNvSpPr>
              <a:spLocks noChangeShapeType="1"/>
            </p:cNvSpPr>
            <p:nvPr/>
          </p:nvSpPr>
          <p:spPr bwMode="auto">
            <a:xfrm>
              <a:off x="1055" y="3015"/>
              <a:ext cx="190" cy="0"/>
            </a:xfrm>
            <a:prstGeom prst="line">
              <a:avLst/>
            </a:prstGeom>
            <a:noFill/>
            <a:ln w="9525">
              <a:solidFill>
                <a:schemeClr val="tx1"/>
              </a:solidFill>
              <a:miter lim="800000"/>
              <a:headEnd/>
              <a:tailEnd/>
            </a:ln>
            <a:effectLst/>
          </p:spPr>
          <p:txBody>
            <a:bodyPr wrap="none"/>
            <a:lstStyle/>
            <a:p>
              <a:endParaRPr lang="en-US"/>
            </a:p>
          </p:txBody>
        </p:sp>
        <p:sp>
          <p:nvSpPr>
            <p:cNvPr id="317488" name="Line 48"/>
            <p:cNvSpPr>
              <a:spLocks noChangeShapeType="1"/>
            </p:cNvSpPr>
            <p:nvPr/>
          </p:nvSpPr>
          <p:spPr bwMode="auto">
            <a:xfrm>
              <a:off x="1055" y="3105"/>
              <a:ext cx="190" cy="0"/>
            </a:xfrm>
            <a:prstGeom prst="line">
              <a:avLst/>
            </a:prstGeom>
            <a:noFill/>
            <a:ln w="9525">
              <a:solidFill>
                <a:schemeClr val="tx1"/>
              </a:solidFill>
              <a:miter lim="800000"/>
              <a:headEnd/>
              <a:tailEnd/>
            </a:ln>
            <a:effectLst/>
          </p:spPr>
          <p:txBody>
            <a:bodyPr wrap="none"/>
            <a:lstStyle/>
            <a:p>
              <a:endParaRPr lang="en-US"/>
            </a:p>
          </p:txBody>
        </p:sp>
        <p:sp>
          <p:nvSpPr>
            <p:cNvPr id="317489" name="Line 49"/>
            <p:cNvSpPr>
              <a:spLocks noChangeShapeType="1"/>
            </p:cNvSpPr>
            <p:nvPr/>
          </p:nvSpPr>
          <p:spPr bwMode="auto">
            <a:xfrm>
              <a:off x="1055" y="3201"/>
              <a:ext cx="190" cy="0"/>
            </a:xfrm>
            <a:prstGeom prst="line">
              <a:avLst/>
            </a:prstGeom>
            <a:noFill/>
            <a:ln w="9525">
              <a:solidFill>
                <a:schemeClr val="tx1"/>
              </a:solidFill>
              <a:miter lim="800000"/>
              <a:headEnd/>
              <a:tailEnd/>
            </a:ln>
            <a:effectLst/>
          </p:spPr>
          <p:txBody>
            <a:bodyPr wrap="none"/>
            <a:lstStyle/>
            <a:p>
              <a:endParaRPr lang="en-US"/>
            </a:p>
          </p:txBody>
        </p:sp>
        <p:sp>
          <p:nvSpPr>
            <p:cNvPr id="317490" name="Text Box 50"/>
            <p:cNvSpPr txBox="1">
              <a:spLocks noChangeArrowheads="1"/>
            </p:cNvSpPr>
            <p:nvPr/>
          </p:nvSpPr>
          <p:spPr bwMode="auto">
            <a:xfrm>
              <a:off x="554" y="2260"/>
              <a:ext cx="275" cy="173"/>
            </a:xfrm>
            <a:prstGeom prst="rect">
              <a:avLst/>
            </a:prstGeom>
            <a:noFill/>
            <a:ln w="9525">
              <a:noFill/>
              <a:miter lim="800000"/>
              <a:headEnd/>
              <a:tailEnd/>
            </a:ln>
            <a:effectLst/>
          </p:spPr>
          <p:txBody>
            <a:bodyPr wrap="none">
              <a:spAutoFit/>
            </a:bodyPr>
            <a:lstStyle/>
            <a:p>
              <a:pPr eaLnBrk="1" hangingPunct="1"/>
              <a:r>
                <a:rPr lang="en-US" sz="1200" b="0"/>
                <a:t>750</a:t>
              </a:r>
            </a:p>
          </p:txBody>
        </p:sp>
        <p:sp>
          <p:nvSpPr>
            <p:cNvPr id="317491" name="Text Box 51"/>
            <p:cNvSpPr txBox="1">
              <a:spLocks noChangeArrowheads="1"/>
            </p:cNvSpPr>
            <p:nvPr/>
          </p:nvSpPr>
          <p:spPr bwMode="auto">
            <a:xfrm>
              <a:off x="571" y="3199"/>
              <a:ext cx="275" cy="173"/>
            </a:xfrm>
            <a:prstGeom prst="rect">
              <a:avLst/>
            </a:prstGeom>
            <a:noFill/>
            <a:ln w="9525">
              <a:noFill/>
              <a:miter lim="800000"/>
              <a:headEnd/>
              <a:tailEnd/>
            </a:ln>
            <a:effectLst/>
          </p:spPr>
          <p:txBody>
            <a:bodyPr wrap="none">
              <a:spAutoFit/>
            </a:bodyPr>
            <a:lstStyle/>
            <a:p>
              <a:pPr eaLnBrk="1" hangingPunct="1"/>
              <a:r>
                <a:rPr lang="en-US" sz="1200" b="0"/>
                <a:t>740</a:t>
              </a:r>
            </a:p>
          </p:txBody>
        </p:sp>
        <p:sp>
          <p:nvSpPr>
            <p:cNvPr id="317492" name="Text Box 52"/>
            <p:cNvSpPr txBox="1">
              <a:spLocks noChangeArrowheads="1"/>
            </p:cNvSpPr>
            <p:nvPr/>
          </p:nvSpPr>
          <p:spPr bwMode="auto">
            <a:xfrm>
              <a:off x="601" y="1311"/>
              <a:ext cx="275" cy="173"/>
            </a:xfrm>
            <a:prstGeom prst="rect">
              <a:avLst/>
            </a:prstGeom>
            <a:noFill/>
            <a:ln w="9525">
              <a:noFill/>
              <a:miter lim="800000"/>
              <a:headEnd/>
              <a:tailEnd/>
            </a:ln>
            <a:effectLst/>
          </p:spPr>
          <p:txBody>
            <a:bodyPr wrap="none">
              <a:spAutoFit/>
            </a:bodyPr>
            <a:lstStyle/>
            <a:p>
              <a:pPr eaLnBrk="1" hangingPunct="1"/>
              <a:r>
                <a:rPr lang="en-US" sz="1200" b="0"/>
                <a:t>760</a:t>
              </a:r>
            </a:p>
          </p:txBody>
        </p:sp>
        <p:sp>
          <p:nvSpPr>
            <p:cNvPr id="317493" name="Line 53"/>
            <p:cNvSpPr>
              <a:spLocks noChangeShapeType="1"/>
            </p:cNvSpPr>
            <p:nvPr/>
          </p:nvSpPr>
          <p:spPr bwMode="auto">
            <a:xfrm>
              <a:off x="869" y="3301"/>
              <a:ext cx="378" cy="0"/>
            </a:xfrm>
            <a:prstGeom prst="line">
              <a:avLst/>
            </a:prstGeom>
            <a:noFill/>
            <a:ln w="9525">
              <a:solidFill>
                <a:schemeClr val="tx1"/>
              </a:solidFill>
              <a:miter lim="800000"/>
              <a:headEnd/>
              <a:tailEnd/>
            </a:ln>
            <a:effectLst/>
          </p:spPr>
          <p:txBody>
            <a:bodyPr wrap="none"/>
            <a:lstStyle/>
            <a:p>
              <a:endParaRPr lang="en-US"/>
            </a:p>
          </p:txBody>
        </p:sp>
      </p:grpSp>
      <p:sp>
        <p:nvSpPr>
          <p:cNvPr id="317494" name="Text Box 54"/>
          <p:cNvSpPr txBox="1">
            <a:spLocks noChangeArrowheads="1"/>
          </p:cNvSpPr>
          <p:nvPr/>
        </p:nvSpPr>
        <p:spPr bwMode="auto">
          <a:xfrm>
            <a:off x="3482975" y="5243513"/>
            <a:ext cx="2476500" cy="336550"/>
          </a:xfrm>
          <a:prstGeom prst="rect">
            <a:avLst/>
          </a:prstGeom>
          <a:noFill/>
          <a:ln w="9525">
            <a:noFill/>
            <a:miter lim="800000"/>
            <a:headEnd/>
            <a:tailEnd/>
          </a:ln>
          <a:effectLst/>
        </p:spPr>
        <p:txBody>
          <a:bodyPr wrap="none">
            <a:spAutoFit/>
          </a:bodyPr>
          <a:lstStyle/>
          <a:p>
            <a:pPr eaLnBrk="1" hangingPunct="1"/>
            <a:r>
              <a:rPr lang="en-US" sz="1600" b="0"/>
              <a:t>What is the reading now?</a:t>
            </a:r>
          </a:p>
        </p:txBody>
      </p:sp>
      <p:sp>
        <p:nvSpPr>
          <p:cNvPr id="317495" name="Text Box 55"/>
          <p:cNvSpPr txBox="1">
            <a:spLocks noChangeArrowheads="1"/>
          </p:cNvSpPr>
          <p:nvPr/>
        </p:nvSpPr>
        <p:spPr bwMode="auto">
          <a:xfrm>
            <a:off x="5948363" y="5148263"/>
            <a:ext cx="903287" cy="457200"/>
          </a:xfrm>
          <a:prstGeom prst="rect">
            <a:avLst/>
          </a:prstGeom>
          <a:noFill/>
          <a:ln w="9525">
            <a:noFill/>
            <a:miter lim="800000"/>
            <a:headEnd/>
            <a:tailEnd/>
          </a:ln>
          <a:effectLst/>
        </p:spPr>
        <p:txBody>
          <a:bodyPr wrap="none">
            <a:spAutoFit/>
          </a:bodyPr>
          <a:lstStyle/>
          <a:p>
            <a:pPr eaLnBrk="1" hangingPunct="1"/>
            <a:r>
              <a:rPr lang="en-US" sz="2000" b="0"/>
              <a:t>741.9</a:t>
            </a:r>
            <a:r>
              <a:rPr lang="en-US" sz="2400" b="0"/>
              <a:t> </a:t>
            </a:r>
          </a:p>
        </p:txBody>
      </p:sp>
      <p:sp>
        <p:nvSpPr>
          <p:cNvPr id="317496" name="Line 56"/>
          <p:cNvSpPr>
            <a:spLocks noChangeShapeType="1"/>
          </p:cNvSpPr>
          <p:nvPr/>
        </p:nvSpPr>
        <p:spPr bwMode="auto">
          <a:xfrm flipH="1" flipV="1">
            <a:off x="2068513" y="4449763"/>
            <a:ext cx="1428750" cy="890587"/>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7497" name="Oval 57"/>
          <p:cNvSpPr>
            <a:spLocks noChangeArrowheads="1"/>
          </p:cNvSpPr>
          <p:nvPr/>
        </p:nvSpPr>
        <p:spPr bwMode="auto">
          <a:xfrm>
            <a:off x="1843088" y="4262438"/>
            <a:ext cx="228600" cy="228600"/>
          </a:xfrm>
          <a:prstGeom prst="ellipse">
            <a:avLst/>
          </a:prstGeom>
          <a:noFill/>
          <a:ln w="9525">
            <a:solidFill>
              <a:srgbClr val="FF0000"/>
            </a:solidFill>
            <a:miter lim="800000"/>
            <a:headEnd/>
            <a:tailEnd/>
          </a:ln>
          <a:effectLst/>
        </p:spPr>
        <p:txBody>
          <a:bodyPr wrap="none" anchor="ctr"/>
          <a:lstStyle/>
          <a:p>
            <a:endParaRPr lang="en-US"/>
          </a:p>
        </p:txBody>
      </p:sp>
      <p:sp>
        <p:nvSpPr>
          <p:cNvPr id="317498" name="Oval 58"/>
          <p:cNvSpPr>
            <a:spLocks noChangeArrowheads="1"/>
          </p:cNvSpPr>
          <p:nvPr/>
        </p:nvSpPr>
        <p:spPr bwMode="auto">
          <a:xfrm>
            <a:off x="1828800" y="4086225"/>
            <a:ext cx="228600" cy="228600"/>
          </a:xfrm>
          <a:prstGeom prst="ellipse">
            <a:avLst/>
          </a:prstGeom>
          <a:noFill/>
          <a:ln w="9525">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7444">
                                            <p:txEl>
                                              <p:pRg st="0" end="0"/>
                                            </p:txEl>
                                          </p:spTgt>
                                        </p:tgtEl>
                                        <p:attrNameLst>
                                          <p:attrName>style.visibility</p:attrName>
                                        </p:attrNameLst>
                                      </p:cBhvr>
                                      <p:to>
                                        <p:strVal val="visible"/>
                                      </p:to>
                                    </p:set>
                                    <p:anim calcmode="lin" valueType="num">
                                      <p:cBhvr>
                                        <p:cTn id="7" dur="500" fill="hold"/>
                                        <p:tgtEl>
                                          <p:spTgt spid="3174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4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74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7444">
                                            <p:txEl>
                                              <p:pRg st="2" end="2"/>
                                            </p:txEl>
                                          </p:spTgt>
                                        </p:tgtEl>
                                        <p:attrNameLst>
                                          <p:attrName>style.visibility</p:attrName>
                                        </p:attrNameLst>
                                      </p:cBhvr>
                                      <p:to>
                                        <p:strVal val="visible"/>
                                      </p:to>
                                    </p:set>
                                    <p:animEffect transition="in" filter="fade">
                                      <p:cBhvr>
                                        <p:cTn id="14" dur="2000"/>
                                        <p:tgtEl>
                                          <p:spTgt spid="31744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17445"/>
                                        </p:tgtEl>
                                        <p:attrNameLst>
                                          <p:attrName>style.visibility</p:attrName>
                                        </p:attrNameLst>
                                      </p:cBhvr>
                                      <p:to>
                                        <p:strVal val="visible"/>
                                      </p:to>
                                    </p:set>
                                    <p:animEffect transition="in" filter="dissolve">
                                      <p:cBhvr>
                                        <p:cTn id="19" dur="500"/>
                                        <p:tgtEl>
                                          <p:spTgt spid="31744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7498"/>
                                        </p:tgtEl>
                                        <p:attrNameLst>
                                          <p:attrName>style.visibility</p:attrName>
                                        </p:attrNameLst>
                                      </p:cBhvr>
                                      <p:to>
                                        <p:strVal val="visible"/>
                                      </p:to>
                                    </p:set>
                                    <p:anim calcmode="lin" valueType="num">
                                      <p:cBhvr>
                                        <p:cTn id="22" dur="1000" fill="hold"/>
                                        <p:tgtEl>
                                          <p:spTgt spid="317498"/>
                                        </p:tgtEl>
                                        <p:attrNameLst>
                                          <p:attrName>ppt_w</p:attrName>
                                        </p:attrNameLst>
                                      </p:cBhvr>
                                      <p:tavLst>
                                        <p:tav tm="0">
                                          <p:val>
                                            <p:strVal val="#ppt_w*0.70"/>
                                          </p:val>
                                        </p:tav>
                                        <p:tav tm="100000">
                                          <p:val>
                                            <p:strVal val="#ppt_w"/>
                                          </p:val>
                                        </p:tav>
                                      </p:tavLst>
                                    </p:anim>
                                    <p:anim calcmode="lin" valueType="num">
                                      <p:cBhvr>
                                        <p:cTn id="23" dur="1000" fill="hold"/>
                                        <p:tgtEl>
                                          <p:spTgt spid="317498"/>
                                        </p:tgtEl>
                                        <p:attrNameLst>
                                          <p:attrName>ppt_h</p:attrName>
                                        </p:attrNameLst>
                                      </p:cBhvr>
                                      <p:tavLst>
                                        <p:tav tm="0">
                                          <p:val>
                                            <p:strVal val="#ppt_h"/>
                                          </p:val>
                                        </p:tav>
                                        <p:tav tm="100000">
                                          <p:val>
                                            <p:strVal val="#ppt_h"/>
                                          </p:val>
                                        </p:tav>
                                      </p:tavLst>
                                    </p:anim>
                                    <p:animEffect transition="in" filter="fade">
                                      <p:cBhvr>
                                        <p:cTn id="24" dur="1000"/>
                                        <p:tgtEl>
                                          <p:spTgt spid="31749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7.40741E-7 L -2.5E-6 0.10255 " pathEditMode="relative" rAng="0" ptsTypes="AA">
                                      <p:cBhvr>
                                        <p:cTn id="28" dur="2000" fill="hold"/>
                                        <p:tgtEl>
                                          <p:spTgt spid="317447"/>
                                        </p:tgtEl>
                                        <p:attrNameLst>
                                          <p:attrName>ppt_x</p:attrName>
                                          <p:attrName>ppt_y</p:attrName>
                                        </p:attrNameLst>
                                      </p:cBhvr>
                                      <p:rCtr x="0" y="51"/>
                                    </p:animMotion>
                                  </p:childTnLst>
                                </p:cTn>
                              </p:par>
                              <p:par>
                                <p:cTn id="29" presetID="9" presetClass="exit" presetSubtype="0" fill="hold" grpId="1" nodeType="withEffect">
                                  <p:stCondLst>
                                    <p:cond delay="0"/>
                                  </p:stCondLst>
                                  <p:childTnLst>
                                    <p:animEffect transition="out" filter="dissolve">
                                      <p:cBhvr>
                                        <p:cTn id="30" dur="500"/>
                                        <p:tgtEl>
                                          <p:spTgt spid="317445"/>
                                        </p:tgtEl>
                                      </p:cBhvr>
                                    </p:animEffect>
                                    <p:set>
                                      <p:cBhvr>
                                        <p:cTn id="31" dur="1" fill="hold">
                                          <p:stCondLst>
                                            <p:cond delay="499"/>
                                          </p:stCondLst>
                                        </p:cTn>
                                        <p:tgtEl>
                                          <p:spTgt spid="317445"/>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317498"/>
                                        </p:tgtEl>
                                      </p:cBhvr>
                                    </p:animEffect>
                                    <p:set>
                                      <p:cBhvr>
                                        <p:cTn id="34" dur="1" fill="hold">
                                          <p:stCondLst>
                                            <p:cond delay="499"/>
                                          </p:stCondLst>
                                        </p:cTn>
                                        <p:tgtEl>
                                          <p:spTgt spid="317498"/>
                                        </p:tgtEl>
                                        <p:attrNameLst>
                                          <p:attrName>style.visibility</p:attrName>
                                        </p:attrNameLst>
                                      </p:cBhvr>
                                      <p:to>
                                        <p:strVal val="hidden"/>
                                      </p:to>
                                    </p:set>
                                  </p:childTnLst>
                                </p:cTn>
                              </p:par>
                              <p:par>
                                <p:cTn id="35" presetID="55" presetClass="exit" presetSubtype="0" fill="hold" grpId="0" nodeType="withEffect">
                                  <p:stCondLst>
                                    <p:cond delay="0"/>
                                  </p:stCondLst>
                                  <p:childTnLst>
                                    <p:anim calcmode="lin" valueType="num">
                                      <p:cBhvr>
                                        <p:cTn id="36" dur="1000"/>
                                        <p:tgtEl>
                                          <p:spTgt spid="317444">
                                            <p:txEl>
                                              <p:pRg st="0" end="0"/>
                                            </p:txEl>
                                          </p:spTgt>
                                        </p:tgtEl>
                                        <p:attrNameLst>
                                          <p:attrName>ppt_w</p:attrName>
                                        </p:attrNameLst>
                                      </p:cBhvr>
                                      <p:tavLst>
                                        <p:tav tm="0">
                                          <p:val>
                                            <p:strVal val="ppt_w"/>
                                          </p:val>
                                        </p:tav>
                                        <p:tav tm="100000">
                                          <p:val>
                                            <p:strVal val="ppt_w*0.70"/>
                                          </p:val>
                                        </p:tav>
                                      </p:tavLst>
                                    </p:anim>
                                    <p:anim calcmode="lin" valueType="num">
                                      <p:cBhvr>
                                        <p:cTn id="37" dur="1000"/>
                                        <p:tgtEl>
                                          <p:spTgt spid="317444">
                                            <p:txEl>
                                              <p:pRg st="0" end="0"/>
                                            </p:txEl>
                                          </p:spTgt>
                                        </p:tgtEl>
                                        <p:attrNameLst>
                                          <p:attrName>ppt_h</p:attrName>
                                        </p:attrNameLst>
                                      </p:cBhvr>
                                      <p:tavLst>
                                        <p:tav tm="0">
                                          <p:val>
                                            <p:strVal val="ppt_h"/>
                                          </p:val>
                                        </p:tav>
                                        <p:tav tm="100000">
                                          <p:val>
                                            <p:strVal val="ppt_h"/>
                                          </p:val>
                                        </p:tav>
                                      </p:tavLst>
                                    </p:anim>
                                    <p:animEffect transition="out" filter="fade">
                                      <p:cBhvr>
                                        <p:cTn id="38" dur="1000"/>
                                        <p:tgtEl>
                                          <p:spTgt spid="317444">
                                            <p:txEl>
                                              <p:pRg st="0" end="0"/>
                                            </p:txEl>
                                          </p:spTgt>
                                        </p:tgtEl>
                                      </p:cBhvr>
                                    </p:animEffect>
                                    <p:set>
                                      <p:cBhvr>
                                        <p:cTn id="39" dur="1" fill="hold">
                                          <p:stCondLst>
                                            <p:cond delay="999"/>
                                          </p:stCondLst>
                                        </p:cTn>
                                        <p:tgtEl>
                                          <p:spTgt spid="317444">
                                            <p:txEl>
                                              <p:pRg st="0" end="0"/>
                                            </p:txEl>
                                          </p:spTgt>
                                        </p:tgtEl>
                                        <p:attrNameLst>
                                          <p:attrName>style.visibility</p:attrName>
                                        </p:attrNameLst>
                                      </p:cBhvr>
                                      <p:to>
                                        <p:strVal val="hidden"/>
                                      </p:to>
                                    </p:set>
                                  </p:childTnLst>
                                </p:cTn>
                              </p:par>
                              <p:par>
                                <p:cTn id="40" presetID="55" presetClass="exit" presetSubtype="0" fill="hold" grpId="0" nodeType="withEffect">
                                  <p:stCondLst>
                                    <p:cond delay="0"/>
                                  </p:stCondLst>
                                  <p:childTnLst>
                                    <p:anim calcmode="lin" valueType="num">
                                      <p:cBhvr>
                                        <p:cTn id="41" dur="1000"/>
                                        <p:tgtEl>
                                          <p:spTgt spid="317444">
                                            <p:txEl>
                                              <p:pRg st="2" end="2"/>
                                            </p:txEl>
                                          </p:spTgt>
                                        </p:tgtEl>
                                        <p:attrNameLst>
                                          <p:attrName>ppt_w</p:attrName>
                                        </p:attrNameLst>
                                      </p:cBhvr>
                                      <p:tavLst>
                                        <p:tav tm="0">
                                          <p:val>
                                            <p:strVal val="ppt_w"/>
                                          </p:val>
                                        </p:tav>
                                        <p:tav tm="100000">
                                          <p:val>
                                            <p:strVal val="ppt_w*0.70"/>
                                          </p:val>
                                        </p:tav>
                                      </p:tavLst>
                                    </p:anim>
                                    <p:anim calcmode="lin" valueType="num">
                                      <p:cBhvr>
                                        <p:cTn id="42" dur="1000"/>
                                        <p:tgtEl>
                                          <p:spTgt spid="317444">
                                            <p:txEl>
                                              <p:pRg st="2" end="2"/>
                                            </p:txEl>
                                          </p:spTgt>
                                        </p:tgtEl>
                                        <p:attrNameLst>
                                          <p:attrName>ppt_h</p:attrName>
                                        </p:attrNameLst>
                                      </p:cBhvr>
                                      <p:tavLst>
                                        <p:tav tm="0">
                                          <p:val>
                                            <p:strVal val="ppt_h"/>
                                          </p:val>
                                        </p:tav>
                                        <p:tav tm="100000">
                                          <p:val>
                                            <p:strVal val="ppt_h"/>
                                          </p:val>
                                        </p:tav>
                                      </p:tavLst>
                                    </p:anim>
                                    <p:animEffect transition="out" filter="fade">
                                      <p:cBhvr>
                                        <p:cTn id="43" dur="1000"/>
                                        <p:tgtEl>
                                          <p:spTgt spid="317444">
                                            <p:txEl>
                                              <p:pRg st="2" end="2"/>
                                            </p:txEl>
                                          </p:spTgt>
                                        </p:tgtEl>
                                      </p:cBhvr>
                                    </p:animEffect>
                                    <p:set>
                                      <p:cBhvr>
                                        <p:cTn id="44" dur="1" fill="hold">
                                          <p:stCondLst>
                                            <p:cond delay="999"/>
                                          </p:stCondLst>
                                        </p:cTn>
                                        <p:tgtEl>
                                          <p:spTgt spid="317444">
                                            <p:txEl>
                                              <p:pRg st="2" end="2"/>
                                            </p:txEl>
                                          </p:spTgt>
                                        </p:tgtEl>
                                        <p:attrNameLst>
                                          <p:attrName>style.visibility</p:attrName>
                                        </p:attrNameLst>
                                      </p:cBhvr>
                                      <p:to>
                                        <p:strVal val="hidden"/>
                                      </p:to>
                                    </p:set>
                                  </p:childTnLst>
                                </p:cTn>
                              </p:par>
                              <p:par>
                                <p:cTn id="45" presetID="40" presetClass="entr" presetSubtype="0" fill="hold" grpId="0" nodeType="withEffect">
                                  <p:stCondLst>
                                    <p:cond delay="0"/>
                                  </p:stCondLst>
                                  <p:iterate type="lt">
                                    <p:tmPct val="10000"/>
                                  </p:iterate>
                                  <p:childTnLst>
                                    <p:set>
                                      <p:cBhvr>
                                        <p:cTn id="46" dur="1" fill="hold">
                                          <p:stCondLst>
                                            <p:cond delay="0"/>
                                          </p:stCondLst>
                                        </p:cTn>
                                        <p:tgtEl>
                                          <p:spTgt spid="317494"/>
                                        </p:tgtEl>
                                        <p:attrNameLst>
                                          <p:attrName>style.visibility</p:attrName>
                                        </p:attrNameLst>
                                      </p:cBhvr>
                                      <p:to>
                                        <p:strVal val="visible"/>
                                      </p:to>
                                    </p:set>
                                    <p:animEffect transition="in" filter="fade">
                                      <p:cBhvr>
                                        <p:cTn id="47" dur="1000"/>
                                        <p:tgtEl>
                                          <p:spTgt spid="317494"/>
                                        </p:tgtEl>
                                      </p:cBhvr>
                                    </p:animEffect>
                                    <p:anim calcmode="lin" valueType="num">
                                      <p:cBhvr>
                                        <p:cTn id="48" dur="1000" fill="hold"/>
                                        <p:tgtEl>
                                          <p:spTgt spid="317494"/>
                                        </p:tgtEl>
                                        <p:attrNameLst>
                                          <p:attrName>ppt_x</p:attrName>
                                        </p:attrNameLst>
                                      </p:cBhvr>
                                      <p:tavLst>
                                        <p:tav tm="0">
                                          <p:val>
                                            <p:strVal val="#ppt_x-.1"/>
                                          </p:val>
                                        </p:tav>
                                        <p:tav tm="100000">
                                          <p:val>
                                            <p:strVal val="#ppt_x"/>
                                          </p:val>
                                        </p:tav>
                                      </p:tavLst>
                                    </p:anim>
                                    <p:anim calcmode="lin" valueType="num">
                                      <p:cBhvr>
                                        <p:cTn id="49" dur="1000" fill="hold"/>
                                        <p:tgtEl>
                                          <p:spTgt spid="31749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17496"/>
                                        </p:tgtEl>
                                        <p:attrNameLst>
                                          <p:attrName>style.visibility</p:attrName>
                                        </p:attrNameLst>
                                      </p:cBhvr>
                                      <p:to>
                                        <p:strVal val="visible"/>
                                      </p:to>
                                    </p:set>
                                    <p:animEffect transition="in" filter="dissolve">
                                      <p:cBhvr>
                                        <p:cTn id="54" dur="500"/>
                                        <p:tgtEl>
                                          <p:spTgt spid="317496"/>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317497"/>
                                        </p:tgtEl>
                                        <p:attrNameLst>
                                          <p:attrName>style.visibility</p:attrName>
                                        </p:attrNameLst>
                                      </p:cBhvr>
                                      <p:to>
                                        <p:strVal val="visible"/>
                                      </p:to>
                                    </p:set>
                                    <p:anim calcmode="lin" valueType="num">
                                      <p:cBhvr>
                                        <p:cTn id="57" dur="1000" fill="hold"/>
                                        <p:tgtEl>
                                          <p:spTgt spid="317497"/>
                                        </p:tgtEl>
                                        <p:attrNameLst>
                                          <p:attrName>ppt_w</p:attrName>
                                        </p:attrNameLst>
                                      </p:cBhvr>
                                      <p:tavLst>
                                        <p:tav tm="0">
                                          <p:val>
                                            <p:strVal val="#ppt_w*0.70"/>
                                          </p:val>
                                        </p:tav>
                                        <p:tav tm="100000">
                                          <p:val>
                                            <p:strVal val="#ppt_w"/>
                                          </p:val>
                                        </p:tav>
                                      </p:tavLst>
                                    </p:anim>
                                    <p:anim calcmode="lin" valueType="num">
                                      <p:cBhvr>
                                        <p:cTn id="58" dur="1000" fill="hold"/>
                                        <p:tgtEl>
                                          <p:spTgt spid="317497"/>
                                        </p:tgtEl>
                                        <p:attrNameLst>
                                          <p:attrName>ppt_h</p:attrName>
                                        </p:attrNameLst>
                                      </p:cBhvr>
                                      <p:tavLst>
                                        <p:tav tm="0">
                                          <p:val>
                                            <p:strVal val="#ppt_h"/>
                                          </p:val>
                                        </p:tav>
                                        <p:tav tm="100000">
                                          <p:val>
                                            <p:strVal val="#ppt_h"/>
                                          </p:val>
                                        </p:tav>
                                      </p:tavLst>
                                    </p:anim>
                                    <p:animEffect transition="in" filter="fade">
                                      <p:cBhvr>
                                        <p:cTn id="59" dur="1000"/>
                                        <p:tgtEl>
                                          <p:spTgt spid="31749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317495"/>
                                        </p:tgtEl>
                                        <p:attrNameLst>
                                          <p:attrName>style.visibility</p:attrName>
                                        </p:attrNameLst>
                                      </p:cBhvr>
                                      <p:to>
                                        <p:strVal val="visible"/>
                                      </p:to>
                                    </p:set>
                                    <p:anim calcmode="lin" valueType="num">
                                      <p:cBhvr>
                                        <p:cTn id="64" dur="2000" fill="hold"/>
                                        <p:tgtEl>
                                          <p:spTgt spid="317495"/>
                                        </p:tgtEl>
                                        <p:attrNameLst>
                                          <p:attrName>ppt_w</p:attrName>
                                        </p:attrNameLst>
                                      </p:cBhvr>
                                      <p:tavLst>
                                        <p:tav tm="0">
                                          <p:val>
                                            <p:fltVal val="0"/>
                                          </p:val>
                                        </p:tav>
                                        <p:tav tm="100000">
                                          <p:val>
                                            <p:strVal val="#ppt_w"/>
                                          </p:val>
                                        </p:tav>
                                      </p:tavLst>
                                    </p:anim>
                                    <p:anim calcmode="lin" valueType="num">
                                      <p:cBhvr>
                                        <p:cTn id="65" dur="2000" fill="hold"/>
                                        <p:tgtEl>
                                          <p:spTgt spid="317495"/>
                                        </p:tgtEl>
                                        <p:attrNameLst>
                                          <p:attrName>ppt_h</p:attrName>
                                        </p:attrNameLst>
                                      </p:cBhvr>
                                      <p:tavLst>
                                        <p:tav tm="0">
                                          <p:val>
                                            <p:fltVal val="0"/>
                                          </p:val>
                                        </p:tav>
                                        <p:tav tm="100000">
                                          <p:val>
                                            <p:strVal val="#ppt_h"/>
                                          </p:val>
                                        </p:tav>
                                      </p:tavLst>
                                    </p:anim>
                                    <p:animEffect transition="in" filter="fade">
                                      <p:cBhvr>
                                        <p:cTn id="66" dur="2000"/>
                                        <p:tgtEl>
                                          <p:spTgt spid="317495"/>
                                        </p:tgtEl>
                                      </p:cBhvr>
                                    </p:animEffect>
                                  </p:childTnLst>
                                </p:cTn>
                              </p:par>
                              <p:par>
                                <p:cTn id="67" presetID="0" presetClass="path" presetSubtype="0" accel="50000" decel="50000" fill="hold" grpId="1" nodeType="withEffect">
                                  <p:stCondLst>
                                    <p:cond delay="0"/>
                                  </p:stCondLst>
                                  <p:childTnLst>
                                    <p:animMotion origin="layout" path="M 3.61111E-6 1.06176E-6 L -0.4849 -0.14365 " pathEditMode="relative" rAng="0" ptsTypes="AA">
                                      <p:cBhvr>
                                        <p:cTn id="68" dur="2000" spd="-100000" fill="hold"/>
                                        <p:tgtEl>
                                          <p:spTgt spid="317495"/>
                                        </p:tgtEl>
                                        <p:attrNameLst>
                                          <p:attrName>ppt_x</p:attrName>
                                          <p:attrName>ppt_y</p:attrName>
                                        </p:attrNameLst>
                                      </p:cBhvr>
                                      <p:rCtr x="-243" y="-72"/>
                                    </p:animMotion>
                                  </p:childTnLst>
                                </p:cTn>
                              </p:par>
                              <p:par>
                                <p:cTn id="69" presetID="9" presetClass="exit" presetSubtype="0" fill="hold" grpId="1" nodeType="withEffect">
                                  <p:stCondLst>
                                    <p:cond delay="0"/>
                                  </p:stCondLst>
                                  <p:childTnLst>
                                    <p:animEffect transition="out" filter="dissolve">
                                      <p:cBhvr>
                                        <p:cTn id="70" dur="500"/>
                                        <p:tgtEl>
                                          <p:spTgt spid="317496"/>
                                        </p:tgtEl>
                                      </p:cBhvr>
                                    </p:animEffect>
                                    <p:set>
                                      <p:cBhvr>
                                        <p:cTn id="71" dur="1" fill="hold">
                                          <p:stCondLst>
                                            <p:cond delay="499"/>
                                          </p:stCondLst>
                                        </p:cTn>
                                        <p:tgtEl>
                                          <p:spTgt spid="317496"/>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317497"/>
                                        </p:tgtEl>
                                      </p:cBhvr>
                                    </p:animEffect>
                                    <p:set>
                                      <p:cBhvr>
                                        <p:cTn id="74" dur="1" fill="hold">
                                          <p:stCondLst>
                                            <p:cond delay="499"/>
                                          </p:stCondLst>
                                        </p:cTn>
                                        <p:tgtEl>
                                          <p:spTgt spid="3174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4" grpId="0" build="allAtOnce"/>
      <p:bldP spid="317445" grpId="0" animBg="1"/>
      <p:bldP spid="317445" grpId="1" animBg="1"/>
      <p:bldP spid="317494" grpId="0"/>
      <p:bldP spid="317495" grpId="0"/>
      <p:bldP spid="317495" grpId="1"/>
      <p:bldP spid="317496" grpId="0" animBg="1"/>
      <p:bldP spid="317496" grpId="1" animBg="1"/>
      <p:bldP spid="317497" grpId="0" animBg="1"/>
      <p:bldP spid="317497" grpId="1" animBg="1"/>
      <p:bldP spid="317498" grpId="0" animBg="1"/>
      <p:bldP spid="31749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466" name="Group 2"/>
          <p:cNvGrpSpPr>
            <a:grpSpLocks/>
          </p:cNvGrpSpPr>
          <p:nvPr/>
        </p:nvGrpSpPr>
        <p:grpSpPr bwMode="auto">
          <a:xfrm>
            <a:off x="762000" y="1947863"/>
            <a:ext cx="1219200" cy="4119562"/>
            <a:chOff x="480" y="813"/>
            <a:chExt cx="768" cy="2595"/>
          </a:xfrm>
        </p:grpSpPr>
        <p:sp>
          <p:nvSpPr>
            <p:cNvPr id="318467" name="Rectangle 3"/>
            <p:cNvSpPr>
              <a:spLocks noChangeArrowheads="1"/>
            </p:cNvSpPr>
            <p:nvPr/>
          </p:nvSpPr>
          <p:spPr bwMode="auto">
            <a:xfrm>
              <a:off x="480" y="813"/>
              <a:ext cx="768" cy="2595"/>
            </a:xfrm>
            <a:prstGeom prst="rect">
              <a:avLst/>
            </a:prstGeom>
            <a:solidFill>
              <a:srgbClr val="F7EEE5">
                <a:alpha val="75999"/>
              </a:srgbClr>
            </a:solidFill>
            <a:ln w="9525">
              <a:solidFill>
                <a:schemeClr val="tx1"/>
              </a:solidFill>
              <a:miter lim="800000"/>
              <a:headEnd/>
              <a:tailEnd/>
            </a:ln>
            <a:effectLst/>
          </p:spPr>
          <p:txBody>
            <a:bodyPr wrap="none" anchor="ctr"/>
            <a:lstStyle/>
            <a:p>
              <a:endParaRPr lang="en-US"/>
            </a:p>
          </p:txBody>
        </p:sp>
        <p:sp>
          <p:nvSpPr>
            <p:cNvPr id="318468" name="Line 4"/>
            <p:cNvSpPr>
              <a:spLocks noChangeShapeType="1"/>
            </p:cNvSpPr>
            <p:nvPr/>
          </p:nvSpPr>
          <p:spPr bwMode="auto">
            <a:xfrm>
              <a:off x="926" y="919"/>
              <a:ext cx="322" cy="0"/>
            </a:xfrm>
            <a:prstGeom prst="line">
              <a:avLst/>
            </a:prstGeom>
            <a:noFill/>
            <a:ln w="9525">
              <a:solidFill>
                <a:schemeClr val="tx1"/>
              </a:solidFill>
              <a:miter lim="800000"/>
              <a:headEnd/>
              <a:tailEnd/>
            </a:ln>
            <a:effectLst/>
          </p:spPr>
          <p:txBody>
            <a:bodyPr wrap="none"/>
            <a:lstStyle/>
            <a:p>
              <a:endParaRPr lang="en-US"/>
            </a:p>
          </p:txBody>
        </p:sp>
        <p:sp>
          <p:nvSpPr>
            <p:cNvPr id="318469" name="Line 5"/>
            <p:cNvSpPr>
              <a:spLocks noChangeShapeType="1"/>
            </p:cNvSpPr>
            <p:nvPr/>
          </p:nvSpPr>
          <p:spPr bwMode="auto">
            <a:xfrm>
              <a:off x="1058" y="1015"/>
              <a:ext cx="190" cy="0"/>
            </a:xfrm>
            <a:prstGeom prst="line">
              <a:avLst/>
            </a:prstGeom>
            <a:noFill/>
            <a:ln w="9525">
              <a:solidFill>
                <a:schemeClr val="tx1"/>
              </a:solidFill>
              <a:miter lim="800000"/>
              <a:headEnd/>
              <a:tailEnd/>
            </a:ln>
            <a:effectLst/>
          </p:spPr>
          <p:txBody>
            <a:bodyPr wrap="none"/>
            <a:lstStyle/>
            <a:p>
              <a:endParaRPr lang="en-US"/>
            </a:p>
          </p:txBody>
        </p:sp>
        <p:sp>
          <p:nvSpPr>
            <p:cNvPr id="318470" name="Line 6"/>
            <p:cNvSpPr>
              <a:spLocks noChangeShapeType="1"/>
            </p:cNvSpPr>
            <p:nvPr/>
          </p:nvSpPr>
          <p:spPr bwMode="auto">
            <a:xfrm>
              <a:off x="1058" y="1111"/>
              <a:ext cx="190" cy="0"/>
            </a:xfrm>
            <a:prstGeom prst="line">
              <a:avLst/>
            </a:prstGeom>
            <a:noFill/>
            <a:ln w="9525">
              <a:solidFill>
                <a:schemeClr val="tx1"/>
              </a:solidFill>
              <a:miter lim="800000"/>
              <a:headEnd/>
              <a:tailEnd/>
            </a:ln>
            <a:effectLst/>
          </p:spPr>
          <p:txBody>
            <a:bodyPr wrap="none"/>
            <a:lstStyle/>
            <a:p>
              <a:endParaRPr lang="en-US"/>
            </a:p>
          </p:txBody>
        </p:sp>
        <p:sp>
          <p:nvSpPr>
            <p:cNvPr id="318471" name="Line 7"/>
            <p:cNvSpPr>
              <a:spLocks noChangeShapeType="1"/>
            </p:cNvSpPr>
            <p:nvPr/>
          </p:nvSpPr>
          <p:spPr bwMode="auto">
            <a:xfrm>
              <a:off x="1058" y="1201"/>
              <a:ext cx="190" cy="0"/>
            </a:xfrm>
            <a:prstGeom prst="line">
              <a:avLst/>
            </a:prstGeom>
            <a:noFill/>
            <a:ln w="9525">
              <a:solidFill>
                <a:schemeClr val="tx1"/>
              </a:solidFill>
              <a:miter lim="800000"/>
              <a:headEnd/>
              <a:tailEnd/>
            </a:ln>
            <a:effectLst/>
          </p:spPr>
          <p:txBody>
            <a:bodyPr wrap="none"/>
            <a:lstStyle/>
            <a:p>
              <a:endParaRPr lang="en-US"/>
            </a:p>
          </p:txBody>
        </p:sp>
        <p:sp>
          <p:nvSpPr>
            <p:cNvPr id="318472" name="Line 8"/>
            <p:cNvSpPr>
              <a:spLocks noChangeShapeType="1"/>
            </p:cNvSpPr>
            <p:nvPr/>
          </p:nvSpPr>
          <p:spPr bwMode="auto">
            <a:xfrm>
              <a:off x="1058" y="1297"/>
              <a:ext cx="190" cy="0"/>
            </a:xfrm>
            <a:prstGeom prst="line">
              <a:avLst/>
            </a:prstGeom>
            <a:noFill/>
            <a:ln w="9525">
              <a:solidFill>
                <a:schemeClr val="tx1"/>
              </a:solidFill>
              <a:miter lim="800000"/>
              <a:headEnd/>
              <a:tailEnd/>
            </a:ln>
            <a:effectLst/>
          </p:spPr>
          <p:txBody>
            <a:bodyPr wrap="none"/>
            <a:lstStyle/>
            <a:p>
              <a:endParaRPr lang="en-US"/>
            </a:p>
          </p:txBody>
        </p:sp>
        <p:sp>
          <p:nvSpPr>
            <p:cNvPr id="318473" name="Line 9"/>
            <p:cNvSpPr>
              <a:spLocks noChangeShapeType="1"/>
            </p:cNvSpPr>
            <p:nvPr/>
          </p:nvSpPr>
          <p:spPr bwMode="auto">
            <a:xfrm>
              <a:off x="870" y="1394"/>
              <a:ext cx="378" cy="0"/>
            </a:xfrm>
            <a:prstGeom prst="line">
              <a:avLst/>
            </a:prstGeom>
            <a:noFill/>
            <a:ln w="9525">
              <a:solidFill>
                <a:schemeClr val="tx1"/>
              </a:solidFill>
              <a:miter lim="800000"/>
              <a:headEnd/>
              <a:tailEnd/>
            </a:ln>
            <a:effectLst/>
          </p:spPr>
          <p:txBody>
            <a:bodyPr wrap="none"/>
            <a:lstStyle/>
            <a:p>
              <a:endParaRPr lang="en-US"/>
            </a:p>
          </p:txBody>
        </p:sp>
        <p:sp>
          <p:nvSpPr>
            <p:cNvPr id="318474" name="Line 10"/>
            <p:cNvSpPr>
              <a:spLocks noChangeShapeType="1"/>
            </p:cNvSpPr>
            <p:nvPr/>
          </p:nvSpPr>
          <p:spPr bwMode="auto">
            <a:xfrm>
              <a:off x="1056" y="1490"/>
              <a:ext cx="190" cy="0"/>
            </a:xfrm>
            <a:prstGeom prst="line">
              <a:avLst/>
            </a:prstGeom>
            <a:noFill/>
            <a:ln w="9525">
              <a:solidFill>
                <a:schemeClr val="tx1"/>
              </a:solidFill>
              <a:miter lim="800000"/>
              <a:headEnd/>
              <a:tailEnd/>
            </a:ln>
            <a:effectLst/>
          </p:spPr>
          <p:txBody>
            <a:bodyPr wrap="none"/>
            <a:lstStyle/>
            <a:p>
              <a:endParaRPr lang="en-US"/>
            </a:p>
          </p:txBody>
        </p:sp>
        <p:sp>
          <p:nvSpPr>
            <p:cNvPr id="318475" name="Line 11"/>
            <p:cNvSpPr>
              <a:spLocks noChangeShapeType="1"/>
            </p:cNvSpPr>
            <p:nvPr/>
          </p:nvSpPr>
          <p:spPr bwMode="auto">
            <a:xfrm>
              <a:off x="1056" y="1586"/>
              <a:ext cx="190" cy="0"/>
            </a:xfrm>
            <a:prstGeom prst="line">
              <a:avLst/>
            </a:prstGeom>
            <a:noFill/>
            <a:ln w="9525">
              <a:solidFill>
                <a:schemeClr val="tx1"/>
              </a:solidFill>
              <a:miter lim="800000"/>
              <a:headEnd/>
              <a:tailEnd/>
            </a:ln>
            <a:effectLst/>
          </p:spPr>
          <p:txBody>
            <a:bodyPr wrap="none"/>
            <a:lstStyle/>
            <a:p>
              <a:endParaRPr lang="en-US"/>
            </a:p>
          </p:txBody>
        </p:sp>
        <p:sp>
          <p:nvSpPr>
            <p:cNvPr id="318476" name="Line 12"/>
            <p:cNvSpPr>
              <a:spLocks noChangeShapeType="1"/>
            </p:cNvSpPr>
            <p:nvPr/>
          </p:nvSpPr>
          <p:spPr bwMode="auto">
            <a:xfrm>
              <a:off x="1056" y="1676"/>
              <a:ext cx="190" cy="0"/>
            </a:xfrm>
            <a:prstGeom prst="line">
              <a:avLst/>
            </a:prstGeom>
            <a:noFill/>
            <a:ln w="9525">
              <a:solidFill>
                <a:schemeClr val="tx1"/>
              </a:solidFill>
              <a:miter lim="800000"/>
              <a:headEnd/>
              <a:tailEnd/>
            </a:ln>
            <a:effectLst/>
          </p:spPr>
          <p:txBody>
            <a:bodyPr wrap="none"/>
            <a:lstStyle/>
            <a:p>
              <a:endParaRPr lang="en-US"/>
            </a:p>
          </p:txBody>
        </p:sp>
        <p:sp>
          <p:nvSpPr>
            <p:cNvPr id="318477" name="Line 13"/>
            <p:cNvSpPr>
              <a:spLocks noChangeShapeType="1"/>
            </p:cNvSpPr>
            <p:nvPr/>
          </p:nvSpPr>
          <p:spPr bwMode="auto">
            <a:xfrm>
              <a:off x="1056" y="1772"/>
              <a:ext cx="190" cy="0"/>
            </a:xfrm>
            <a:prstGeom prst="line">
              <a:avLst/>
            </a:prstGeom>
            <a:noFill/>
            <a:ln w="9525">
              <a:solidFill>
                <a:schemeClr val="tx1"/>
              </a:solidFill>
              <a:miter lim="800000"/>
              <a:headEnd/>
              <a:tailEnd/>
            </a:ln>
            <a:effectLst/>
          </p:spPr>
          <p:txBody>
            <a:bodyPr wrap="none"/>
            <a:lstStyle/>
            <a:p>
              <a:endParaRPr lang="en-US"/>
            </a:p>
          </p:txBody>
        </p:sp>
        <p:sp>
          <p:nvSpPr>
            <p:cNvPr id="318478" name="Line 14"/>
            <p:cNvSpPr>
              <a:spLocks noChangeShapeType="1"/>
            </p:cNvSpPr>
            <p:nvPr/>
          </p:nvSpPr>
          <p:spPr bwMode="auto">
            <a:xfrm>
              <a:off x="922" y="1869"/>
              <a:ext cx="322" cy="0"/>
            </a:xfrm>
            <a:prstGeom prst="line">
              <a:avLst/>
            </a:prstGeom>
            <a:noFill/>
            <a:ln w="9525">
              <a:solidFill>
                <a:schemeClr val="tx1"/>
              </a:solidFill>
              <a:miter lim="800000"/>
              <a:headEnd/>
              <a:tailEnd/>
            </a:ln>
            <a:effectLst/>
          </p:spPr>
          <p:txBody>
            <a:bodyPr wrap="none"/>
            <a:lstStyle/>
            <a:p>
              <a:endParaRPr lang="en-US"/>
            </a:p>
          </p:txBody>
        </p:sp>
        <p:sp>
          <p:nvSpPr>
            <p:cNvPr id="318479" name="Line 15"/>
            <p:cNvSpPr>
              <a:spLocks noChangeShapeType="1"/>
            </p:cNvSpPr>
            <p:nvPr/>
          </p:nvSpPr>
          <p:spPr bwMode="auto">
            <a:xfrm>
              <a:off x="1054" y="1965"/>
              <a:ext cx="190" cy="0"/>
            </a:xfrm>
            <a:prstGeom prst="line">
              <a:avLst/>
            </a:prstGeom>
            <a:noFill/>
            <a:ln w="9525">
              <a:solidFill>
                <a:schemeClr val="tx1"/>
              </a:solidFill>
              <a:miter lim="800000"/>
              <a:headEnd/>
              <a:tailEnd/>
            </a:ln>
            <a:effectLst/>
          </p:spPr>
          <p:txBody>
            <a:bodyPr wrap="none"/>
            <a:lstStyle/>
            <a:p>
              <a:endParaRPr lang="en-US"/>
            </a:p>
          </p:txBody>
        </p:sp>
        <p:sp>
          <p:nvSpPr>
            <p:cNvPr id="318480" name="Line 16"/>
            <p:cNvSpPr>
              <a:spLocks noChangeShapeType="1"/>
            </p:cNvSpPr>
            <p:nvPr/>
          </p:nvSpPr>
          <p:spPr bwMode="auto">
            <a:xfrm>
              <a:off x="1054" y="2061"/>
              <a:ext cx="190" cy="0"/>
            </a:xfrm>
            <a:prstGeom prst="line">
              <a:avLst/>
            </a:prstGeom>
            <a:noFill/>
            <a:ln w="9525">
              <a:solidFill>
                <a:schemeClr val="tx1"/>
              </a:solidFill>
              <a:miter lim="800000"/>
              <a:headEnd/>
              <a:tailEnd/>
            </a:ln>
            <a:effectLst/>
          </p:spPr>
          <p:txBody>
            <a:bodyPr wrap="none"/>
            <a:lstStyle/>
            <a:p>
              <a:endParaRPr lang="en-US"/>
            </a:p>
          </p:txBody>
        </p:sp>
        <p:sp>
          <p:nvSpPr>
            <p:cNvPr id="318481" name="Line 17"/>
            <p:cNvSpPr>
              <a:spLocks noChangeShapeType="1"/>
            </p:cNvSpPr>
            <p:nvPr/>
          </p:nvSpPr>
          <p:spPr bwMode="auto">
            <a:xfrm>
              <a:off x="1054" y="2151"/>
              <a:ext cx="190" cy="0"/>
            </a:xfrm>
            <a:prstGeom prst="line">
              <a:avLst/>
            </a:prstGeom>
            <a:noFill/>
            <a:ln w="9525">
              <a:solidFill>
                <a:schemeClr val="tx1"/>
              </a:solidFill>
              <a:miter lim="800000"/>
              <a:headEnd/>
              <a:tailEnd/>
            </a:ln>
            <a:effectLst/>
          </p:spPr>
          <p:txBody>
            <a:bodyPr wrap="none"/>
            <a:lstStyle/>
            <a:p>
              <a:endParaRPr lang="en-US"/>
            </a:p>
          </p:txBody>
        </p:sp>
        <p:sp>
          <p:nvSpPr>
            <p:cNvPr id="318482" name="Line 18"/>
            <p:cNvSpPr>
              <a:spLocks noChangeShapeType="1"/>
            </p:cNvSpPr>
            <p:nvPr/>
          </p:nvSpPr>
          <p:spPr bwMode="auto">
            <a:xfrm>
              <a:off x="1054" y="2247"/>
              <a:ext cx="190" cy="0"/>
            </a:xfrm>
            <a:prstGeom prst="line">
              <a:avLst/>
            </a:prstGeom>
            <a:noFill/>
            <a:ln w="9525">
              <a:solidFill>
                <a:schemeClr val="tx1"/>
              </a:solidFill>
              <a:miter lim="800000"/>
              <a:headEnd/>
              <a:tailEnd/>
            </a:ln>
            <a:effectLst/>
          </p:spPr>
          <p:txBody>
            <a:bodyPr wrap="none"/>
            <a:lstStyle/>
            <a:p>
              <a:endParaRPr lang="en-US"/>
            </a:p>
          </p:txBody>
        </p:sp>
        <p:sp>
          <p:nvSpPr>
            <p:cNvPr id="318483" name="Line 19"/>
            <p:cNvSpPr>
              <a:spLocks noChangeShapeType="1"/>
            </p:cNvSpPr>
            <p:nvPr/>
          </p:nvSpPr>
          <p:spPr bwMode="auto">
            <a:xfrm>
              <a:off x="869" y="2346"/>
              <a:ext cx="378" cy="0"/>
            </a:xfrm>
            <a:prstGeom prst="line">
              <a:avLst/>
            </a:prstGeom>
            <a:noFill/>
            <a:ln w="9525">
              <a:solidFill>
                <a:schemeClr val="tx1"/>
              </a:solidFill>
              <a:miter lim="800000"/>
              <a:headEnd/>
              <a:tailEnd/>
            </a:ln>
            <a:effectLst/>
          </p:spPr>
          <p:txBody>
            <a:bodyPr wrap="none"/>
            <a:lstStyle/>
            <a:p>
              <a:endParaRPr lang="en-US"/>
            </a:p>
          </p:txBody>
        </p:sp>
        <p:sp>
          <p:nvSpPr>
            <p:cNvPr id="318484" name="Line 20"/>
            <p:cNvSpPr>
              <a:spLocks noChangeShapeType="1"/>
            </p:cNvSpPr>
            <p:nvPr/>
          </p:nvSpPr>
          <p:spPr bwMode="auto">
            <a:xfrm>
              <a:off x="1055" y="2442"/>
              <a:ext cx="190" cy="0"/>
            </a:xfrm>
            <a:prstGeom prst="line">
              <a:avLst/>
            </a:prstGeom>
            <a:noFill/>
            <a:ln w="9525">
              <a:solidFill>
                <a:schemeClr val="tx1"/>
              </a:solidFill>
              <a:miter lim="800000"/>
              <a:headEnd/>
              <a:tailEnd/>
            </a:ln>
            <a:effectLst/>
          </p:spPr>
          <p:txBody>
            <a:bodyPr wrap="none"/>
            <a:lstStyle/>
            <a:p>
              <a:endParaRPr lang="en-US"/>
            </a:p>
          </p:txBody>
        </p:sp>
        <p:sp>
          <p:nvSpPr>
            <p:cNvPr id="318485" name="Line 21"/>
            <p:cNvSpPr>
              <a:spLocks noChangeShapeType="1"/>
            </p:cNvSpPr>
            <p:nvPr/>
          </p:nvSpPr>
          <p:spPr bwMode="auto">
            <a:xfrm>
              <a:off x="1055" y="2538"/>
              <a:ext cx="190" cy="0"/>
            </a:xfrm>
            <a:prstGeom prst="line">
              <a:avLst/>
            </a:prstGeom>
            <a:noFill/>
            <a:ln w="9525">
              <a:solidFill>
                <a:schemeClr val="tx1"/>
              </a:solidFill>
              <a:miter lim="800000"/>
              <a:headEnd/>
              <a:tailEnd/>
            </a:ln>
            <a:effectLst/>
          </p:spPr>
          <p:txBody>
            <a:bodyPr wrap="none"/>
            <a:lstStyle/>
            <a:p>
              <a:endParaRPr lang="en-US"/>
            </a:p>
          </p:txBody>
        </p:sp>
        <p:sp>
          <p:nvSpPr>
            <p:cNvPr id="318486" name="Line 22"/>
            <p:cNvSpPr>
              <a:spLocks noChangeShapeType="1"/>
            </p:cNvSpPr>
            <p:nvPr/>
          </p:nvSpPr>
          <p:spPr bwMode="auto">
            <a:xfrm>
              <a:off x="1055" y="2628"/>
              <a:ext cx="190" cy="0"/>
            </a:xfrm>
            <a:prstGeom prst="line">
              <a:avLst/>
            </a:prstGeom>
            <a:noFill/>
            <a:ln w="9525">
              <a:solidFill>
                <a:schemeClr val="tx1"/>
              </a:solidFill>
              <a:miter lim="800000"/>
              <a:headEnd/>
              <a:tailEnd/>
            </a:ln>
            <a:effectLst/>
          </p:spPr>
          <p:txBody>
            <a:bodyPr wrap="none"/>
            <a:lstStyle/>
            <a:p>
              <a:endParaRPr lang="en-US"/>
            </a:p>
          </p:txBody>
        </p:sp>
        <p:sp>
          <p:nvSpPr>
            <p:cNvPr id="318487" name="Line 23"/>
            <p:cNvSpPr>
              <a:spLocks noChangeShapeType="1"/>
            </p:cNvSpPr>
            <p:nvPr/>
          </p:nvSpPr>
          <p:spPr bwMode="auto">
            <a:xfrm>
              <a:off x="1055" y="2724"/>
              <a:ext cx="190" cy="0"/>
            </a:xfrm>
            <a:prstGeom prst="line">
              <a:avLst/>
            </a:prstGeom>
            <a:noFill/>
            <a:ln w="9525">
              <a:solidFill>
                <a:schemeClr val="tx1"/>
              </a:solidFill>
              <a:miter lim="800000"/>
              <a:headEnd/>
              <a:tailEnd/>
            </a:ln>
            <a:effectLst/>
          </p:spPr>
          <p:txBody>
            <a:bodyPr wrap="none"/>
            <a:lstStyle/>
            <a:p>
              <a:endParaRPr lang="en-US"/>
            </a:p>
          </p:txBody>
        </p:sp>
        <p:sp>
          <p:nvSpPr>
            <p:cNvPr id="318488" name="Line 24"/>
            <p:cNvSpPr>
              <a:spLocks noChangeShapeType="1"/>
            </p:cNvSpPr>
            <p:nvPr/>
          </p:nvSpPr>
          <p:spPr bwMode="auto">
            <a:xfrm>
              <a:off x="926" y="2823"/>
              <a:ext cx="322" cy="0"/>
            </a:xfrm>
            <a:prstGeom prst="line">
              <a:avLst/>
            </a:prstGeom>
            <a:noFill/>
            <a:ln w="9525">
              <a:solidFill>
                <a:schemeClr val="tx1"/>
              </a:solidFill>
              <a:miter lim="800000"/>
              <a:headEnd/>
              <a:tailEnd/>
            </a:ln>
            <a:effectLst/>
          </p:spPr>
          <p:txBody>
            <a:bodyPr wrap="none"/>
            <a:lstStyle/>
            <a:p>
              <a:endParaRPr lang="en-US"/>
            </a:p>
          </p:txBody>
        </p:sp>
        <p:sp>
          <p:nvSpPr>
            <p:cNvPr id="318489" name="Line 25"/>
            <p:cNvSpPr>
              <a:spLocks noChangeShapeType="1"/>
            </p:cNvSpPr>
            <p:nvPr/>
          </p:nvSpPr>
          <p:spPr bwMode="auto">
            <a:xfrm>
              <a:off x="1055" y="2919"/>
              <a:ext cx="190" cy="0"/>
            </a:xfrm>
            <a:prstGeom prst="line">
              <a:avLst/>
            </a:prstGeom>
            <a:noFill/>
            <a:ln w="9525">
              <a:solidFill>
                <a:schemeClr val="tx1"/>
              </a:solidFill>
              <a:miter lim="800000"/>
              <a:headEnd/>
              <a:tailEnd/>
            </a:ln>
            <a:effectLst/>
          </p:spPr>
          <p:txBody>
            <a:bodyPr wrap="none"/>
            <a:lstStyle/>
            <a:p>
              <a:endParaRPr lang="en-US"/>
            </a:p>
          </p:txBody>
        </p:sp>
        <p:sp>
          <p:nvSpPr>
            <p:cNvPr id="318490" name="Line 26"/>
            <p:cNvSpPr>
              <a:spLocks noChangeShapeType="1"/>
            </p:cNvSpPr>
            <p:nvPr/>
          </p:nvSpPr>
          <p:spPr bwMode="auto">
            <a:xfrm>
              <a:off x="1055" y="3015"/>
              <a:ext cx="190" cy="0"/>
            </a:xfrm>
            <a:prstGeom prst="line">
              <a:avLst/>
            </a:prstGeom>
            <a:noFill/>
            <a:ln w="9525">
              <a:solidFill>
                <a:schemeClr val="tx1"/>
              </a:solidFill>
              <a:miter lim="800000"/>
              <a:headEnd/>
              <a:tailEnd/>
            </a:ln>
            <a:effectLst/>
          </p:spPr>
          <p:txBody>
            <a:bodyPr wrap="none"/>
            <a:lstStyle/>
            <a:p>
              <a:endParaRPr lang="en-US"/>
            </a:p>
          </p:txBody>
        </p:sp>
        <p:sp>
          <p:nvSpPr>
            <p:cNvPr id="318491" name="Line 27"/>
            <p:cNvSpPr>
              <a:spLocks noChangeShapeType="1"/>
            </p:cNvSpPr>
            <p:nvPr/>
          </p:nvSpPr>
          <p:spPr bwMode="auto">
            <a:xfrm>
              <a:off x="1055" y="3105"/>
              <a:ext cx="190" cy="0"/>
            </a:xfrm>
            <a:prstGeom prst="line">
              <a:avLst/>
            </a:prstGeom>
            <a:noFill/>
            <a:ln w="9525">
              <a:solidFill>
                <a:schemeClr val="tx1"/>
              </a:solidFill>
              <a:miter lim="800000"/>
              <a:headEnd/>
              <a:tailEnd/>
            </a:ln>
            <a:effectLst/>
          </p:spPr>
          <p:txBody>
            <a:bodyPr wrap="none"/>
            <a:lstStyle/>
            <a:p>
              <a:endParaRPr lang="en-US"/>
            </a:p>
          </p:txBody>
        </p:sp>
        <p:sp>
          <p:nvSpPr>
            <p:cNvPr id="318492" name="Line 28"/>
            <p:cNvSpPr>
              <a:spLocks noChangeShapeType="1"/>
            </p:cNvSpPr>
            <p:nvPr/>
          </p:nvSpPr>
          <p:spPr bwMode="auto">
            <a:xfrm>
              <a:off x="1055" y="3201"/>
              <a:ext cx="190" cy="0"/>
            </a:xfrm>
            <a:prstGeom prst="line">
              <a:avLst/>
            </a:prstGeom>
            <a:noFill/>
            <a:ln w="9525">
              <a:solidFill>
                <a:schemeClr val="tx1"/>
              </a:solidFill>
              <a:miter lim="800000"/>
              <a:headEnd/>
              <a:tailEnd/>
            </a:ln>
            <a:effectLst/>
          </p:spPr>
          <p:txBody>
            <a:bodyPr wrap="none"/>
            <a:lstStyle/>
            <a:p>
              <a:endParaRPr lang="en-US"/>
            </a:p>
          </p:txBody>
        </p:sp>
        <p:sp>
          <p:nvSpPr>
            <p:cNvPr id="318493" name="Text Box 29"/>
            <p:cNvSpPr txBox="1">
              <a:spLocks noChangeArrowheads="1"/>
            </p:cNvSpPr>
            <p:nvPr/>
          </p:nvSpPr>
          <p:spPr bwMode="auto">
            <a:xfrm>
              <a:off x="554" y="2260"/>
              <a:ext cx="275" cy="173"/>
            </a:xfrm>
            <a:prstGeom prst="rect">
              <a:avLst/>
            </a:prstGeom>
            <a:noFill/>
            <a:ln w="9525">
              <a:noFill/>
              <a:miter lim="800000"/>
              <a:headEnd/>
              <a:tailEnd/>
            </a:ln>
            <a:effectLst/>
          </p:spPr>
          <p:txBody>
            <a:bodyPr wrap="none">
              <a:spAutoFit/>
            </a:bodyPr>
            <a:lstStyle/>
            <a:p>
              <a:pPr eaLnBrk="1" hangingPunct="1"/>
              <a:r>
                <a:rPr lang="en-US" sz="1200" b="0"/>
                <a:t>750</a:t>
              </a:r>
            </a:p>
          </p:txBody>
        </p:sp>
        <p:sp>
          <p:nvSpPr>
            <p:cNvPr id="318494" name="Text Box 30"/>
            <p:cNvSpPr txBox="1">
              <a:spLocks noChangeArrowheads="1"/>
            </p:cNvSpPr>
            <p:nvPr/>
          </p:nvSpPr>
          <p:spPr bwMode="auto">
            <a:xfrm>
              <a:off x="571" y="3199"/>
              <a:ext cx="275" cy="173"/>
            </a:xfrm>
            <a:prstGeom prst="rect">
              <a:avLst/>
            </a:prstGeom>
            <a:noFill/>
            <a:ln w="9525">
              <a:noFill/>
              <a:miter lim="800000"/>
              <a:headEnd/>
              <a:tailEnd/>
            </a:ln>
            <a:effectLst/>
          </p:spPr>
          <p:txBody>
            <a:bodyPr wrap="none">
              <a:spAutoFit/>
            </a:bodyPr>
            <a:lstStyle/>
            <a:p>
              <a:pPr eaLnBrk="1" hangingPunct="1"/>
              <a:r>
                <a:rPr lang="en-US" sz="1200" b="0"/>
                <a:t>740</a:t>
              </a:r>
            </a:p>
          </p:txBody>
        </p:sp>
        <p:sp>
          <p:nvSpPr>
            <p:cNvPr id="318495" name="Text Box 31"/>
            <p:cNvSpPr txBox="1">
              <a:spLocks noChangeArrowheads="1"/>
            </p:cNvSpPr>
            <p:nvPr/>
          </p:nvSpPr>
          <p:spPr bwMode="auto">
            <a:xfrm>
              <a:off x="601" y="1311"/>
              <a:ext cx="275" cy="173"/>
            </a:xfrm>
            <a:prstGeom prst="rect">
              <a:avLst/>
            </a:prstGeom>
            <a:noFill/>
            <a:ln w="9525">
              <a:noFill/>
              <a:miter lim="800000"/>
              <a:headEnd/>
              <a:tailEnd/>
            </a:ln>
            <a:effectLst/>
          </p:spPr>
          <p:txBody>
            <a:bodyPr wrap="none">
              <a:spAutoFit/>
            </a:bodyPr>
            <a:lstStyle/>
            <a:p>
              <a:pPr eaLnBrk="1" hangingPunct="1"/>
              <a:r>
                <a:rPr lang="en-US" sz="1200" b="0"/>
                <a:t>760</a:t>
              </a:r>
            </a:p>
          </p:txBody>
        </p:sp>
        <p:sp>
          <p:nvSpPr>
            <p:cNvPr id="318496" name="Line 32"/>
            <p:cNvSpPr>
              <a:spLocks noChangeShapeType="1"/>
            </p:cNvSpPr>
            <p:nvPr/>
          </p:nvSpPr>
          <p:spPr bwMode="auto">
            <a:xfrm>
              <a:off x="869" y="3301"/>
              <a:ext cx="378" cy="0"/>
            </a:xfrm>
            <a:prstGeom prst="line">
              <a:avLst/>
            </a:prstGeom>
            <a:noFill/>
            <a:ln w="9525">
              <a:solidFill>
                <a:schemeClr val="tx1"/>
              </a:solidFill>
              <a:miter lim="800000"/>
              <a:headEnd/>
              <a:tailEnd/>
            </a:ln>
            <a:effectLst/>
          </p:spPr>
          <p:txBody>
            <a:bodyPr wrap="none"/>
            <a:lstStyle/>
            <a:p>
              <a:endParaRPr lang="en-US"/>
            </a:p>
          </p:txBody>
        </p:sp>
      </p:grpSp>
      <p:sp>
        <p:nvSpPr>
          <p:cNvPr id="318499" name="Text Box 35"/>
          <p:cNvSpPr txBox="1">
            <a:spLocks noChangeArrowheads="1"/>
          </p:cNvSpPr>
          <p:nvPr/>
        </p:nvSpPr>
        <p:spPr bwMode="auto">
          <a:xfrm>
            <a:off x="3505200" y="2019300"/>
            <a:ext cx="4114800" cy="3544888"/>
          </a:xfrm>
          <a:prstGeom prst="rect">
            <a:avLst/>
          </a:prstGeom>
          <a:noFill/>
          <a:ln w="9525">
            <a:noFill/>
            <a:miter lim="800000"/>
            <a:headEnd/>
            <a:tailEnd/>
          </a:ln>
          <a:effectLst/>
        </p:spPr>
        <p:txBody>
          <a:bodyPr>
            <a:spAutoFit/>
          </a:bodyPr>
          <a:lstStyle/>
          <a:p>
            <a:pPr eaLnBrk="1" hangingPunct="1"/>
            <a:r>
              <a:rPr lang="en-US" sz="1600" b="0"/>
              <a:t>If we do another reading with the vernier at a different position, the pointer, the line marked 0, may not line up exactly with one of the lines on the scale. Here the "pointer" lines up at approximately 746.5 on the scale.</a:t>
            </a:r>
          </a:p>
          <a:p>
            <a:pPr eaLnBrk="1" hangingPunct="1"/>
            <a:endParaRPr lang="en-US" sz="1600" b="0"/>
          </a:p>
          <a:p>
            <a:pPr eaLnBrk="1" hangingPunct="1"/>
            <a:r>
              <a:rPr lang="en-US" sz="1600" b="0"/>
              <a:t>If you look you will see that only one line on the vernier lines up exactly with one of the lines on the scale, the 5 line. This means that our first guess was correct: the reading is 746.5.</a:t>
            </a:r>
          </a:p>
          <a:p>
            <a:pPr eaLnBrk="1" hangingPunct="1"/>
            <a:endParaRPr lang="en-US" sz="1600" b="0"/>
          </a:p>
          <a:p>
            <a:pPr eaLnBrk="1" hangingPunct="1"/>
            <a:endParaRPr lang="en-US" b="0"/>
          </a:p>
        </p:txBody>
      </p:sp>
      <p:sp>
        <p:nvSpPr>
          <p:cNvPr id="318500" name="Line 36"/>
          <p:cNvSpPr>
            <a:spLocks noChangeShapeType="1"/>
          </p:cNvSpPr>
          <p:nvPr/>
        </p:nvSpPr>
        <p:spPr bwMode="auto">
          <a:xfrm flipH="1">
            <a:off x="2057400" y="3476625"/>
            <a:ext cx="1066800" cy="685800"/>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8501" name="Oval 37"/>
          <p:cNvSpPr>
            <a:spLocks noChangeArrowheads="1"/>
          </p:cNvSpPr>
          <p:nvPr/>
        </p:nvSpPr>
        <p:spPr bwMode="auto">
          <a:xfrm>
            <a:off x="1828800" y="4086225"/>
            <a:ext cx="228600" cy="228600"/>
          </a:xfrm>
          <a:prstGeom prst="ellipse">
            <a:avLst/>
          </a:prstGeom>
          <a:noFill/>
          <a:ln w="9525">
            <a:solidFill>
              <a:srgbClr val="FF0000"/>
            </a:solidFill>
            <a:miter lim="800000"/>
            <a:headEnd/>
            <a:tailEnd/>
          </a:ln>
          <a:effectLst/>
        </p:spPr>
        <p:txBody>
          <a:bodyPr wrap="none" anchor="ctr"/>
          <a:lstStyle/>
          <a:p>
            <a:endParaRPr lang="en-US"/>
          </a:p>
        </p:txBody>
      </p:sp>
      <p:sp>
        <p:nvSpPr>
          <p:cNvPr id="318502" name="AutoShape 3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pSp>
        <p:nvGrpSpPr>
          <p:cNvPr id="318503" name="Group 39"/>
          <p:cNvGrpSpPr>
            <a:grpSpLocks/>
          </p:cNvGrpSpPr>
          <p:nvPr/>
        </p:nvGrpSpPr>
        <p:grpSpPr bwMode="auto">
          <a:xfrm>
            <a:off x="2003425" y="3375025"/>
            <a:ext cx="709613" cy="1638300"/>
            <a:chOff x="1254" y="1718"/>
            <a:chExt cx="447" cy="1032"/>
          </a:xfrm>
        </p:grpSpPr>
        <p:sp>
          <p:nvSpPr>
            <p:cNvPr id="318504" name="Rectangle 40"/>
            <p:cNvSpPr>
              <a:spLocks noChangeArrowheads="1"/>
            </p:cNvSpPr>
            <p:nvPr/>
          </p:nvSpPr>
          <p:spPr bwMode="auto">
            <a:xfrm>
              <a:off x="1254" y="1718"/>
              <a:ext cx="447" cy="1026"/>
            </a:xfrm>
            <a:prstGeom prst="rect">
              <a:avLst/>
            </a:prstGeom>
            <a:noFill/>
            <a:ln w="9525">
              <a:solidFill>
                <a:schemeClr val="tx1"/>
              </a:solidFill>
              <a:miter lim="800000"/>
              <a:headEnd/>
              <a:tailEnd/>
            </a:ln>
            <a:effectLst/>
          </p:spPr>
          <p:txBody>
            <a:bodyPr wrap="none" anchor="ctr"/>
            <a:lstStyle/>
            <a:p>
              <a:endParaRPr lang="en-US"/>
            </a:p>
          </p:txBody>
        </p:sp>
        <p:sp>
          <p:nvSpPr>
            <p:cNvPr id="318505" name="Line 41"/>
            <p:cNvSpPr>
              <a:spLocks noChangeShapeType="1"/>
            </p:cNvSpPr>
            <p:nvPr/>
          </p:nvSpPr>
          <p:spPr bwMode="auto">
            <a:xfrm>
              <a:off x="1256" y="1821"/>
              <a:ext cx="249" cy="0"/>
            </a:xfrm>
            <a:prstGeom prst="line">
              <a:avLst/>
            </a:prstGeom>
            <a:noFill/>
            <a:ln w="9525">
              <a:solidFill>
                <a:schemeClr val="tx1"/>
              </a:solidFill>
              <a:miter lim="800000"/>
              <a:headEnd/>
              <a:tailEnd/>
            </a:ln>
            <a:effectLst/>
          </p:spPr>
          <p:txBody>
            <a:bodyPr wrap="none"/>
            <a:lstStyle/>
            <a:p>
              <a:endParaRPr lang="en-US"/>
            </a:p>
          </p:txBody>
        </p:sp>
        <p:sp>
          <p:nvSpPr>
            <p:cNvPr id="318506" name="Line 42"/>
            <p:cNvSpPr>
              <a:spLocks noChangeShapeType="1"/>
            </p:cNvSpPr>
            <p:nvPr/>
          </p:nvSpPr>
          <p:spPr bwMode="auto">
            <a:xfrm>
              <a:off x="1256" y="2252"/>
              <a:ext cx="249" cy="0"/>
            </a:xfrm>
            <a:prstGeom prst="line">
              <a:avLst/>
            </a:prstGeom>
            <a:noFill/>
            <a:ln w="9525">
              <a:solidFill>
                <a:schemeClr val="tx1"/>
              </a:solidFill>
              <a:miter lim="800000"/>
              <a:headEnd/>
              <a:tailEnd/>
            </a:ln>
            <a:effectLst/>
          </p:spPr>
          <p:txBody>
            <a:bodyPr wrap="none"/>
            <a:lstStyle/>
            <a:p>
              <a:endParaRPr lang="en-US"/>
            </a:p>
          </p:txBody>
        </p:sp>
        <p:sp>
          <p:nvSpPr>
            <p:cNvPr id="318507" name="Line 43"/>
            <p:cNvSpPr>
              <a:spLocks noChangeShapeType="1"/>
            </p:cNvSpPr>
            <p:nvPr/>
          </p:nvSpPr>
          <p:spPr bwMode="auto">
            <a:xfrm flipH="1">
              <a:off x="1257" y="2678"/>
              <a:ext cx="245" cy="0"/>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8508" name="Line 44"/>
            <p:cNvSpPr>
              <a:spLocks noChangeShapeType="1"/>
            </p:cNvSpPr>
            <p:nvPr/>
          </p:nvSpPr>
          <p:spPr bwMode="auto">
            <a:xfrm>
              <a:off x="1256" y="2594"/>
              <a:ext cx="157" cy="0"/>
            </a:xfrm>
            <a:prstGeom prst="line">
              <a:avLst/>
            </a:prstGeom>
            <a:noFill/>
            <a:ln w="9525">
              <a:solidFill>
                <a:schemeClr val="tx1"/>
              </a:solidFill>
              <a:miter lim="800000"/>
              <a:headEnd/>
              <a:tailEnd/>
            </a:ln>
            <a:effectLst/>
          </p:spPr>
          <p:txBody>
            <a:bodyPr wrap="none"/>
            <a:lstStyle/>
            <a:p>
              <a:endParaRPr lang="en-US"/>
            </a:p>
          </p:txBody>
        </p:sp>
        <p:sp>
          <p:nvSpPr>
            <p:cNvPr id="318509" name="Line 45"/>
            <p:cNvSpPr>
              <a:spLocks noChangeShapeType="1"/>
            </p:cNvSpPr>
            <p:nvPr/>
          </p:nvSpPr>
          <p:spPr bwMode="auto">
            <a:xfrm>
              <a:off x="1255" y="2511"/>
              <a:ext cx="157" cy="0"/>
            </a:xfrm>
            <a:prstGeom prst="line">
              <a:avLst/>
            </a:prstGeom>
            <a:noFill/>
            <a:ln w="9525">
              <a:solidFill>
                <a:schemeClr val="tx1"/>
              </a:solidFill>
              <a:miter lim="800000"/>
              <a:headEnd/>
              <a:tailEnd/>
            </a:ln>
            <a:effectLst/>
          </p:spPr>
          <p:txBody>
            <a:bodyPr wrap="none"/>
            <a:lstStyle/>
            <a:p>
              <a:endParaRPr lang="en-US"/>
            </a:p>
          </p:txBody>
        </p:sp>
        <p:sp>
          <p:nvSpPr>
            <p:cNvPr id="318510" name="Line 46"/>
            <p:cNvSpPr>
              <a:spLocks noChangeShapeType="1"/>
            </p:cNvSpPr>
            <p:nvPr/>
          </p:nvSpPr>
          <p:spPr bwMode="auto">
            <a:xfrm>
              <a:off x="1257" y="2421"/>
              <a:ext cx="157" cy="0"/>
            </a:xfrm>
            <a:prstGeom prst="line">
              <a:avLst/>
            </a:prstGeom>
            <a:noFill/>
            <a:ln w="9525">
              <a:solidFill>
                <a:schemeClr val="tx1"/>
              </a:solidFill>
              <a:miter lim="800000"/>
              <a:headEnd/>
              <a:tailEnd/>
            </a:ln>
            <a:effectLst/>
          </p:spPr>
          <p:txBody>
            <a:bodyPr wrap="none"/>
            <a:lstStyle/>
            <a:p>
              <a:endParaRPr lang="en-US"/>
            </a:p>
          </p:txBody>
        </p:sp>
        <p:sp>
          <p:nvSpPr>
            <p:cNvPr id="318511" name="Line 47"/>
            <p:cNvSpPr>
              <a:spLocks noChangeShapeType="1"/>
            </p:cNvSpPr>
            <p:nvPr/>
          </p:nvSpPr>
          <p:spPr bwMode="auto">
            <a:xfrm>
              <a:off x="1256" y="2336"/>
              <a:ext cx="157" cy="0"/>
            </a:xfrm>
            <a:prstGeom prst="line">
              <a:avLst/>
            </a:prstGeom>
            <a:noFill/>
            <a:ln w="9525">
              <a:solidFill>
                <a:schemeClr val="tx1"/>
              </a:solidFill>
              <a:miter lim="800000"/>
              <a:headEnd/>
              <a:tailEnd/>
            </a:ln>
            <a:effectLst/>
          </p:spPr>
          <p:txBody>
            <a:bodyPr wrap="none"/>
            <a:lstStyle/>
            <a:p>
              <a:endParaRPr lang="en-US"/>
            </a:p>
          </p:txBody>
        </p:sp>
        <p:sp>
          <p:nvSpPr>
            <p:cNvPr id="318512" name="Line 48"/>
            <p:cNvSpPr>
              <a:spLocks noChangeShapeType="1"/>
            </p:cNvSpPr>
            <p:nvPr/>
          </p:nvSpPr>
          <p:spPr bwMode="auto">
            <a:xfrm>
              <a:off x="1254" y="2162"/>
              <a:ext cx="157" cy="0"/>
            </a:xfrm>
            <a:prstGeom prst="line">
              <a:avLst/>
            </a:prstGeom>
            <a:noFill/>
            <a:ln w="9525">
              <a:solidFill>
                <a:schemeClr val="tx1"/>
              </a:solidFill>
              <a:miter lim="800000"/>
              <a:headEnd/>
              <a:tailEnd/>
            </a:ln>
            <a:effectLst/>
          </p:spPr>
          <p:txBody>
            <a:bodyPr wrap="none"/>
            <a:lstStyle/>
            <a:p>
              <a:endParaRPr lang="en-US"/>
            </a:p>
          </p:txBody>
        </p:sp>
        <p:sp>
          <p:nvSpPr>
            <p:cNvPr id="318513" name="Line 49"/>
            <p:cNvSpPr>
              <a:spLocks noChangeShapeType="1"/>
            </p:cNvSpPr>
            <p:nvPr/>
          </p:nvSpPr>
          <p:spPr bwMode="auto">
            <a:xfrm>
              <a:off x="1256" y="2079"/>
              <a:ext cx="157" cy="0"/>
            </a:xfrm>
            <a:prstGeom prst="line">
              <a:avLst/>
            </a:prstGeom>
            <a:noFill/>
            <a:ln w="9525">
              <a:solidFill>
                <a:schemeClr val="tx1"/>
              </a:solidFill>
              <a:miter lim="800000"/>
              <a:headEnd/>
              <a:tailEnd/>
            </a:ln>
            <a:effectLst/>
          </p:spPr>
          <p:txBody>
            <a:bodyPr wrap="none"/>
            <a:lstStyle/>
            <a:p>
              <a:endParaRPr lang="en-US"/>
            </a:p>
          </p:txBody>
        </p:sp>
        <p:sp>
          <p:nvSpPr>
            <p:cNvPr id="318514" name="Line 50"/>
            <p:cNvSpPr>
              <a:spLocks noChangeShapeType="1"/>
            </p:cNvSpPr>
            <p:nvPr/>
          </p:nvSpPr>
          <p:spPr bwMode="auto">
            <a:xfrm>
              <a:off x="1256" y="1994"/>
              <a:ext cx="157" cy="0"/>
            </a:xfrm>
            <a:prstGeom prst="line">
              <a:avLst/>
            </a:prstGeom>
            <a:noFill/>
            <a:ln w="9525">
              <a:solidFill>
                <a:schemeClr val="tx1"/>
              </a:solidFill>
              <a:miter lim="800000"/>
              <a:headEnd/>
              <a:tailEnd/>
            </a:ln>
            <a:effectLst/>
          </p:spPr>
          <p:txBody>
            <a:bodyPr wrap="none"/>
            <a:lstStyle/>
            <a:p>
              <a:endParaRPr lang="en-US"/>
            </a:p>
          </p:txBody>
        </p:sp>
        <p:sp>
          <p:nvSpPr>
            <p:cNvPr id="318515" name="Line 51"/>
            <p:cNvSpPr>
              <a:spLocks noChangeShapeType="1"/>
            </p:cNvSpPr>
            <p:nvPr/>
          </p:nvSpPr>
          <p:spPr bwMode="auto">
            <a:xfrm>
              <a:off x="1256" y="1911"/>
              <a:ext cx="157" cy="0"/>
            </a:xfrm>
            <a:prstGeom prst="line">
              <a:avLst/>
            </a:prstGeom>
            <a:noFill/>
            <a:ln w="9525">
              <a:solidFill>
                <a:schemeClr val="tx1"/>
              </a:solidFill>
              <a:miter lim="800000"/>
              <a:headEnd/>
              <a:tailEnd/>
            </a:ln>
            <a:effectLst/>
          </p:spPr>
          <p:txBody>
            <a:bodyPr wrap="none"/>
            <a:lstStyle/>
            <a:p>
              <a:endParaRPr lang="en-US"/>
            </a:p>
          </p:txBody>
        </p:sp>
        <p:sp>
          <p:nvSpPr>
            <p:cNvPr id="318516" name="Text Box 52"/>
            <p:cNvSpPr txBox="1">
              <a:spLocks noChangeArrowheads="1"/>
            </p:cNvSpPr>
            <p:nvPr/>
          </p:nvSpPr>
          <p:spPr bwMode="auto">
            <a:xfrm>
              <a:off x="1516" y="2151"/>
              <a:ext cx="169" cy="173"/>
            </a:xfrm>
            <a:prstGeom prst="rect">
              <a:avLst/>
            </a:prstGeom>
            <a:noFill/>
            <a:ln w="9525">
              <a:noFill/>
              <a:miter lim="800000"/>
              <a:headEnd/>
              <a:tailEnd/>
            </a:ln>
            <a:effectLst/>
          </p:spPr>
          <p:txBody>
            <a:bodyPr wrap="none">
              <a:spAutoFit/>
            </a:bodyPr>
            <a:lstStyle/>
            <a:p>
              <a:pPr eaLnBrk="1" hangingPunct="1"/>
              <a:r>
                <a:rPr lang="en-US" sz="1200" b="0"/>
                <a:t>5</a:t>
              </a:r>
            </a:p>
          </p:txBody>
        </p:sp>
        <p:sp>
          <p:nvSpPr>
            <p:cNvPr id="318517" name="Text Box 53"/>
            <p:cNvSpPr txBox="1">
              <a:spLocks noChangeArrowheads="1"/>
            </p:cNvSpPr>
            <p:nvPr/>
          </p:nvSpPr>
          <p:spPr bwMode="auto">
            <a:xfrm>
              <a:off x="1504" y="2577"/>
              <a:ext cx="169" cy="173"/>
            </a:xfrm>
            <a:prstGeom prst="rect">
              <a:avLst/>
            </a:prstGeom>
            <a:noFill/>
            <a:ln w="9525">
              <a:noFill/>
              <a:miter lim="800000"/>
              <a:headEnd/>
              <a:tailEnd/>
            </a:ln>
            <a:effectLst/>
          </p:spPr>
          <p:txBody>
            <a:bodyPr wrap="none">
              <a:spAutoFit/>
            </a:bodyPr>
            <a:lstStyle/>
            <a:p>
              <a:pPr eaLnBrk="1" hangingPunct="1"/>
              <a:r>
                <a:rPr lang="en-US" sz="1200" b="0"/>
                <a:t>0</a:t>
              </a:r>
            </a:p>
          </p:txBody>
        </p:sp>
        <p:sp>
          <p:nvSpPr>
            <p:cNvPr id="318518" name="Text Box 54"/>
            <p:cNvSpPr txBox="1">
              <a:spLocks noChangeArrowheads="1"/>
            </p:cNvSpPr>
            <p:nvPr/>
          </p:nvSpPr>
          <p:spPr bwMode="auto">
            <a:xfrm>
              <a:off x="1479" y="1719"/>
              <a:ext cx="222" cy="173"/>
            </a:xfrm>
            <a:prstGeom prst="rect">
              <a:avLst/>
            </a:prstGeom>
            <a:noFill/>
            <a:ln w="9525">
              <a:noFill/>
              <a:miter lim="800000"/>
              <a:headEnd/>
              <a:tailEnd/>
            </a:ln>
            <a:effectLst/>
          </p:spPr>
          <p:txBody>
            <a:bodyPr wrap="none">
              <a:spAutoFit/>
            </a:bodyPr>
            <a:lstStyle/>
            <a:p>
              <a:pPr eaLnBrk="1" hangingPunct="1"/>
              <a:r>
                <a:rPr lang="en-US" sz="1200" b="0"/>
                <a:t>10</a:t>
              </a:r>
            </a:p>
          </p:txBody>
        </p:sp>
      </p:grpSp>
      <p:sp>
        <p:nvSpPr>
          <p:cNvPr id="318519" name="Text Box 55"/>
          <p:cNvSpPr txBox="1">
            <a:spLocks noChangeArrowheads="1"/>
          </p:cNvSpPr>
          <p:nvPr/>
        </p:nvSpPr>
        <p:spPr bwMode="auto">
          <a:xfrm>
            <a:off x="3482975" y="5233988"/>
            <a:ext cx="2476500" cy="336550"/>
          </a:xfrm>
          <a:prstGeom prst="rect">
            <a:avLst/>
          </a:prstGeom>
          <a:noFill/>
          <a:ln w="9525">
            <a:noFill/>
            <a:miter lim="800000"/>
            <a:headEnd/>
            <a:tailEnd/>
          </a:ln>
          <a:effectLst/>
        </p:spPr>
        <p:txBody>
          <a:bodyPr wrap="none">
            <a:spAutoFit/>
          </a:bodyPr>
          <a:lstStyle/>
          <a:p>
            <a:pPr eaLnBrk="1" hangingPunct="1"/>
            <a:r>
              <a:rPr lang="en-US" sz="1600" b="0"/>
              <a:t>What is the reading now?</a:t>
            </a:r>
          </a:p>
        </p:txBody>
      </p:sp>
      <p:sp>
        <p:nvSpPr>
          <p:cNvPr id="318520" name="Text Box 56"/>
          <p:cNvSpPr txBox="1">
            <a:spLocks noChangeArrowheads="1"/>
          </p:cNvSpPr>
          <p:nvPr/>
        </p:nvSpPr>
        <p:spPr bwMode="auto">
          <a:xfrm>
            <a:off x="5948363" y="5138738"/>
            <a:ext cx="903287" cy="457200"/>
          </a:xfrm>
          <a:prstGeom prst="rect">
            <a:avLst/>
          </a:prstGeom>
          <a:noFill/>
          <a:ln w="9525">
            <a:noFill/>
            <a:miter lim="800000"/>
            <a:headEnd/>
            <a:tailEnd/>
          </a:ln>
          <a:effectLst/>
        </p:spPr>
        <p:txBody>
          <a:bodyPr wrap="none">
            <a:spAutoFit/>
          </a:bodyPr>
          <a:lstStyle/>
          <a:p>
            <a:pPr eaLnBrk="1" hangingPunct="1"/>
            <a:r>
              <a:rPr lang="en-US" sz="2000" b="0"/>
              <a:t>756.0</a:t>
            </a:r>
            <a:r>
              <a:rPr lang="en-US" sz="2400" b="0"/>
              <a:t> </a:t>
            </a:r>
          </a:p>
        </p:txBody>
      </p:sp>
      <p:sp>
        <p:nvSpPr>
          <p:cNvPr id="318521" name="Line 57"/>
          <p:cNvSpPr>
            <a:spLocks noChangeShapeType="1"/>
          </p:cNvSpPr>
          <p:nvPr/>
        </p:nvSpPr>
        <p:spPr bwMode="auto">
          <a:xfrm flipH="1" flipV="1">
            <a:off x="2005013" y="3575050"/>
            <a:ext cx="1492250" cy="1808163"/>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8522" name="Oval 58"/>
          <p:cNvSpPr>
            <a:spLocks noChangeArrowheads="1"/>
          </p:cNvSpPr>
          <p:nvPr/>
        </p:nvSpPr>
        <p:spPr bwMode="auto">
          <a:xfrm>
            <a:off x="1871663" y="3346450"/>
            <a:ext cx="228600" cy="228600"/>
          </a:xfrm>
          <a:prstGeom prst="ellipse">
            <a:avLst/>
          </a:prstGeom>
          <a:noFill/>
          <a:ln w="9525">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8499">
                                            <p:txEl>
                                              <p:pRg st="0" end="0"/>
                                            </p:txEl>
                                          </p:spTgt>
                                        </p:tgtEl>
                                        <p:attrNameLst>
                                          <p:attrName>style.visibility</p:attrName>
                                        </p:attrNameLst>
                                      </p:cBhvr>
                                      <p:to>
                                        <p:strVal val="visible"/>
                                      </p:to>
                                    </p:set>
                                    <p:anim calcmode="lin" valueType="num">
                                      <p:cBhvr>
                                        <p:cTn id="7" dur="500" fill="hold"/>
                                        <p:tgtEl>
                                          <p:spTgt spid="318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84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84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8499">
                                            <p:txEl>
                                              <p:pRg st="2" end="2"/>
                                            </p:txEl>
                                          </p:spTgt>
                                        </p:tgtEl>
                                        <p:attrNameLst>
                                          <p:attrName>style.visibility</p:attrName>
                                        </p:attrNameLst>
                                      </p:cBhvr>
                                      <p:to>
                                        <p:strVal val="visible"/>
                                      </p:to>
                                    </p:set>
                                    <p:animEffect transition="in" filter="fade">
                                      <p:cBhvr>
                                        <p:cTn id="14" dur="2000"/>
                                        <p:tgtEl>
                                          <p:spTgt spid="31849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18500"/>
                                        </p:tgtEl>
                                        <p:attrNameLst>
                                          <p:attrName>style.visibility</p:attrName>
                                        </p:attrNameLst>
                                      </p:cBhvr>
                                      <p:to>
                                        <p:strVal val="visible"/>
                                      </p:to>
                                    </p:set>
                                    <p:animEffect transition="in" filter="dissolve">
                                      <p:cBhvr>
                                        <p:cTn id="19" dur="500"/>
                                        <p:tgtEl>
                                          <p:spTgt spid="31850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8501"/>
                                        </p:tgtEl>
                                        <p:attrNameLst>
                                          <p:attrName>style.visibility</p:attrName>
                                        </p:attrNameLst>
                                      </p:cBhvr>
                                      <p:to>
                                        <p:strVal val="visible"/>
                                      </p:to>
                                    </p:set>
                                    <p:anim calcmode="lin" valueType="num">
                                      <p:cBhvr>
                                        <p:cTn id="22" dur="1000" fill="hold"/>
                                        <p:tgtEl>
                                          <p:spTgt spid="318501"/>
                                        </p:tgtEl>
                                        <p:attrNameLst>
                                          <p:attrName>ppt_w</p:attrName>
                                        </p:attrNameLst>
                                      </p:cBhvr>
                                      <p:tavLst>
                                        <p:tav tm="0">
                                          <p:val>
                                            <p:strVal val="#ppt_w*0.70"/>
                                          </p:val>
                                        </p:tav>
                                        <p:tav tm="100000">
                                          <p:val>
                                            <p:strVal val="#ppt_w"/>
                                          </p:val>
                                        </p:tav>
                                      </p:tavLst>
                                    </p:anim>
                                    <p:anim calcmode="lin" valueType="num">
                                      <p:cBhvr>
                                        <p:cTn id="23" dur="1000" fill="hold"/>
                                        <p:tgtEl>
                                          <p:spTgt spid="318501"/>
                                        </p:tgtEl>
                                        <p:attrNameLst>
                                          <p:attrName>ppt_h</p:attrName>
                                        </p:attrNameLst>
                                      </p:cBhvr>
                                      <p:tavLst>
                                        <p:tav tm="0">
                                          <p:val>
                                            <p:strVal val="#ppt_h"/>
                                          </p:val>
                                        </p:tav>
                                        <p:tav tm="100000">
                                          <p:val>
                                            <p:strVal val="#ppt_h"/>
                                          </p:val>
                                        </p:tav>
                                      </p:tavLst>
                                    </p:anim>
                                    <p:animEffect transition="in" filter="fade">
                                      <p:cBhvr>
                                        <p:cTn id="24" dur="1000"/>
                                        <p:tgtEl>
                                          <p:spTgt spid="318501"/>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8.33333E-7 -7.40741E-7 L -8.33333E-7 -0.2081 " pathEditMode="relative" rAng="0" ptsTypes="AA">
                                      <p:cBhvr>
                                        <p:cTn id="28" dur="2000" fill="hold"/>
                                        <p:tgtEl>
                                          <p:spTgt spid="318503"/>
                                        </p:tgtEl>
                                        <p:attrNameLst>
                                          <p:attrName>ppt_x</p:attrName>
                                          <p:attrName>ppt_y</p:attrName>
                                        </p:attrNameLst>
                                      </p:cBhvr>
                                      <p:rCtr x="0" y="-104"/>
                                    </p:animMotion>
                                  </p:childTnLst>
                                </p:cTn>
                              </p:par>
                              <p:par>
                                <p:cTn id="29" presetID="9" presetClass="exit" presetSubtype="0" fill="hold" grpId="1" nodeType="withEffect">
                                  <p:stCondLst>
                                    <p:cond delay="0"/>
                                  </p:stCondLst>
                                  <p:childTnLst>
                                    <p:animEffect transition="out" filter="dissolve">
                                      <p:cBhvr>
                                        <p:cTn id="30" dur="500"/>
                                        <p:tgtEl>
                                          <p:spTgt spid="318500"/>
                                        </p:tgtEl>
                                      </p:cBhvr>
                                    </p:animEffect>
                                    <p:set>
                                      <p:cBhvr>
                                        <p:cTn id="31" dur="1" fill="hold">
                                          <p:stCondLst>
                                            <p:cond delay="499"/>
                                          </p:stCondLst>
                                        </p:cTn>
                                        <p:tgtEl>
                                          <p:spTgt spid="318500"/>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318501"/>
                                        </p:tgtEl>
                                      </p:cBhvr>
                                    </p:animEffect>
                                    <p:set>
                                      <p:cBhvr>
                                        <p:cTn id="34" dur="1" fill="hold">
                                          <p:stCondLst>
                                            <p:cond delay="499"/>
                                          </p:stCondLst>
                                        </p:cTn>
                                        <p:tgtEl>
                                          <p:spTgt spid="318501"/>
                                        </p:tgtEl>
                                        <p:attrNameLst>
                                          <p:attrName>style.visibility</p:attrName>
                                        </p:attrNameLst>
                                      </p:cBhvr>
                                      <p:to>
                                        <p:strVal val="hidden"/>
                                      </p:to>
                                    </p:set>
                                  </p:childTnLst>
                                </p:cTn>
                              </p:par>
                              <p:par>
                                <p:cTn id="35" presetID="55" presetClass="exit" presetSubtype="0" fill="hold" grpId="0" nodeType="withEffect">
                                  <p:stCondLst>
                                    <p:cond delay="0"/>
                                  </p:stCondLst>
                                  <p:childTnLst>
                                    <p:anim calcmode="lin" valueType="num">
                                      <p:cBhvr>
                                        <p:cTn id="36" dur="1000"/>
                                        <p:tgtEl>
                                          <p:spTgt spid="318499">
                                            <p:txEl>
                                              <p:pRg st="0" end="0"/>
                                            </p:txEl>
                                          </p:spTgt>
                                        </p:tgtEl>
                                        <p:attrNameLst>
                                          <p:attrName>ppt_w</p:attrName>
                                        </p:attrNameLst>
                                      </p:cBhvr>
                                      <p:tavLst>
                                        <p:tav tm="0">
                                          <p:val>
                                            <p:strVal val="ppt_w"/>
                                          </p:val>
                                        </p:tav>
                                        <p:tav tm="100000">
                                          <p:val>
                                            <p:strVal val="ppt_w*0.70"/>
                                          </p:val>
                                        </p:tav>
                                      </p:tavLst>
                                    </p:anim>
                                    <p:anim calcmode="lin" valueType="num">
                                      <p:cBhvr>
                                        <p:cTn id="37" dur="1000"/>
                                        <p:tgtEl>
                                          <p:spTgt spid="318499">
                                            <p:txEl>
                                              <p:pRg st="0" end="0"/>
                                            </p:txEl>
                                          </p:spTgt>
                                        </p:tgtEl>
                                        <p:attrNameLst>
                                          <p:attrName>ppt_h</p:attrName>
                                        </p:attrNameLst>
                                      </p:cBhvr>
                                      <p:tavLst>
                                        <p:tav tm="0">
                                          <p:val>
                                            <p:strVal val="ppt_h"/>
                                          </p:val>
                                        </p:tav>
                                        <p:tav tm="100000">
                                          <p:val>
                                            <p:strVal val="ppt_h"/>
                                          </p:val>
                                        </p:tav>
                                      </p:tavLst>
                                    </p:anim>
                                    <p:animEffect transition="out" filter="fade">
                                      <p:cBhvr>
                                        <p:cTn id="38" dur="1000"/>
                                        <p:tgtEl>
                                          <p:spTgt spid="318499">
                                            <p:txEl>
                                              <p:pRg st="0" end="0"/>
                                            </p:txEl>
                                          </p:spTgt>
                                        </p:tgtEl>
                                      </p:cBhvr>
                                    </p:animEffect>
                                    <p:set>
                                      <p:cBhvr>
                                        <p:cTn id="39" dur="1" fill="hold">
                                          <p:stCondLst>
                                            <p:cond delay="999"/>
                                          </p:stCondLst>
                                        </p:cTn>
                                        <p:tgtEl>
                                          <p:spTgt spid="318499">
                                            <p:txEl>
                                              <p:pRg st="0" end="0"/>
                                            </p:txEl>
                                          </p:spTgt>
                                        </p:tgtEl>
                                        <p:attrNameLst>
                                          <p:attrName>style.visibility</p:attrName>
                                        </p:attrNameLst>
                                      </p:cBhvr>
                                      <p:to>
                                        <p:strVal val="hidden"/>
                                      </p:to>
                                    </p:set>
                                  </p:childTnLst>
                                </p:cTn>
                              </p:par>
                              <p:par>
                                <p:cTn id="40" presetID="55" presetClass="exit" presetSubtype="0" fill="hold" grpId="0" nodeType="withEffect">
                                  <p:stCondLst>
                                    <p:cond delay="0"/>
                                  </p:stCondLst>
                                  <p:childTnLst>
                                    <p:anim calcmode="lin" valueType="num">
                                      <p:cBhvr>
                                        <p:cTn id="41" dur="1000"/>
                                        <p:tgtEl>
                                          <p:spTgt spid="318499">
                                            <p:txEl>
                                              <p:pRg st="2" end="2"/>
                                            </p:txEl>
                                          </p:spTgt>
                                        </p:tgtEl>
                                        <p:attrNameLst>
                                          <p:attrName>ppt_w</p:attrName>
                                        </p:attrNameLst>
                                      </p:cBhvr>
                                      <p:tavLst>
                                        <p:tav tm="0">
                                          <p:val>
                                            <p:strVal val="ppt_w"/>
                                          </p:val>
                                        </p:tav>
                                        <p:tav tm="100000">
                                          <p:val>
                                            <p:strVal val="ppt_w*0.70"/>
                                          </p:val>
                                        </p:tav>
                                      </p:tavLst>
                                    </p:anim>
                                    <p:anim calcmode="lin" valueType="num">
                                      <p:cBhvr>
                                        <p:cTn id="42" dur="1000"/>
                                        <p:tgtEl>
                                          <p:spTgt spid="318499">
                                            <p:txEl>
                                              <p:pRg st="2" end="2"/>
                                            </p:txEl>
                                          </p:spTgt>
                                        </p:tgtEl>
                                        <p:attrNameLst>
                                          <p:attrName>ppt_h</p:attrName>
                                        </p:attrNameLst>
                                      </p:cBhvr>
                                      <p:tavLst>
                                        <p:tav tm="0">
                                          <p:val>
                                            <p:strVal val="ppt_h"/>
                                          </p:val>
                                        </p:tav>
                                        <p:tav tm="100000">
                                          <p:val>
                                            <p:strVal val="ppt_h"/>
                                          </p:val>
                                        </p:tav>
                                      </p:tavLst>
                                    </p:anim>
                                    <p:animEffect transition="out" filter="fade">
                                      <p:cBhvr>
                                        <p:cTn id="43" dur="1000"/>
                                        <p:tgtEl>
                                          <p:spTgt spid="318499">
                                            <p:txEl>
                                              <p:pRg st="2" end="2"/>
                                            </p:txEl>
                                          </p:spTgt>
                                        </p:tgtEl>
                                      </p:cBhvr>
                                    </p:animEffect>
                                    <p:set>
                                      <p:cBhvr>
                                        <p:cTn id="44" dur="1" fill="hold">
                                          <p:stCondLst>
                                            <p:cond delay="999"/>
                                          </p:stCondLst>
                                        </p:cTn>
                                        <p:tgtEl>
                                          <p:spTgt spid="318499">
                                            <p:txEl>
                                              <p:pRg st="2" end="2"/>
                                            </p:txEl>
                                          </p:spTgt>
                                        </p:tgtEl>
                                        <p:attrNameLst>
                                          <p:attrName>style.visibility</p:attrName>
                                        </p:attrNameLst>
                                      </p:cBhvr>
                                      <p:to>
                                        <p:strVal val="hidden"/>
                                      </p:to>
                                    </p:set>
                                  </p:childTnLst>
                                </p:cTn>
                              </p:par>
                              <p:par>
                                <p:cTn id="45" presetID="40" presetClass="entr" presetSubtype="0" fill="hold" grpId="0" nodeType="withEffect">
                                  <p:stCondLst>
                                    <p:cond delay="0"/>
                                  </p:stCondLst>
                                  <p:iterate type="lt">
                                    <p:tmPct val="10000"/>
                                  </p:iterate>
                                  <p:childTnLst>
                                    <p:set>
                                      <p:cBhvr>
                                        <p:cTn id="46" dur="1" fill="hold">
                                          <p:stCondLst>
                                            <p:cond delay="0"/>
                                          </p:stCondLst>
                                        </p:cTn>
                                        <p:tgtEl>
                                          <p:spTgt spid="318519"/>
                                        </p:tgtEl>
                                        <p:attrNameLst>
                                          <p:attrName>style.visibility</p:attrName>
                                        </p:attrNameLst>
                                      </p:cBhvr>
                                      <p:to>
                                        <p:strVal val="visible"/>
                                      </p:to>
                                    </p:set>
                                    <p:animEffect transition="in" filter="fade">
                                      <p:cBhvr>
                                        <p:cTn id="47" dur="1000"/>
                                        <p:tgtEl>
                                          <p:spTgt spid="318519"/>
                                        </p:tgtEl>
                                      </p:cBhvr>
                                    </p:animEffect>
                                    <p:anim calcmode="lin" valueType="num">
                                      <p:cBhvr>
                                        <p:cTn id="48" dur="1000" fill="hold"/>
                                        <p:tgtEl>
                                          <p:spTgt spid="318519"/>
                                        </p:tgtEl>
                                        <p:attrNameLst>
                                          <p:attrName>ppt_x</p:attrName>
                                        </p:attrNameLst>
                                      </p:cBhvr>
                                      <p:tavLst>
                                        <p:tav tm="0">
                                          <p:val>
                                            <p:strVal val="#ppt_x-.1"/>
                                          </p:val>
                                        </p:tav>
                                        <p:tav tm="100000">
                                          <p:val>
                                            <p:strVal val="#ppt_x"/>
                                          </p:val>
                                        </p:tav>
                                      </p:tavLst>
                                    </p:anim>
                                    <p:anim calcmode="lin" valueType="num">
                                      <p:cBhvr>
                                        <p:cTn id="49" dur="1000" fill="hold"/>
                                        <p:tgtEl>
                                          <p:spTgt spid="31851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18521"/>
                                        </p:tgtEl>
                                        <p:attrNameLst>
                                          <p:attrName>style.visibility</p:attrName>
                                        </p:attrNameLst>
                                      </p:cBhvr>
                                      <p:to>
                                        <p:strVal val="visible"/>
                                      </p:to>
                                    </p:set>
                                    <p:animEffect transition="in" filter="dissolve">
                                      <p:cBhvr>
                                        <p:cTn id="54" dur="500"/>
                                        <p:tgtEl>
                                          <p:spTgt spid="318521"/>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318522"/>
                                        </p:tgtEl>
                                        <p:attrNameLst>
                                          <p:attrName>style.visibility</p:attrName>
                                        </p:attrNameLst>
                                      </p:cBhvr>
                                      <p:to>
                                        <p:strVal val="visible"/>
                                      </p:to>
                                    </p:set>
                                    <p:anim calcmode="lin" valueType="num">
                                      <p:cBhvr>
                                        <p:cTn id="57" dur="1000" fill="hold"/>
                                        <p:tgtEl>
                                          <p:spTgt spid="318522"/>
                                        </p:tgtEl>
                                        <p:attrNameLst>
                                          <p:attrName>ppt_w</p:attrName>
                                        </p:attrNameLst>
                                      </p:cBhvr>
                                      <p:tavLst>
                                        <p:tav tm="0">
                                          <p:val>
                                            <p:strVal val="#ppt_w*0.70"/>
                                          </p:val>
                                        </p:tav>
                                        <p:tav tm="100000">
                                          <p:val>
                                            <p:strVal val="#ppt_w"/>
                                          </p:val>
                                        </p:tav>
                                      </p:tavLst>
                                    </p:anim>
                                    <p:anim calcmode="lin" valueType="num">
                                      <p:cBhvr>
                                        <p:cTn id="58" dur="1000" fill="hold"/>
                                        <p:tgtEl>
                                          <p:spTgt spid="318522"/>
                                        </p:tgtEl>
                                        <p:attrNameLst>
                                          <p:attrName>ppt_h</p:attrName>
                                        </p:attrNameLst>
                                      </p:cBhvr>
                                      <p:tavLst>
                                        <p:tav tm="0">
                                          <p:val>
                                            <p:strVal val="#ppt_h"/>
                                          </p:val>
                                        </p:tav>
                                        <p:tav tm="100000">
                                          <p:val>
                                            <p:strVal val="#ppt_h"/>
                                          </p:val>
                                        </p:tav>
                                      </p:tavLst>
                                    </p:anim>
                                    <p:animEffect transition="in" filter="fade">
                                      <p:cBhvr>
                                        <p:cTn id="59" dur="1000"/>
                                        <p:tgtEl>
                                          <p:spTgt spid="31852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318520"/>
                                        </p:tgtEl>
                                        <p:attrNameLst>
                                          <p:attrName>style.visibility</p:attrName>
                                        </p:attrNameLst>
                                      </p:cBhvr>
                                      <p:to>
                                        <p:strVal val="visible"/>
                                      </p:to>
                                    </p:set>
                                    <p:anim calcmode="lin" valueType="num">
                                      <p:cBhvr>
                                        <p:cTn id="64" dur="2000" fill="hold"/>
                                        <p:tgtEl>
                                          <p:spTgt spid="318520"/>
                                        </p:tgtEl>
                                        <p:attrNameLst>
                                          <p:attrName>ppt_w</p:attrName>
                                        </p:attrNameLst>
                                      </p:cBhvr>
                                      <p:tavLst>
                                        <p:tav tm="0">
                                          <p:val>
                                            <p:fltVal val="0"/>
                                          </p:val>
                                        </p:tav>
                                        <p:tav tm="100000">
                                          <p:val>
                                            <p:strVal val="#ppt_w"/>
                                          </p:val>
                                        </p:tav>
                                      </p:tavLst>
                                    </p:anim>
                                    <p:anim calcmode="lin" valueType="num">
                                      <p:cBhvr>
                                        <p:cTn id="65" dur="2000" fill="hold"/>
                                        <p:tgtEl>
                                          <p:spTgt spid="318520"/>
                                        </p:tgtEl>
                                        <p:attrNameLst>
                                          <p:attrName>ppt_h</p:attrName>
                                        </p:attrNameLst>
                                      </p:cBhvr>
                                      <p:tavLst>
                                        <p:tav tm="0">
                                          <p:val>
                                            <p:fltVal val="0"/>
                                          </p:val>
                                        </p:tav>
                                        <p:tav tm="100000">
                                          <p:val>
                                            <p:strVal val="#ppt_h"/>
                                          </p:val>
                                        </p:tav>
                                      </p:tavLst>
                                    </p:anim>
                                    <p:animEffect transition="in" filter="fade">
                                      <p:cBhvr>
                                        <p:cTn id="66" dur="2000"/>
                                        <p:tgtEl>
                                          <p:spTgt spid="318520"/>
                                        </p:tgtEl>
                                      </p:cBhvr>
                                    </p:animEffect>
                                  </p:childTnLst>
                                </p:cTn>
                              </p:par>
                              <p:par>
                                <p:cTn id="67" presetID="0" presetClass="path" presetSubtype="0" accel="50000" decel="50000" fill="hold" grpId="1" nodeType="withEffect">
                                  <p:stCondLst>
                                    <p:cond delay="0"/>
                                  </p:stCondLst>
                                  <p:childTnLst>
                                    <p:animMotion origin="layout" path="M 3.61111E-6 1.06176E-6 L -0.48594 -0.25307 " pathEditMode="relative" rAng="0" ptsTypes="AA">
                                      <p:cBhvr>
                                        <p:cTn id="68" dur="2000" spd="-100000" fill="hold"/>
                                        <p:tgtEl>
                                          <p:spTgt spid="318520"/>
                                        </p:tgtEl>
                                        <p:attrNameLst>
                                          <p:attrName>ppt_x</p:attrName>
                                          <p:attrName>ppt_y</p:attrName>
                                        </p:attrNameLst>
                                      </p:cBhvr>
                                      <p:rCtr x="-243" y="-127"/>
                                    </p:animMotion>
                                  </p:childTnLst>
                                </p:cTn>
                              </p:par>
                              <p:par>
                                <p:cTn id="69" presetID="9" presetClass="exit" presetSubtype="0" fill="hold" grpId="1" nodeType="withEffect">
                                  <p:stCondLst>
                                    <p:cond delay="0"/>
                                  </p:stCondLst>
                                  <p:childTnLst>
                                    <p:animEffect transition="out" filter="dissolve">
                                      <p:cBhvr>
                                        <p:cTn id="70" dur="500"/>
                                        <p:tgtEl>
                                          <p:spTgt spid="318521"/>
                                        </p:tgtEl>
                                      </p:cBhvr>
                                    </p:animEffect>
                                    <p:set>
                                      <p:cBhvr>
                                        <p:cTn id="71" dur="1" fill="hold">
                                          <p:stCondLst>
                                            <p:cond delay="499"/>
                                          </p:stCondLst>
                                        </p:cTn>
                                        <p:tgtEl>
                                          <p:spTgt spid="318521"/>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318522"/>
                                        </p:tgtEl>
                                      </p:cBhvr>
                                    </p:animEffect>
                                    <p:set>
                                      <p:cBhvr>
                                        <p:cTn id="74" dur="1" fill="hold">
                                          <p:stCondLst>
                                            <p:cond delay="499"/>
                                          </p:stCondLst>
                                        </p:cTn>
                                        <p:tgtEl>
                                          <p:spTgt spid="3185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99" grpId="0" build="allAtOnce"/>
      <p:bldP spid="318500" grpId="0" animBg="1"/>
      <p:bldP spid="318500" grpId="1" animBg="1"/>
      <p:bldP spid="318501" grpId="0" animBg="1"/>
      <p:bldP spid="318501" grpId="1" animBg="1"/>
      <p:bldP spid="318519" grpId="0"/>
      <p:bldP spid="318520" grpId="0"/>
      <p:bldP spid="318520" grpId="1"/>
      <p:bldP spid="318521" grpId="0" animBg="1"/>
      <p:bldP spid="318521" grpId="1" animBg="1"/>
      <p:bldP spid="318522" grpId="0" animBg="1"/>
      <p:bldP spid="31852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490" name="Group 2"/>
          <p:cNvGrpSpPr>
            <a:grpSpLocks/>
          </p:cNvGrpSpPr>
          <p:nvPr/>
        </p:nvGrpSpPr>
        <p:grpSpPr bwMode="auto">
          <a:xfrm>
            <a:off x="762000" y="1957388"/>
            <a:ext cx="1219200" cy="4119562"/>
            <a:chOff x="480" y="813"/>
            <a:chExt cx="768" cy="2595"/>
          </a:xfrm>
        </p:grpSpPr>
        <p:sp>
          <p:nvSpPr>
            <p:cNvPr id="319491" name="Rectangle 3"/>
            <p:cNvSpPr>
              <a:spLocks noChangeArrowheads="1"/>
            </p:cNvSpPr>
            <p:nvPr/>
          </p:nvSpPr>
          <p:spPr bwMode="auto">
            <a:xfrm>
              <a:off x="480" y="813"/>
              <a:ext cx="768" cy="2595"/>
            </a:xfrm>
            <a:prstGeom prst="rect">
              <a:avLst/>
            </a:prstGeom>
            <a:solidFill>
              <a:srgbClr val="F7EEE5">
                <a:alpha val="75999"/>
              </a:srgbClr>
            </a:solidFill>
            <a:ln w="9525">
              <a:solidFill>
                <a:schemeClr val="tx1"/>
              </a:solidFill>
              <a:miter lim="800000"/>
              <a:headEnd/>
              <a:tailEnd/>
            </a:ln>
            <a:effectLst/>
          </p:spPr>
          <p:txBody>
            <a:bodyPr wrap="none" anchor="ctr"/>
            <a:lstStyle/>
            <a:p>
              <a:endParaRPr lang="en-US"/>
            </a:p>
          </p:txBody>
        </p:sp>
        <p:sp>
          <p:nvSpPr>
            <p:cNvPr id="319492" name="Line 4"/>
            <p:cNvSpPr>
              <a:spLocks noChangeShapeType="1"/>
            </p:cNvSpPr>
            <p:nvPr/>
          </p:nvSpPr>
          <p:spPr bwMode="auto">
            <a:xfrm>
              <a:off x="926" y="919"/>
              <a:ext cx="322" cy="0"/>
            </a:xfrm>
            <a:prstGeom prst="line">
              <a:avLst/>
            </a:prstGeom>
            <a:noFill/>
            <a:ln w="9525">
              <a:solidFill>
                <a:schemeClr val="tx1"/>
              </a:solidFill>
              <a:miter lim="800000"/>
              <a:headEnd/>
              <a:tailEnd/>
            </a:ln>
            <a:effectLst/>
          </p:spPr>
          <p:txBody>
            <a:bodyPr wrap="none"/>
            <a:lstStyle/>
            <a:p>
              <a:endParaRPr lang="en-US"/>
            </a:p>
          </p:txBody>
        </p:sp>
        <p:sp>
          <p:nvSpPr>
            <p:cNvPr id="319493" name="Line 5"/>
            <p:cNvSpPr>
              <a:spLocks noChangeShapeType="1"/>
            </p:cNvSpPr>
            <p:nvPr/>
          </p:nvSpPr>
          <p:spPr bwMode="auto">
            <a:xfrm>
              <a:off x="1058" y="1015"/>
              <a:ext cx="190" cy="0"/>
            </a:xfrm>
            <a:prstGeom prst="line">
              <a:avLst/>
            </a:prstGeom>
            <a:noFill/>
            <a:ln w="9525">
              <a:solidFill>
                <a:schemeClr val="tx1"/>
              </a:solidFill>
              <a:miter lim="800000"/>
              <a:headEnd/>
              <a:tailEnd/>
            </a:ln>
            <a:effectLst/>
          </p:spPr>
          <p:txBody>
            <a:bodyPr wrap="none"/>
            <a:lstStyle/>
            <a:p>
              <a:endParaRPr lang="en-US"/>
            </a:p>
          </p:txBody>
        </p:sp>
        <p:sp>
          <p:nvSpPr>
            <p:cNvPr id="319494" name="Line 6"/>
            <p:cNvSpPr>
              <a:spLocks noChangeShapeType="1"/>
            </p:cNvSpPr>
            <p:nvPr/>
          </p:nvSpPr>
          <p:spPr bwMode="auto">
            <a:xfrm>
              <a:off x="1058" y="1111"/>
              <a:ext cx="190" cy="0"/>
            </a:xfrm>
            <a:prstGeom prst="line">
              <a:avLst/>
            </a:prstGeom>
            <a:noFill/>
            <a:ln w="9525">
              <a:solidFill>
                <a:schemeClr val="tx1"/>
              </a:solidFill>
              <a:miter lim="800000"/>
              <a:headEnd/>
              <a:tailEnd/>
            </a:ln>
            <a:effectLst/>
          </p:spPr>
          <p:txBody>
            <a:bodyPr wrap="none"/>
            <a:lstStyle/>
            <a:p>
              <a:endParaRPr lang="en-US"/>
            </a:p>
          </p:txBody>
        </p:sp>
        <p:sp>
          <p:nvSpPr>
            <p:cNvPr id="319495" name="Line 7"/>
            <p:cNvSpPr>
              <a:spLocks noChangeShapeType="1"/>
            </p:cNvSpPr>
            <p:nvPr/>
          </p:nvSpPr>
          <p:spPr bwMode="auto">
            <a:xfrm>
              <a:off x="1058" y="1201"/>
              <a:ext cx="190" cy="0"/>
            </a:xfrm>
            <a:prstGeom prst="line">
              <a:avLst/>
            </a:prstGeom>
            <a:noFill/>
            <a:ln w="9525">
              <a:solidFill>
                <a:schemeClr val="tx1"/>
              </a:solidFill>
              <a:miter lim="800000"/>
              <a:headEnd/>
              <a:tailEnd/>
            </a:ln>
            <a:effectLst/>
          </p:spPr>
          <p:txBody>
            <a:bodyPr wrap="none"/>
            <a:lstStyle/>
            <a:p>
              <a:endParaRPr lang="en-US"/>
            </a:p>
          </p:txBody>
        </p:sp>
        <p:sp>
          <p:nvSpPr>
            <p:cNvPr id="319496" name="Line 8"/>
            <p:cNvSpPr>
              <a:spLocks noChangeShapeType="1"/>
            </p:cNvSpPr>
            <p:nvPr/>
          </p:nvSpPr>
          <p:spPr bwMode="auto">
            <a:xfrm>
              <a:off x="1058" y="1297"/>
              <a:ext cx="190" cy="0"/>
            </a:xfrm>
            <a:prstGeom prst="line">
              <a:avLst/>
            </a:prstGeom>
            <a:noFill/>
            <a:ln w="9525">
              <a:solidFill>
                <a:schemeClr val="tx1"/>
              </a:solidFill>
              <a:miter lim="800000"/>
              <a:headEnd/>
              <a:tailEnd/>
            </a:ln>
            <a:effectLst/>
          </p:spPr>
          <p:txBody>
            <a:bodyPr wrap="none"/>
            <a:lstStyle/>
            <a:p>
              <a:endParaRPr lang="en-US"/>
            </a:p>
          </p:txBody>
        </p:sp>
        <p:sp>
          <p:nvSpPr>
            <p:cNvPr id="319497" name="Line 9"/>
            <p:cNvSpPr>
              <a:spLocks noChangeShapeType="1"/>
            </p:cNvSpPr>
            <p:nvPr/>
          </p:nvSpPr>
          <p:spPr bwMode="auto">
            <a:xfrm>
              <a:off x="870" y="1394"/>
              <a:ext cx="378" cy="0"/>
            </a:xfrm>
            <a:prstGeom prst="line">
              <a:avLst/>
            </a:prstGeom>
            <a:noFill/>
            <a:ln w="9525">
              <a:solidFill>
                <a:schemeClr val="tx1"/>
              </a:solidFill>
              <a:miter lim="800000"/>
              <a:headEnd/>
              <a:tailEnd/>
            </a:ln>
            <a:effectLst/>
          </p:spPr>
          <p:txBody>
            <a:bodyPr wrap="none"/>
            <a:lstStyle/>
            <a:p>
              <a:endParaRPr lang="en-US"/>
            </a:p>
          </p:txBody>
        </p:sp>
        <p:sp>
          <p:nvSpPr>
            <p:cNvPr id="319498" name="Line 10"/>
            <p:cNvSpPr>
              <a:spLocks noChangeShapeType="1"/>
            </p:cNvSpPr>
            <p:nvPr/>
          </p:nvSpPr>
          <p:spPr bwMode="auto">
            <a:xfrm>
              <a:off x="1056" y="1490"/>
              <a:ext cx="190" cy="0"/>
            </a:xfrm>
            <a:prstGeom prst="line">
              <a:avLst/>
            </a:prstGeom>
            <a:noFill/>
            <a:ln w="9525">
              <a:solidFill>
                <a:schemeClr val="tx1"/>
              </a:solidFill>
              <a:miter lim="800000"/>
              <a:headEnd/>
              <a:tailEnd/>
            </a:ln>
            <a:effectLst/>
          </p:spPr>
          <p:txBody>
            <a:bodyPr wrap="none"/>
            <a:lstStyle/>
            <a:p>
              <a:endParaRPr lang="en-US"/>
            </a:p>
          </p:txBody>
        </p:sp>
        <p:sp>
          <p:nvSpPr>
            <p:cNvPr id="319499" name="Line 11"/>
            <p:cNvSpPr>
              <a:spLocks noChangeShapeType="1"/>
            </p:cNvSpPr>
            <p:nvPr/>
          </p:nvSpPr>
          <p:spPr bwMode="auto">
            <a:xfrm>
              <a:off x="1056" y="1586"/>
              <a:ext cx="190" cy="0"/>
            </a:xfrm>
            <a:prstGeom prst="line">
              <a:avLst/>
            </a:prstGeom>
            <a:noFill/>
            <a:ln w="9525">
              <a:solidFill>
                <a:schemeClr val="tx1"/>
              </a:solidFill>
              <a:miter lim="800000"/>
              <a:headEnd/>
              <a:tailEnd/>
            </a:ln>
            <a:effectLst/>
          </p:spPr>
          <p:txBody>
            <a:bodyPr wrap="none"/>
            <a:lstStyle/>
            <a:p>
              <a:endParaRPr lang="en-US"/>
            </a:p>
          </p:txBody>
        </p:sp>
        <p:sp>
          <p:nvSpPr>
            <p:cNvPr id="319500" name="Line 12"/>
            <p:cNvSpPr>
              <a:spLocks noChangeShapeType="1"/>
            </p:cNvSpPr>
            <p:nvPr/>
          </p:nvSpPr>
          <p:spPr bwMode="auto">
            <a:xfrm>
              <a:off x="1056" y="1676"/>
              <a:ext cx="190" cy="0"/>
            </a:xfrm>
            <a:prstGeom prst="line">
              <a:avLst/>
            </a:prstGeom>
            <a:noFill/>
            <a:ln w="9525">
              <a:solidFill>
                <a:schemeClr val="tx1"/>
              </a:solidFill>
              <a:miter lim="800000"/>
              <a:headEnd/>
              <a:tailEnd/>
            </a:ln>
            <a:effectLst/>
          </p:spPr>
          <p:txBody>
            <a:bodyPr wrap="none"/>
            <a:lstStyle/>
            <a:p>
              <a:endParaRPr lang="en-US"/>
            </a:p>
          </p:txBody>
        </p:sp>
        <p:sp>
          <p:nvSpPr>
            <p:cNvPr id="319501" name="Line 13"/>
            <p:cNvSpPr>
              <a:spLocks noChangeShapeType="1"/>
            </p:cNvSpPr>
            <p:nvPr/>
          </p:nvSpPr>
          <p:spPr bwMode="auto">
            <a:xfrm>
              <a:off x="1056" y="1772"/>
              <a:ext cx="190" cy="0"/>
            </a:xfrm>
            <a:prstGeom prst="line">
              <a:avLst/>
            </a:prstGeom>
            <a:noFill/>
            <a:ln w="9525">
              <a:solidFill>
                <a:schemeClr val="tx1"/>
              </a:solidFill>
              <a:miter lim="800000"/>
              <a:headEnd/>
              <a:tailEnd/>
            </a:ln>
            <a:effectLst/>
          </p:spPr>
          <p:txBody>
            <a:bodyPr wrap="none"/>
            <a:lstStyle/>
            <a:p>
              <a:endParaRPr lang="en-US"/>
            </a:p>
          </p:txBody>
        </p:sp>
        <p:sp>
          <p:nvSpPr>
            <p:cNvPr id="319502" name="Line 14"/>
            <p:cNvSpPr>
              <a:spLocks noChangeShapeType="1"/>
            </p:cNvSpPr>
            <p:nvPr/>
          </p:nvSpPr>
          <p:spPr bwMode="auto">
            <a:xfrm>
              <a:off x="922" y="1869"/>
              <a:ext cx="322" cy="0"/>
            </a:xfrm>
            <a:prstGeom prst="line">
              <a:avLst/>
            </a:prstGeom>
            <a:noFill/>
            <a:ln w="9525">
              <a:solidFill>
                <a:schemeClr val="tx1"/>
              </a:solidFill>
              <a:miter lim="800000"/>
              <a:headEnd/>
              <a:tailEnd/>
            </a:ln>
            <a:effectLst/>
          </p:spPr>
          <p:txBody>
            <a:bodyPr wrap="none"/>
            <a:lstStyle/>
            <a:p>
              <a:endParaRPr lang="en-US"/>
            </a:p>
          </p:txBody>
        </p:sp>
        <p:sp>
          <p:nvSpPr>
            <p:cNvPr id="319503" name="Line 15"/>
            <p:cNvSpPr>
              <a:spLocks noChangeShapeType="1"/>
            </p:cNvSpPr>
            <p:nvPr/>
          </p:nvSpPr>
          <p:spPr bwMode="auto">
            <a:xfrm>
              <a:off x="1054" y="1965"/>
              <a:ext cx="190" cy="0"/>
            </a:xfrm>
            <a:prstGeom prst="line">
              <a:avLst/>
            </a:prstGeom>
            <a:noFill/>
            <a:ln w="9525">
              <a:solidFill>
                <a:schemeClr val="tx1"/>
              </a:solidFill>
              <a:miter lim="800000"/>
              <a:headEnd/>
              <a:tailEnd/>
            </a:ln>
            <a:effectLst/>
          </p:spPr>
          <p:txBody>
            <a:bodyPr wrap="none"/>
            <a:lstStyle/>
            <a:p>
              <a:endParaRPr lang="en-US"/>
            </a:p>
          </p:txBody>
        </p:sp>
        <p:sp>
          <p:nvSpPr>
            <p:cNvPr id="319504" name="Line 16"/>
            <p:cNvSpPr>
              <a:spLocks noChangeShapeType="1"/>
            </p:cNvSpPr>
            <p:nvPr/>
          </p:nvSpPr>
          <p:spPr bwMode="auto">
            <a:xfrm>
              <a:off x="1054" y="2061"/>
              <a:ext cx="190" cy="0"/>
            </a:xfrm>
            <a:prstGeom prst="line">
              <a:avLst/>
            </a:prstGeom>
            <a:noFill/>
            <a:ln w="9525">
              <a:solidFill>
                <a:schemeClr val="tx1"/>
              </a:solidFill>
              <a:miter lim="800000"/>
              <a:headEnd/>
              <a:tailEnd/>
            </a:ln>
            <a:effectLst/>
          </p:spPr>
          <p:txBody>
            <a:bodyPr wrap="none"/>
            <a:lstStyle/>
            <a:p>
              <a:endParaRPr lang="en-US"/>
            </a:p>
          </p:txBody>
        </p:sp>
        <p:sp>
          <p:nvSpPr>
            <p:cNvPr id="319505" name="Line 17"/>
            <p:cNvSpPr>
              <a:spLocks noChangeShapeType="1"/>
            </p:cNvSpPr>
            <p:nvPr/>
          </p:nvSpPr>
          <p:spPr bwMode="auto">
            <a:xfrm>
              <a:off x="1054" y="2151"/>
              <a:ext cx="190" cy="0"/>
            </a:xfrm>
            <a:prstGeom prst="line">
              <a:avLst/>
            </a:prstGeom>
            <a:noFill/>
            <a:ln w="9525">
              <a:solidFill>
                <a:schemeClr val="tx1"/>
              </a:solidFill>
              <a:miter lim="800000"/>
              <a:headEnd/>
              <a:tailEnd/>
            </a:ln>
            <a:effectLst/>
          </p:spPr>
          <p:txBody>
            <a:bodyPr wrap="none"/>
            <a:lstStyle/>
            <a:p>
              <a:endParaRPr lang="en-US"/>
            </a:p>
          </p:txBody>
        </p:sp>
        <p:sp>
          <p:nvSpPr>
            <p:cNvPr id="319506" name="Line 18"/>
            <p:cNvSpPr>
              <a:spLocks noChangeShapeType="1"/>
            </p:cNvSpPr>
            <p:nvPr/>
          </p:nvSpPr>
          <p:spPr bwMode="auto">
            <a:xfrm>
              <a:off x="1054" y="2247"/>
              <a:ext cx="190" cy="0"/>
            </a:xfrm>
            <a:prstGeom prst="line">
              <a:avLst/>
            </a:prstGeom>
            <a:noFill/>
            <a:ln w="9525">
              <a:solidFill>
                <a:schemeClr val="tx1"/>
              </a:solidFill>
              <a:miter lim="800000"/>
              <a:headEnd/>
              <a:tailEnd/>
            </a:ln>
            <a:effectLst/>
          </p:spPr>
          <p:txBody>
            <a:bodyPr wrap="none"/>
            <a:lstStyle/>
            <a:p>
              <a:endParaRPr lang="en-US"/>
            </a:p>
          </p:txBody>
        </p:sp>
        <p:sp>
          <p:nvSpPr>
            <p:cNvPr id="319507" name="Line 19"/>
            <p:cNvSpPr>
              <a:spLocks noChangeShapeType="1"/>
            </p:cNvSpPr>
            <p:nvPr/>
          </p:nvSpPr>
          <p:spPr bwMode="auto">
            <a:xfrm>
              <a:off x="869" y="2346"/>
              <a:ext cx="378" cy="0"/>
            </a:xfrm>
            <a:prstGeom prst="line">
              <a:avLst/>
            </a:prstGeom>
            <a:noFill/>
            <a:ln w="9525">
              <a:solidFill>
                <a:schemeClr val="tx1"/>
              </a:solidFill>
              <a:miter lim="800000"/>
              <a:headEnd/>
              <a:tailEnd/>
            </a:ln>
            <a:effectLst/>
          </p:spPr>
          <p:txBody>
            <a:bodyPr wrap="none"/>
            <a:lstStyle/>
            <a:p>
              <a:endParaRPr lang="en-US"/>
            </a:p>
          </p:txBody>
        </p:sp>
        <p:sp>
          <p:nvSpPr>
            <p:cNvPr id="319508" name="Line 20"/>
            <p:cNvSpPr>
              <a:spLocks noChangeShapeType="1"/>
            </p:cNvSpPr>
            <p:nvPr/>
          </p:nvSpPr>
          <p:spPr bwMode="auto">
            <a:xfrm>
              <a:off x="1055" y="2442"/>
              <a:ext cx="190" cy="0"/>
            </a:xfrm>
            <a:prstGeom prst="line">
              <a:avLst/>
            </a:prstGeom>
            <a:noFill/>
            <a:ln w="9525">
              <a:solidFill>
                <a:schemeClr val="tx1"/>
              </a:solidFill>
              <a:miter lim="800000"/>
              <a:headEnd/>
              <a:tailEnd/>
            </a:ln>
            <a:effectLst/>
          </p:spPr>
          <p:txBody>
            <a:bodyPr wrap="none"/>
            <a:lstStyle/>
            <a:p>
              <a:endParaRPr lang="en-US"/>
            </a:p>
          </p:txBody>
        </p:sp>
        <p:sp>
          <p:nvSpPr>
            <p:cNvPr id="319509" name="Line 21"/>
            <p:cNvSpPr>
              <a:spLocks noChangeShapeType="1"/>
            </p:cNvSpPr>
            <p:nvPr/>
          </p:nvSpPr>
          <p:spPr bwMode="auto">
            <a:xfrm>
              <a:off x="1055" y="2538"/>
              <a:ext cx="190" cy="0"/>
            </a:xfrm>
            <a:prstGeom prst="line">
              <a:avLst/>
            </a:prstGeom>
            <a:noFill/>
            <a:ln w="9525">
              <a:solidFill>
                <a:schemeClr val="tx1"/>
              </a:solidFill>
              <a:miter lim="800000"/>
              <a:headEnd/>
              <a:tailEnd/>
            </a:ln>
            <a:effectLst/>
          </p:spPr>
          <p:txBody>
            <a:bodyPr wrap="none"/>
            <a:lstStyle/>
            <a:p>
              <a:endParaRPr lang="en-US"/>
            </a:p>
          </p:txBody>
        </p:sp>
        <p:sp>
          <p:nvSpPr>
            <p:cNvPr id="319510" name="Line 22"/>
            <p:cNvSpPr>
              <a:spLocks noChangeShapeType="1"/>
            </p:cNvSpPr>
            <p:nvPr/>
          </p:nvSpPr>
          <p:spPr bwMode="auto">
            <a:xfrm>
              <a:off x="1055" y="2628"/>
              <a:ext cx="190" cy="0"/>
            </a:xfrm>
            <a:prstGeom prst="line">
              <a:avLst/>
            </a:prstGeom>
            <a:noFill/>
            <a:ln w="9525">
              <a:solidFill>
                <a:schemeClr val="tx1"/>
              </a:solidFill>
              <a:miter lim="800000"/>
              <a:headEnd/>
              <a:tailEnd/>
            </a:ln>
            <a:effectLst/>
          </p:spPr>
          <p:txBody>
            <a:bodyPr wrap="none"/>
            <a:lstStyle/>
            <a:p>
              <a:endParaRPr lang="en-US"/>
            </a:p>
          </p:txBody>
        </p:sp>
        <p:sp>
          <p:nvSpPr>
            <p:cNvPr id="319511" name="Line 23"/>
            <p:cNvSpPr>
              <a:spLocks noChangeShapeType="1"/>
            </p:cNvSpPr>
            <p:nvPr/>
          </p:nvSpPr>
          <p:spPr bwMode="auto">
            <a:xfrm>
              <a:off x="1055" y="2724"/>
              <a:ext cx="190" cy="0"/>
            </a:xfrm>
            <a:prstGeom prst="line">
              <a:avLst/>
            </a:prstGeom>
            <a:noFill/>
            <a:ln w="9525">
              <a:solidFill>
                <a:schemeClr val="tx1"/>
              </a:solidFill>
              <a:miter lim="800000"/>
              <a:headEnd/>
              <a:tailEnd/>
            </a:ln>
            <a:effectLst/>
          </p:spPr>
          <p:txBody>
            <a:bodyPr wrap="none"/>
            <a:lstStyle/>
            <a:p>
              <a:endParaRPr lang="en-US"/>
            </a:p>
          </p:txBody>
        </p:sp>
        <p:sp>
          <p:nvSpPr>
            <p:cNvPr id="319512" name="Line 24"/>
            <p:cNvSpPr>
              <a:spLocks noChangeShapeType="1"/>
            </p:cNvSpPr>
            <p:nvPr/>
          </p:nvSpPr>
          <p:spPr bwMode="auto">
            <a:xfrm>
              <a:off x="926" y="2823"/>
              <a:ext cx="322" cy="0"/>
            </a:xfrm>
            <a:prstGeom prst="line">
              <a:avLst/>
            </a:prstGeom>
            <a:noFill/>
            <a:ln w="9525">
              <a:solidFill>
                <a:schemeClr val="tx1"/>
              </a:solidFill>
              <a:miter lim="800000"/>
              <a:headEnd/>
              <a:tailEnd/>
            </a:ln>
            <a:effectLst/>
          </p:spPr>
          <p:txBody>
            <a:bodyPr wrap="none"/>
            <a:lstStyle/>
            <a:p>
              <a:endParaRPr lang="en-US"/>
            </a:p>
          </p:txBody>
        </p:sp>
        <p:sp>
          <p:nvSpPr>
            <p:cNvPr id="319513" name="Line 25"/>
            <p:cNvSpPr>
              <a:spLocks noChangeShapeType="1"/>
            </p:cNvSpPr>
            <p:nvPr/>
          </p:nvSpPr>
          <p:spPr bwMode="auto">
            <a:xfrm>
              <a:off x="1055" y="2919"/>
              <a:ext cx="190" cy="0"/>
            </a:xfrm>
            <a:prstGeom prst="line">
              <a:avLst/>
            </a:prstGeom>
            <a:noFill/>
            <a:ln w="9525">
              <a:solidFill>
                <a:schemeClr val="tx1"/>
              </a:solidFill>
              <a:miter lim="800000"/>
              <a:headEnd/>
              <a:tailEnd/>
            </a:ln>
            <a:effectLst/>
          </p:spPr>
          <p:txBody>
            <a:bodyPr wrap="none"/>
            <a:lstStyle/>
            <a:p>
              <a:endParaRPr lang="en-US"/>
            </a:p>
          </p:txBody>
        </p:sp>
        <p:sp>
          <p:nvSpPr>
            <p:cNvPr id="319514" name="Line 26"/>
            <p:cNvSpPr>
              <a:spLocks noChangeShapeType="1"/>
            </p:cNvSpPr>
            <p:nvPr/>
          </p:nvSpPr>
          <p:spPr bwMode="auto">
            <a:xfrm>
              <a:off x="1055" y="3015"/>
              <a:ext cx="190" cy="0"/>
            </a:xfrm>
            <a:prstGeom prst="line">
              <a:avLst/>
            </a:prstGeom>
            <a:noFill/>
            <a:ln w="9525">
              <a:solidFill>
                <a:schemeClr val="tx1"/>
              </a:solidFill>
              <a:miter lim="800000"/>
              <a:headEnd/>
              <a:tailEnd/>
            </a:ln>
            <a:effectLst/>
          </p:spPr>
          <p:txBody>
            <a:bodyPr wrap="none"/>
            <a:lstStyle/>
            <a:p>
              <a:endParaRPr lang="en-US"/>
            </a:p>
          </p:txBody>
        </p:sp>
        <p:sp>
          <p:nvSpPr>
            <p:cNvPr id="319515" name="Line 27"/>
            <p:cNvSpPr>
              <a:spLocks noChangeShapeType="1"/>
            </p:cNvSpPr>
            <p:nvPr/>
          </p:nvSpPr>
          <p:spPr bwMode="auto">
            <a:xfrm>
              <a:off x="1055" y="3105"/>
              <a:ext cx="190" cy="0"/>
            </a:xfrm>
            <a:prstGeom prst="line">
              <a:avLst/>
            </a:prstGeom>
            <a:noFill/>
            <a:ln w="9525">
              <a:solidFill>
                <a:schemeClr val="tx1"/>
              </a:solidFill>
              <a:miter lim="800000"/>
              <a:headEnd/>
              <a:tailEnd/>
            </a:ln>
            <a:effectLst/>
          </p:spPr>
          <p:txBody>
            <a:bodyPr wrap="none"/>
            <a:lstStyle/>
            <a:p>
              <a:endParaRPr lang="en-US"/>
            </a:p>
          </p:txBody>
        </p:sp>
        <p:sp>
          <p:nvSpPr>
            <p:cNvPr id="319516" name="Line 28"/>
            <p:cNvSpPr>
              <a:spLocks noChangeShapeType="1"/>
            </p:cNvSpPr>
            <p:nvPr/>
          </p:nvSpPr>
          <p:spPr bwMode="auto">
            <a:xfrm>
              <a:off x="1055" y="3201"/>
              <a:ext cx="190" cy="0"/>
            </a:xfrm>
            <a:prstGeom prst="line">
              <a:avLst/>
            </a:prstGeom>
            <a:noFill/>
            <a:ln w="9525">
              <a:solidFill>
                <a:schemeClr val="tx1"/>
              </a:solidFill>
              <a:miter lim="800000"/>
              <a:headEnd/>
              <a:tailEnd/>
            </a:ln>
            <a:effectLst/>
          </p:spPr>
          <p:txBody>
            <a:bodyPr wrap="none"/>
            <a:lstStyle/>
            <a:p>
              <a:endParaRPr lang="en-US"/>
            </a:p>
          </p:txBody>
        </p:sp>
        <p:sp>
          <p:nvSpPr>
            <p:cNvPr id="319517" name="Text Box 29"/>
            <p:cNvSpPr txBox="1">
              <a:spLocks noChangeArrowheads="1"/>
            </p:cNvSpPr>
            <p:nvPr/>
          </p:nvSpPr>
          <p:spPr bwMode="auto">
            <a:xfrm>
              <a:off x="554" y="2260"/>
              <a:ext cx="275" cy="173"/>
            </a:xfrm>
            <a:prstGeom prst="rect">
              <a:avLst/>
            </a:prstGeom>
            <a:noFill/>
            <a:ln w="9525">
              <a:noFill/>
              <a:miter lim="800000"/>
              <a:headEnd/>
              <a:tailEnd/>
            </a:ln>
            <a:effectLst/>
          </p:spPr>
          <p:txBody>
            <a:bodyPr wrap="none">
              <a:spAutoFit/>
            </a:bodyPr>
            <a:lstStyle/>
            <a:p>
              <a:pPr eaLnBrk="1" hangingPunct="1"/>
              <a:r>
                <a:rPr lang="en-US" sz="1200" b="0"/>
                <a:t>750</a:t>
              </a:r>
            </a:p>
          </p:txBody>
        </p:sp>
        <p:sp>
          <p:nvSpPr>
            <p:cNvPr id="319518" name="Text Box 30"/>
            <p:cNvSpPr txBox="1">
              <a:spLocks noChangeArrowheads="1"/>
            </p:cNvSpPr>
            <p:nvPr/>
          </p:nvSpPr>
          <p:spPr bwMode="auto">
            <a:xfrm>
              <a:off x="571" y="3199"/>
              <a:ext cx="275" cy="173"/>
            </a:xfrm>
            <a:prstGeom prst="rect">
              <a:avLst/>
            </a:prstGeom>
            <a:noFill/>
            <a:ln w="9525">
              <a:noFill/>
              <a:miter lim="800000"/>
              <a:headEnd/>
              <a:tailEnd/>
            </a:ln>
            <a:effectLst/>
          </p:spPr>
          <p:txBody>
            <a:bodyPr wrap="none">
              <a:spAutoFit/>
            </a:bodyPr>
            <a:lstStyle/>
            <a:p>
              <a:pPr eaLnBrk="1" hangingPunct="1"/>
              <a:r>
                <a:rPr lang="en-US" sz="1200" b="0"/>
                <a:t>740</a:t>
              </a:r>
            </a:p>
          </p:txBody>
        </p:sp>
        <p:sp>
          <p:nvSpPr>
            <p:cNvPr id="319519" name="Text Box 31"/>
            <p:cNvSpPr txBox="1">
              <a:spLocks noChangeArrowheads="1"/>
            </p:cNvSpPr>
            <p:nvPr/>
          </p:nvSpPr>
          <p:spPr bwMode="auto">
            <a:xfrm>
              <a:off x="601" y="1311"/>
              <a:ext cx="275" cy="173"/>
            </a:xfrm>
            <a:prstGeom prst="rect">
              <a:avLst/>
            </a:prstGeom>
            <a:noFill/>
            <a:ln w="9525">
              <a:noFill/>
              <a:miter lim="800000"/>
              <a:headEnd/>
              <a:tailEnd/>
            </a:ln>
            <a:effectLst/>
          </p:spPr>
          <p:txBody>
            <a:bodyPr wrap="none">
              <a:spAutoFit/>
            </a:bodyPr>
            <a:lstStyle/>
            <a:p>
              <a:pPr eaLnBrk="1" hangingPunct="1"/>
              <a:r>
                <a:rPr lang="en-US" sz="1200" b="0"/>
                <a:t>760</a:t>
              </a:r>
            </a:p>
          </p:txBody>
        </p:sp>
        <p:sp>
          <p:nvSpPr>
            <p:cNvPr id="319520" name="Line 32"/>
            <p:cNvSpPr>
              <a:spLocks noChangeShapeType="1"/>
            </p:cNvSpPr>
            <p:nvPr/>
          </p:nvSpPr>
          <p:spPr bwMode="auto">
            <a:xfrm>
              <a:off x="869" y="3301"/>
              <a:ext cx="378" cy="0"/>
            </a:xfrm>
            <a:prstGeom prst="line">
              <a:avLst/>
            </a:prstGeom>
            <a:noFill/>
            <a:ln w="9525">
              <a:solidFill>
                <a:schemeClr val="tx1"/>
              </a:solidFill>
              <a:miter lim="800000"/>
              <a:headEnd/>
              <a:tailEnd/>
            </a:ln>
            <a:effectLst/>
          </p:spPr>
          <p:txBody>
            <a:bodyPr wrap="none"/>
            <a:lstStyle/>
            <a:p>
              <a:endParaRPr lang="en-US"/>
            </a:p>
          </p:txBody>
        </p:sp>
      </p:grpSp>
      <p:sp>
        <p:nvSpPr>
          <p:cNvPr id="319523" name="Text Box 35"/>
          <p:cNvSpPr txBox="1">
            <a:spLocks noChangeArrowheads="1"/>
          </p:cNvSpPr>
          <p:nvPr/>
        </p:nvSpPr>
        <p:spPr bwMode="auto">
          <a:xfrm>
            <a:off x="3429000" y="2057400"/>
            <a:ext cx="5029200" cy="4033838"/>
          </a:xfrm>
          <a:prstGeom prst="rect">
            <a:avLst/>
          </a:prstGeom>
          <a:noFill/>
          <a:ln w="9525">
            <a:noFill/>
            <a:miter lim="800000"/>
            <a:headEnd/>
            <a:tailEnd/>
          </a:ln>
          <a:effectLst/>
        </p:spPr>
        <p:txBody>
          <a:bodyPr>
            <a:spAutoFit/>
          </a:bodyPr>
          <a:lstStyle/>
          <a:p>
            <a:pPr eaLnBrk="1" hangingPunct="1"/>
            <a:r>
              <a:rPr lang="en-US" sz="1600" b="0"/>
              <a:t>Here is a final example, with the vernier at yet another position. The pointer points to a value that is obviously greater than 751.5 and also less than 752.0. Looking for divisions on the vernier that match a division on the scale, the 8 line matches fairly closely. So the reading is about 751.8. </a:t>
            </a:r>
          </a:p>
          <a:p>
            <a:pPr eaLnBrk="1" hangingPunct="1"/>
            <a:endParaRPr lang="en-US" sz="1600" b="0"/>
          </a:p>
          <a:p>
            <a:pPr eaLnBrk="1" hangingPunct="1"/>
            <a:r>
              <a:rPr lang="en-US" sz="1600" b="0"/>
              <a:t>In fact, the 8 line on the vernier appears to be a little bit above the corresponding line on the scale. The 8 line on the vernier is clearly somewhat below the corresponding line of the scale. So with sharp eyes one might report this reading as 751.82 ± 0.02.</a:t>
            </a:r>
          </a:p>
          <a:p>
            <a:pPr eaLnBrk="1" hangingPunct="1"/>
            <a:r>
              <a:rPr lang="en-US" sz="1600" b="0"/>
              <a:t>This "reading error" of ± 0.02 is probably the correct error of precision to specify for all measurements done with this apparatus.</a:t>
            </a:r>
          </a:p>
          <a:p>
            <a:pPr eaLnBrk="1" hangingPunct="1"/>
            <a:endParaRPr lang="en-US" b="0"/>
          </a:p>
        </p:txBody>
      </p:sp>
      <p:sp>
        <p:nvSpPr>
          <p:cNvPr id="319524" name="AutoShape 3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319525" name="Oval 37"/>
          <p:cNvSpPr>
            <a:spLocks noChangeArrowheads="1"/>
          </p:cNvSpPr>
          <p:nvPr/>
        </p:nvSpPr>
        <p:spPr bwMode="auto">
          <a:xfrm>
            <a:off x="1828800" y="2905125"/>
            <a:ext cx="228600" cy="228600"/>
          </a:xfrm>
          <a:prstGeom prst="ellipse">
            <a:avLst/>
          </a:prstGeom>
          <a:noFill/>
          <a:ln w="9525">
            <a:solidFill>
              <a:srgbClr val="FF0000"/>
            </a:solidFill>
            <a:miter lim="800000"/>
            <a:headEnd/>
            <a:tailEnd/>
          </a:ln>
          <a:effectLst/>
        </p:spPr>
        <p:txBody>
          <a:bodyPr wrap="none" anchor="ctr"/>
          <a:lstStyle/>
          <a:p>
            <a:endParaRPr lang="en-US"/>
          </a:p>
        </p:txBody>
      </p:sp>
      <p:grpSp>
        <p:nvGrpSpPr>
          <p:cNvPr id="319526" name="Group 38"/>
          <p:cNvGrpSpPr>
            <a:grpSpLocks/>
          </p:cNvGrpSpPr>
          <p:nvPr/>
        </p:nvGrpSpPr>
        <p:grpSpPr bwMode="auto">
          <a:xfrm>
            <a:off x="1993900" y="2587625"/>
            <a:ext cx="709613" cy="1638300"/>
            <a:chOff x="1254" y="1718"/>
            <a:chExt cx="447" cy="1032"/>
          </a:xfrm>
        </p:grpSpPr>
        <p:sp>
          <p:nvSpPr>
            <p:cNvPr id="319527" name="Rectangle 39"/>
            <p:cNvSpPr>
              <a:spLocks noChangeArrowheads="1"/>
            </p:cNvSpPr>
            <p:nvPr/>
          </p:nvSpPr>
          <p:spPr bwMode="auto">
            <a:xfrm>
              <a:off x="1254" y="1718"/>
              <a:ext cx="447" cy="1026"/>
            </a:xfrm>
            <a:prstGeom prst="rect">
              <a:avLst/>
            </a:prstGeom>
            <a:noFill/>
            <a:ln w="9525">
              <a:solidFill>
                <a:schemeClr val="tx1"/>
              </a:solidFill>
              <a:miter lim="800000"/>
              <a:headEnd/>
              <a:tailEnd/>
            </a:ln>
            <a:effectLst/>
          </p:spPr>
          <p:txBody>
            <a:bodyPr wrap="none" anchor="ctr"/>
            <a:lstStyle/>
            <a:p>
              <a:endParaRPr lang="en-US"/>
            </a:p>
          </p:txBody>
        </p:sp>
        <p:sp>
          <p:nvSpPr>
            <p:cNvPr id="319528" name="Line 40"/>
            <p:cNvSpPr>
              <a:spLocks noChangeShapeType="1"/>
            </p:cNvSpPr>
            <p:nvPr/>
          </p:nvSpPr>
          <p:spPr bwMode="auto">
            <a:xfrm>
              <a:off x="1256" y="1821"/>
              <a:ext cx="249" cy="0"/>
            </a:xfrm>
            <a:prstGeom prst="line">
              <a:avLst/>
            </a:prstGeom>
            <a:noFill/>
            <a:ln w="9525">
              <a:solidFill>
                <a:schemeClr val="tx1"/>
              </a:solidFill>
              <a:miter lim="800000"/>
              <a:headEnd/>
              <a:tailEnd/>
            </a:ln>
            <a:effectLst/>
          </p:spPr>
          <p:txBody>
            <a:bodyPr wrap="none"/>
            <a:lstStyle/>
            <a:p>
              <a:endParaRPr lang="en-US"/>
            </a:p>
          </p:txBody>
        </p:sp>
        <p:sp>
          <p:nvSpPr>
            <p:cNvPr id="319529" name="Line 41"/>
            <p:cNvSpPr>
              <a:spLocks noChangeShapeType="1"/>
            </p:cNvSpPr>
            <p:nvPr/>
          </p:nvSpPr>
          <p:spPr bwMode="auto">
            <a:xfrm>
              <a:off x="1256" y="2252"/>
              <a:ext cx="249" cy="0"/>
            </a:xfrm>
            <a:prstGeom prst="line">
              <a:avLst/>
            </a:prstGeom>
            <a:noFill/>
            <a:ln w="9525">
              <a:solidFill>
                <a:schemeClr val="tx1"/>
              </a:solidFill>
              <a:miter lim="800000"/>
              <a:headEnd/>
              <a:tailEnd/>
            </a:ln>
            <a:effectLst/>
          </p:spPr>
          <p:txBody>
            <a:bodyPr wrap="none"/>
            <a:lstStyle/>
            <a:p>
              <a:endParaRPr lang="en-US"/>
            </a:p>
          </p:txBody>
        </p:sp>
        <p:sp>
          <p:nvSpPr>
            <p:cNvPr id="319530" name="Line 42"/>
            <p:cNvSpPr>
              <a:spLocks noChangeShapeType="1"/>
            </p:cNvSpPr>
            <p:nvPr/>
          </p:nvSpPr>
          <p:spPr bwMode="auto">
            <a:xfrm flipH="1">
              <a:off x="1257" y="2678"/>
              <a:ext cx="245" cy="0"/>
            </a:xfrm>
            <a:prstGeom prst="line">
              <a:avLst/>
            </a:prstGeom>
            <a:noFill/>
            <a:ln w="9525">
              <a:solidFill>
                <a:srgbClr val="FF0000"/>
              </a:solidFill>
              <a:miter lim="800000"/>
              <a:headEnd/>
              <a:tailEnd type="triangle" w="med" len="med"/>
            </a:ln>
            <a:effectLst/>
          </p:spPr>
          <p:txBody>
            <a:bodyPr wrap="none"/>
            <a:lstStyle/>
            <a:p>
              <a:endParaRPr lang="en-US"/>
            </a:p>
          </p:txBody>
        </p:sp>
        <p:sp>
          <p:nvSpPr>
            <p:cNvPr id="319531" name="Line 43"/>
            <p:cNvSpPr>
              <a:spLocks noChangeShapeType="1"/>
            </p:cNvSpPr>
            <p:nvPr/>
          </p:nvSpPr>
          <p:spPr bwMode="auto">
            <a:xfrm>
              <a:off x="1256" y="2594"/>
              <a:ext cx="157" cy="0"/>
            </a:xfrm>
            <a:prstGeom prst="line">
              <a:avLst/>
            </a:prstGeom>
            <a:noFill/>
            <a:ln w="9525">
              <a:solidFill>
                <a:schemeClr val="tx1"/>
              </a:solidFill>
              <a:miter lim="800000"/>
              <a:headEnd/>
              <a:tailEnd/>
            </a:ln>
            <a:effectLst/>
          </p:spPr>
          <p:txBody>
            <a:bodyPr wrap="none"/>
            <a:lstStyle/>
            <a:p>
              <a:endParaRPr lang="en-US"/>
            </a:p>
          </p:txBody>
        </p:sp>
        <p:sp>
          <p:nvSpPr>
            <p:cNvPr id="319532" name="Line 44"/>
            <p:cNvSpPr>
              <a:spLocks noChangeShapeType="1"/>
            </p:cNvSpPr>
            <p:nvPr/>
          </p:nvSpPr>
          <p:spPr bwMode="auto">
            <a:xfrm>
              <a:off x="1255" y="2511"/>
              <a:ext cx="157" cy="0"/>
            </a:xfrm>
            <a:prstGeom prst="line">
              <a:avLst/>
            </a:prstGeom>
            <a:noFill/>
            <a:ln w="9525">
              <a:solidFill>
                <a:schemeClr val="tx1"/>
              </a:solidFill>
              <a:miter lim="800000"/>
              <a:headEnd/>
              <a:tailEnd/>
            </a:ln>
            <a:effectLst/>
          </p:spPr>
          <p:txBody>
            <a:bodyPr wrap="none"/>
            <a:lstStyle/>
            <a:p>
              <a:endParaRPr lang="en-US"/>
            </a:p>
          </p:txBody>
        </p:sp>
        <p:sp>
          <p:nvSpPr>
            <p:cNvPr id="319533" name="Line 45"/>
            <p:cNvSpPr>
              <a:spLocks noChangeShapeType="1"/>
            </p:cNvSpPr>
            <p:nvPr/>
          </p:nvSpPr>
          <p:spPr bwMode="auto">
            <a:xfrm>
              <a:off x="1257" y="2421"/>
              <a:ext cx="157" cy="0"/>
            </a:xfrm>
            <a:prstGeom prst="line">
              <a:avLst/>
            </a:prstGeom>
            <a:noFill/>
            <a:ln w="9525">
              <a:solidFill>
                <a:schemeClr val="tx1"/>
              </a:solidFill>
              <a:miter lim="800000"/>
              <a:headEnd/>
              <a:tailEnd/>
            </a:ln>
            <a:effectLst/>
          </p:spPr>
          <p:txBody>
            <a:bodyPr wrap="none"/>
            <a:lstStyle/>
            <a:p>
              <a:endParaRPr lang="en-US"/>
            </a:p>
          </p:txBody>
        </p:sp>
        <p:sp>
          <p:nvSpPr>
            <p:cNvPr id="319534" name="Line 46"/>
            <p:cNvSpPr>
              <a:spLocks noChangeShapeType="1"/>
            </p:cNvSpPr>
            <p:nvPr/>
          </p:nvSpPr>
          <p:spPr bwMode="auto">
            <a:xfrm>
              <a:off x="1256" y="2336"/>
              <a:ext cx="157" cy="0"/>
            </a:xfrm>
            <a:prstGeom prst="line">
              <a:avLst/>
            </a:prstGeom>
            <a:noFill/>
            <a:ln w="9525">
              <a:solidFill>
                <a:schemeClr val="tx1"/>
              </a:solidFill>
              <a:miter lim="800000"/>
              <a:headEnd/>
              <a:tailEnd/>
            </a:ln>
            <a:effectLst/>
          </p:spPr>
          <p:txBody>
            <a:bodyPr wrap="none"/>
            <a:lstStyle/>
            <a:p>
              <a:endParaRPr lang="en-US"/>
            </a:p>
          </p:txBody>
        </p:sp>
        <p:sp>
          <p:nvSpPr>
            <p:cNvPr id="319535" name="Line 47"/>
            <p:cNvSpPr>
              <a:spLocks noChangeShapeType="1"/>
            </p:cNvSpPr>
            <p:nvPr/>
          </p:nvSpPr>
          <p:spPr bwMode="auto">
            <a:xfrm>
              <a:off x="1254" y="2162"/>
              <a:ext cx="157" cy="0"/>
            </a:xfrm>
            <a:prstGeom prst="line">
              <a:avLst/>
            </a:prstGeom>
            <a:noFill/>
            <a:ln w="9525">
              <a:solidFill>
                <a:schemeClr val="tx1"/>
              </a:solidFill>
              <a:miter lim="800000"/>
              <a:headEnd/>
              <a:tailEnd/>
            </a:ln>
            <a:effectLst/>
          </p:spPr>
          <p:txBody>
            <a:bodyPr wrap="none"/>
            <a:lstStyle/>
            <a:p>
              <a:endParaRPr lang="en-US"/>
            </a:p>
          </p:txBody>
        </p:sp>
        <p:sp>
          <p:nvSpPr>
            <p:cNvPr id="319536" name="Line 48"/>
            <p:cNvSpPr>
              <a:spLocks noChangeShapeType="1"/>
            </p:cNvSpPr>
            <p:nvPr/>
          </p:nvSpPr>
          <p:spPr bwMode="auto">
            <a:xfrm>
              <a:off x="1256" y="2079"/>
              <a:ext cx="157" cy="0"/>
            </a:xfrm>
            <a:prstGeom prst="line">
              <a:avLst/>
            </a:prstGeom>
            <a:noFill/>
            <a:ln w="9525">
              <a:solidFill>
                <a:schemeClr val="tx1"/>
              </a:solidFill>
              <a:miter lim="800000"/>
              <a:headEnd/>
              <a:tailEnd/>
            </a:ln>
            <a:effectLst/>
          </p:spPr>
          <p:txBody>
            <a:bodyPr wrap="none"/>
            <a:lstStyle/>
            <a:p>
              <a:endParaRPr lang="en-US"/>
            </a:p>
          </p:txBody>
        </p:sp>
        <p:sp>
          <p:nvSpPr>
            <p:cNvPr id="319537" name="Line 49"/>
            <p:cNvSpPr>
              <a:spLocks noChangeShapeType="1"/>
            </p:cNvSpPr>
            <p:nvPr/>
          </p:nvSpPr>
          <p:spPr bwMode="auto">
            <a:xfrm>
              <a:off x="1256" y="1994"/>
              <a:ext cx="157" cy="0"/>
            </a:xfrm>
            <a:prstGeom prst="line">
              <a:avLst/>
            </a:prstGeom>
            <a:noFill/>
            <a:ln w="9525">
              <a:solidFill>
                <a:schemeClr val="tx1"/>
              </a:solidFill>
              <a:miter lim="800000"/>
              <a:headEnd/>
              <a:tailEnd/>
            </a:ln>
            <a:effectLst/>
          </p:spPr>
          <p:txBody>
            <a:bodyPr wrap="none"/>
            <a:lstStyle/>
            <a:p>
              <a:endParaRPr lang="en-US"/>
            </a:p>
          </p:txBody>
        </p:sp>
        <p:sp>
          <p:nvSpPr>
            <p:cNvPr id="319538" name="Line 50"/>
            <p:cNvSpPr>
              <a:spLocks noChangeShapeType="1"/>
            </p:cNvSpPr>
            <p:nvPr/>
          </p:nvSpPr>
          <p:spPr bwMode="auto">
            <a:xfrm>
              <a:off x="1256" y="1911"/>
              <a:ext cx="157" cy="0"/>
            </a:xfrm>
            <a:prstGeom prst="line">
              <a:avLst/>
            </a:prstGeom>
            <a:noFill/>
            <a:ln w="9525">
              <a:solidFill>
                <a:schemeClr val="tx1"/>
              </a:solidFill>
              <a:miter lim="800000"/>
              <a:headEnd/>
              <a:tailEnd/>
            </a:ln>
            <a:effectLst/>
          </p:spPr>
          <p:txBody>
            <a:bodyPr wrap="none"/>
            <a:lstStyle/>
            <a:p>
              <a:endParaRPr lang="en-US"/>
            </a:p>
          </p:txBody>
        </p:sp>
        <p:sp>
          <p:nvSpPr>
            <p:cNvPr id="319539" name="Text Box 51"/>
            <p:cNvSpPr txBox="1">
              <a:spLocks noChangeArrowheads="1"/>
            </p:cNvSpPr>
            <p:nvPr/>
          </p:nvSpPr>
          <p:spPr bwMode="auto">
            <a:xfrm>
              <a:off x="1516" y="2151"/>
              <a:ext cx="169" cy="173"/>
            </a:xfrm>
            <a:prstGeom prst="rect">
              <a:avLst/>
            </a:prstGeom>
            <a:noFill/>
            <a:ln w="9525">
              <a:noFill/>
              <a:miter lim="800000"/>
              <a:headEnd/>
              <a:tailEnd/>
            </a:ln>
            <a:effectLst/>
          </p:spPr>
          <p:txBody>
            <a:bodyPr wrap="none">
              <a:spAutoFit/>
            </a:bodyPr>
            <a:lstStyle/>
            <a:p>
              <a:pPr eaLnBrk="1" hangingPunct="1"/>
              <a:r>
                <a:rPr lang="en-US" sz="1200" b="0"/>
                <a:t>5</a:t>
              </a:r>
            </a:p>
          </p:txBody>
        </p:sp>
        <p:sp>
          <p:nvSpPr>
            <p:cNvPr id="319540" name="Text Box 52"/>
            <p:cNvSpPr txBox="1">
              <a:spLocks noChangeArrowheads="1"/>
            </p:cNvSpPr>
            <p:nvPr/>
          </p:nvSpPr>
          <p:spPr bwMode="auto">
            <a:xfrm>
              <a:off x="1504" y="2577"/>
              <a:ext cx="169" cy="173"/>
            </a:xfrm>
            <a:prstGeom prst="rect">
              <a:avLst/>
            </a:prstGeom>
            <a:noFill/>
            <a:ln w="9525">
              <a:noFill/>
              <a:miter lim="800000"/>
              <a:headEnd/>
              <a:tailEnd/>
            </a:ln>
            <a:effectLst/>
          </p:spPr>
          <p:txBody>
            <a:bodyPr wrap="none">
              <a:spAutoFit/>
            </a:bodyPr>
            <a:lstStyle/>
            <a:p>
              <a:pPr eaLnBrk="1" hangingPunct="1"/>
              <a:r>
                <a:rPr lang="en-US" sz="1200" b="0"/>
                <a:t>0</a:t>
              </a:r>
            </a:p>
          </p:txBody>
        </p:sp>
        <p:sp>
          <p:nvSpPr>
            <p:cNvPr id="319541" name="Text Box 53"/>
            <p:cNvSpPr txBox="1">
              <a:spLocks noChangeArrowheads="1"/>
            </p:cNvSpPr>
            <p:nvPr/>
          </p:nvSpPr>
          <p:spPr bwMode="auto">
            <a:xfrm>
              <a:off x="1479" y="1719"/>
              <a:ext cx="222" cy="173"/>
            </a:xfrm>
            <a:prstGeom prst="rect">
              <a:avLst/>
            </a:prstGeom>
            <a:noFill/>
            <a:ln w="9525">
              <a:noFill/>
              <a:miter lim="800000"/>
              <a:headEnd/>
              <a:tailEnd/>
            </a:ln>
            <a:effectLst/>
          </p:spPr>
          <p:txBody>
            <a:bodyPr wrap="none">
              <a:spAutoFit/>
            </a:bodyPr>
            <a:lstStyle/>
            <a:p>
              <a:pPr eaLnBrk="1" hangingPunct="1"/>
              <a:r>
                <a:rPr lang="en-US" sz="1200" b="0"/>
                <a:t>10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9523">
                                            <p:txEl>
                                              <p:pRg st="0" end="0"/>
                                            </p:txEl>
                                          </p:spTgt>
                                        </p:tgtEl>
                                        <p:attrNameLst>
                                          <p:attrName>style.visibility</p:attrName>
                                        </p:attrNameLst>
                                      </p:cBhvr>
                                      <p:to>
                                        <p:strVal val="visible"/>
                                      </p:to>
                                    </p:set>
                                    <p:anim calcmode="lin" valueType="num">
                                      <p:cBhvr>
                                        <p:cTn id="7" dur="500" fill="hold"/>
                                        <p:tgtEl>
                                          <p:spTgt spid="3195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95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95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19525"/>
                                        </p:tgtEl>
                                        <p:attrNameLst>
                                          <p:attrName>style.visibility</p:attrName>
                                        </p:attrNameLst>
                                      </p:cBhvr>
                                      <p:to>
                                        <p:strVal val="visible"/>
                                      </p:to>
                                    </p:set>
                                    <p:animEffect transition="in" filter="dissolve">
                                      <p:cBhvr>
                                        <p:cTn id="14" dur="500"/>
                                        <p:tgtEl>
                                          <p:spTgt spid="3195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19523">
                                            <p:txEl>
                                              <p:pRg st="2" end="2"/>
                                            </p:txEl>
                                          </p:spTgt>
                                        </p:tgtEl>
                                        <p:attrNameLst>
                                          <p:attrName>style.visibility</p:attrName>
                                        </p:attrNameLst>
                                      </p:cBhvr>
                                      <p:to>
                                        <p:strVal val="visible"/>
                                      </p:to>
                                    </p:set>
                                    <p:anim calcmode="lin" valueType="num">
                                      <p:cBhvr>
                                        <p:cTn id="19" dur="500" fill="hold"/>
                                        <p:tgtEl>
                                          <p:spTgt spid="3195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1952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19523">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19523">
                                            <p:txEl>
                                              <p:pRg st="3" end="3"/>
                                            </p:txEl>
                                          </p:spTgt>
                                        </p:tgtEl>
                                        <p:attrNameLst>
                                          <p:attrName>style.visibility</p:attrName>
                                        </p:attrNameLst>
                                      </p:cBhvr>
                                      <p:to>
                                        <p:strVal val="visible"/>
                                      </p:to>
                                    </p:set>
                                    <p:anim calcmode="lin" valueType="num">
                                      <p:cBhvr>
                                        <p:cTn id="24" dur="500" fill="hold"/>
                                        <p:tgtEl>
                                          <p:spTgt spid="31952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1952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19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2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Accuracy vs. Precision</a:t>
            </a:r>
          </a:p>
        </p:txBody>
      </p:sp>
      <p:sp>
        <p:nvSpPr>
          <p:cNvPr id="258051" name="Rectangle 3"/>
          <p:cNvSpPr>
            <a:spLocks noGrp="1" noChangeArrowheads="1"/>
          </p:cNvSpPr>
          <p:nvPr>
            <p:ph type="body" idx="1"/>
          </p:nvPr>
        </p:nvSpPr>
        <p:spPr>
          <a:xfrm>
            <a:off x="533400" y="1752600"/>
            <a:ext cx="8534400" cy="2927350"/>
          </a:xfrm>
        </p:spPr>
        <p:txBody>
          <a:bodyPr/>
          <a:lstStyle/>
          <a:p>
            <a:pPr>
              <a:spcBef>
                <a:spcPct val="70000"/>
              </a:spcBef>
            </a:pPr>
            <a:r>
              <a:rPr lang="en-US">
                <a:solidFill>
                  <a:schemeClr val="tx2"/>
                </a:solidFill>
                <a:effectLst>
                  <a:outerShdw blurRad="38100" dist="38100" dir="2700000" algn="tl">
                    <a:srgbClr val="C0C0C0"/>
                  </a:outerShdw>
                </a:effectLst>
              </a:rPr>
              <a:t>Accuracy</a:t>
            </a:r>
            <a:r>
              <a:rPr lang="en-US"/>
              <a:t> -</a:t>
            </a:r>
            <a:r>
              <a:rPr lang="en-US" b="1"/>
              <a:t> </a:t>
            </a:r>
            <a:r>
              <a:rPr lang="en-US"/>
              <a:t>how close a measurement is to the accepted value</a:t>
            </a:r>
          </a:p>
          <a:p>
            <a:pPr>
              <a:spcBef>
                <a:spcPct val="70000"/>
              </a:spcBef>
            </a:pPr>
            <a:r>
              <a:rPr lang="en-US">
                <a:solidFill>
                  <a:schemeClr val="tx2"/>
                </a:solidFill>
                <a:effectLst>
                  <a:outerShdw blurRad="38100" dist="38100" dir="2700000" algn="tl">
                    <a:srgbClr val="C0C0C0"/>
                  </a:outerShdw>
                </a:effectLst>
              </a:rPr>
              <a:t>Precision</a:t>
            </a:r>
            <a:r>
              <a:rPr lang="en-US" b="1"/>
              <a:t> </a:t>
            </a:r>
            <a:r>
              <a:rPr lang="en-US"/>
              <a:t>-</a:t>
            </a:r>
            <a:r>
              <a:rPr lang="en-US" b="1"/>
              <a:t> </a:t>
            </a:r>
            <a:r>
              <a:rPr lang="en-US"/>
              <a:t>how close a series of measurements are to each other</a:t>
            </a:r>
          </a:p>
        </p:txBody>
      </p:sp>
      <p:sp>
        <p:nvSpPr>
          <p:cNvPr id="258052" name="AutoShape 4"/>
          <p:cNvSpPr>
            <a:spLocks noChangeArrowheads="1"/>
          </p:cNvSpPr>
          <p:nvPr/>
        </p:nvSpPr>
        <p:spPr bwMode="auto">
          <a:xfrm>
            <a:off x="1381125" y="4170363"/>
            <a:ext cx="6381750" cy="2078037"/>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pPr algn="ctr"/>
            <a:r>
              <a:rPr lang="en-US" sz="4000"/>
              <a:t>ACCURATE = CORRECT</a:t>
            </a:r>
          </a:p>
          <a:p>
            <a:pPr algn="ctr">
              <a:spcBef>
                <a:spcPct val="50000"/>
              </a:spcBef>
            </a:pPr>
            <a:r>
              <a:rPr lang="en-US" sz="4000"/>
              <a:t>PRECISE = CONSISTENT</a:t>
            </a:r>
            <a:endParaRPr lang="en-US" sz="2400" b="0">
              <a:latin typeface="20th Century Font" pitchFamily="2" charset="0"/>
            </a:endParaRPr>
          </a:p>
        </p:txBody>
      </p:sp>
      <p:sp>
        <p:nvSpPr>
          <p:cNvPr id="258053" name="Rectangle 5"/>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Effect transition="in" filter="wipe(left)">
                                      <p:cBhvr>
                                        <p:cTn id="7" dur="500"/>
                                        <p:tgtEl>
                                          <p:spTgt spid="258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8051">
                                            <p:txEl>
                                              <p:pRg st="1" end="1"/>
                                            </p:txEl>
                                          </p:spTgt>
                                        </p:tgtEl>
                                        <p:attrNameLst>
                                          <p:attrName>style.visibility</p:attrName>
                                        </p:attrNameLst>
                                      </p:cBhvr>
                                      <p:to>
                                        <p:strVal val="visible"/>
                                      </p:to>
                                    </p:set>
                                    <p:animEffect transition="in" filter="wipe(left)">
                                      <p:cBhvr>
                                        <p:cTn id="12" dur="500"/>
                                        <p:tgtEl>
                                          <p:spTgt spid="258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8052"/>
                                        </p:tgtEl>
                                        <p:attrNameLst>
                                          <p:attrName>style.visibility</p:attrName>
                                        </p:attrNameLst>
                                      </p:cBhvr>
                                      <p:to>
                                        <p:strVal val="visible"/>
                                      </p:to>
                                    </p:set>
                                    <p:animEffect transition="in" filter="dissolve">
                                      <p:cBhvr>
                                        <p:cTn id="17" dur="500"/>
                                        <p:tgtEl>
                                          <p:spTgt spid="25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p:bldP spid="25805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t>Percent Error</a:t>
            </a:r>
          </a:p>
        </p:txBody>
      </p:sp>
      <p:sp>
        <p:nvSpPr>
          <p:cNvPr id="260099" name="Rectangle 3"/>
          <p:cNvSpPr>
            <a:spLocks noGrp="1" noChangeArrowheads="1"/>
          </p:cNvSpPr>
          <p:nvPr>
            <p:ph type="body" idx="1"/>
          </p:nvPr>
        </p:nvSpPr>
        <p:spPr>
          <a:xfrm>
            <a:off x="304800" y="2095500"/>
            <a:ext cx="8839200" cy="1095375"/>
          </a:xfrm>
        </p:spPr>
        <p:txBody>
          <a:bodyPr/>
          <a:lstStyle/>
          <a:p>
            <a:pPr marL="457200" indent="-457200"/>
            <a:r>
              <a:rPr lang="en-US" b="1"/>
              <a:t>Indicates accuracy of a measurement</a:t>
            </a:r>
          </a:p>
        </p:txBody>
      </p:sp>
      <p:grpSp>
        <p:nvGrpSpPr>
          <p:cNvPr id="260100" name="Group 4"/>
          <p:cNvGrpSpPr>
            <a:grpSpLocks/>
          </p:cNvGrpSpPr>
          <p:nvPr/>
        </p:nvGrpSpPr>
        <p:grpSpPr bwMode="auto">
          <a:xfrm>
            <a:off x="0" y="3311525"/>
            <a:ext cx="9144000" cy="1436688"/>
            <a:chOff x="0" y="1541"/>
            <a:chExt cx="5760" cy="905"/>
          </a:xfrm>
        </p:grpSpPr>
        <p:sp>
          <p:nvSpPr>
            <p:cNvPr id="260101" name="AutoShape 5"/>
            <p:cNvSpPr>
              <a:spLocks noChangeArrowheads="1"/>
            </p:cNvSpPr>
            <p:nvPr/>
          </p:nvSpPr>
          <p:spPr bwMode="auto">
            <a:xfrm>
              <a:off x="0" y="1541"/>
              <a:ext cx="5760" cy="905"/>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260102" name="Object 6"/>
            <p:cNvGraphicFramePr>
              <a:graphicFrameLocks noChangeAspect="1"/>
            </p:cNvGraphicFramePr>
            <p:nvPr/>
          </p:nvGraphicFramePr>
          <p:xfrm>
            <a:off x="51" y="1580"/>
            <a:ext cx="5657" cy="822"/>
          </p:xfrm>
          <a:graphic>
            <a:graphicData uri="http://schemas.openxmlformats.org/presentationml/2006/ole">
              <p:oleObj spid="_x0000_s260102" name="Equation" r:id="rId4" imgW="2882880" imgH="419040" progId="Equation.3">
                <p:embed/>
              </p:oleObj>
            </a:graphicData>
          </a:graphic>
        </p:graphicFrame>
      </p:grpSp>
      <p:grpSp>
        <p:nvGrpSpPr>
          <p:cNvPr id="260103" name="Group 7"/>
          <p:cNvGrpSpPr>
            <a:grpSpLocks/>
          </p:cNvGrpSpPr>
          <p:nvPr/>
        </p:nvGrpSpPr>
        <p:grpSpPr bwMode="auto">
          <a:xfrm>
            <a:off x="1395413" y="3965575"/>
            <a:ext cx="2174875" cy="1919288"/>
            <a:chOff x="879" y="2498"/>
            <a:chExt cx="1370" cy="1209"/>
          </a:xfrm>
        </p:grpSpPr>
        <p:sp>
          <p:nvSpPr>
            <p:cNvPr id="260104" name="Line 8"/>
            <p:cNvSpPr>
              <a:spLocks noChangeShapeType="1"/>
            </p:cNvSpPr>
            <p:nvPr/>
          </p:nvSpPr>
          <p:spPr bwMode="auto">
            <a:xfrm flipV="1">
              <a:off x="1504" y="2498"/>
              <a:ext cx="501" cy="880"/>
            </a:xfrm>
            <a:prstGeom prst="line">
              <a:avLst/>
            </a:prstGeom>
            <a:noFill/>
            <a:ln w="57150">
              <a:solidFill>
                <a:schemeClr val="tx1"/>
              </a:solidFill>
              <a:round/>
              <a:headEnd type="none" w="sm" len="sm"/>
              <a:tailEnd type="stealth" w="med" len="med"/>
            </a:ln>
            <a:effectLst/>
          </p:spPr>
          <p:txBody>
            <a:bodyPr wrap="none" anchor="ctr"/>
            <a:lstStyle/>
            <a:p>
              <a:endParaRPr lang="en-US"/>
            </a:p>
          </p:txBody>
        </p:sp>
        <p:sp>
          <p:nvSpPr>
            <p:cNvPr id="260105" name="Text Box 9"/>
            <p:cNvSpPr txBox="1">
              <a:spLocks noChangeArrowheads="1"/>
            </p:cNvSpPr>
            <p:nvPr/>
          </p:nvSpPr>
          <p:spPr bwMode="auto">
            <a:xfrm>
              <a:off x="879" y="3323"/>
              <a:ext cx="1370" cy="384"/>
            </a:xfrm>
            <a:prstGeom prst="rect">
              <a:avLst/>
            </a:prstGeom>
            <a:noFill/>
            <a:ln w="12700">
              <a:noFill/>
              <a:miter lim="800000"/>
              <a:headEnd type="none" w="sm" len="sm"/>
              <a:tailEnd type="none" w="sm" len="sm"/>
            </a:ln>
            <a:effectLst/>
          </p:spPr>
          <p:txBody>
            <a:bodyPr wrap="none">
              <a:spAutoFit/>
            </a:bodyPr>
            <a:lstStyle/>
            <a:p>
              <a:r>
                <a:rPr lang="en-US" sz="3400" b="0"/>
                <a:t>your value</a:t>
              </a:r>
            </a:p>
          </p:txBody>
        </p:sp>
      </p:grpSp>
      <p:grpSp>
        <p:nvGrpSpPr>
          <p:cNvPr id="260106" name="Group 10"/>
          <p:cNvGrpSpPr>
            <a:grpSpLocks/>
          </p:cNvGrpSpPr>
          <p:nvPr/>
        </p:nvGrpSpPr>
        <p:grpSpPr bwMode="auto">
          <a:xfrm>
            <a:off x="4381500" y="4667250"/>
            <a:ext cx="3086100" cy="1662113"/>
            <a:chOff x="2760" y="2940"/>
            <a:chExt cx="2463" cy="1328"/>
          </a:xfrm>
        </p:grpSpPr>
        <p:sp>
          <p:nvSpPr>
            <p:cNvPr id="260107" name="Line 11"/>
            <p:cNvSpPr>
              <a:spLocks noChangeShapeType="1"/>
            </p:cNvSpPr>
            <p:nvPr/>
          </p:nvSpPr>
          <p:spPr bwMode="auto">
            <a:xfrm flipH="1" flipV="1">
              <a:off x="3193" y="2940"/>
              <a:ext cx="501" cy="880"/>
            </a:xfrm>
            <a:prstGeom prst="line">
              <a:avLst/>
            </a:prstGeom>
            <a:noFill/>
            <a:ln w="57150">
              <a:solidFill>
                <a:schemeClr val="tx1"/>
              </a:solidFill>
              <a:round/>
              <a:headEnd type="none" w="sm" len="sm"/>
              <a:tailEnd type="stealth" w="med" len="med"/>
            </a:ln>
            <a:effectLst/>
          </p:spPr>
          <p:txBody>
            <a:bodyPr wrap="none" anchor="ctr"/>
            <a:lstStyle/>
            <a:p>
              <a:endParaRPr lang="en-US"/>
            </a:p>
          </p:txBody>
        </p:sp>
        <p:sp>
          <p:nvSpPr>
            <p:cNvPr id="260108" name="Text Box 12"/>
            <p:cNvSpPr txBox="1">
              <a:spLocks noChangeArrowheads="1"/>
            </p:cNvSpPr>
            <p:nvPr/>
          </p:nvSpPr>
          <p:spPr bwMode="auto">
            <a:xfrm flipH="1">
              <a:off x="2760" y="3781"/>
              <a:ext cx="2463" cy="487"/>
            </a:xfrm>
            <a:prstGeom prst="rect">
              <a:avLst/>
            </a:prstGeom>
            <a:noFill/>
            <a:ln w="12700">
              <a:noFill/>
              <a:miter lim="800000"/>
              <a:headEnd type="none" w="sm" len="sm"/>
              <a:tailEnd type="none" w="sm" len="sm"/>
            </a:ln>
            <a:effectLst/>
          </p:spPr>
          <p:txBody>
            <a:bodyPr wrap="none">
              <a:spAutoFit/>
            </a:bodyPr>
            <a:lstStyle/>
            <a:p>
              <a:r>
                <a:rPr lang="en-US" sz="3400" b="0"/>
                <a:t>accepted value</a:t>
              </a:r>
            </a:p>
          </p:txBody>
        </p:sp>
      </p:grpSp>
      <p:sp>
        <p:nvSpPr>
          <p:cNvPr id="260109" name="Rectangle 13"/>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dissolve">
                                      <p:cBhvr>
                                        <p:cTn id="7" dur="500"/>
                                        <p:tgtEl>
                                          <p:spTgt spid="260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0103"/>
                                        </p:tgtEl>
                                        <p:attrNameLst>
                                          <p:attrName>style.visibility</p:attrName>
                                        </p:attrNameLst>
                                      </p:cBhvr>
                                      <p:to>
                                        <p:strVal val="visible"/>
                                      </p:to>
                                    </p:set>
                                    <p:animEffect transition="in" filter="wipe(down)">
                                      <p:cBhvr>
                                        <p:cTn id="12" dur="500"/>
                                        <p:tgtEl>
                                          <p:spTgt spid="26010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60106"/>
                                        </p:tgtEl>
                                        <p:attrNameLst>
                                          <p:attrName>style.visibility</p:attrName>
                                        </p:attrNameLst>
                                      </p:cBhvr>
                                      <p:to>
                                        <p:strVal val="visible"/>
                                      </p:to>
                                    </p:set>
                                    <p:animEffect transition="in" filter="wipe(down)">
                                      <p:cBhvr>
                                        <p:cTn id="16" dur="500"/>
                                        <p:tgtEl>
                                          <p:spTgt spid="260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t>Percent Error</a:t>
            </a:r>
          </a:p>
        </p:txBody>
      </p:sp>
      <p:sp>
        <p:nvSpPr>
          <p:cNvPr id="262147" name="Rectangle 3"/>
          <p:cNvSpPr>
            <a:spLocks noGrp="1" noChangeArrowheads="1"/>
          </p:cNvSpPr>
          <p:nvPr>
            <p:ph type="body" idx="1"/>
          </p:nvPr>
        </p:nvSpPr>
        <p:spPr>
          <a:xfrm>
            <a:off x="228600" y="1789113"/>
            <a:ext cx="8534400" cy="2020887"/>
          </a:xfrm>
        </p:spPr>
        <p:txBody>
          <a:bodyPr/>
          <a:lstStyle/>
          <a:p>
            <a:pPr marL="457200" indent="-457200"/>
            <a:r>
              <a:rPr lang="en-US" sz="2800"/>
              <a:t>A student determines the density of a substance to be 1.40 g/mL.  Find the % error if the accepted value of the density is 1.36 g/mL.</a:t>
            </a:r>
            <a:r>
              <a:rPr lang="en-US" sz="2900"/>
              <a:t> </a:t>
            </a:r>
          </a:p>
        </p:txBody>
      </p:sp>
      <p:sp>
        <p:nvSpPr>
          <p:cNvPr id="262148" name="AutoShape 4"/>
          <p:cNvSpPr>
            <a:spLocks noChangeArrowheads="1"/>
          </p:cNvSpPr>
          <p:nvPr/>
        </p:nvSpPr>
        <p:spPr bwMode="auto">
          <a:xfrm>
            <a:off x="0" y="3311525"/>
            <a:ext cx="9144000" cy="1436688"/>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262149" name="Object 5"/>
          <p:cNvGraphicFramePr>
            <a:graphicFrameLocks noChangeAspect="1"/>
          </p:cNvGraphicFramePr>
          <p:nvPr/>
        </p:nvGraphicFramePr>
        <p:xfrm>
          <a:off x="415925" y="3336925"/>
          <a:ext cx="8308975" cy="1379538"/>
        </p:xfrm>
        <a:graphic>
          <a:graphicData uri="http://schemas.openxmlformats.org/presentationml/2006/ole">
            <p:oleObj spid="_x0000_s262149" name="Equation" r:id="rId4" imgW="2666880" imgH="444240" progId="Equation.3">
              <p:embed/>
            </p:oleObj>
          </a:graphicData>
        </a:graphic>
      </p:graphicFrame>
      <p:grpSp>
        <p:nvGrpSpPr>
          <p:cNvPr id="262150" name="Group 6"/>
          <p:cNvGrpSpPr>
            <a:grpSpLocks/>
          </p:cNvGrpSpPr>
          <p:nvPr/>
        </p:nvGrpSpPr>
        <p:grpSpPr bwMode="auto">
          <a:xfrm>
            <a:off x="890588" y="5172075"/>
            <a:ext cx="4514850" cy="890588"/>
            <a:chOff x="561" y="3258"/>
            <a:chExt cx="2844" cy="561"/>
          </a:xfrm>
        </p:grpSpPr>
        <p:sp>
          <p:nvSpPr>
            <p:cNvPr id="262151" name="Text Box 7"/>
            <p:cNvSpPr txBox="1">
              <a:spLocks noChangeArrowheads="1"/>
            </p:cNvSpPr>
            <p:nvPr/>
          </p:nvSpPr>
          <p:spPr bwMode="auto">
            <a:xfrm>
              <a:off x="631" y="3320"/>
              <a:ext cx="2774" cy="42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800"/>
                <a:t> % error = 2.9 %</a:t>
              </a:r>
            </a:p>
          </p:txBody>
        </p:sp>
        <p:sp>
          <p:nvSpPr>
            <p:cNvPr id="262152" name="Rectangle 8"/>
            <p:cNvSpPr>
              <a:spLocks noChangeArrowheads="1"/>
            </p:cNvSpPr>
            <p:nvPr/>
          </p:nvSpPr>
          <p:spPr bwMode="auto">
            <a:xfrm>
              <a:off x="561" y="3258"/>
              <a:ext cx="2618" cy="561"/>
            </a:xfrm>
            <a:prstGeom prst="rect">
              <a:avLst/>
            </a:prstGeom>
            <a:noFill/>
            <a:ln w="28575" cap="sq">
              <a:solidFill>
                <a:schemeClr val="tx1"/>
              </a:solidFill>
              <a:miter lim="800000"/>
              <a:headEnd type="none" w="sm" len="sm"/>
              <a:tailEnd type="none" w="sm" len="sm"/>
            </a:ln>
            <a:effectLst/>
          </p:spPr>
          <p:txBody>
            <a:bodyPr wrap="none" anchor="ctr"/>
            <a:lstStyle/>
            <a:p>
              <a:endParaRPr lang="en-US"/>
            </a:p>
          </p:txBody>
        </p:sp>
      </p:grpSp>
      <p:sp>
        <p:nvSpPr>
          <p:cNvPr id="262153" name="Rectangle 9"/>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2150"/>
                                        </p:tgtEl>
                                        <p:attrNameLst>
                                          <p:attrName>style.visibility</p:attrName>
                                        </p:attrNameLst>
                                      </p:cBhvr>
                                      <p:to>
                                        <p:strVal val="visible"/>
                                      </p:to>
                                    </p:set>
                                    <p:animEffect transition="in" filter="box(out)">
                                      <p:cBhvr>
                                        <p:cTn id="7" dur="500"/>
                                        <p:tgtEl>
                                          <p:spTgt spid="262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Types of measurement</a:t>
            </a:r>
          </a:p>
        </p:txBody>
      </p:sp>
      <p:sp>
        <p:nvSpPr>
          <p:cNvPr id="6147" name="Rectangle 3"/>
          <p:cNvSpPr>
            <a:spLocks noGrp="1" noChangeArrowheads="1"/>
          </p:cNvSpPr>
          <p:nvPr>
            <p:ph type="body" idx="1"/>
          </p:nvPr>
        </p:nvSpPr>
        <p:spPr>
          <a:noFill/>
          <a:ln/>
        </p:spPr>
        <p:txBody>
          <a:bodyPr lIns="92075" tIns="46038" rIns="92075" bIns="46038"/>
          <a:lstStyle/>
          <a:p>
            <a:r>
              <a:rPr lang="en-US">
                <a:solidFill>
                  <a:schemeClr val="tx2"/>
                </a:solidFill>
              </a:rPr>
              <a:t>Quantitative</a:t>
            </a:r>
            <a:r>
              <a:rPr lang="en-US"/>
              <a:t>- use numbers to describe</a:t>
            </a:r>
          </a:p>
          <a:p>
            <a:r>
              <a:rPr lang="en-US">
                <a:solidFill>
                  <a:schemeClr val="tx2"/>
                </a:solidFill>
              </a:rPr>
              <a:t>Qualitative</a:t>
            </a:r>
            <a:r>
              <a:rPr lang="en-US"/>
              <a:t>- use description without numbers</a:t>
            </a:r>
          </a:p>
          <a:p>
            <a:r>
              <a:rPr lang="en-US"/>
              <a:t>4 feet</a:t>
            </a:r>
          </a:p>
          <a:p>
            <a:r>
              <a:rPr lang="en-US"/>
              <a:t>extra large</a:t>
            </a:r>
          </a:p>
          <a:p>
            <a:r>
              <a:rPr lang="en-US"/>
              <a:t>Hot</a:t>
            </a:r>
          </a:p>
          <a:p>
            <a:r>
              <a:rPr lang="en-US"/>
              <a:t>100ºF</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fade">
                                      <p:cBhvr>
                                        <p:cTn id="14" dur="1000"/>
                                        <p:tgtEl>
                                          <p:spTgt spid="6147">
                                            <p:txEl>
                                              <p:pRg st="1" end="1"/>
                                            </p:txEl>
                                          </p:spTgt>
                                        </p:tgtEl>
                                      </p:cBhvr>
                                    </p:animEffect>
                                    <p:anim calcmode="lin" valueType="num">
                                      <p:cBhvr>
                                        <p:cTn id="1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Effect transition="in" filter="fade">
                                      <p:cBhvr>
                                        <p:cTn id="21" dur="1000"/>
                                        <p:tgtEl>
                                          <p:spTgt spid="6147">
                                            <p:txEl>
                                              <p:pRg st="2" end="2"/>
                                            </p:txEl>
                                          </p:spTgt>
                                        </p:tgtEl>
                                      </p:cBhvr>
                                    </p:animEffect>
                                    <p:anim calcmode="lin" valueType="num">
                                      <p:cBhvr>
                                        <p:cTn id="2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Effect transition="in" filter="fade">
                                      <p:cBhvr>
                                        <p:cTn id="28" dur="1000"/>
                                        <p:tgtEl>
                                          <p:spTgt spid="6147">
                                            <p:txEl>
                                              <p:pRg st="3" end="3"/>
                                            </p:txEl>
                                          </p:spTgt>
                                        </p:tgtEl>
                                      </p:cBhvr>
                                    </p:animEffect>
                                    <p:anim calcmode="lin" valueType="num">
                                      <p:cBhvr>
                                        <p:cTn id="29"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Effect transition="in" filter="fade">
                                      <p:cBhvr>
                                        <p:cTn id="35" dur="1000"/>
                                        <p:tgtEl>
                                          <p:spTgt spid="6147">
                                            <p:txEl>
                                              <p:pRg st="4" end="4"/>
                                            </p:txEl>
                                          </p:spTgt>
                                        </p:tgtEl>
                                      </p:cBhvr>
                                    </p:animEffect>
                                    <p:anim calcmode="lin" valueType="num">
                                      <p:cBhvr>
                                        <p:cTn id="36"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6147">
                                            <p:txEl>
                                              <p:pRg st="5" end="5"/>
                                            </p:txEl>
                                          </p:spTgt>
                                        </p:tgtEl>
                                        <p:attrNameLst>
                                          <p:attrName>style.visibility</p:attrName>
                                        </p:attrNameLst>
                                      </p:cBhvr>
                                      <p:to>
                                        <p:strVal val="visible"/>
                                      </p:to>
                                    </p:set>
                                    <p:animEffect transition="in" filter="fade">
                                      <p:cBhvr>
                                        <p:cTn id="42" dur="1000"/>
                                        <p:tgtEl>
                                          <p:spTgt spid="6147">
                                            <p:txEl>
                                              <p:pRg st="5" end="5"/>
                                            </p:txEl>
                                          </p:spTgt>
                                        </p:tgtEl>
                                      </p:cBhvr>
                                    </p:animEffect>
                                    <p:anim calcmode="lin" valueType="num">
                                      <p:cBhvr>
                                        <p:cTn id="43"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Significant Figures</a:t>
            </a:r>
          </a:p>
        </p:txBody>
      </p:sp>
      <p:sp>
        <p:nvSpPr>
          <p:cNvPr id="264195" name="Rectangle 3"/>
          <p:cNvSpPr>
            <a:spLocks noGrp="1" noChangeArrowheads="1"/>
          </p:cNvSpPr>
          <p:nvPr>
            <p:ph type="body" idx="1"/>
          </p:nvPr>
        </p:nvSpPr>
        <p:spPr>
          <a:xfrm>
            <a:off x="304800" y="1957388"/>
            <a:ext cx="8332788" cy="3529012"/>
          </a:xfrm>
        </p:spPr>
        <p:txBody>
          <a:bodyPr/>
          <a:lstStyle/>
          <a:p>
            <a:r>
              <a:rPr lang="en-US" b="1"/>
              <a:t>Indicate precision of a measurement.</a:t>
            </a:r>
          </a:p>
          <a:p>
            <a:pPr>
              <a:spcBef>
                <a:spcPct val="50000"/>
              </a:spcBef>
            </a:pPr>
            <a:r>
              <a:rPr lang="en-US"/>
              <a:t>Recording Sig. Figs.</a:t>
            </a:r>
            <a:endParaRPr lang="en-US" b="1"/>
          </a:p>
          <a:p>
            <a:pPr lvl="1">
              <a:spcBef>
                <a:spcPct val="30000"/>
              </a:spcBef>
            </a:pPr>
            <a:r>
              <a:rPr lang="en-US"/>
              <a:t>Sig. figs. in a measurement include the known digits plus a final estimated digit</a:t>
            </a:r>
          </a:p>
        </p:txBody>
      </p:sp>
      <p:graphicFrame>
        <p:nvGraphicFramePr>
          <p:cNvPr id="264196" name="Object 4"/>
          <p:cNvGraphicFramePr>
            <a:graphicFrameLocks noChangeAspect="1"/>
          </p:cNvGraphicFramePr>
          <p:nvPr/>
        </p:nvGraphicFramePr>
        <p:xfrm>
          <a:off x="796925" y="4792663"/>
          <a:ext cx="1698625" cy="465137"/>
        </p:xfrm>
        <a:graphic>
          <a:graphicData uri="http://schemas.openxmlformats.org/presentationml/2006/ole">
            <p:oleObj spid="_x0000_s264196" name="Photo Editor Photo" r:id="rId4" imgW="1647619" imgH="466543" progId="MSPhotoEd.3">
              <p:embed/>
            </p:oleObj>
          </a:graphicData>
        </a:graphic>
      </p:graphicFrame>
      <p:grpSp>
        <p:nvGrpSpPr>
          <p:cNvPr id="264197" name="Group 5"/>
          <p:cNvGrpSpPr>
            <a:grpSpLocks/>
          </p:cNvGrpSpPr>
          <p:nvPr/>
        </p:nvGrpSpPr>
        <p:grpSpPr bwMode="auto">
          <a:xfrm>
            <a:off x="804863" y="4611688"/>
            <a:ext cx="1677987" cy="639762"/>
            <a:chOff x="493" y="3295"/>
            <a:chExt cx="1057" cy="403"/>
          </a:xfrm>
        </p:grpSpPr>
        <p:sp>
          <p:nvSpPr>
            <p:cNvPr id="264198" name="Line 6"/>
            <p:cNvSpPr>
              <a:spLocks noChangeShapeType="1"/>
            </p:cNvSpPr>
            <p:nvPr/>
          </p:nvSpPr>
          <p:spPr bwMode="auto">
            <a:xfrm flipH="1">
              <a:off x="493" y="3295"/>
              <a:ext cx="0" cy="403"/>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64199" name="Line 7"/>
            <p:cNvSpPr>
              <a:spLocks noChangeShapeType="1"/>
            </p:cNvSpPr>
            <p:nvPr/>
          </p:nvSpPr>
          <p:spPr bwMode="auto">
            <a:xfrm flipH="1">
              <a:off x="1550" y="3295"/>
              <a:ext cx="0" cy="403"/>
            </a:xfrm>
            <a:prstGeom prst="line">
              <a:avLst/>
            </a:prstGeom>
            <a:noFill/>
            <a:ln w="12700" cap="sq">
              <a:solidFill>
                <a:schemeClr val="tx1"/>
              </a:solidFill>
              <a:round/>
              <a:headEnd type="none" w="sm" len="sm"/>
              <a:tailEnd type="none" w="sm" len="sm"/>
            </a:ln>
            <a:effectLst/>
          </p:spPr>
          <p:txBody>
            <a:bodyPr wrap="none" anchor="ctr"/>
            <a:lstStyle/>
            <a:p>
              <a:endParaRPr lang="en-US"/>
            </a:p>
          </p:txBody>
        </p:sp>
      </p:grpSp>
      <p:sp>
        <p:nvSpPr>
          <p:cNvPr id="264200" name="AutoShape 8"/>
          <p:cNvSpPr>
            <a:spLocks noChangeArrowheads="1"/>
          </p:cNvSpPr>
          <p:nvPr/>
        </p:nvSpPr>
        <p:spPr bwMode="auto">
          <a:xfrm>
            <a:off x="4254500" y="4416425"/>
            <a:ext cx="1943100" cy="652463"/>
          </a:xfrm>
          <a:prstGeom prst="wedgeRectCallout">
            <a:avLst>
              <a:gd name="adj1" fmla="val -138398"/>
              <a:gd name="adj2" fmla="val 67032"/>
            </a:avLst>
          </a:prstGeom>
          <a:solidFill>
            <a:schemeClr val="accent1"/>
          </a:solidFill>
          <a:ln w="12700" cap="sq">
            <a:solidFill>
              <a:schemeClr val="bg2"/>
            </a:solidFill>
            <a:miter lim="800000"/>
            <a:headEnd type="none" w="sm" len="sm"/>
            <a:tailEnd type="none" w="sm" len="sm"/>
          </a:ln>
          <a:effectLst/>
        </p:spPr>
        <p:txBody>
          <a:bodyPr wrap="none" anchor="ctr"/>
          <a:lstStyle/>
          <a:p>
            <a:pPr algn="ctr"/>
            <a:r>
              <a:rPr lang="en-US" sz="3200">
                <a:solidFill>
                  <a:schemeClr val="bg1"/>
                </a:solidFill>
              </a:rPr>
              <a:t>1.19 cm</a:t>
            </a:r>
          </a:p>
        </p:txBody>
      </p:sp>
      <p:sp>
        <p:nvSpPr>
          <p:cNvPr id="264202" name="Rectangle 10"/>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grpSp>
        <p:nvGrpSpPr>
          <p:cNvPr id="264275" name="Group 83"/>
          <p:cNvGrpSpPr>
            <a:grpSpLocks/>
          </p:cNvGrpSpPr>
          <p:nvPr/>
        </p:nvGrpSpPr>
        <p:grpSpPr bwMode="auto">
          <a:xfrm>
            <a:off x="579438" y="5268913"/>
            <a:ext cx="7769225" cy="661987"/>
            <a:chOff x="494" y="-275"/>
            <a:chExt cx="4894" cy="417"/>
          </a:xfrm>
        </p:grpSpPr>
        <p:sp>
          <p:nvSpPr>
            <p:cNvPr id="264206" name="Rectangle 14"/>
            <p:cNvSpPr>
              <a:spLocks noChangeArrowheads="1"/>
            </p:cNvSpPr>
            <p:nvPr/>
          </p:nvSpPr>
          <p:spPr bwMode="auto">
            <a:xfrm>
              <a:off x="494" y="-275"/>
              <a:ext cx="4894" cy="393"/>
            </a:xfrm>
            <a:prstGeom prst="rect">
              <a:avLst/>
            </a:prstGeom>
            <a:solidFill>
              <a:srgbClr val="FFFF99">
                <a:alpha val="42999"/>
              </a:srgbClr>
            </a:solidFill>
            <a:ln w="9525">
              <a:solidFill>
                <a:schemeClr val="tx1"/>
              </a:solidFill>
              <a:miter lim="800000"/>
              <a:headEnd/>
              <a:tailEnd/>
            </a:ln>
            <a:effectLst/>
          </p:spPr>
          <p:txBody>
            <a:bodyPr wrap="none" anchor="ctr"/>
            <a:lstStyle/>
            <a:p>
              <a:endParaRPr lang="en-US"/>
            </a:p>
          </p:txBody>
        </p:sp>
        <p:sp>
          <p:nvSpPr>
            <p:cNvPr id="264207" name="Line 15"/>
            <p:cNvSpPr>
              <a:spLocks noChangeShapeType="1"/>
            </p:cNvSpPr>
            <p:nvPr/>
          </p:nvSpPr>
          <p:spPr bwMode="auto">
            <a:xfrm>
              <a:off x="4100" y="-266"/>
              <a:ext cx="0" cy="96"/>
            </a:xfrm>
            <a:prstGeom prst="line">
              <a:avLst/>
            </a:prstGeom>
            <a:noFill/>
            <a:ln w="9525">
              <a:solidFill>
                <a:schemeClr val="tx1"/>
              </a:solidFill>
              <a:miter lim="800000"/>
              <a:headEnd/>
              <a:tailEnd/>
            </a:ln>
            <a:effectLst/>
          </p:spPr>
          <p:txBody>
            <a:bodyPr wrap="none"/>
            <a:lstStyle/>
            <a:p>
              <a:endParaRPr lang="en-US"/>
            </a:p>
          </p:txBody>
        </p:sp>
        <p:sp>
          <p:nvSpPr>
            <p:cNvPr id="264208" name="Line 16"/>
            <p:cNvSpPr>
              <a:spLocks noChangeShapeType="1"/>
            </p:cNvSpPr>
            <p:nvPr/>
          </p:nvSpPr>
          <p:spPr bwMode="auto">
            <a:xfrm>
              <a:off x="3242" y="-266"/>
              <a:ext cx="0" cy="96"/>
            </a:xfrm>
            <a:prstGeom prst="line">
              <a:avLst/>
            </a:prstGeom>
            <a:noFill/>
            <a:ln w="9525">
              <a:solidFill>
                <a:schemeClr val="tx1"/>
              </a:solidFill>
              <a:miter lim="800000"/>
              <a:headEnd/>
              <a:tailEnd/>
            </a:ln>
            <a:effectLst/>
          </p:spPr>
          <p:txBody>
            <a:bodyPr wrap="none"/>
            <a:lstStyle/>
            <a:p>
              <a:endParaRPr lang="en-US"/>
            </a:p>
          </p:txBody>
        </p:sp>
        <p:sp>
          <p:nvSpPr>
            <p:cNvPr id="264209" name="Line 17"/>
            <p:cNvSpPr>
              <a:spLocks noChangeShapeType="1"/>
            </p:cNvSpPr>
            <p:nvPr/>
          </p:nvSpPr>
          <p:spPr bwMode="auto">
            <a:xfrm>
              <a:off x="4959" y="-266"/>
              <a:ext cx="0" cy="96"/>
            </a:xfrm>
            <a:prstGeom prst="line">
              <a:avLst/>
            </a:prstGeom>
            <a:noFill/>
            <a:ln w="9525">
              <a:solidFill>
                <a:schemeClr val="tx1"/>
              </a:solidFill>
              <a:miter lim="800000"/>
              <a:headEnd/>
              <a:tailEnd/>
            </a:ln>
            <a:effectLst/>
          </p:spPr>
          <p:txBody>
            <a:bodyPr wrap="none"/>
            <a:lstStyle/>
            <a:p>
              <a:endParaRPr lang="en-US"/>
            </a:p>
          </p:txBody>
        </p:sp>
        <p:sp>
          <p:nvSpPr>
            <p:cNvPr id="264210" name="Line 18"/>
            <p:cNvSpPr>
              <a:spLocks noChangeShapeType="1"/>
            </p:cNvSpPr>
            <p:nvPr/>
          </p:nvSpPr>
          <p:spPr bwMode="auto">
            <a:xfrm>
              <a:off x="2383" y="-266"/>
              <a:ext cx="0" cy="96"/>
            </a:xfrm>
            <a:prstGeom prst="line">
              <a:avLst/>
            </a:prstGeom>
            <a:noFill/>
            <a:ln w="9525">
              <a:solidFill>
                <a:schemeClr val="tx1"/>
              </a:solidFill>
              <a:miter lim="800000"/>
              <a:headEnd/>
              <a:tailEnd/>
            </a:ln>
            <a:effectLst/>
          </p:spPr>
          <p:txBody>
            <a:bodyPr wrap="none"/>
            <a:lstStyle/>
            <a:p>
              <a:endParaRPr lang="en-US"/>
            </a:p>
          </p:txBody>
        </p:sp>
        <p:sp>
          <p:nvSpPr>
            <p:cNvPr id="264211" name="Line 19"/>
            <p:cNvSpPr>
              <a:spLocks noChangeShapeType="1"/>
            </p:cNvSpPr>
            <p:nvPr/>
          </p:nvSpPr>
          <p:spPr bwMode="auto">
            <a:xfrm>
              <a:off x="1524" y="-266"/>
              <a:ext cx="0" cy="96"/>
            </a:xfrm>
            <a:prstGeom prst="line">
              <a:avLst/>
            </a:prstGeom>
            <a:noFill/>
            <a:ln w="9525">
              <a:solidFill>
                <a:schemeClr val="tx1"/>
              </a:solidFill>
              <a:miter lim="800000"/>
              <a:headEnd/>
              <a:tailEnd/>
            </a:ln>
            <a:effectLst/>
          </p:spPr>
          <p:txBody>
            <a:bodyPr wrap="none"/>
            <a:lstStyle/>
            <a:p>
              <a:endParaRPr lang="en-US"/>
            </a:p>
          </p:txBody>
        </p:sp>
        <p:sp>
          <p:nvSpPr>
            <p:cNvPr id="264212" name="Text Box 20"/>
            <p:cNvSpPr txBox="1">
              <a:spLocks noChangeArrowheads="1"/>
            </p:cNvSpPr>
            <p:nvPr/>
          </p:nvSpPr>
          <p:spPr bwMode="auto">
            <a:xfrm>
              <a:off x="494" y="-12"/>
              <a:ext cx="577" cy="154"/>
            </a:xfrm>
            <a:prstGeom prst="rect">
              <a:avLst/>
            </a:prstGeom>
            <a:noFill/>
            <a:ln w="9525">
              <a:noFill/>
              <a:miter lim="800000"/>
              <a:headEnd/>
              <a:tailEnd/>
            </a:ln>
            <a:effectLst/>
          </p:spPr>
          <p:txBody>
            <a:bodyPr wrap="none">
              <a:spAutoFit/>
            </a:bodyPr>
            <a:lstStyle/>
            <a:p>
              <a:pPr eaLnBrk="1" hangingPunct="1"/>
              <a:r>
                <a:rPr lang="en-US" sz="1000">
                  <a:solidFill>
                    <a:schemeClr val="tx2"/>
                  </a:solidFill>
                </a:rPr>
                <a:t>Centimeters</a:t>
              </a:r>
            </a:p>
          </p:txBody>
        </p:sp>
        <p:sp>
          <p:nvSpPr>
            <p:cNvPr id="264213" name="Text Box 21"/>
            <p:cNvSpPr txBox="1">
              <a:spLocks noChangeArrowheads="1"/>
            </p:cNvSpPr>
            <p:nvPr/>
          </p:nvSpPr>
          <p:spPr bwMode="auto">
            <a:xfrm>
              <a:off x="536" y="-198"/>
              <a:ext cx="197" cy="231"/>
            </a:xfrm>
            <a:prstGeom prst="rect">
              <a:avLst/>
            </a:prstGeom>
            <a:noFill/>
            <a:ln w="9525">
              <a:noFill/>
              <a:miter lim="800000"/>
              <a:headEnd/>
              <a:tailEnd/>
            </a:ln>
            <a:effectLst/>
          </p:spPr>
          <p:txBody>
            <a:bodyPr wrap="none">
              <a:spAutoFit/>
            </a:bodyPr>
            <a:lstStyle/>
            <a:p>
              <a:pPr eaLnBrk="1" hangingPunct="1"/>
              <a:r>
                <a:rPr lang="en-US" b="0"/>
                <a:t>0</a:t>
              </a:r>
            </a:p>
          </p:txBody>
        </p:sp>
        <p:sp>
          <p:nvSpPr>
            <p:cNvPr id="264214" name="Text Box 22"/>
            <p:cNvSpPr txBox="1">
              <a:spLocks noChangeArrowheads="1"/>
            </p:cNvSpPr>
            <p:nvPr/>
          </p:nvSpPr>
          <p:spPr bwMode="auto">
            <a:xfrm>
              <a:off x="1423" y="-211"/>
              <a:ext cx="196" cy="231"/>
            </a:xfrm>
            <a:prstGeom prst="rect">
              <a:avLst/>
            </a:prstGeom>
            <a:noFill/>
            <a:ln w="9525">
              <a:noFill/>
              <a:miter lim="800000"/>
              <a:headEnd/>
              <a:tailEnd/>
            </a:ln>
            <a:effectLst/>
          </p:spPr>
          <p:txBody>
            <a:bodyPr wrap="none">
              <a:spAutoFit/>
            </a:bodyPr>
            <a:lstStyle/>
            <a:p>
              <a:pPr eaLnBrk="1" hangingPunct="1"/>
              <a:r>
                <a:rPr lang="en-US" b="0"/>
                <a:t>1</a:t>
              </a:r>
            </a:p>
          </p:txBody>
        </p:sp>
        <p:sp>
          <p:nvSpPr>
            <p:cNvPr id="264215" name="Text Box 23"/>
            <p:cNvSpPr txBox="1">
              <a:spLocks noChangeArrowheads="1"/>
            </p:cNvSpPr>
            <p:nvPr/>
          </p:nvSpPr>
          <p:spPr bwMode="auto">
            <a:xfrm>
              <a:off x="2281" y="-204"/>
              <a:ext cx="197" cy="231"/>
            </a:xfrm>
            <a:prstGeom prst="rect">
              <a:avLst/>
            </a:prstGeom>
            <a:noFill/>
            <a:ln w="9525">
              <a:noFill/>
              <a:miter lim="800000"/>
              <a:headEnd/>
              <a:tailEnd/>
            </a:ln>
            <a:effectLst/>
          </p:spPr>
          <p:txBody>
            <a:bodyPr wrap="none">
              <a:spAutoFit/>
            </a:bodyPr>
            <a:lstStyle/>
            <a:p>
              <a:pPr eaLnBrk="1" hangingPunct="1"/>
              <a:r>
                <a:rPr lang="en-US" b="0"/>
                <a:t>2</a:t>
              </a:r>
            </a:p>
          </p:txBody>
        </p:sp>
        <p:sp>
          <p:nvSpPr>
            <p:cNvPr id="264216" name="Text Box 24"/>
            <p:cNvSpPr txBox="1">
              <a:spLocks noChangeArrowheads="1"/>
            </p:cNvSpPr>
            <p:nvPr/>
          </p:nvSpPr>
          <p:spPr bwMode="auto">
            <a:xfrm>
              <a:off x="3140" y="-197"/>
              <a:ext cx="197" cy="231"/>
            </a:xfrm>
            <a:prstGeom prst="rect">
              <a:avLst/>
            </a:prstGeom>
            <a:noFill/>
            <a:ln w="9525">
              <a:noFill/>
              <a:miter lim="800000"/>
              <a:headEnd/>
              <a:tailEnd/>
            </a:ln>
            <a:effectLst/>
          </p:spPr>
          <p:txBody>
            <a:bodyPr wrap="none">
              <a:spAutoFit/>
            </a:bodyPr>
            <a:lstStyle/>
            <a:p>
              <a:pPr eaLnBrk="1" hangingPunct="1"/>
              <a:r>
                <a:rPr lang="en-US" b="0"/>
                <a:t>3</a:t>
              </a:r>
            </a:p>
          </p:txBody>
        </p:sp>
        <p:sp>
          <p:nvSpPr>
            <p:cNvPr id="264217" name="Text Box 25"/>
            <p:cNvSpPr txBox="1">
              <a:spLocks noChangeArrowheads="1"/>
            </p:cNvSpPr>
            <p:nvPr/>
          </p:nvSpPr>
          <p:spPr bwMode="auto">
            <a:xfrm>
              <a:off x="3998" y="-197"/>
              <a:ext cx="195" cy="231"/>
            </a:xfrm>
            <a:prstGeom prst="rect">
              <a:avLst/>
            </a:prstGeom>
            <a:noFill/>
            <a:ln w="9525">
              <a:noFill/>
              <a:miter lim="800000"/>
              <a:headEnd/>
              <a:tailEnd/>
            </a:ln>
            <a:effectLst/>
          </p:spPr>
          <p:txBody>
            <a:bodyPr wrap="none">
              <a:spAutoFit/>
            </a:bodyPr>
            <a:lstStyle/>
            <a:p>
              <a:pPr eaLnBrk="1" hangingPunct="1"/>
              <a:r>
                <a:rPr lang="en-US" b="0"/>
                <a:t>4</a:t>
              </a:r>
            </a:p>
          </p:txBody>
        </p:sp>
        <p:sp>
          <p:nvSpPr>
            <p:cNvPr id="264218" name="Text Box 26"/>
            <p:cNvSpPr txBox="1">
              <a:spLocks noChangeArrowheads="1"/>
            </p:cNvSpPr>
            <p:nvPr/>
          </p:nvSpPr>
          <p:spPr bwMode="auto">
            <a:xfrm>
              <a:off x="4857" y="-197"/>
              <a:ext cx="197" cy="231"/>
            </a:xfrm>
            <a:prstGeom prst="rect">
              <a:avLst/>
            </a:prstGeom>
            <a:noFill/>
            <a:ln w="9525">
              <a:noFill/>
              <a:miter lim="800000"/>
              <a:headEnd/>
              <a:tailEnd/>
            </a:ln>
            <a:effectLst/>
          </p:spPr>
          <p:txBody>
            <a:bodyPr wrap="none">
              <a:spAutoFit/>
            </a:bodyPr>
            <a:lstStyle/>
            <a:p>
              <a:pPr eaLnBrk="1" hangingPunct="1"/>
              <a:r>
                <a:rPr lang="en-US" b="0"/>
                <a:t>5</a:t>
              </a:r>
            </a:p>
          </p:txBody>
        </p:sp>
        <p:grpSp>
          <p:nvGrpSpPr>
            <p:cNvPr id="264219" name="Group 27"/>
            <p:cNvGrpSpPr>
              <a:grpSpLocks/>
            </p:cNvGrpSpPr>
            <p:nvPr/>
          </p:nvGrpSpPr>
          <p:grpSpPr bwMode="auto">
            <a:xfrm>
              <a:off x="3327" y="-275"/>
              <a:ext cx="687" cy="96"/>
              <a:chOff x="240" y="2400"/>
              <a:chExt cx="384" cy="96"/>
            </a:xfrm>
          </p:grpSpPr>
          <p:sp>
            <p:nvSpPr>
              <p:cNvPr id="264220" name="Line 2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264221" name="Line 2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264222" name="Line 3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264223" name="Line 3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264224" name="Line 3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264225" name="Line 3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264226" name="Line 3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264227" name="Line 3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264228" name="Line 3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264229" name="Group 37"/>
            <p:cNvGrpSpPr>
              <a:grpSpLocks/>
            </p:cNvGrpSpPr>
            <p:nvPr/>
          </p:nvGrpSpPr>
          <p:grpSpPr bwMode="auto">
            <a:xfrm>
              <a:off x="752" y="-275"/>
              <a:ext cx="686" cy="96"/>
              <a:chOff x="240" y="2400"/>
              <a:chExt cx="384" cy="96"/>
            </a:xfrm>
          </p:grpSpPr>
          <p:sp>
            <p:nvSpPr>
              <p:cNvPr id="264230" name="Line 3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264231" name="Line 3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264232" name="Line 4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264233" name="Line 4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264234" name="Line 4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264235" name="Line 4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264236" name="Line 4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264237" name="Line 4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264238" name="Line 4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264239" name="Group 47"/>
            <p:cNvGrpSpPr>
              <a:grpSpLocks/>
            </p:cNvGrpSpPr>
            <p:nvPr/>
          </p:nvGrpSpPr>
          <p:grpSpPr bwMode="auto">
            <a:xfrm>
              <a:off x="1610" y="-275"/>
              <a:ext cx="687" cy="96"/>
              <a:chOff x="240" y="2400"/>
              <a:chExt cx="384" cy="96"/>
            </a:xfrm>
          </p:grpSpPr>
          <p:sp>
            <p:nvSpPr>
              <p:cNvPr id="264240" name="Line 4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264241" name="Line 4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264242" name="Line 5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264243" name="Line 5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264244" name="Line 5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264245" name="Line 5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264246" name="Line 5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264247" name="Line 5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264248" name="Line 5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264249" name="Group 57"/>
            <p:cNvGrpSpPr>
              <a:grpSpLocks/>
            </p:cNvGrpSpPr>
            <p:nvPr/>
          </p:nvGrpSpPr>
          <p:grpSpPr bwMode="auto">
            <a:xfrm>
              <a:off x="2469" y="-275"/>
              <a:ext cx="687" cy="96"/>
              <a:chOff x="240" y="2400"/>
              <a:chExt cx="384" cy="96"/>
            </a:xfrm>
          </p:grpSpPr>
          <p:sp>
            <p:nvSpPr>
              <p:cNvPr id="264250" name="Line 5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264251" name="Line 5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264252" name="Line 6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264253" name="Line 6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264254" name="Line 6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264255" name="Line 6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264256" name="Line 6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264257" name="Line 6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264258" name="Line 6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grpSp>
          <p:nvGrpSpPr>
            <p:cNvPr id="264259" name="Group 67"/>
            <p:cNvGrpSpPr>
              <a:grpSpLocks/>
            </p:cNvGrpSpPr>
            <p:nvPr/>
          </p:nvGrpSpPr>
          <p:grpSpPr bwMode="auto">
            <a:xfrm>
              <a:off x="4186" y="-275"/>
              <a:ext cx="687" cy="96"/>
              <a:chOff x="240" y="2400"/>
              <a:chExt cx="384" cy="96"/>
            </a:xfrm>
          </p:grpSpPr>
          <p:sp>
            <p:nvSpPr>
              <p:cNvPr id="264260" name="Line 68"/>
              <p:cNvSpPr>
                <a:spLocks noChangeShapeType="1"/>
              </p:cNvSpPr>
              <p:nvPr/>
            </p:nvSpPr>
            <p:spPr bwMode="auto">
              <a:xfrm>
                <a:off x="288" y="2400"/>
                <a:ext cx="0" cy="48"/>
              </a:xfrm>
              <a:prstGeom prst="line">
                <a:avLst/>
              </a:prstGeom>
              <a:noFill/>
              <a:ln w="9525">
                <a:solidFill>
                  <a:schemeClr val="tx1"/>
                </a:solidFill>
                <a:miter lim="800000"/>
                <a:headEnd/>
                <a:tailEnd/>
              </a:ln>
              <a:effectLst/>
            </p:spPr>
            <p:txBody>
              <a:bodyPr wrap="none"/>
              <a:lstStyle/>
              <a:p>
                <a:endParaRPr lang="en-US"/>
              </a:p>
            </p:txBody>
          </p:sp>
          <p:sp>
            <p:nvSpPr>
              <p:cNvPr id="264261" name="Line 69"/>
              <p:cNvSpPr>
                <a:spLocks noChangeShapeType="1"/>
              </p:cNvSpPr>
              <p:nvPr/>
            </p:nvSpPr>
            <p:spPr bwMode="auto">
              <a:xfrm>
                <a:off x="384" y="2400"/>
                <a:ext cx="0" cy="48"/>
              </a:xfrm>
              <a:prstGeom prst="line">
                <a:avLst/>
              </a:prstGeom>
              <a:noFill/>
              <a:ln w="9525">
                <a:solidFill>
                  <a:schemeClr val="tx1"/>
                </a:solidFill>
                <a:miter lim="800000"/>
                <a:headEnd/>
                <a:tailEnd/>
              </a:ln>
              <a:effectLst/>
            </p:spPr>
            <p:txBody>
              <a:bodyPr wrap="none"/>
              <a:lstStyle/>
              <a:p>
                <a:endParaRPr lang="en-US"/>
              </a:p>
            </p:txBody>
          </p:sp>
          <p:sp>
            <p:nvSpPr>
              <p:cNvPr id="264262" name="Line 70"/>
              <p:cNvSpPr>
                <a:spLocks noChangeShapeType="1"/>
              </p:cNvSpPr>
              <p:nvPr/>
            </p:nvSpPr>
            <p:spPr bwMode="auto">
              <a:xfrm>
                <a:off x="480" y="2400"/>
                <a:ext cx="0" cy="48"/>
              </a:xfrm>
              <a:prstGeom prst="line">
                <a:avLst/>
              </a:prstGeom>
              <a:noFill/>
              <a:ln w="9525">
                <a:solidFill>
                  <a:schemeClr val="tx1"/>
                </a:solidFill>
                <a:miter lim="800000"/>
                <a:headEnd/>
                <a:tailEnd/>
              </a:ln>
              <a:effectLst/>
            </p:spPr>
            <p:txBody>
              <a:bodyPr wrap="none"/>
              <a:lstStyle/>
              <a:p>
                <a:endParaRPr lang="en-US"/>
              </a:p>
            </p:txBody>
          </p:sp>
          <p:sp>
            <p:nvSpPr>
              <p:cNvPr id="264263" name="Line 71"/>
              <p:cNvSpPr>
                <a:spLocks noChangeShapeType="1"/>
              </p:cNvSpPr>
              <p:nvPr/>
            </p:nvSpPr>
            <p:spPr bwMode="auto">
              <a:xfrm>
                <a:off x="576" y="2400"/>
                <a:ext cx="0" cy="48"/>
              </a:xfrm>
              <a:prstGeom prst="line">
                <a:avLst/>
              </a:prstGeom>
              <a:noFill/>
              <a:ln w="9525">
                <a:solidFill>
                  <a:schemeClr val="tx1"/>
                </a:solidFill>
                <a:miter lim="800000"/>
                <a:headEnd/>
                <a:tailEnd/>
              </a:ln>
              <a:effectLst/>
            </p:spPr>
            <p:txBody>
              <a:bodyPr wrap="none"/>
              <a:lstStyle/>
              <a:p>
                <a:endParaRPr lang="en-US"/>
              </a:p>
            </p:txBody>
          </p:sp>
          <p:sp>
            <p:nvSpPr>
              <p:cNvPr id="264264" name="Line 72"/>
              <p:cNvSpPr>
                <a:spLocks noChangeShapeType="1"/>
              </p:cNvSpPr>
              <p:nvPr/>
            </p:nvSpPr>
            <p:spPr bwMode="auto">
              <a:xfrm>
                <a:off x="240" y="2400"/>
                <a:ext cx="0" cy="48"/>
              </a:xfrm>
              <a:prstGeom prst="line">
                <a:avLst/>
              </a:prstGeom>
              <a:noFill/>
              <a:ln w="9525">
                <a:solidFill>
                  <a:schemeClr val="tx1"/>
                </a:solidFill>
                <a:miter lim="800000"/>
                <a:headEnd/>
                <a:tailEnd/>
              </a:ln>
              <a:effectLst/>
            </p:spPr>
            <p:txBody>
              <a:bodyPr wrap="none"/>
              <a:lstStyle/>
              <a:p>
                <a:endParaRPr lang="en-US"/>
              </a:p>
            </p:txBody>
          </p:sp>
          <p:sp>
            <p:nvSpPr>
              <p:cNvPr id="264265" name="Line 73"/>
              <p:cNvSpPr>
                <a:spLocks noChangeShapeType="1"/>
              </p:cNvSpPr>
              <p:nvPr/>
            </p:nvSpPr>
            <p:spPr bwMode="auto">
              <a:xfrm>
                <a:off x="336" y="2400"/>
                <a:ext cx="0" cy="48"/>
              </a:xfrm>
              <a:prstGeom prst="line">
                <a:avLst/>
              </a:prstGeom>
              <a:noFill/>
              <a:ln w="9525">
                <a:solidFill>
                  <a:schemeClr val="tx1"/>
                </a:solidFill>
                <a:miter lim="800000"/>
                <a:headEnd/>
                <a:tailEnd/>
              </a:ln>
              <a:effectLst/>
            </p:spPr>
            <p:txBody>
              <a:bodyPr wrap="none"/>
              <a:lstStyle/>
              <a:p>
                <a:endParaRPr lang="en-US"/>
              </a:p>
            </p:txBody>
          </p:sp>
          <p:sp>
            <p:nvSpPr>
              <p:cNvPr id="264266" name="Line 74"/>
              <p:cNvSpPr>
                <a:spLocks noChangeShapeType="1"/>
              </p:cNvSpPr>
              <p:nvPr/>
            </p:nvSpPr>
            <p:spPr bwMode="auto">
              <a:xfrm>
                <a:off x="432" y="2400"/>
                <a:ext cx="0" cy="96"/>
              </a:xfrm>
              <a:prstGeom prst="line">
                <a:avLst/>
              </a:prstGeom>
              <a:noFill/>
              <a:ln w="9525">
                <a:solidFill>
                  <a:schemeClr val="tx1"/>
                </a:solidFill>
                <a:miter lim="800000"/>
                <a:headEnd/>
                <a:tailEnd/>
              </a:ln>
              <a:effectLst/>
            </p:spPr>
            <p:txBody>
              <a:bodyPr wrap="none"/>
              <a:lstStyle/>
              <a:p>
                <a:endParaRPr lang="en-US"/>
              </a:p>
            </p:txBody>
          </p:sp>
          <p:sp>
            <p:nvSpPr>
              <p:cNvPr id="264267" name="Line 75"/>
              <p:cNvSpPr>
                <a:spLocks noChangeShapeType="1"/>
              </p:cNvSpPr>
              <p:nvPr/>
            </p:nvSpPr>
            <p:spPr bwMode="auto">
              <a:xfrm>
                <a:off x="528" y="2400"/>
                <a:ext cx="0" cy="48"/>
              </a:xfrm>
              <a:prstGeom prst="line">
                <a:avLst/>
              </a:prstGeom>
              <a:noFill/>
              <a:ln w="9525">
                <a:solidFill>
                  <a:schemeClr val="tx1"/>
                </a:solidFill>
                <a:miter lim="800000"/>
                <a:headEnd/>
                <a:tailEnd/>
              </a:ln>
              <a:effectLst/>
            </p:spPr>
            <p:txBody>
              <a:bodyPr wrap="none"/>
              <a:lstStyle/>
              <a:p>
                <a:endParaRPr lang="en-US"/>
              </a:p>
            </p:txBody>
          </p:sp>
          <p:sp>
            <p:nvSpPr>
              <p:cNvPr id="264268" name="Line 76"/>
              <p:cNvSpPr>
                <a:spLocks noChangeShapeType="1"/>
              </p:cNvSpPr>
              <p:nvPr/>
            </p:nvSpPr>
            <p:spPr bwMode="auto">
              <a:xfrm>
                <a:off x="624" y="2400"/>
                <a:ext cx="0" cy="48"/>
              </a:xfrm>
              <a:prstGeom prst="line">
                <a:avLst/>
              </a:prstGeom>
              <a:noFill/>
              <a:ln w="9525">
                <a:solidFill>
                  <a:schemeClr val="tx1"/>
                </a:solidFill>
                <a:miter lim="800000"/>
                <a:headEnd/>
                <a:tailEnd/>
              </a:ln>
              <a:effectLst/>
            </p:spPr>
            <p:txBody>
              <a:bodyPr wrap="none"/>
              <a:lstStyle/>
              <a:p>
                <a:endParaRPr lang="en-US"/>
              </a:p>
            </p:txBody>
          </p:sp>
        </p:grpSp>
        <p:sp>
          <p:nvSpPr>
            <p:cNvPr id="264269" name="Line 77"/>
            <p:cNvSpPr>
              <a:spLocks noChangeShapeType="1"/>
            </p:cNvSpPr>
            <p:nvPr/>
          </p:nvSpPr>
          <p:spPr bwMode="auto">
            <a:xfrm>
              <a:off x="5130" y="-275"/>
              <a:ext cx="0" cy="48"/>
            </a:xfrm>
            <a:prstGeom prst="line">
              <a:avLst/>
            </a:prstGeom>
            <a:noFill/>
            <a:ln w="9525">
              <a:solidFill>
                <a:schemeClr val="tx1"/>
              </a:solidFill>
              <a:miter lim="800000"/>
              <a:headEnd/>
              <a:tailEnd/>
            </a:ln>
            <a:effectLst/>
          </p:spPr>
          <p:txBody>
            <a:bodyPr wrap="none"/>
            <a:lstStyle/>
            <a:p>
              <a:endParaRPr lang="en-US"/>
            </a:p>
          </p:txBody>
        </p:sp>
        <p:sp>
          <p:nvSpPr>
            <p:cNvPr id="264270" name="Line 78"/>
            <p:cNvSpPr>
              <a:spLocks noChangeShapeType="1"/>
            </p:cNvSpPr>
            <p:nvPr/>
          </p:nvSpPr>
          <p:spPr bwMode="auto">
            <a:xfrm>
              <a:off x="5302" y="-275"/>
              <a:ext cx="0" cy="48"/>
            </a:xfrm>
            <a:prstGeom prst="line">
              <a:avLst/>
            </a:prstGeom>
            <a:noFill/>
            <a:ln w="9525">
              <a:solidFill>
                <a:schemeClr val="tx1"/>
              </a:solidFill>
              <a:miter lim="800000"/>
              <a:headEnd/>
              <a:tailEnd/>
            </a:ln>
            <a:effectLst/>
          </p:spPr>
          <p:txBody>
            <a:bodyPr wrap="none"/>
            <a:lstStyle/>
            <a:p>
              <a:endParaRPr lang="en-US"/>
            </a:p>
          </p:txBody>
        </p:sp>
        <p:sp>
          <p:nvSpPr>
            <p:cNvPr id="264271" name="Line 79"/>
            <p:cNvSpPr>
              <a:spLocks noChangeShapeType="1"/>
            </p:cNvSpPr>
            <p:nvPr/>
          </p:nvSpPr>
          <p:spPr bwMode="auto">
            <a:xfrm>
              <a:off x="5045" y="-275"/>
              <a:ext cx="0" cy="48"/>
            </a:xfrm>
            <a:prstGeom prst="line">
              <a:avLst/>
            </a:prstGeom>
            <a:noFill/>
            <a:ln w="9525">
              <a:solidFill>
                <a:schemeClr val="tx1"/>
              </a:solidFill>
              <a:miter lim="800000"/>
              <a:headEnd/>
              <a:tailEnd/>
            </a:ln>
            <a:effectLst/>
          </p:spPr>
          <p:txBody>
            <a:bodyPr wrap="none"/>
            <a:lstStyle/>
            <a:p>
              <a:endParaRPr lang="en-US"/>
            </a:p>
          </p:txBody>
        </p:sp>
        <p:sp>
          <p:nvSpPr>
            <p:cNvPr id="264272" name="Line 80"/>
            <p:cNvSpPr>
              <a:spLocks noChangeShapeType="1"/>
            </p:cNvSpPr>
            <p:nvPr/>
          </p:nvSpPr>
          <p:spPr bwMode="auto">
            <a:xfrm>
              <a:off x="5216" y="-275"/>
              <a:ext cx="0" cy="48"/>
            </a:xfrm>
            <a:prstGeom prst="line">
              <a:avLst/>
            </a:prstGeom>
            <a:noFill/>
            <a:ln w="9525">
              <a:solidFill>
                <a:schemeClr val="tx1"/>
              </a:solidFill>
              <a:miter lim="800000"/>
              <a:headEnd/>
              <a:tailEnd/>
            </a:ln>
            <a:effectLst/>
          </p:spPr>
          <p:txBody>
            <a:bodyPr wrap="none"/>
            <a:lstStyle/>
            <a:p>
              <a:endParaRPr lang="en-US"/>
            </a:p>
          </p:txBody>
        </p:sp>
        <p:sp>
          <p:nvSpPr>
            <p:cNvPr id="264273" name="Line 81"/>
            <p:cNvSpPr>
              <a:spLocks noChangeShapeType="1"/>
            </p:cNvSpPr>
            <p:nvPr/>
          </p:nvSpPr>
          <p:spPr bwMode="auto">
            <a:xfrm>
              <a:off x="5388" y="-275"/>
              <a:ext cx="0" cy="96"/>
            </a:xfrm>
            <a:prstGeom prst="line">
              <a:avLst/>
            </a:prstGeom>
            <a:noFill/>
            <a:ln w="9525">
              <a:solidFill>
                <a:schemeClr val="tx1"/>
              </a:solidFill>
              <a:miter lim="800000"/>
              <a:headEnd/>
              <a:tailEnd/>
            </a:ln>
            <a:effectLst/>
          </p:spPr>
          <p:txBody>
            <a:bodyPr wrap="none"/>
            <a:lstStyle/>
            <a:p>
              <a:endParaRPr lang="en-US"/>
            </a:p>
          </p:txBody>
        </p:sp>
        <p:sp>
          <p:nvSpPr>
            <p:cNvPr id="264274" name="Line 82"/>
            <p:cNvSpPr>
              <a:spLocks noChangeShapeType="1"/>
            </p:cNvSpPr>
            <p:nvPr/>
          </p:nvSpPr>
          <p:spPr bwMode="auto">
            <a:xfrm>
              <a:off x="638" y="-275"/>
              <a:ext cx="0" cy="96"/>
            </a:xfrm>
            <a:prstGeom prst="line">
              <a:avLst/>
            </a:prstGeom>
            <a:noFill/>
            <a:ln w="9525">
              <a:solidFill>
                <a:schemeClr val="tx1"/>
              </a:solidFill>
              <a:miter lim="800000"/>
              <a:headEnd/>
              <a:tailEnd/>
            </a:ln>
            <a:effec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wipe(left)">
                                      <p:cBhvr>
                                        <p:cTn id="7" dur="5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wipe(left)">
                                      <p:cBhvr>
                                        <p:cTn id="12" dur="500"/>
                                        <p:tgtEl>
                                          <p:spTgt spid="26419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4195">
                                            <p:txEl>
                                              <p:pRg st="2" end="2"/>
                                            </p:txEl>
                                          </p:spTgt>
                                        </p:tgtEl>
                                        <p:attrNameLst>
                                          <p:attrName>style.visibility</p:attrName>
                                        </p:attrNameLst>
                                      </p:cBhvr>
                                      <p:to>
                                        <p:strVal val="visible"/>
                                      </p:to>
                                    </p:set>
                                    <p:animEffect transition="in" filter="wipe(left)">
                                      <p:cBhvr>
                                        <p:cTn id="15" dur="500"/>
                                        <p:tgtEl>
                                          <p:spTgt spid="264195">
                                            <p:txEl>
                                              <p:pRg st="2" end="2"/>
                                            </p:txEl>
                                          </p:spTgt>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264196"/>
                                        </p:tgtEl>
                                        <p:attrNameLst>
                                          <p:attrName>style.visibility</p:attrName>
                                        </p:attrNameLst>
                                      </p:cBhvr>
                                      <p:to>
                                        <p:strVal val="visible"/>
                                      </p:to>
                                    </p:set>
                                    <p:animEffect transition="in" filter="dissolve">
                                      <p:cBhvr>
                                        <p:cTn id="19" dur="500"/>
                                        <p:tgtEl>
                                          <p:spTgt spid="26419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64197"/>
                                        </p:tgtEl>
                                        <p:attrNameLst>
                                          <p:attrName>style.visibility</p:attrName>
                                        </p:attrNameLst>
                                      </p:cBhvr>
                                      <p:to>
                                        <p:strVal val="visible"/>
                                      </p:to>
                                    </p:set>
                                    <p:animEffect transition="in" filter="wipe(down)">
                                      <p:cBhvr>
                                        <p:cTn id="24" dur="500"/>
                                        <p:tgtEl>
                                          <p:spTgt spid="26419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4200"/>
                                        </p:tgtEl>
                                        <p:attrNameLst>
                                          <p:attrName>style.visibility</p:attrName>
                                        </p:attrNameLst>
                                      </p:cBhvr>
                                      <p:to>
                                        <p:strVal val="visible"/>
                                      </p:to>
                                    </p:set>
                                    <p:animEffect transition="in" filter="wipe(left)">
                                      <p:cBhvr>
                                        <p:cTn id="29" dur="500"/>
                                        <p:tgtEl>
                                          <p:spTgt spid="264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P spid="26420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a:t>Significant Figures</a:t>
            </a:r>
          </a:p>
        </p:txBody>
      </p:sp>
      <p:sp>
        <p:nvSpPr>
          <p:cNvPr id="266243" name="Rectangle 3"/>
          <p:cNvSpPr>
            <a:spLocks noGrp="1" noChangeArrowheads="1"/>
          </p:cNvSpPr>
          <p:nvPr>
            <p:ph type="body" idx="1"/>
          </p:nvPr>
        </p:nvSpPr>
        <p:spPr>
          <a:xfrm>
            <a:off x="304800" y="1981200"/>
            <a:ext cx="8839200" cy="2819400"/>
          </a:xfrm>
        </p:spPr>
        <p:txBody>
          <a:bodyPr/>
          <a:lstStyle/>
          <a:p>
            <a:pPr>
              <a:spcBef>
                <a:spcPct val="50000"/>
              </a:spcBef>
            </a:pPr>
            <a:r>
              <a:rPr lang="en-US"/>
              <a:t>Counting Sig Figs</a:t>
            </a:r>
            <a:r>
              <a:rPr lang="en-US" b="1"/>
              <a:t>  </a:t>
            </a:r>
          </a:p>
          <a:p>
            <a:pPr lvl="1">
              <a:spcBef>
                <a:spcPct val="50000"/>
              </a:spcBef>
            </a:pPr>
            <a:r>
              <a:rPr lang="en-US"/>
              <a:t>Count all numbers EXCEPT:</a:t>
            </a:r>
          </a:p>
          <a:p>
            <a:pPr lvl="2">
              <a:spcBef>
                <a:spcPct val="50000"/>
              </a:spcBef>
            </a:pPr>
            <a:r>
              <a:rPr lang="en-US"/>
              <a:t>Leading zeros -- </a:t>
            </a:r>
            <a:r>
              <a:rPr lang="en-US" u="sng"/>
              <a:t>0.00</a:t>
            </a:r>
            <a:r>
              <a:rPr lang="en-US"/>
              <a:t>25</a:t>
            </a:r>
          </a:p>
          <a:p>
            <a:pPr lvl="2">
              <a:spcBef>
                <a:spcPct val="50000"/>
              </a:spcBef>
            </a:pPr>
            <a:r>
              <a:rPr lang="en-US"/>
              <a:t>Trailing zeros without </a:t>
            </a:r>
            <a:br>
              <a:rPr lang="en-US"/>
            </a:br>
            <a:r>
              <a:rPr lang="en-US"/>
              <a:t>a decimal point -- 2,5</a:t>
            </a:r>
            <a:r>
              <a:rPr lang="en-US" u="sng"/>
              <a:t>00</a:t>
            </a:r>
            <a:r>
              <a:rPr lang="en-US"/>
              <a:t> </a:t>
            </a:r>
          </a:p>
        </p:txBody>
      </p:sp>
      <p:sp>
        <p:nvSpPr>
          <p:cNvPr id="266244" name="Rectangle 4"/>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wipe(left)">
                                      <p:cBhvr>
                                        <p:cTn id="7" dur="500"/>
                                        <p:tgtEl>
                                          <p:spTgt spid="266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43">
                                            <p:txEl>
                                              <p:pRg st="1" end="1"/>
                                            </p:txEl>
                                          </p:spTgt>
                                        </p:tgtEl>
                                        <p:attrNameLst>
                                          <p:attrName>style.visibility</p:attrName>
                                        </p:attrNameLst>
                                      </p:cBhvr>
                                      <p:to>
                                        <p:strVal val="visible"/>
                                      </p:to>
                                    </p:set>
                                    <p:animEffect transition="in" filter="wipe(left)">
                                      <p:cBhvr>
                                        <p:cTn id="12" dur="500"/>
                                        <p:tgtEl>
                                          <p:spTgt spid="266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43">
                                            <p:txEl>
                                              <p:pRg st="2" end="2"/>
                                            </p:txEl>
                                          </p:spTgt>
                                        </p:tgtEl>
                                        <p:attrNameLst>
                                          <p:attrName>style.visibility</p:attrName>
                                        </p:attrNameLst>
                                      </p:cBhvr>
                                      <p:to>
                                        <p:strVal val="visible"/>
                                      </p:to>
                                    </p:set>
                                    <p:animEffect transition="in" filter="wipe(left)">
                                      <p:cBhvr>
                                        <p:cTn id="17" dur="500"/>
                                        <p:tgtEl>
                                          <p:spTgt spid="266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43">
                                            <p:txEl>
                                              <p:pRg st="3" end="3"/>
                                            </p:txEl>
                                          </p:spTgt>
                                        </p:tgtEl>
                                        <p:attrNameLst>
                                          <p:attrName>style.visibility</p:attrName>
                                        </p:attrNameLst>
                                      </p:cBhvr>
                                      <p:to>
                                        <p:strVal val="visible"/>
                                      </p:to>
                                    </p:set>
                                    <p:animEffect transition="in" filter="wipe(left)">
                                      <p:cBhvr>
                                        <p:cTn id="22" dur="500"/>
                                        <p:tgtEl>
                                          <p:spTgt spid="266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1838325" y="526256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4.  0.080</a:t>
            </a:r>
            <a:endParaRPr lang="en-US" sz="3500" b="0"/>
          </a:p>
        </p:txBody>
      </p:sp>
      <p:sp>
        <p:nvSpPr>
          <p:cNvPr id="268291" name="Rectangle 3"/>
          <p:cNvSpPr>
            <a:spLocks noChangeArrowheads="1"/>
          </p:cNvSpPr>
          <p:nvPr/>
        </p:nvSpPr>
        <p:spPr bwMode="auto">
          <a:xfrm>
            <a:off x="1841500" y="422751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3.  5,280</a:t>
            </a:r>
          </a:p>
        </p:txBody>
      </p:sp>
      <p:sp>
        <p:nvSpPr>
          <p:cNvPr id="268292" name="Rectangle 4"/>
          <p:cNvSpPr>
            <a:spLocks noChangeArrowheads="1"/>
          </p:cNvSpPr>
          <p:nvPr/>
        </p:nvSpPr>
        <p:spPr bwMode="auto">
          <a:xfrm>
            <a:off x="1838325" y="3203575"/>
            <a:ext cx="3449638" cy="1106488"/>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2.  402</a:t>
            </a:r>
          </a:p>
        </p:txBody>
      </p:sp>
      <p:sp>
        <p:nvSpPr>
          <p:cNvPr id="268293" name="Rectangle 5"/>
          <p:cNvSpPr>
            <a:spLocks noChangeArrowheads="1"/>
          </p:cNvSpPr>
          <p:nvPr/>
        </p:nvSpPr>
        <p:spPr bwMode="auto">
          <a:xfrm>
            <a:off x="1838325" y="2179638"/>
            <a:ext cx="3449638" cy="1044575"/>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1.  23.50</a:t>
            </a:r>
          </a:p>
        </p:txBody>
      </p:sp>
      <p:sp>
        <p:nvSpPr>
          <p:cNvPr id="268294" name="Rectangle 6"/>
          <p:cNvSpPr>
            <a:spLocks noGrp="1" noChangeArrowheads="1"/>
          </p:cNvSpPr>
          <p:nvPr>
            <p:ph type="title"/>
          </p:nvPr>
        </p:nvSpPr>
        <p:spPr/>
        <p:txBody>
          <a:bodyPr/>
          <a:lstStyle/>
          <a:p>
            <a:r>
              <a:rPr lang="en-US"/>
              <a:t>Significant Figures</a:t>
            </a:r>
          </a:p>
        </p:txBody>
      </p:sp>
      <p:sp>
        <p:nvSpPr>
          <p:cNvPr id="268295" name="Text Box 7"/>
          <p:cNvSpPr txBox="1">
            <a:spLocks noChangeArrowheads="1"/>
          </p:cNvSpPr>
          <p:nvPr/>
        </p:nvSpPr>
        <p:spPr bwMode="auto">
          <a:xfrm>
            <a:off x="984250" y="1720850"/>
            <a:ext cx="71755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0"/>
              <a:t>Counting Sig. Figs. Examples</a:t>
            </a:r>
          </a:p>
        </p:txBody>
      </p:sp>
      <p:sp>
        <p:nvSpPr>
          <p:cNvPr id="268296" name="Rectangle 8"/>
          <p:cNvSpPr>
            <a:spLocks noChangeArrowheads="1"/>
          </p:cNvSpPr>
          <p:nvPr/>
        </p:nvSpPr>
        <p:spPr bwMode="auto">
          <a:xfrm>
            <a:off x="1838325" y="2179638"/>
            <a:ext cx="3449638" cy="1044575"/>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1.</a:t>
            </a:r>
            <a:r>
              <a:rPr lang="en-US" sz="3500">
                <a:solidFill>
                  <a:schemeClr val="tx2"/>
                </a:solidFill>
              </a:rPr>
              <a:t>  23.50</a:t>
            </a:r>
            <a:endParaRPr lang="en-US" sz="3500"/>
          </a:p>
        </p:txBody>
      </p:sp>
      <p:sp>
        <p:nvSpPr>
          <p:cNvPr id="268297" name="Rectangle 9"/>
          <p:cNvSpPr>
            <a:spLocks noChangeArrowheads="1"/>
          </p:cNvSpPr>
          <p:nvPr/>
        </p:nvSpPr>
        <p:spPr bwMode="auto">
          <a:xfrm>
            <a:off x="1838325" y="3203575"/>
            <a:ext cx="3449638" cy="1106488"/>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2.</a:t>
            </a:r>
            <a:r>
              <a:rPr lang="en-US" sz="3500">
                <a:solidFill>
                  <a:schemeClr val="tx2"/>
                </a:solidFill>
              </a:rPr>
              <a:t>  402</a:t>
            </a:r>
            <a:endParaRPr lang="en-US" sz="3500"/>
          </a:p>
        </p:txBody>
      </p:sp>
      <p:sp>
        <p:nvSpPr>
          <p:cNvPr id="268298" name="Rectangle 10"/>
          <p:cNvSpPr>
            <a:spLocks noChangeArrowheads="1"/>
          </p:cNvSpPr>
          <p:nvPr/>
        </p:nvSpPr>
        <p:spPr bwMode="auto">
          <a:xfrm>
            <a:off x="1841500" y="422751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3.</a:t>
            </a:r>
            <a:r>
              <a:rPr lang="en-US" sz="3500">
                <a:solidFill>
                  <a:schemeClr val="tx2"/>
                </a:solidFill>
              </a:rPr>
              <a:t>  5,28</a:t>
            </a:r>
            <a:r>
              <a:rPr lang="en-US" sz="3500"/>
              <a:t>0</a:t>
            </a:r>
          </a:p>
        </p:txBody>
      </p:sp>
      <p:sp>
        <p:nvSpPr>
          <p:cNvPr id="268299" name="Rectangle 11"/>
          <p:cNvSpPr>
            <a:spLocks noChangeArrowheads="1"/>
          </p:cNvSpPr>
          <p:nvPr/>
        </p:nvSpPr>
        <p:spPr bwMode="auto">
          <a:xfrm>
            <a:off x="1838325" y="526256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t>4.  0.0</a:t>
            </a:r>
            <a:r>
              <a:rPr lang="en-US" sz="3500">
                <a:solidFill>
                  <a:schemeClr val="tx2"/>
                </a:solidFill>
              </a:rPr>
              <a:t>80</a:t>
            </a:r>
            <a:endParaRPr lang="en-US" sz="3500" b="0"/>
          </a:p>
        </p:txBody>
      </p:sp>
      <p:sp>
        <p:nvSpPr>
          <p:cNvPr id="268300" name="Rectangle 12"/>
          <p:cNvSpPr>
            <a:spLocks noChangeArrowheads="1"/>
          </p:cNvSpPr>
          <p:nvPr/>
        </p:nvSpPr>
        <p:spPr bwMode="auto">
          <a:xfrm>
            <a:off x="4984750" y="2179638"/>
            <a:ext cx="3449638" cy="1044575"/>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solidFill>
                  <a:schemeClr val="tx2"/>
                </a:solidFill>
              </a:rPr>
              <a:t>4 sig figs</a:t>
            </a:r>
            <a:endParaRPr lang="en-US" sz="3500"/>
          </a:p>
        </p:txBody>
      </p:sp>
      <p:sp>
        <p:nvSpPr>
          <p:cNvPr id="268301" name="Rectangle 13"/>
          <p:cNvSpPr>
            <a:spLocks noChangeArrowheads="1"/>
          </p:cNvSpPr>
          <p:nvPr/>
        </p:nvSpPr>
        <p:spPr bwMode="auto">
          <a:xfrm>
            <a:off x="4978400" y="3197225"/>
            <a:ext cx="3449638" cy="1106488"/>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solidFill>
                  <a:schemeClr val="tx2"/>
                </a:solidFill>
              </a:rPr>
              <a:t>3 sig figs</a:t>
            </a:r>
            <a:endParaRPr lang="en-US" sz="3500"/>
          </a:p>
        </p:txBody>
      </p:sp>
      <p:sp>
        <p:nvSpPr>
          <p:cNvPr id="268302" name="Rectangle 14"/>
          <p:cNvSpPr>
            <a:spLocks noChangeArrowheads="1"/>
          </p:cNvSpPr>
          <p:nvPr/>
        </p:nvSpPr>
        <p:spPr bwMode="auto">
          <a:xfrm>
            <a:off x="4981575" y="422751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solidFill>
                  <a:schemeClr val="tx2"/>
                </a:solidFill>
              </a:rPr>
              <a:t>3 sig figs</a:t>
            </a:r>
            <a:endParaRPr lang="en-US" sz="3500"/>
          </a:p>
        </p:txBody>
      </p:sp>
      <p:sp>
        <p:nvSpPr>
          <p:cNvPr id="268303" name="Rectangle 15"/>
          <p:cNvSpPr>
            <a:spLocks noChangeArrowheads="1"/>
          </p:cNvSpPr>
          <p:nvPr/>
        </p:nvSpPr>
        <p:spPr bwMode="auto">
          <a:xfrm>
            <a:off x="4978400" y="5249863"/>
            <a:ext cx="3449638" cy="1077912"/>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a:solidFill>
                  <a:schemeClr val="tx2"/>
                </a:solidFill>
              </a:rPr>
              <a:t>2 sig figs</a:t>
            </a:r>
            <a:endParaRPr lang="en-US" sz="3500" b="0">
              <a:solidFill>
                <a:schemeClr val="tx2"/>
              </a:solidFill>
            </a:endParaRPr>
          </a:p>
        </p:txBody>
      </p:sp>
      <p:sp>
        <p:nvSpPr>
          <p:cNvPr id="268304" name="Rectangle 16"/>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8296"/>
                                        </p:tgtEl>
                                        <p:attrNameLst>
                                          <p:attrName>style.visibility</p:attrName>
                                        </p:attrNameLst>
                                      </p:cBhvr>
                                      <p:to>
                                        <p:strVal val="visible"/>
                                      </p:to>
                                    </p:set>
                                    <p:animEffect transition="in" filter="wipe(left)">
                                      <p:cBhvr>
                                        <p:cTn id="7" dur="500"/>
                                        <p:tgtEl>
                                          <p:spTgt spid="26829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8300"/>
                                        </p:tgtEl>
                                        <p:attrNameLst>
                                          <p:attrName>style.visibility</p:attrName>
                                        </p:attrNameLst>
                                      </p:cBhvr>
                                      <p:to>
                                        <p:strVal val="visible"/>
                                      </p:to>
                                    </p:set>
                                    <p:animEffect transition="in" filter="wipe(left)">
                                      <p:cBhvr>
                                        <p:cTn id="11" dur="500"/>
                                        <p:tgtEl>
                                          <p:spTgt spid="2683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8297"/>
                                        </p:tgtEl>
                                        <p:attrNameLst>
                                          <p:attrName>style.visibility</p:attrName>
                                        </p:attrNameLst>
                                      </p:cBhvr>
                                      <p:to>
                                        <p:strVal val="visible"/>
                                      </p:to>
                                    </p:set>
                                    <p:animEffect transition="in" filter="wipe(left)">
                                      <p:cBhvr>
                                        <p:cTn id="16" dur="500"/>
                                        <p:tgtEl>
                                          <p:spTgt spid="26829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68301"/>
                                        </p:tgtEl>
                                        <p:attrNameLst>
                                          <p:attrName>style.visibility</p:attrName>
                                        </p:attrNameLst>
                                      </p:cBhvr>
                                      <p:to>
                                        <p:strVal val="visible"/>
                                      </p:to>
                                    </p:set>
                                    <p:animEffect transition="in" filter="wipe(left)">
                                      <p:cBhvr>
                                        <p:cTn id="20" dur="500"/>
                                        <p:tgtEl>
                                          <p:spTgt spid="26830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8298"/>
                                        </p:tgtEl>
                                        <p:attrNameLst>
                                          <p:attrName>style.visibility</p:attrName>
                                        </p:attrNameLst>
                                      </p:cBhvr>
                                      <p:to>
                                        <p:strVal val="visible"/>
                                      </p:to>
                                    </p:set>
                                    <p:animEffect transition="in" filter="wipe(left)">
                                      <p:cBhvr>
                                        <p:cTn id="25" dur="500"/>
                                        <p:tgtEl>
                                          <p:spTgt spid="26829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68302"/>
                                        </p:tgtEl>
                                        <p:attrNameLst>
                                          <p:attrName>style.visibility</p:attrName>
                                        </p:attrNameLst>
                                      </p:cBhvr>
                                      <p:to>
                                        <p:strVal val="visible"/>
                                      </p:to>
                                    </p:set>
                                    <p:animEffect transition="in" filter="wipe(left)">
                                      <p:cBhvr>
                                        <p:cTn id="29" dur="500"/>
                                        <p:tgtEl>
                                          <p:spTgt spid="2683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8299"/>
                                        </p:tgtEl>
                                        <p:attrNameLst>
                                          <p:attrName>style.visibility</p:attrName>
                                        </p:attrNameLst>
                                      </p:cBhvr>
                                      <p:to>
                                        <p:strVal val="visible"/>
                                      </p:to>
                                    </p:set>
                                    <p:animEffect transition="in" filter="wipe(left)">
                                      <p:cBhvr>
                                        <p:cTn id="34" dur="500"/>
                                        <p:tgtEl>
                                          <p:spTgt spid="26829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68303"/>
                                        </p:tgtEl>
                                        <p:attrNameLst>
                                          <p:attrName>style.visibility</p:attrName>
                                        </p:attrNameLst>
                                      </p:cBhvr>
                                      <p:to>
                                        <p:strVal val="visible"/>
                                      </p:to>
                                    </p:set>
                                    <p:animEffect transition="in" filter="wipe(left)">
                                      <p:cBhvr>
                                        <p:cTn id="38" dur="500"/>
                                        <p:tgtEl>
                                          <p:spTgt spid="268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6" grpId="0" autoUpdateAnimBg="0"/>
      <p:bldP spid="268297" grpId="0" autoUpdateAnimBg="0"/>
      <p:bldP spid="268298" grpId="0" autoUpdateAnimBg="0"/>
      <p:bldP spid="268299" grpId="0" autoUpdateAnimBg="0"/>
      <p:bldP spid="268300" grpId="0" autoUpdateAnimBg="0"/>
      <p:bldP spid="268301" grpId="0" autoUpdateAnimBg="0"/>
      <p:bldP spid="268302" grpId="0" autoUpdateAnimBg="0"/>
      <p:bldP spid="26830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Significant Figures</a:t>
            </a:r>
          </a:p>
        </p:txBody>
      </p:sp>
      <p:sp>
        <p:nvSpPr>
          <p:cNvPr id="270339" name="Rectangle 3"/>
          <p:cNvSpPr>
            <a:spLocks noGrp="1" noChangeArrowheads="1"/>
          </p:cNvSpPr>
          <p:nvPr>
            <p:ph type="body" idx="1"/>
          </p:nvPr>
        </p:nvSpPr>
        <p:spPr>
          <a:xfrm>
            <a:off x="762000" y="1905000"/>
            <a:ext cx="7696200" cy="2179638"/>
          </a:xfrm>
        </p:spPr>
        <p:txBody>
          <a:bodyPr/>
          <a:lstStyle/>
          <a:p>
            <a:r>
              <a:rPr lang="en-US"/>
              <a:t>Calculating with Sig Figs</a:t>
            </a:r>
            <a:endParaRPr lang="en-US" b="1"/>
          </a:p>
          <a:p>
            <a:pPr lvl="1">
              <a:spcBef>
                <a:spcPct val="30000"/>
              </a:spcBef>
            </a:pPr>
            <a:r>
              <a:rPr lang="en-US" u="sng"/>
              <a:t>Multiply/Divide</a:t>
            </a:r>
            <a:r>
              <a:rPr lang="en-US"/>
              <a:t> - The # with the fewest sig figs determines the # of sig figs in the answer.</a:t>
            </a:r>
          </a:p>
        </p:txBody>
      </p:sp>
      <p:sp>
        <p:nvSpPr>
          <p:cNvPr id="270340" name="Rectangle 4"/>
          <p:cNvSpPr>
            <a:spLocks noChangeArrowheads="1"/>
          </p:cNvSpPr>
          <p:nvPr/>
        </p:nvSpPr>
        <p:spPr bwMode="auto">
          <a:xfrm>
            <a:off x="490538" y="3921125"/>
            <a:ext cx="7570787" cy="671513"/>
          </a:xfrm>
          <a:prstGeom prst="rect">
            <a:avLst/>
          </a:prstGeom>
          <a:noFill/>
          <a:ln w="12700" cap="sq">
            <a:noFill/>
            <a:miter lim="800000"/>
            <a:headEnd type="none" w="sm" len="sm"/>
            <a:tailEnd type="none" w="sm" len="sm"/>
          </a:ln>
          <a:effectLst/>
        </p:spPr>
        <p:txBody>
          <a:bodyPr wrap="none">
            <a:spAutoFit/>
          </a:bodyPr>
          <a:lstStyle/>
          <a:p>
            <a:r>
              <a:rPr lang="en-US" sz="3800" b="0"/>
              <a:t>(13.91g/cm</a:t>
            </a:r>
            <a:r>
              <a:rPr lang="en-US" sz="3800" b="0" baseline="30000"/>
              <a:t>3</a:t>
            </a:r>
            <a:r>
              <a:rPr lang="en-US" sz="3800" b="0"/>
              <a:t>)(23.3cm</a:t>
            </a:r>
            <a:r>
              <a:rPr lang="en-US" sz="3800" b="0" baseline="30000"/>
              <a:t>3</a:t>
            </a:r>
            <a:r>
              <a:rPr lang="en-US" sz="3800" b="0"/>
              <a:t>) = 324.103g</a:t>
            </a:r>
            <a:endParaRPr lang="en-US" sz="3800" b="0">
              <a:sym typeface="Symbol" pitchFamily="18" charset="2"/>
            </a:endParaRPr>
          </a:p>
        </p:txBody>
      </p:sp>
      <p:sp>
        <p:nvSpPr>
          <p:cNvPr id="270341" name="Rectangle 5"/>
          <p:cNvSpPr>
            <a:spLocks noChangeArrowheads="1"/>
          </p:cNvSpPr>
          <p:nvPr/>
        </p:nvSpPr>
        <p:spPr bwMode="auto">
          <a:xfrm>
            <a:off x="6196013" y="5530850"/>
            <a:ext cx="1390650" cy="671513"/>
          </a:xfrm>
          <a:prstGeom prst="rect">
            <a:avLst/>
          </a:prstGeom>
          <a:noFill/>
          <a:ln w="12700" cap="sq">
            <a:noFill/>
            <a:miter lim="800000"/>
            <a:headEnd type="none" w="sm" len="sm"/>
            <a:tailEnd type="none" w="sm" len="sm"/>
          </a:ln>
          <a:effectLst/>
        </p:spPr>
        <p:txBody>
          <a:bodyPr wrap="none">
            <a:spAutoFit/>
          </a:bodyPr>
          <a:lstStyle/>
          <a:p>
            <a:pPr algn="ctr"/>
            <a:r>
              <a:rPr lang="en-US" sz="3800" b="0"/>
              <a:t>324</a:t>
            </a:r>
            <a:r>
              <a:rPr lang="en-US" sz="3800" b="0">
                <a:solidFill>
                  <a:schemeClr val="tx2"/>
                </a:solidFill>
              </a:rPr>
              <a:t> </a:t>
            </a:r>
            <a:r>
              <a:rPr lang="en-US" sz="3800" b="0"/>
              <a:t>g</a:t>
            </a:r>
            <a:endParaRPr lang="en-US" sz="3800" b="0">
              <a:solidFill>
                <a:schemeClr val="tx2"/>
              </a:solidFill>
            </a:endParaRPr>
          </a:p>
        </p:txBody>
      </p:sp>
      <p:sp>
        <p:nvSpPr>
          <p:cNvPr id="270342" name="Text Box 6"/>
          <p:cNvSpPr txBox="1">
            <a:spLocks noChangeArrowheads="1"/>
          </p:cNvSpPr>
          <p:nvPr/>
        </p:nvSpPr>
        <p:spPr bwMode="auto">
          <a:xfrm>
            <a:off x="1511300" y="4519613"/>
            <a:ext cx="800100" cy="519112"/>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4 SF</a:t>
            </a:r>
          </a:p>
        </p:txBody>
      </p:sp>
      <p:sp>
        <p:nvSpPr>
          <p:cNvPr id="270343" name="Text Box 7"/>
          <p:cNvSpPr txBox="1">
            <a:spLocks noChangeArrowheads="1"/>
          </p:cNvSpPr>
          <p:nvPr/>
        </p:nvSpPr>
        <p:spPr bwMode="auto">
          <a:xfrm>
            <a:off x="3963988" y="4519613"/>
            <a:ext cx="800100" cy="519112"/>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3 SF</a:t>
            </a:r>
          </a:p>
        </p:txBody>
      </p:sp>
      <p:grpSp>
        <p:nvGrpSpPr>
          <p:cNvPr id="270344" name="Group 8"/>
          <p:cNvGrpSpPr>
            <a:grpSpLocks/>
          </p:cNvGrpSpPr>
          <p:nvPr/>
        </p:nvGrpSpPr>
        <p:grpSpPr bwMode="auto">
          <a:xfrm>
            <a:off x="6705600" y="4743450"/>
            <a:ext cx="1271588" cy="681038"/>
            <a:chOff x="4224" y="2988"/>
            <a:chExt cx="801" cy="429"/>
          </a:xfrm>
        </p:grpSpPr>
        <p:sp>
          <p:nvSpPr>
            <p:cNvPr id="270345" name="AutoShape 9"/>
            <p:cNvSpPr>
              <a:spLocks noChangeArrowheads="1"/>
            </p:cNvSpPr>
            <p:nvPr/>
          </p:nvSpPr>
          <p:spPr bwMode="auto">
            <a:xfrm>
              <a:off x="4224" y="2988"/>
              <a:ext cx="233" cy="429"/>
            </a:xfrm>
            <a:prstGeom prst="downArrow">
              <a:avLst>
                <a:gd name="adj1" fmla="val 50000"/>
                <a:gd name="adj2" fmla="val 46030"/>
              </a:avLst>
            </a:prstGeom>
            <a:solidFill>
              <a:schemeClr val="tx2"/>
            </a:solidFill>
            <a:ln w="12700" cap="sq">
              <a:solidFill>
                <a:schemeClr val="bg2"/>
              </a:solidFill>
              <a:miter lim="800000"/>
              <a:headEnd type="none" w="sm" len="sm"/>
              <a:tailEnd type="none" w="sm" len="sm"/>
            </a:ln>
            <a:effectLst/>
          </p:spPr>
          <p:txBody>
            <a:bodyPr wrap="none" anchor="ctr"/>
            <a:lstStyle/>
            <a:p>
              <a:pPr algn="ctr"/>
              <a:endParaRPr lang="en-US" sz="2400" b="0">
                <a:solidFill>
                  <a:schemeClr val="tx2"/>
                </a:solidFill>
                <a:latin typeface="Arial Narrow" pitchFamily="34" charset="0"/>
              </a:endParaRPr>
            </a:p>
          </p:txBody>
        </p:sp>
        <p:sp>
          <p:nvSpPr>
            <p:cNvPr id="270346" name="Text Box 10"/>
            <p:cNvSpPr txBox="1">
              <a:spLocks noChangeArrowheads="1"/>
            </p:cNvSpPr>
            <p:nvPr/>
          </p:nvSpPr>
          <p:spPr bwMode="auto">
            <a:xfrm>
              <a:off x="4521" y="2997"/>
              <a:ext cx="504" cy="327"/>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3 SF</a:t>
              </a:r>
            </a:p>
          </p:txBody>
        </p:sp>
      </p:grpSp>
      <p:sp>
        <p:nvSpPr>
          <p:cNvPr id="270347" name="Rectangle 11"/>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40"/>
                                        </p:tgtEl>
                                        <p:attrNameLst>
                                          <p:attrName>style.visibility</p:attrName>
                                        </p:attrNameLst>
                                      </p:cBhvr>
                                      <p:to>
                                        <p:strVal val="visible"/>
                                      </p:to>
                                    </p:set>
                                    <p:animEffect transition="in" filter="wipe(left)">
                                      <p:cBhvr>
                                        <p:cTn id="7" dur="500"/>
                                        <p:tgtEl>
                                          <p:spTgt spid="2703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0342"/>
                                        </p:tgtEl>
                                        <p:attrNameLst>
                                          <p:attrName>style.visibility</p:attrName>
                                        </p:attrNameLst>
                                      </p:cBhvr>
                                      <p:to>
                                        <p:strVal val="visible"/>
                                      </p:to>
                                    </p:set>
                                    <p:animEffect transition="in" filter="wipe(up)">
                                      <p:cBhvr>
                                        <p:cTn id="12" dur="500"/>
                                        <p:tgtEl>
                                          <p:spTgt spid="2703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0343"/>
                                        </p:tgtEl>
                                        <p:attrNameLst>
                                          <p:attrName>style.visibility</p:attrName>
                                        </p:attrNameLst>
                                      </p:cBhvr>
                                      <p:to>
                                        <p:strVal val="visible"/>
                                      </p:to>
                                    </p:set>
                                    <p:animEffect transition="in" filter="wipe(up)">
                                      <p:cBhvr>
                                        <p:cTn id="17" dur="500"/>
                                        <p:tgtEl>
                                          <p:spTgt spid="2703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0344"/>
                                        </p:tgtEl>
                                        <p:attrNameLst>
                                          <p:attrName>style.visibility</p:attrName>
                                        </p:attrNameLst>
                                      </p:cBhvr>
                                      <p:to>
                                        <p:strVal val="visible"/>
                                      </p:to>
                                    </p:set>
                                    <p:animEffect transition="in" filter="wipe(up)">
                                      <p:cBhvr>
                                        <p:cTn id="22" dur="500"/>
                                        <p:tgtEl>
                                          <p:spTgt spid="270344"/>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70341"/>
                                        </p:tgtEl>
                                        <p:attrNameLst>
                                          <p:attrName>style.visibility</p:attrName>
                                        </p:attrNameLst>
                                      </p:cBhvr>
                                      <p:to>
                                        <p:strVal val="visible"/>
                                      </p:to>
                                    </p:set>
                                    <p:animEffect transition="in" filter="wipe(up)">
                                      <p:cBhvr>
                                        <p:cTn id="26" dur="500"/>
                                        <p:tgtEl>
                                          <p:spTgt spid="27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autoUpdateAnimBg="0"/>
      <p:bldP spid="270341" grpId="0" autoUpdateAnimBg="0"/>
      <p:bldP spid="270342" grpId="0" autoUpdateAnimBg="0"/>
      <p:bldP spid="27034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Significant Figures</a:t>
            </a:r>
          </a:p>
        </p:txBody>
      </p:sp>
      <p:sp>
        <p:nvSpPr>
          <p:cNvPr id="272387" name="Rectangle 3"/>
          <p:cNvSpPr>
            <a:spLocks noGrp="1" noChangeArrowheads="1"/>
          </p:cNvSpPr>
          <p:nvPr>
            <p:ph type="body" idx="1"/>
          </p:nvPr>
        </p:nvSpPr>
        <p:spPr>
          <a:xfrm>
            <a:off x="301625" y="1933575"/>
            <a:ext cx="8842375" cy="1724025"/>
          </a:xfrm>
        </p:spPr>
        <p:txBody>
          <a:bodyPr/>
          <a:lstStyle/>
          <a:p>
            <a:r>
              <a:rPr lang="en-US"/>
              <a:t>Calculating with Sig Figs (con’t)</a:t>
            </a:r>
            <a:endParaRPr lang="en-US" b="1"/>
          </a:p>
          <a:p>
            <a:pPr lvl="1">
              <a:spcBef>
                <a:spcPct val="30000"/>
              </a:spcBef>
            </a:pPr>
            <a:r>
              <a:rPr lang="en-US" u="sng"/>
              <a:t>Add/Subtract</a:t>
            </a:r>
            <a:r>
              <a:rPr lang="en-US"/>
              <a:t> - The # with the lowest decimal value determines the place of the last sig fig in the answer.</a:t>
            </a:r>
          </a:p>
        </p:txBody>
      </p:sp>
      <p:sp>
        <p:nvSpPr>
          <p:cNvPr id="272388" name="Text Box 4"/>
          <p:cNvSpPr txBox="1">
            <a:spLocks noChangeArrowheads="1"/>
          </p:cNvSpPr>
          <p:nvPr/>
        </p:nvSpPr>
        <p:spPr bwMode="auto">
          <a:xfrm>
            <a:off x="400050" y="3810000"/>
            <a:ext cx="2846388" cy="2062163"/>
          </a:xfrm>
          <a:prstGeom prst="rect">
            <a:avLst/>
          </a:prstGeom>
          <a:noFill/>
          <a:ln w="12700" cap="sq">
            <a:noFill/>
            <a:miter lim="800000"/>
            <a:headEnd type="none" w="sm" len="sm"/>
            <a:tailEnd type="none" w="sm" len="sm"/>
          </a:ln>
          <a:effectLst/>
        </p:spPr>
        <p:txBody>
          <a:bodyPr>
            <a:spAutoFit/>
          </a:bodyPr>
          <a:lstStyle/>
          <a:p>
            <a:pPr>
              <a:spcBef>
                <a:spcPct val="20000"/>
              </a:spcBef>
            </a:pPr>
            <a:r>
              <a:rPr lang="en-US" sz="3800" b="0"/>
              <a:t>   3.75 mL</a:t>
            </a:r>
          </a:p>
          <a:p>
            <a:pPr>
              <a:spcBef>
                <a:spcPct val="20000"/>
              </a:spcBef>
            </a:pPr>
            <a:r>
              <a:rPr lang="en-US" sz="3800" b="0" u="sng"/>
              <a:t>+ 4.1   mL</a:t>
            </a:r>
            <a:endParaRPr lang="en-US" sz="3800" b="0"/>
          </a:p>
          <a:p>
            <a:pPr>
              <a:spcBef>
                <a:spcPct val="20000"/>
              </a:spcBef>
            </a:pPr>
            <a:r>
              <a:rPr lang="en-US" sz="3800" b="0"/>
              <a:t>   7.85 mL</a:t>
            </a:r>
          </a:p>
        </p:txBody>
      </p:sp>
      <p:sp>
        <p:nvSpPr>
          <p:cNvPr id="272389" name="Text Box 5"/>
          <p:cNvSpPr txBox="1">
            <a:spLocks noChangeArrowheads="1"/>
          </p:cNvSpPr>
          <p:nvPr/>
        </p:nvSpPr>
        <p:spPr bwMode="auto">
          <a:xfrm>
            <a:off x="5029200" y="3733800"/>
            <a:ext cx="4003675" cy="2062163"/>
          </a:xfrm>
          <a:prstGeom prst="rect">
            <a:avLst/>
          </a:prstGeom>
          <a:noFill/>
          <a:ln w="12700" cap="sq">
            <a:noFill/>
            <a:miter lim="800000"/>
            <a:headEnd type="none" w="sm" len="sm"/>
            <a:tailEnd type="none" w="sm" len="sm"/>
          </a:ln>
          <a:effectLst/>
        </p:spPr>
        <p:txBody>
          <a:bodyPr>
            <a:spAutoFit/>
          </a:bodyPr>
          <a:lstStyle/>
          <a:p>
            <a:pPr>
              <a:spcBef>
                <a:spcPct val="20000"/>
              </a:spcBef>
            </a:pPr>
            <a:r>
              <a:rPr lang="en-US" sz="3800" b="0"/>
              <a:t>   224 g</a:t>
            </a:r>
          </a:p>
          <a:p>
            <a:pPr>
              <a:spcBef>
                <a:spcPct val="20000"/>
              </a:spcBef>
            </a:pPr>
            <a:r>
              <a:rPr lang="en-US" sz="3800" b="0" u="sng"/>
              <a:t>+ 130 g</a:t>
            </a:r>
            <a:endParaRPr lang="en-US" sz="3800" b="0"/>
          </a:p>
          <a:p>
            <a:pPr>
              <a:spcBef>
                <a:spcPct val="20000"/>
              </a:spcBef>
            </a:pPr>
            <a:r>
              <a:rPr lang="en-US" sz="3800" b="0"/>
              <a:t>   354 g </a:t>
            </a:r>
          </a:p>
        </p:txBody>
      </p:sp>
      <p:sp>
        <p:nvSpPr>
          <p:cNvPr id="272390" name="Rectangle 6"/>
          <p:cNvSpPr>
            <a:spLocks noChangeArrowheads="1"/>
          </p:cNvSpPr>
          <p:nvPr/>
        </p:nvSpPr>
        <p:spPr bwMode="auto">
          <a:xfrm>
            <a:off x="2762250" y="5191125"/>
            <a:ext cx="2266950" cy="671513"/>
          </a:xfrm>
          <a:prstGeom prst="rect">
            <a:avLst/>
          </a:prstGeom>
          <a:noFill/>
          <a:ln w="12700" cap="sq">
            <a:noFill/>
            <a:miter lim="800000"/>
            <a:headEnd type="none" w="sm" len="sm"/>
            <a:tailEnd type="none" w="sm" len="sm"/>
          </a:ln>
          <a:effectLst/>
        </p:spPr>
        <p:txBody>
          <a:bodyPr wrap="none">
            <a:spAutoFit/>
          </a:bodyPr>
          <a:lstStyle/>
          <a:p>
            <a:r>
              <a:rPr lang="en-US" sz="3800" b="0">
                <a:sym typeface="Symbol" pitchFamily="18" charset="2"/>
              </a:rPr>
              <a:t> 7.9 mL</a:t>
            </a:r>
            <a:endParaRPr lang="en-US" sz="3800" b="0"/>
          </a:p>
        </p:txBody>
      </p:sp>
      <p:sp>
        <p:nvSpPr>
          <p:cNvPr id="272391" name="Rectangle 7"/>
          <p:cNvSpPr>
            <a:spLocks noChangeArrowheads="1"/>
          </p:cNvSpPr>
          <p:nvPr/>
        </p:nvSpPr>
        <p:spPr bwMode="auto">
          <a:xfrm>
            <a:off x="6800850" y="5116513"/>
            <a:ext cx="2038350" cy="720725"/>
          </a:xfrm>
          <a:prstGeom prst="rect">
            <a:avLst/>
          </a:prstGeom>
          <a:solidFill>
            <a:schemeClr val="bg1"/>
          </a:solidFill>
          <a:ln w="12700" cap="sq">
            <a:noFill/>
            <a:miter lim="800000"/>
            <a:headEnd type="none" w="sm" len="sm"/>
            <a:tailEnd type="none" w="sm" len="sm"/>
          </a:ln>
          <a:effectLst/>
        </p:spPr>
        <p:txBody>
          <a:bodyPr/>
          <a:lstStyle/>
          <a:p>
            <a:r>
              <a:rPr lang="en-US" sz="3800" b="0">
                <a:sym typeface="Symbol" pitchFamily="18" charset="2"/>
              </a:rPr>
              <a:t> 350 g</a:t>
            </a:r>
            <a:endParaRPr lang="en-US" sz="3800" b="0"/>
          </a:p>
        </p:txBody>
      </p:sp>
      <p:sp>
        <p:nvSpPr>
          <p:cNvPr id="272392" name="Line 8"/>
          <p:cNvSpPr>
            <a:spLocks noChangeShapeType="1"/>
          </p:cNvSpPr>
          <p:nvPr/>
        </p:nvSpPr>
        <p:spPr bwMode="auto">
          <a:xfrm>
            <a:off x="1563688" y="3821113"/>
            <a:ext cx="0" cy="2011362"/>
          </a:xfrm>
          <a:prstGeom prst="line">
            <a:avLst/>
          </a:prstGeom>
          <a:noFill/>
          <a:ln w="38100" cap="sq">
            <a:solidFill>
              <a:schemeClr val="tx2"/>
            </a:solidFill>
            <a:round/>
            <a:headEnd type="none" w="sm" len="sm"/>
            <a:tailEnd type="none" w="sm" len="sm"/>
          </a:ln>
          <a:effectLst/>
        </p:spPr>
        <p:txBody>
          <a:bodyPr wrap="none" anchor="ctr"/>
          <a:lstStyle/>
          <a:p>
            <a:endParaRPr lang="en-US"/>
          </a:p>
        </p:txBody>
      </p:sp>
      <p:sp>
        <p:nvSpPr>
          <p:cNvPr id="272393" name="Line 9"/>
          <p:cNvSpPr>
            <a:spLocks noChangeShapeType="1"/>
          </p:cNvSpPr>
          <p:nvPr/>
        </p:nvSpPr>
        <p:spPr bwMode="auto">
          <a:xfrm>
            <a:off x="6078538" y="3757613"/>
            <a:ext cx="0" cy="2011362"/>
          </a:xfrm>
          <a:prstGeom prst="line">
            <a:avLst/>
          </a:prstGeom>
          <a:noFill/>
          <a:ln w="38100" cap="sq">
            <a:solidFill>
              <a:schemeClr val="tx2"/>
            </a:solidFill>
            <a:round/>
            <a:headEnd type="none" w="sm" len="sm"/>
            <a:tailEnd type="none" w="sm" len="sm"/>
          </a:ln>
          <a:effectLst/>
        </p:spPr>
        <p:txBody>
          <a:bodyPr wrap="none" anchor="ctr"/>
          <a:lstStyle/>
          <a:p>
            <a:endParaRPr lang="en-US"/>
          </a:p>
        </p:txBody>
      </p:sp>
      <p:sp>
        <p:nvSpPr>
          <p:cNvPr id="272394" name="Text Box 10"/>
          <p:cNvSpPr txBox="1">
            <a:spLocks noChangeArrowheads="1"/>
          </p:cNvSpPr>
          <p:nvPr/>
        </p:nvSpPr>
        <p:spPr bwMode="auto">
          <a:xfrm>
            <a:off x="400050" y="3810000"/>
            <a:ext cx="2846388" cy="2062163"/>
          </a:xfrm>
          <a:prstGeom prst="rect">
            <a:avLst/>
          </a:prstGeom>
          <a:noFill/>
          <a:ln w="12700" cap="sq">
            <a:noFill/>
            <a:miter lim="800000"/>
            <a:headEnd type="none" w="sm" len="sm"/>
            <a:tailEnd type="none" w="sm" len="sm"/>
          </a:ln>
          <a:effectLst/>
        </p:spPr>
        <p:txBody>
          <a:bodyPr>
            <a:spAutoFit/>
          </a:bodyPr>
          <a:lstStyle/>
          <a:p>
            <a:pPr>
              <a:spcBef>
                <a:spcPct val="20000"/>
              </a:spcBef>
            </a:pPr>
            <a:r>
              <a:rPr lang="en-US" sz="3800" b="0"/>
              <a:t>   3.7</a:t>
            </a:r>
            <a:r>
              <a:rPr lang="en-US" sz="3800" b="0">
                <a:solidFill>
                  <a:schemeClr val="tx2"/>
                </a:solidFill>
              </a:rPr>
              <a:t>5</a:t>
            </a:r>
            <a:r>
              <a:rPr lang="en-US" sz="3800" b="0"/>
              <a:t> mL</a:t>
            </a:r>
          </a:p>
          <a:p>
            <a:pPr>
              <a:spcBef>
                <a:spcPct val="20000"/>
              </a:spcBef>
            </a:pPr>
            <a:r>
              <a:rPr lang="en-US" sz="3800" b="0"/>
              <a:t>+ 4.</a:t>
            </a:r>
            <a:r>
              <a:rPr lang="en-US" sz="3800" b="0">
                <a:solidFill>
                  <a:schemeClr val="tx2"/>
                </a:solidFill>
              </a:rPr>
              <a:t>1</a:t>
            </a:r>
            <a:r>
              <a:rPr lang="en-US" sz="3800" b="0"/>
              <a:t>   mL</a:t>
            </a:r>
          </a:p>
          <a:p>
            <a:pPr>
              <a:spcBef>
                <a:spcPct val="20000"/>
              </a:spcBef>
            </a:pPr>
            <a:r>
              <a:rPr lang="en-US" sz="3800" b="0"/>
              <a:t>   7.85 mL</a:t>
            </a:r>
          </a:p>
        </p:txBody>
      </p:sp>
      <p:sp>
        <p:nvSpPr>
          <p:cNvPr id="272395" name="Text Box 11"/>
          <p:cNvSpPr txBox="1">
            <a:spLocks noChangeArrowheads="1"/>
          </p:cNvSpPr>
          <p:nvPr/>
        </p:nvSpPr>
        <p:spPr bwMode="auto">
          <a:xfrm>
            <a:off x="5029200" y="3733800"/>
            <a:ext cx="4003675" cy="2062163"/>
          </a:xfrm>
          <a:prstGeom prst="rect">
            <a:avLst/>
          </a:prstGeom>
          <a:noFill/>
          <a:ln w="12700" cap="sq">
            <a:noFill/>
            <a:miter lim="800000"/>
            <a:headEnd type="none" w="sm" len="sm"/>
            <a:tailEnd type="none" w="sm" len="sm"/>
          </a:ln>
          <a:effectLst/>
        </p:spPr>
        <p:txBody>
          <a:bodyPr>
            <a:spAutoFit/>
          </a:bodyPr>
          <a:lstStyle/>
          <a:p>
            <a:pPr>
              <a:spcBef>
                <a:spcPct val="20000"/>
              </a:spcBef>
            </a:pPr>
            <a:r>
              <a:rPr lang="en-US" sz="3800" b="0"/>
              <a:t>   22</a:t>
            </a:r>
            <a:r>
              <a:rPr lang="en-US" sz="3800" b="0">
                <a:solidFill>
                  <a:schemeClr val="tx2"/>
                </a:solidFill>
              </a:rPr>
              <a:t>4</a:t>
            </a:r>
            <a:r>
              <a:rPr lang="en-US" sz="3800" b="0"/>
              <a:t> g</a:t>
            </a:r>
          </a:p>
          <a:p>
            <a:pPr>
              <a:spcBef>
                <a:spcPct val="20000"/>
              </a:spcBef>
            </a:pPr>
            <a:r>
              <a:rPr lang="en-US" sz="3800" b="0"/>
              <a:t>+ 1</a:t>
            </a:r>
            <a:r>
              <a:rPr lang="en-US" sz="3800" b="0">
                <a:solidFill>
                  <a:schemeClr val="tx2"/>
                </a:solidFill>
              </a:rPr>
              <a:t>3</a:t>
            </a:r>
            <a:r>
              <a:rPr lang="en-US" sz="3800" b="0"/>
              <a:t>0 g</a:t>
            </a:r>
          </a:p>
          <a:p>
            <a:pPr>
              <a:spcBef>
                <a:spcPct val="20000"/>
              </a:spcBef>
            </a:pPr>
            <a:r>
              <a:rPr lang="en-US" sz="3800" b="0"/>
              <a:t>   354 g </a:t>
            </a:r>
          </a:p>
        </p:txBody>
      </p:sp>
      <p:sp>
        <p:nvSpPr>
          <p:cNvPr id="272396" name="Rectangle 12"/>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2388"/>
                                        </p:tgtEl>
                                        <p:attrNameLst>
                                          <p:attrName>style.visibility</p:attrName>
                                        </p:attrNameLst>
                                      </p:cBhvr>
                                      <p:to>
                                        <p:strVal val="visible"/>
                                      </p:to>
                                    </p:set>
                                    <p:animEffect transition="in" filter="wipe(up)">
                                      <p:cBhvr>
                                        <p:cTn id="7" dur="500"/>
                                        <p:tgtEl>
                                          <p:spTgt spid="2723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7239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2392"/>
                                        </p:tgtEl>
                                        <p:attrNameLst>
                                          <p:attrName>style.visibility</p:attrName>
                                        </p:attrNameLst>
                                      </p:cBhvr>
                                      <p:to>
                                        <p:strVal val="visible"/>
                                      </p:to>
                                    </p:set>
                                    <p:animEffect transition="in" filter="wipe(up)">
                                      <p:cBhvr>
                                        <p:cTn id="16" dur="500"/>
                                        <p:tgtEl>
                                          <p:spTgt spid="27239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2390"/>
                                        </p:tgtEl>
                                        <p:attrNameLst>
                                          <p:attrName>style.visibility</p:attrName>
                                        </p:attrNameLst>
                                      </p:cBhvr>
                                      <p:to>
                                        <p:strVal val="visible"/>
                                      </p:to>
                                    </p:set>
                                    <p:animEffect transition="in" filter="wipe(left)">
                                      <p:cBhvr>
                                        <p:cTn id="21" dur="500"/>
                                        <p:tgtEl>
                                          <p:spTgt spid="27239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72389"/>
                                        </p:tgtEl>
                                        <p:attrNameLst>
                                          <p:attrName>style.visibility</p:attrName>
                                        </p:attrNameLst>
                                      </p:cBhvr>
                                      <p:to>
                                        <p:strVal val="visible"/>
                                      </p:to>
                                    </p:set>
                                    <p:animEffect transition="in" filter="wipe(up)">
                                      <p:cBhvr>
                                        <p:cTn id="26" dur="500"/>
                                        <p:tgtEl>
                                          <p:spTgt spid="27238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23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72393"/>
                                        </p:tgtEl>
                                        <p:attrNameLst>
                                          <p:attrName>style.visibility</p:attrName>
                                        </p:attrNameLst>
                                      </p:cBhvr>
                                      <p:to>
                                        <p:strVal val="visible"/>
                                      </p:to>
                                    </p:set>
                                    <p:animEffect transition="in" filter="wipe(up)">
                                      <p:cBhvr>
                                        <p:cTn id="35" dur="500"/>
                                        <p:tgtEl>
                                          <p:spTgt spid="27239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72391"/>
                                        </p:tgtEl>
                                        <p:attrNameLst>
                                          <p:attrName>style.visibility</p:attrName>
                                        </p:attrNameLst>
                                      </p:cBhvr>
                                      <p:to>
                                        <p:strVal val="visible"/>
                                      </p:to>
                                    </p:set>
                                    <p:animEffect transition="in" filter="wipe(left)">
                                      <p:cBhvr>
                                        <p:cTn id="40" dur="500"/>
                                        <p:tgtEl>
                                          <p:spTgt spid="272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autoUpdateAnimBg="0"/>
      <p:bldP spid="272389" grpId="0" autoUpdateAnimBg="0"/>
      <p:bldP spid="272390" grpId="0" autoUpdateAnimBg="0"/>
      <p:bldP spid="272391" grpId="0" animBg="1" autoUpdateAnimBg="0"/>
      <p:bldP spid="272392" grpId="0" animBg="1"/>
      <p:bldP spid="272393" grpId="0" animBg="1"/>
      <p:bldP spid="272394" grpId="0" autoUpdateAnimBg="0"/>
      <p:bldP spid="27239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t>Significant Figures</a:t>
            </a:r>
          </a:p>
        </p:txBody>
      </p:sp>
      <p:sp>
        <p:nvSpPr>
          <p:cNvPr id="274435" name="Rectangle 3"/>
          <p:cNvSpPr>
            <a:spLocks noGrp="1" noChangeArrowheads="1"/>
          </p:cNvSpPr>
          <p:nvPr>
            <p:ph type="body" idx="1"/>
          </p:nvPr>
        </p:nvSpPr>
        <p:spPr>
          <a:xfrm>
            <a:off x="304800" y="2009775"/>
            <a:ext cx="8839200" cy="2714625"/>
          </a:xfrm>
        </p:spPr>
        <p:txBody>
          <a:bodyPr/>
          <a:lstStyle/>
          <a:p>
            <a:r>
              <a:rPr lang="en-US"/>
              <a:t>Calculating with Sig Figs (con’t)</a:t>
            </a:r>
            <a:endParaRPr lang="en-US" b="1"/>
          </a:p>
          <a:p>
            <a:pPr lvl="1">
              <a:spcBef>
                <a:spcPct val="30000"/>
              </a:spcBef>
            </a:pPr>
            <a:r>
              <a:rPr lang="en-US" u="sng"/>
              <a:t>Exact Numbers</a:t>
            </a:r>
            <a:r>
              <a:rPr lang="en-US"/>
              <a:t> do not limit the # of sig figs in the answer.</a:t>
            </a:r>
          </a:p>
          <a:p>
            <a:pPr lvl="2">
              <a:spcBef>
                <a:spcPct val="30000"/>
              </a:spcBef>
            </a:pPr>
            <a:r>
              <a:rPr lang="en-US"/>
              <a:t>Counting numbers: 12 students</a:t>
            </a:r>
          </a:p>
          <a:p>
            <a:pPr lvl="2">
              <a:spcBef>
                <a:spcPct val="30000"/>
              </a:spcBef>
            </a:pPr>
            <a:r>
              <a:rPr lang="en-US"/>
              <a:t>Exact conversions: 1 m = 100 cm</a:t>
            </a:r>
          </a:p>
          <a:p>
            <a:pPr lvl="2">
              <a:spcBef>
                <a:spcPct val="30000"/>
              </a:spcBef>
            </a:pPr>
            <a:r>
              <a:rPr lang="en-US"/>
              <a:t>“1” in any conversion: 1 in = 2.54 cm</a:t>
            </a:r>
          </a:p>
        </p:txBody>
      </p:sp>
      <p:sp>
        <p:nvSpPr>
          <p:cNvPr id="274436" name="Rectangle 4"/>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Significant Figures</a:t>
            </a:r>
          </a:p>
        </p:txBody>
      </p:sp>
      <p:sp>
        <p:nvSpPr>
          <p:cNvPr id="276483" name="Rectangle 3"/>
          <p:cNvSpPr>
            <a:spLocks noGrp="1" noChangeArrowheads="1"/>
          </p:cNvSpPr>
          <p:nvPr>
            <p:ph type="body" sz="half" idx="1"/>
          </p:nvPr>
        </p:nvSpPr>
        <p:spPr>
          <a:xfrm>
            <a:off x="1168400" y="2209800"/>
            <a:ext cx="6008688" cy="887413"/>
          </a:xfrm>
        </p:spPr>
        <p:txBody>
          <a:bodyPr/>
          <a:lstStyle/>
          <a:p>
            <a:pPr>
              <a:lnSpc>
                <a:spcPct val="140000"/>
              </a:lnSpc>
              <a:buFont typeface="Wingdings" pitchFamily="2" charset="2"/>
              <a:buNone/>
            </a:pPr>
            <a:r>
              <a:rPr lang="en-US" sz="3500"/>
              <a:t>5.  (15.30 g) ÷ (6.4 mL)</a:t>
            </a:r>
            <a:endParaRPr lang="en-US" sz="3500" baseline="30000">
              <a:sym typeface="Symbol" pitchFamily="18" charset="2"/>
            </a:endParaRPr>
          </a:p>
        </p:txBody>
      </p:sp>
      <p:sp>
        <p:nvSpPr>
          <p:cNvPr id="276484" name="Text Box 4"/>
          <p:cNvSpPr txBox="1">
            <a:spLocks noChangeArrowheads="1"/>
          </p:cNvSpPr>
          <p:nvPr/>
        </p:nvSpPr>
        <p:spPr bwMode="auto">
          <a:xfrm>
            <a:off x="984250" y="1706563"/>
            <a:ext cx="71755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0"/>
              <a:t>Practice Problems</a:t>
            </a:r>
          </a:p>
        </p:txBody>
      </p:sp>
      <p:sp>
        <p:nvSpPr>
          <p:cNvPr id="276485" name="Rectangle 5"/>
          <p:cNvSpPr>
            <a:spLocks noChangeArrowheads="1"/>
          </p:cNvSpPr>
          <p:nvPr/>
        </p:nvSpPr>
        <p:spPr bwMode="auto">
          <a:xfrm>
            <a:off x="1652588" y="3400425"/>
            <a:ext cx="4410075" cy="1044575"/>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b="0"/>
              <a:t>= 2.390625 g/mL</a:t>
            </a:r>
            <a:endParaRPr lang="en-US" sz="3500" b="0">
              <a:sym typeface="Symbol" pitchFamily="18" charset="2"/>
            </a:endParaRPr>
          </a:p>
        </p:txBody>
      </p:sp>
      <p:sp>
        <p:nvSpPr>
          <p:cNvPr id="276486" name="Rectangle 6"/>
          <p:cNvSpPr>
            <a:spLocks noChangeArrowheads="1"/>
          </p:cNvSpPr>
          <p:nvPr/>
        </p:nvSpPr>
        <p:spPr bwMode="auto">
          <a:xfrm>
            <a:off x="3868738" y="5410200"/>
            <a:ext cx="3598862" cy="1106488"/>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b="0">
                <a:sym typeface="Symbol" pitchFamily="18" charset="2"/>
              </a:rPr>
              <a:t> 18.1 g</a:t>
            </a:r>
            <a:endParaRPr lang="en-US" sz="3500" b="0" baseline="30000">
              <a:sym typeface="Symbol" pitchFamily="18" charset="2"/>
            </a:endParaRPr>
          </a:p>
        </p:txBody>
      </p:sp>
      <p:sp>
        <p:nvSpPr>
          <p:cNvPr id="276487" name="Text Box 7"/>
          <p:cNvSpPr txBox="1">
            <a:spLocks noChangeArrowheads="1"/>
          </p:cNvSpPr>
          <p:nvPr/>
        </p:nvSpPr>
        <p:spPr bwMode="auto">
          <a:xfrm>
            <a:off x="1177925" y="4186238"/>
            <a:ext cx="4003675" cy="2062162"/>
          </a:xfrm>
          <a:prstGeom prst="rect">
            <a:avLst/>
          </a:prstGeom>
          <a:noFill/>
          <a:ln w="12700" cap="sq">
            <a:noFill/>
            <a:miter lim="800000"/>
            <a:headEnd type="none" w="sm" len="sm"/>
            <a:tailEnd type="none" w="sm" len="sm"/>
          </a:ln>
          <a:effectLst/>
        </p:spPr>
        <p:txBody>
          <a:bodyPr>
            <a:spAutoFit/>
          </a:bodyPr>
          <a:lstStyle/>
          <a:p>
            <a:pPr>
              <a:spcBef>
                <a:spcPct val="20000"/>
              </a:spcBef>
              <a:tabLst>
                <a:tab pos="1370013" algn="dec"/>
                <a:tab pos="2165350" algn="l"/>
              </a:tabLst>
            </a:pPr>
            <a:r>
              <a:rPr lang="en-US" sz="3800" b="0"/>
              <a:t>6.   	18.9	g</a:t>
            </a:r>
          </a:p>
          <a:p>
            <a:pPr>
              <a:spcBef>
                <a:spcPct val="20000"/>
              </a:spcBef>
              <a:tabLst>
                <a:tab pos="1370013" algn="dec"/>
                <a:tab pos="2165350" algn="l"/>
              </a:tabLst>
            </a:pPr>
            <a:r>
              <a:rPr lang="en-US" sz="3800" b="0" u="sng"/>
              <a:t>	-  0.84 g</a:t>
            </a:r>
            <a:endParaRPr lang="en-US" sz="3800" b="0"/>
          </a:p>
          <a:p>
            <a:pPr>
              <a:spcBef>
                <a:spcPct val="20000"/>
              </a:spcBef>
              <a:tabLst>
                <a:tab pos="1370013" algn="dec"/>
                <a:tab pos="2165350" algn="l"/>
              </a:tabLst>
            </a:pPr>
            <a:r>
              <a:rPr lang="en-US" sz="3800" b="0"/>
              <a:t>	</a:t>
            </a:r>
          </a:p>
        </p:txBody>
      </p:sp>
      <p:sp>
        <p:nvSpPr>
          <p:cNvPr id="276488" name="Rectangle 8"/>
          <p:cNvSpPr>
            <a:spLocks noChangeArrowheads="1"/>
          </p:cNvSpPr>
          <p:nvPr/>
        </p:nvSpPr>
        <p:spPr bwMode="auto">
          <a:xfrm>
            <a:off x="2017713" y="5554663"/>
            <a:ext cx="1792287" cy="671512"/>
          </a:xfrm>
          <a:prstGeom prst="rect">
            <a:avLst/>
          </a:prstGeom>
          <a:noFill/>
          <a:ln w="12700">
            <a:noFill/>
            <a:miter lim="800000"/>
            <a:headEnd type="none" w="sm" len="sm"/>
            <a:tailEnd type="none" w="sm" len="sm"/>
          </a:ln>
          <a:effectLst/>
        </p:spPr>
        <p:txBody>
          <a:bodyPr wrap="none">
            <a:spAutoFit/>
          </a:bodyPr>
          <a:lstStyle/>
          <a:p>
            <a:r>
              <a:rPr lang="en-US" sz="3800" b="0"/>
              <a:t>18.06 g</a:t>
            </a:r>
          </a:p>
        </p:txBody>
      </p:sp>
      <p:sp>
        <p:nvSpPr>
          <p:cNvPr id="276489" name="Line 9"/>
          <p:cNvSpPr>
            <a:spLocks noChangeShapeType="1"/>
          </p:cNvSpPr>
          <p:nvPr/>
        </p:nvSpPr>
        <p:spPr bwMode="auto">
          <a:xfrm>
            <a:off x="2960688" y="4222750"/>
            <a:ext cx="0" cy="2011363"/>
          </a:xfrm>
          <a:prstGeom prst="line">
            <a:avLst/>
          </a:prstGeom>
          <a:noFill/>
          <a:ln w="38100" cap="sq">
            <a:solidFill>
              <a:schemeClr val="tx2"/>
            </a:solidFill>
            <a:round/>
            <a:headEnd type="none" w="sm" len="sm"/>
            <a:tailEnd type="none" w="sm" len="sm"/>
          </a:ln>
          <a:effectLst/>
        </p:spPr>
        <p:txBody>
          <a:bodyPr wrap="none" anchor="ctr"/>
          <a:lstStyle/>
          <a:p>
            <a:endParaRPr lang="en-US"/>
          </a:p>
        </p:txBody>
      </p:sp>
      <p:sp>
        <p:nvSpPr>
          <p:cNvPr id="276490" name="Text Box 10"/>
          <p:cNvSpPr txBox="1">
            <a:spLocks noChangeArrowheads="1"/>
          </p:cNvSpPr>
          <p:nvPr/>
        </p:nvSpPr>
        <p:spPr bwMode="auto">
          <a:xfrm>
            <a:off x="1993900" y="2928938"/>
            <a:ext cx="800100" cy="519112"/>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4 SF</a:t>
            </a:r>
          </a:p>
        </p:txBody>
      </p:sp>
      <p:sp>
        <p:nvSpPr>
          <p:cNvPr id="276491" name="Text Box 11"/>
          <p:cNvSpPr txBox="1">
            <a:spLocks noChangeArrowheads="1"/>
          </p:cNvSpPr>
          <p:nvPr/>
        </p:nvSpPr>
        <p:spPr bwMode="auto">
          <a:xfrm>
            <a:off x="4446588" y="2928938"/>
            <a:ext cx="800100" cy="519112"/>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2 SF</a:t>
            </a:r>
          </a:p>
        </p:txBody>
      </p:sp>
      <p:grpSp>
        <p:nvGrpSpPr>
          <p:cNvPr id="276492" name="Group 12"/>
          <p:cNvGrpSpPr>
            <a:grpSpLocks/>
          </p:cNvGrpSpPr>
          <p:nvPr/>
        </p:nvGrpSpPr>
        <p:grpSpPr bwMode="auto">
          <a:xfrm>
            <a:off x="5422900" y="3387725"/>
            <a:ext cx="3133725" cy="1309688"/>
            <a:chOff x="3416" y="2134"/>
            <a:chExt cx="1974" cy="825"/>
          </a:xfrm>
        </p:grpSpPr>
        <p:sp>
          <p:nvSpPr>
            <p:cNvPr id="276493" name="Rectangle 13"/>
            <p:cNvSpPr>
              <a:spLocks noChangeArrowheads="1"/>
            </p:cNvSpPr>
            <p:nvPr/>
          </p:nvSpPr>
          <p:spPr bwMode="auto">
            <a:xfrm>
              <a:off x="3416" y="2134"/>
              <a:ext cx="1974" cy="697"/>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500" b="0">
                  <a:sym typeface="Symbol" pitchFamily="18" charset="2"/>
                </a:rPr>
                <a:t> 2.4 g/mL</a:t>
              </a:r>
              <a:endParaRPr lang="en-US" sz="3500" b="0" baseline="30000">
                <a:sym typeface="Symbol" pitchFamily="18" charset="2"/>
              </a:endParaRPr>
            </a:p>
          </p:txBody>
        </p:sp>
        <p:sp>
          <p:nvSpPr>
            <p:cNvPr id="276494" name="Text Box 14"/>
            <p:cNvSpPr txBox="1">
              <a:spLocks noChangeArrowheads="1"/>
            </p:cNvSpPr>
            <p:nvPr/>
          </p:nvSpPr>
          <p:spPr bwMode="auto">
            <a:xfrm>
              <a:off x="4154" y="2632"/>
              <a:ext cx="504" cy="327"/>
            </a:xfrm>
            <a:prstGeom prst="rect">
              <a:avLst/>
            </a:prstGeom>
            <a:noFill/>
            <a:ln w="12700" cap="sq">
              <a:noFill/>
              <a:miter lim="800000"/>
              <a:headEnd type="none" w="sm" len="sm"/>
              <a:tailEnd type="none" w="sm" len="sm"/>
            </a:ln>
            <a:effectLst/>
          </p:spPr>
          <p:txBody>
            <a:bodyPr wrap="none">
              <a:spAutoFit/>
            </a:bodyPr>
            <a:lstStyle/>
            <a:p>
              <a:r>
                <a:rPr lang="en-US" sz="2800">
                  <a:solidFill>
                    <a:schemeClr val="tx2"/>
                  </a:solidFill>
                  <a:latin typeface="Arial Narrow" pitchFamily="34" charset="0"/>
                </a:rPr>
                <a:t>2 SF</a:t>
              </a:r>
            </a:p>
          </p:txBody>
        </p:sp>
      </p:grpSp>
      <p:sp>
        <p:nvSpPr>
          <p:cNvPr id="276495" name="Rectangle 15"/>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5"/>
                                        </p:tgtEl>
                                        <p:attrNameLst>
                                          <p:attrName>style.visibility</p:attrName>
                                        </p:attrNameLst>
                                      </p:cBhvr>
                                      <p:to>
                                        <p:strVal val="visible"/>
                                      </p:to>
                                    </p:set>
                                    <p:animEffect transition="in" filter="wipe(left)">
                                      <p:cBhvr>
                                        <p:cTn id="7" dur="500"/>
                                        <p:tgtEl>
                                          <p:spTgt spid="2764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490"/>
                                        </p:tgtEl>
                                        <p:attrNameLst>
                                          <p:attrName>style.visibility</p:attrName>
                                        </p:attrNameLst>
                                      </p:cBhvr>
                                      <p:to>
                                        <p:strVal val="visible"/>
                                      </p:to>
                                    </p:set>
                                    <p:animEffect transition="in" filter="wipe(up)">
                                      <p:cBhvr>
                                        <p:cTn id="12" dur="500"/>
                                        <p:tgtEl>
                                          <p:spTgt spid="2764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6491"/>
                                        </p:tgtEl>
                                        <p:attrNameLst>
                                          <p:attrName>style.visibility</p:attrName>
                                        </p:attrNameLst>
                                      </p:cBhvr>
                                      <p:to>
                                        <p:strVal val="visible"/>
                                      </p:to>
                                    </p:set>
                                    <p:animEffect transition="in" filter="wipe(up)">
                                      <p:cBhvr>
                                        <p:cTn id="17" dur="500"/>
                                        <p:tgtEl>
                                          <p:spTgt spid="2764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6492"/>
                                        </p:tgtEl>
                                        <p:attrNameLst>
                                          <p:attrName>style.visibility</p:attrName>
                                        </p:attrNameLst>
                                      </p:cBhvr>
                                      <p:to>
                                        <p:strVal val="visible"/>
                                      </p:to>
                                    </p:set>
                                    <p:animEffect transition="in" filter="wipe(left)">
                                      <p:cBhvr>
                                        <p:cTn id="22" dur="500"/>
                                        <p:tgtEl>
                                          <p:spTgt spid="2764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488"/>
                                        </p:tgtEl>
                                        <p:attrNameLst>
                                          <p:attrName>style.visibility</p:attrName>
                                        </p:attrNameLst>
                                      </p:cBhvr>
                                      <p:to>
                                        <p:strVal val="visible"/>
                                      </p:to>
                                    </p:set>
                                    <p:animEffect transition="in" filter="wipe(left)">
                                      <p:cBhvr>
                                        <p:cTn id="27" dur="500"/>
                                        <p:tgtEl>
                                          <p:spTgt spid="2764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6489"/>
                                        </p:tgtEl>
                                        <p:attrNameLst>
                                          <p:attrName>style.visibility</p:attrName>
                                        </p:attrNameLst>
                                      </p:cBhvr>
                                      <p:to>
                                        <p:strVal val="visible"/>
                                      </p:to>
                                    </p:set>
                                    <p:animEffect transition="in" filter="wipe(up)">
                                      <p:cBhvr>
                                        <p:cTn id="32" dur="500"/>
                                        <p:tgtEl>
                                          <p:spTgt spid="2764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6486"/>
                                        </p:tgtEl>
                                        <p:attrNameLst>
                                          <p:attrName>style.visibility</p:attrName>
                                        </p:attrNameLst>
                                      </p:cBhvr>
                                      <p:to>
                                        <p:strVal val="visible"/>
                                      </p:to>
                                    </p:set>
                                    <p:animEffect transition="in" filter="wipe(left)">
                                      <p:cBhvr>
                                        <p:cTn id="37" dur="500"/>
                                        <p:tgtEl>
                                          <p:spTgt spid="276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5" grpId="0" autoUpdateAnimBg="0"/>
      <p:bldP spid="276486" grpId="0" autoUpdateAnimBg="0"/>
      <p:bldP spid="276488" grpId="0" autoUpdateAnimBg="0"/>
      <p:bldP spid="276489" grpId="0" animBg="1"/>
      <p:bldP spid="276490" grpId="0" autoUpdateAnimBg="0"/>
      <p:bldP spid="27649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a:t>Scientific Notation</a:t>
            </a:r>
          </a:p>
        </p:txBody>
      </p:sp>
      <p:sp>
        <p:nvSpPr>
          <p:cNvPr id="278531" name="Rectangle 3"/>
          <p:cNvSpPr>
            <a:spLocks noGrp="1" noChangeArrowheads="1"/>
          </p:cNvSpPr>
          <p:nvPr>
            <p:ph type="body" idx="1"/>
          </p:nvPr>
        </p:nvSpPr>
        <p:spPr>
          <a:xfrm>
            <a:off x="762000" y="2816225"/>
            <a:ext cx="7696200" cy="3127375"/>
          </a:xfrm>
        </p:spPr>
        <p:txBody>
          <a:bodyPr/>
          <a:lstStyle/>
          <a:p>
            <a:pPr>
              <a:spcBef>
                <a:spcPct val="50000"/>
              </a:spcBef>
            </a:pPr>
            <a:r>
              <a:rPr lang="en-US"/>
              <a:t>Converting into Scientific Notation:</a:t>
            </a:r>
            <a:endParaRPr lang="en-US" b="1"/>
          </a:p>
          <a:p>
            <a:pPr lvl="1">
              <a:spcBef>
                <a:spcPct val="50000"/>
              </a:spcBef>
            </a:pPr>
            <a:r>
              <a:rPr lang="en-US"/>
              <a:t>Move decimal until there’s 1 digit to its left.  Places moved = exponent.</a:t>
            </a:r>
          </a:p>
          <a:p>
            <a:pPr lvl="1">
              <a:spcBef>
                <a:spcPct val="50000"/>
              </a:spcBef>
            </a:pPr>
            <a:r>
              <a:rPr lang="en-US"/>
              <a:t>Large # (&gt;1) </a:t>
            </a:r>
            <a:r>
              <a:rPr lang="en-US">
                <a:sym typeface="Symbol" pitchFamily="18" charset="2"/>
              </a:rPr>
              <a:t> positive exponent</a:t>
            </a:r>
            <a:br>
              <a:rPr lang="en-US">
                <a:sym typeface="Symbol" pitchFamily="18" charset="2"/>
              </a:rPr>
            </a:br>
            <a:r>
              <a:rPr lang="en-US">
                <a:sym typeface="Symbol" pitchFamily="18" charset="2"/>
              </a:rPr>
              <a:t>Small # (&lt;1)  negative exponent</a:t>
            </a:r>
          </a:p>
          <a:p>
            <a:pPr lvl="1">
              <a:spcBef>
                <a:spcPct val="50000"/>
              </a:spcBef>
            </a:pPr>
            <a:r>
              <a:rPr lang="en-US">
                <a:sym typeface="Symbol" pitchFamily="18" charset="2"/>
              </a:rPr>
              <a:t>Only include sig figs.</a:t>
            </a:r>
          </a:p>
        </p:txBody>
      </p:sp>
      <p:sp>
        <p:nvSpPr>
          <p:cNvPr id="278532" name="AutoShape 4"/>
          <p:cNvSpPr>
            <a:spLocks noChangeArrowheads="1"/>
          </p:cNvSpPr>
          <p:nvPr/>
        </p:nvSpPr>
        <p:spPr bwMode="auto">
          <a:xfrm>
            <a:off x="1265238" y="1854200"/>
            <a:ext cx="6615112" cy="822325"/>
          </a:xfrm>
          <a:prstGeom prst="roundRect">
            <a:avLst>
              <a:gd name="adj" fmla="val 16667"/>
            </a:avLst>
          </a:prstGeom>
          <a:solidFill>
            <a:schemeClr val="accent1"/>
          </a:solidFill>
          <a:ln w="12700">
            <a:solidFill>
              <a:schemeClr val="bg2"/>
            </a:solidFill>
            <a:round/>
            <a:headEnd type="none" w="sm" len="sm"/>
            <a:tailEnd type="none" w="sm" len="sm"/>
          </a:ln>
          <a:effectLst/>
        </p:spPr>
        <p:txBody>
          <a:bodyPr wrap="none" anchor="ctr"/>
          <a:lstStyle/>
          <a:p>
            <a:pPr algn="ctr"/>
            <a:r>
              <a:rPr lang="en-US" sz="3600">
                <a:solidFill>
                  <a:srgbClr val="013501"/>
                </a:solidFill>
              </a:rPr>
              <a:t>65,000 kg </a:t>
            </a:r>
            <a:r>
              <a:rPr lang="en-US" sz="3600">
                <a:solidFill>
                  <a:srgbClr val="013501"/>
                </a:solidFill>
                <a:sym typeface="Symbol" pitchFamily="18" charset="2"/>
              </a:rPr>
              <a:t> </a:t>
            </a:r>
            <a:r>
              <a:rPr lang="en-US" sz="3600">
                <a:solidFill>
                  <a:srgbClr val="013501"/>
                </a:solidFill>
              </a:rPr>
              <a:t>6.5 × 10</a:t>
            </a:r>
            <a:r>
              <a:rPr lang="en-US" sz="3600" baseline="30000">
                <a:solidFill>
                  <a:srgbClr val="013501"/>
                </a:solidFill>
              </a:rPr>
              <a:t>4</a:t>
            </a:r>
            <a:r>
              <a:rPr lang="en-US" sz="3600">
                <a:solidFill>
                  <a:srgbClr val="013501"/>
                </a:solidFill>
              </a:rPr>
              <a:t> kg</a:t>
            </a:r>
          </a:p>
        </p:txBody>
      </p:sp>
      <p:sp>
        <p:nvSpPr>
          <p:cNvPr id="278533" name="Rectangle 5"/>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wipe(left)">
                                      <p:cBhvr>
                                        <p:cTn id="7" dur="500"/>
                                        <p:tgtEl>
                                          <p:spTgt spid="278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1">
                                            <p:txEl>
                                              <p:pRg st="1" end="1"/>
                                            </p:txEl>
                                          </p:spTgt>
                                        </p:tgtEl>
                                        <p:attrNameLst>
                                          <p:attrName>style.visibility</p:attrName>
                                        </p:attrNameLst>
                                      </p:cBhvr>
                                      <p:to>
                                        <p:strVal val="visible"/>
                                      </p:to>
                                    </p:set>
                                    <p:animEffect transition="in" filter="wipe(left)">
                                      <p:cBhvr>
                                        <p:cTn id="12" dur="500"/>
                                        <p:tgtEl>
                                          <p:spTgt spid="278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31">
                                            <p:txEl>
                                              <p:pRg st="2" end="2"/>
                                            </p:txEl>
                                          </p:spTgt>
                                        </p:tgtEl>
                                        <p:attrNameLst>
                                          <p:attrName>style.visibility</p:attrName>
                                        </p:attrNameLst>
                                      </p:cBhvr>
                                      <p:to>
                                        <p:strVal val="visible"/>
                                      </p:to>
                                    </p:set>
                                    <p:animEffect transition="in" filter="wipe(left)">
                                      <p:cBhvr>
                                        <p:cTn id="17" dur="500"/>
                                        <p:tgtEl>
                                          <p:spTgt spid="278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8531">
                                            <p:txEl>
                                              <p:pRg st="3" end="3"/>
                                            </p:txEl>
                                          </p:spTgt>
                                        </p:tgtEl>
                                        <p:attrNameLst>
                                          <p:attrName>style.visibility</p:attrName>
                                        </p:attrNameLst>
                                      </p:cBhvr>
                                      <p:to>
                                        <p:strVal val="visible"/>
                                      </p:to>
                                    </p:set>
                                    <p:animEffect transition="in" filter="wipe(left)">
                                      <p:cBhvr>
                                        <p:cTn id="22" dur="500"/>
                                        <p:tgtEl>
                                          <p:spTgt spid="278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D. Scientific Notation</a:t>
            </a:r>
          </a:p>
        </p:txBody>
      </p:sp>
      <p:sp>
        <p:nvSpPr>
          <p:cNvPr id="280579" name="Rectangle 3"/>
          <p:cNvSpPr>
            <a:spLocks noGrp="1" noChangeArrowheads="1"/>
          </p:cNvSpPr>
          <p:nvPr>
            <p:ph type="body" sz="half" idx="1"/>
          </p:nvPr>
        </p:nvSpPr>
        <p:spPr>
          <a:xfrm>
            <a:off x="958850" y="2432050"/>
            <a:ext cx="4049713" cy="3421063"/>
          </a:xfrm>
        </p:spPr>
        <p:txBody>
          <a:bodyPr/>
          <a:lstStyle/>
          <a:p>
            <a:pPr marL="457200" indent="-457200">
              <a:lnSpc>
                <a:spcPct val="140000"/>
              </a:lnSpc>
              <a:buFont typeface="Wingdings" pitchFamily="2" charset="2"/>
              <a:buNone/>
              <a:tabLst>
                <a:tab pos="965200" algn="l"/>
              </a:tabLst>
            </a:pPr>
            <a:r>
              <a:rPr lang="en-US" sz="3200"/>
              <a:t>7. 	2,400,000 </a:t>
            </a:r>
            <a:r>
              <a:rPr lang="en-US" sz="3200">
                <a:sym typeface="Symbol" pitchFamily="18" charset="2"/>
              </a:rPr>
              <a:t>g</a:t>
            </a:r>
            <a:endParaRPr lang="en-US" sz="3200"/>
          </a:p>
          <a:p>
            <a:pPr marL="457200" indent="-457200">
              <a:lnSpc>
                <a:spcPct val="140000"/>
              </a:lnSpc>
              <a:buFont typeface="Wingdings" pitchFamily="2" charset="2"/>
              <a:buNone/>
              <a:tabLst>
                <a:tab pos="965200" algn="l"/>
              </a:tabLst>
            </a:pPr>
            <a:r>
              <a:rPr lang="en-US" sz="3200"/>
              <a:t>8. 	0.00256 kg</a:t>
            </a:r>
          </a:p>
          <a:p>
            <a:pPr marL="457200" indent="-457200">
              <a:lnSpc>
                <a:spcPct val="140000"/>
              </a:lnSpc>
              <a:buFont typeface="Wingdings" pitchFamily="2" charset="2"/>
              <a:buNone/>
              <a:tabLst>
                <a:tab pos="965200" algn="l"/>
              </a:tabLst>
            </a:pPr>
            <a:r>
              <a:rPr lang="en-US" sz="3200"/>
              <a:t>9.		7 </a:t>
            </a:r>
            <a:r>
              <a:rPr lang="en-US" sz="3200">
                <a:sym typeface="Symbol" pitchFamily="18" charset="2"/>
              </a:rPr>
              <a:t> 10</a:t>
            </a:r>
            <a:r>
              <a:rPr lang="en-US" sz="3200" baseline="30000">
                <a:sym typeface="Symbol" pitchFamily="18" charset="2"/>
              </a:rPr>
              <a:t>-5</a:t>
            </a:r>
            <a:r>
              <a:rPr lang="en-US" sz="3200">
                <a:sym typeface="Symbol" pitchFamily="18" charset="2"/>
              </a:rPr>
              <a:t> km</a:t>
            </a:r>
            <a:endParaRPr lang="en-US" sz="3200"/>
          </a:p>
          <a:p>
            <a:pPr marL="457200" indent="-457200">
              <a:lnSpc>
                <a:spcPct val="140000"/>
              </a:lnSpc>
              <a:buFont typeface="Wingdings" pitchFamily="2" charset="2"/>
              <a:buNone/>
              <a:tabLst>
                <a:tab pos="965200" algn="l"/>
              </a:tabLst>
            </a:pPr>
            <a:r>
              <a:rPr lang="en-US" sz="3200"/>
              <a:t>10.	6.2 </a:t>
            </a:r>
            <a:r>
              <a:rPr lang="en-US" sz="3200">
                <a:sym typeface="Symbol" pitchFamily="18" charset="2"/>
              </a:rPr>
              <a:t> 10</a:t>
            </a:r>
            <a:r>
              <a:rPr lang="en-US" sz="3200" baseline="30000">
                <a:sym typeface="Symbol" pitchFamily="18" charset="2"/>
              </a:rPr>
              <a:t>4</a:t>
            </a:r>
            <a:r>
              <a:rPr lang="en-US" sz="3200">
                <a:sym typeface="Symbol" pitchFamily="18" charset="2"/>
              </a:rPr>
              <a:t> mm</a:t>
            </a:r>
            <a:endParaRPr lang="en-US" sz="3200" baseline="30000">
              <a:sym typeface="Symbol" pitchFamily="18" charset="2"/>
            </a:endParaRPr>
          </a:p>
        </p:txBody>
      </p:sp>
      <p:sp>
        <p:nvSpPr>
          <p:cNvPr id="280580" name="Text Box 4"/>
          <p:cNvSpPr txBox="1">
            <a:spLocks noChangeArrowheads="1"/>
          </p:cNvSpPr>
          <p:nvPr/>
        </p:nvSpPr>
        <p:spPr bwMode="auto">
          <a:xfrm>
            <a:off x="984250" y="1720850"/>
            <a:ext cx="71755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0"/>
              <a:t>Practice Problems</a:t>
            </a:r>
          </a:p>
        </p:txBody>
      </p:sp>
      <p:sp>
        <p:nvSpPr>
          <p:cNvPr id="280581" name="Rectangle 5"/>
          <p:cNvSpPr>
            <a:spLocks noChangeArrowheads="1"/>
          </p:cNvSpPr>
          <p:nvPr/>
        </p:nvSpPr>
        <p:spPr bwMode="auto">
          <a:xfrm>
            <a:off x="5329238" y="2536825"/>
            <a:ext cx="3598862" cy="1044575"/>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200" b="0"/>
              <a:t>2.4 </a:t>
            </a:r>
            <a:r>
              <a:rPr lang="en-US" sz="3200" b="0">
                <a:sym typeface="Symbol" pitchFamily="18" charset="2"/>
              </a:rPr>
              <a:t> 10</a:t>
            </a:r>
            <a:r>
              <a:rPr lang="en-US" sz="3200" b="0" baseline="30000">
                <a:sym typeface="Symbol" pitchFamily="18" charset="2"/>
              </a:rPr>
              <a:t>6</a:t>
            </a:r>
            <a:r>
              <a:rPr lang="en-US" sz="3200" b="0">
                <a:sym typeface="Symbol" pitchFamily="18" charset="2"/>
              </a:rPr>
              <a:t> g</a:t>
            </a:r>
          </a:p>
        </p:txBody>
      </p:sp>
      <p:sp>
        <p:nvSpPr>
          <p:cNvPr id="280582" name="Rectangle 6"/>
          <p:cNvSpPr>
            <a:spLocks noChangeArrowheads="1"/>
          </p:cNvSpPr>
          <p:nvPr/>
        </p:nvSpPr>
        <p:spPr bwMode="auto">
          <a:xfrm>
            <a:off x="5322888" y="3197225"/>
            <a:ext cx="3598862" cy="1106488"/>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200" b="0"/>
              <a:t>2.56 </a:t>
            </a:r>
            <a:r>
              <a:rPr lang="en-US" sz="3200" b="0">
                <a:sym typeface="Symbol" pitchFamily="18" charset="2"/>
              </a:rPr>
              <a:t> 10</a:t>
            </a:r>
            <a:r>
              <a:rPr lang="en-US" sz="3200" b="0" baseline="30000">
                <a:sym typeface="Symbol" pitchFamily="18" charset="2"/>
              </a:rPr>
              <a:t>-3</a:t>
            </a:r>
            <a:r>
              <a:rPr lang="en-US" sz="3200" b="0">
                <a:sym typeface="Symbol" pitchFamily="18" charset="2"/>
              </a:rPr>
              <a:t> kg</a:t>
            </a:r>
            <a:endParaRPr lang="en-US" sz="3200" b="0" baseline="30000">
              <a:sym typeface="Symbol" pitchFamily="18" charset="2"/>
            </a:endParaRPr>
          </a:p>
        </p:txBody>
      </p:sp>
      <p:sp>
        <p:nvSpPr>
          <p:cNvPr id="280583" name="Rectangle 7"/>
          <p:cNvSpPr>
            <a:spLocks noChangeArrowheads="1"/>
          </p:cNvSpPr>
          <p:nvPr/>
        </p:nvSpPr>
        <p:spPr bwMode="auto">
          <a:xfrm>
            <a:off x="5326063" y="3962400"/>
            <a:ext cx="3598862" cy="1077913"/>
          </a:xfrm>
          <a:prstGeom prst="rect">
            <a:avLst/>
          </a:prstGeom>
          <a:no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200" b="0"/>
              <a:t>0.00007 km</a:t>
            </a:r>
          </a:p>
        </p:txBody>
      </p:sp>
      <p:sp>
        <p:nvSpPr>
          <p:cNvPr id="280584" name="Rectangle 8"/>
          <p:cNvSpPr>
            <a:spLocks noChangeArrowheads="1"/>
          </p:cNvSpPr>
          <p:nvPr/>
        </p:nvSpPr>
        <p:spPr bwMode="auto">
          <a:xfrm>
            <a:off x="5322888" y="4800600"/>
            <a:ext cx="3821112" cy="1077913"/>
          </a:xfrm>
          <a:prstGeom prst="rect">
            <a:avLst/>
          </a:prstGeom>
          <a:solidFill>
            <a:schemeClr val="bg1"/>
          </a:solidFill>
          <a:ln w="9525">
            <a:noFill/>
            <a:miter lim="800000"/>
            <a:headEnd/>
            <a:tailEnd/>
          </a:ln>
          <a:effectLst/>
        </p:spPr>
        <p:txBody>
          <a:bodyPr lIns="92075" tIns="46038" rIns="92075" bIns="46038"/>
          <a:lstStyle/>
          <a:p>
            <a:pPr marL="342900" indent="-342900" eaLnBrk="1" hangingPunct="1">
              <a:lnSpc>
                <a:spcPct val="140000"/>
              </a:lnSpc>
              <a:spcBef>
                <a:spcPct val="20000"/>
              </a:spcBef>
              <a:buClr>
                <a:schemeClr val="bg2"/>
              </a:buClr>
              <a:buSzPct val="70000"/>
              <a:buFont typeface="Wingdings" pitchFamily="2" charset="2"/>
              <a:buNone/>
            </a:pPr>
            <a:r>
              <a:rPr lang="en-US" sz="3200" b="0"/>
              <a:t>62,000 mm</a:t>
            </a:r>
          </a:p>
        </p:txBody>
      </p:sp>
      <p:sp>
        <p:nvSpPr>
          <p:cNvPr id="280585" name="Rectangle 9"/>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0581"/>
                                        </p:tgtEl>
                                        <p:attrNameLst>
                                          <p:attrName>style.visibility</p:attrName>
                                        </p:attrNameLst>
                                      </p:cBhvr>
                                      <p:to>
                                        <p:strVal val="visible"/>
                                      </p:to>
                                    </p:set>
                                    <p:animEffect transition="in" filter="wipe(left)">
                                      <p:cBhvr>
                                        <p:cTn id="7" dur="500"/>
                                        <p:tgtEl>
                                          <p:spTgt spid="2805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0582"/>
                                        </p:tgtEl>
                                        <p:attrNameLst>
                                          <p:attrName>style.visibility</p:attrName>
                                        </p:attrNameLst>
                                      </p:cBhvr>
                                      <p:to>
                                        <p:strVal val="visible"/>
                                      </p:to>
                                    </p:set>
                                    <p:animEffect transition="in" filter="wipe(left)">
                                      <p:cBhvr>
                                        <p:cTn id="12" dur="500"/>
                                        <p:tgtEl>
                                          <p:spTgt spid="2805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0583"/>
                                        </p:tgtEl>
                                        <p:attrNameLst>
                                          <p:attrName>style.visibility</p:attrName>
                                        </p:attrNameLst>
                                      </p:cBhvr>
                                      <p:to>
                                        <p:strVal val="visible"/>
                                      </p:to>
                                    </p:set>
                                    <p:animEffect transition="in" filter="wipe(left)">
                                      <p:cBhvr>
                                        <p:cTn id="17" dur="500"/>
                                        <p:tgtEl>
                                          <p:spTgt spid="2805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0584"/>
                                        </p:tgtEl>
                                        <p:attrNameLst>
                                          <p:attrName>style.visibility</p:attrName>
                                        </p:attrNameLst>
                                      </p:cBhvr>
                                      <p:to>
                                        <p:strVal val="visible"/>
                                      </p:to>
                                    </p:set>
                                    <p:animEffect transition="in" filter="wipe(left)">
                                      <p:cBhvr>
                                        <p:cTn id="22" dur="500"/>
                                        <p:tgtEl>
                                          <p:spTgt spid="280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autoUpdateAnimBg="0"/>
      <p:bldP spid="280582" grpId="0" autoUpdateAnimBg="0"/>
      <p:bldP spid="280583" grpId="0" autoUpdateAnimBg="0"/>
      <p:bldP spid="28058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t>Scientific Notation</a:t>
            </a:r>
          </a:p>
        </p:txBody>
      </p:sp>
      <p:sp>
        <p:nvSpPr>
          <p:cNvPr id="282627" name="Rectangle 3"/>
          <p:cNvSpPr>
            <a:spLocks noGrp="1" noChangeArrowheads="1"/>
          </p:cNvSpPr>
          <p:nvPr>
            <p:ph type="body" idx="1"/>
          </p:nvPr>
        </p:nvSpPr>
        <p:spPr>
          <a:xfrm>
            <a:off x="762000" y="1905000"/>
            <a:ext cx="7696200" cy="644525"/>
          </a:xfrm>
        </p:spPr>
        <p:txBody>
          <a:bodyPr/>
          <a:lstStyle/>
          <a:p>
            <a:r>
              <a:rPr lang="en-US"/>
              <a:t>Calculating with Scientific Notation</a:t>
            </a:r>
          </a:p>
        </p:txBody>
      </p:sp>
      <p:sp>
        <p:nvSpPr>
          <p:cNvPr id="282628" name="Rectangle 4"/>
          <p:cNvSpPr>
            <a:spLocks noChangeArrowheads="1"/>
          </p:cNvSpPr>
          <p:nvPr/>
        </p:nvSpPr>
        <p:spPr bwMode="auto">
          <a:xfrm>
            <a:off x="923925" y="2400300"/>
            <a:ext cx="7294563" cy="1104900"/>
          </a:xfrm>
          <a:prstGeom prst="rect">
            <a:avLst/>
          </a:prstGeom>
          <a:noFill/>
          <a:ln w="9525">
            <a:noFill/>
            <a:miter lim="800000"/>
            <a:headEnd/>
            <a:tailEnd/>
          </a:ln>
          <a:effectLst/>
        </p:spPr>
        <p:txBody>
          <a:bodyPr lIns="92075" tIns="46038" rIns="92075" bIns="46038"/>
          <a:lstStyle/>
          <a:p>
            <a:pPr marL="342900" indent="-342900" algn="ctr" eaLnBrk="1" hangingPunct="1">
              <a:lnSpc>
                <a:spcPct val="140000"/>
              </a:lnSpc>
              <a:spcBef>
                <a:spcPct val="20000"/>
              </a:spcBef>
              <a:buClr>
                <a:schemeClr val="bg2"/>
              </a:buClr>
              <a:buSzPct val="70000"/>
              <a:buFont typeface="Wingdings" pitchFamily="2" charset="2"/>
              <a:buNone/>
            </a:pPr>
            <a:r>
              <a:rPr lang="en-US" sz="3100" b="0"/>
              <a:t>(5.44 × 10</a:t>
            </a:r>
            <a:r>
              <a:rPr lang="en-US" sz="3100" b="0" baseline="30000"/>
              <a:t>7</a:t>
            </a:r>
            <a:r>
              <a:rPr lang="en-US" sz="3100" b="0"/>
              <a:t> g) ÷ (8.1 × 10</a:t>
            </a:r>
            <a:r>
              <a:rPr lang="en-US" sz="3100" b="0" baseline="30000"/>
              <a:t>4</a:t>
            </a:r>
            <a:r>
              <a:rPr lang="en-US" sz="3100" b="0"/>
              <a:t> mol) =</a:t>
            </a:r>
            <a:endParaRPr lang="en-US" sz="3100" b="0" baseline="30000">
              <a:sym typeface="Symbol" pitchFamily="18" charset="2"/>
            </a:endParaRPr>
          </a:p>
        </p:txBody>
      </p:sp>
      <p:sp>
        <p:nvSpPr>
          <p:cNvPr id="282629" name="Text Box 5"/>
          <p:cNvSpPr txBox="1">
            <a:spLocks noChangeArrowheads="1"/>
          </p:cNvSpPr>
          <p:nvPr/>
        </p:nvSpPr>
        <p:spPr bwMode="auto">
          <a:xfrm>
            <a:off x="376238" y="4425950"/>
            <a:ext cx="833437" cy="579438"/>
          </a:xfrm>
          <a:prstGeom prst="rect">
            <a:avLst/>
          </a:prstGeom>
          <a:noFill/>
          <a:ln w="12700" cap="sq">
            <a:noFill/>
            <a:miter lim="800000"/>
            <a:headEnd type="none" w="sm" len="sm"/>
            <a:tailEnd type="none" w="sm" len="sm"/>
          </a:ln>
          <a:effectLst/>
        </p:spPr>
        <p:txBody>
          <a:bodyPr wrap="none">
            <a:spAutoFit/>
          </a:bodyPr>
          <a:lstStyle/>
          <a:p>
            <a:r>
              <a:rPr lang="en-US" sz="3200" b="0">
                <a:latin typeface="Arial Narrow" pitchFamily="34" charset="0"/>
              </a:rPr>
              <a:t>5.44</a:t>
            </a:r>
          </a:p>
        </p:txBody>
      </p:sp>
      <p:grpSp>
        <p:nvGrpSpPr>
          <p:cNvPr id="282630" name="Group 6"/>
          <p:cNvGrpSpPr>
            <a:grpSpLocks/>
          </p:cNvGrpSpPr>
          <p:nvPr/>
        </p:nvGrpSpPr>
        <p:grpSpPr bwMode="auto">
          <a:xfrm>
            <a:off x="1493838" y="4152900"/>
            <a:ext cx="963612" cy="1127125"/>
            <a:chOff x="757" y="2089"/>
            <a:chExt cx="607" cy="710"/>
          </a:xfrm>
        </p:grpSpPr>
        <p:sp>
          <p:nvSpPr>
            <p:cNvPr id="282631" name="Rectangle 7"/>
            <p:cNvSpPr>
              <a:spLocks noChangeArrowheads="1"/>
            </p:cNvSpPr>
            <p:nvPr/>
          </p:nvSpPr>
          <p:spPr bwMode="auto">
            <a:xfrm>
              <a:off x="757" y="2089"/>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EXP</a:t>
              </a:r>
            </a:p>
          </p:txBody>
        </p:sp>
        <p:sp>
          <p:nvSpPr>
            <p:cNvPr id="282632" name="Rectangle 8"/>
            <p:cNvSpPr>
              <a:spLocks noChangeArrowheads="1"/>
            </p:cNvSpPr>
            <p:nvPr/>
          </p:nvSpPr>
          <p:spPr bwMode="auto">
            <a:xfrm>
              <a:off x="758" y="2508"/>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EE</a:t>
              </a:r>
            </a:p>
          </p:txBody>
        </p:sp>
      </p:grpSp>
      <p:sp>
        <p:nvSpPr>
          <p:cNvPr id="282633" name="Rectangle 9"/>
          <p:cNvSpPr>
            <a:spLocks noChangeArrowheads="1"/>
          </p:cNvSpPr>
          <p:nvPr/>
        </p:nvSpPr>
        <p:spPr bwMode="auto">
          <a:xfrm>
            <a:off x="3397250" y="4484688"/>
            <a:ext cx="962025" cy="461962"/>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a:t>
            </a:r>
          </a:p>
        </p:txBody>
      </p:sp>
      <p:grpSp>
        <p:nvGrpSpPr>
          <p:cNvPr id="282634" name="Group 10"/>
          <p:cNvGrpSpPr>
            <a:grpSpLocks/>
          </p:cNvGrpSpPr>
          <p:nvPr/>
        </p:nvGrpSpPr>
        <p:grpSpPr bwMode="auto">
          <a:xfrm>
            <a:off x="5576888" y="4152900"/>
            <a:ext cx="963612" cy="1127125"/>
            <a:chOff x="3044" y="2158"/>
            <a:chExt cx="607" cy="710"/>
          </a:xfrm>
        </p:grpSpPr>
        <p:sp>
          <p:nvSpPr>
            <p:cNvPr id="282635" name="Rectangle 11"/>
            <p:cNvSpPr>
              <a:spLocks noChangeArrowheads="1"/>
            </p:cNvSpPr>
            <p:nvPr/>
          </p:nvSpPr>
          <p:spPr bwMode="auto">
            <a:xfrm>
              <a:off x="3044" y="2158"/>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EXP</a:t>
              </a:r>
            </a:p>
          </p:txBody>
        </p:sp>
        <p:sp>
          <p:nvSpPr>
            <p:cNvPr id="282636" name="Rectangle 12"/>
            <p:cNvSpPr>
              <a:spLocks noChangeArrowheads="1"/>
            </p:cNvSpPr>
            <p:nvPr/>
          </p:nvSpPr>
          <p:spPr bwMode="auto">
            <a:xfrm>
              <a:off x="3045" y="2577"/>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EE</a:t>
              </a:r>
            </a:p>
          </p:txBody>
        </p:sp>
      </p:grpSp>
      <p:grpSp>
        <p:nvGrpSpPr>
          <p:cNvPr id="282637" name="Group 13"/>
          <p:cNvGrpSpPr>
            <a:grpSpLocks/>
          </p:cNvGrpSpPr>
          <p:nvPr/>
        </p:nvGrpSpPr>
        <p:grpSpPr bwMode="auto">
          <a:xfrm>
            <a:off x="7481888" y="4160838"/>
            <a:ext cx="963612" cy="1112837"/>
            <a:chOff x="4660" y="2046"/>
            <a:chExt cx="607" cy="701"/>
          </a:xfrm>
        </p:grpSpPr>
        <p:sp>
          <p:nvSpPr>
            <p:cNvPr id="282638" name="Rectangle 14"/>
            <p:cNvSpPr>
              <a:spLocks noChangeArrowheads="1"/>
            </p:cNvSpPr>
            <p:nvPr/>
          </p:nvSpPr>
          <p:spPr bwMode="auto">
            <a:xfrm>
              <a:off x="4661" y="2456"/>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2600">
                  <a:solidFill>
                    <a:schemeClr val="bg1"/>
                  </a:solidFill>
                  <a:latin typeface="Arial Narrow" pitchFamily="34" charset="0"/>
                </a:rPr>
                <a:t>ENTER</a:t>
              </a:r>
              <a:endParaRPr lang="en-US" sz="3200">
                <a:solidFill>
                  <a:schemeClr val="bg1"/>
                </a:solidFill>
                <a:latin typeface="Arial Narrow" pitchFamily="34" charset="0"/>
              </a:endParaRPr>
            </a:p>
          </p:txBody>
        </p:sp>
        <p:sp>
          <p:nvSpPr>
            <p:cNvPr id="282639" name="Rectangle 15"/>
            <p:cNvSpPr>
              <a:spLocks noChangeArrowheads="1"/>
            </p:cNvSpPr>
            <p:nvPr/>
          </p:nvSpPr>
          <p:spPr bwMode="auto">
            <a:xfrm>
              <a:off x="4660" y="2046"/>
              <a:ext cx="606" cy="291"/>
            </a:xfrm>
            <a:prstGeom prst="rect">
              <a:avLst/>
            </a:prstGeom>
            <a:solidFill>
              <a:schemeClr val="accent1"/>
            </a:solidFill>
            <a:ln w="12700" cap="sq">
              <a:solidFill>
                <a:schemeClr val="bg2"/>
              </a:solidFill>
              <a:miter lim="800000"/>
              <a:headEnd type="none" w="sm" len="sm"/>
              <a:tailEnd type="none" w="sm" len="sm"/>
            </a:ln>
            <a:effectLst>
              <a:outerShdw dist="53882" dir="2700000" algn="ctr" rotWithShape="0">
                <a:schemeClr val="bg2"/>
              </a:outerShdw>
            </a:effectLst>
          </p:spPr>
          <p:txBody>
            <a:bodyPr wrap="none" anchor="ctr"/>
            <a:lstStyle/>
            <a:p>
              <a:pPr algn="ctr"/>
              <a:r>
                <a:rPr lang="en-US" sz="3200">
                  <a:solidFill>
                    <a:schemeClr val="bg1"/>
                  </a:solidFill>
                  <a:latin typeface="Arial Narrow" pitchFamily="34" charset="0"/>
                </a:rPr>
                <a:t>EXE</a:t>
              </a:r>
              <a:endParaRPr lang="en-US" sz="2600">
                <a:solidFill>
                  <a:schemeClr val="bg1"/>
                </a:solidFill>
                <a:latin typeface="Arial Narrow" pitchFamily="34" charset="0"/>
              </a:endParaRPr>
            </a:p>
          </p:txBody>
        </p:sp>
      </p:grpSp>
      <p:sp>
        <p:nvSpPr>
          <p:cNvPr id="282640" name="Text Box 16"/>
          <p:cNvSpPr txBox="1">
            <a:spLocks noChangeArrowheads="1"/>
          </p:cNvSpPr>
          <p:nvPr/>
        </p:nvSpPr>
        <p:spPr bwMode="auto">
          <a:xfrm>
            <a:off x="2743200" y="4425950"/>
            <a:ext cx="369888" cy="579438"/>
          </a:xfrm>
          <a:prstGeom prst="rect">
            <a:avLst/>
          </a:prstGeom>
          <a:noFill/>
          <a:ln w="12700" cap="sq">
            <a:noFill/>
            <a:miter lim="800000"/>
            <a:headEnd type="none" w="sm" len="sm"/>
            <a:tailEnd type="none" w="sm" len="sm"/>
          </a:ln>
          <a:effectLst/>
        </p:spPr>
        <p:txBody>
          <a:bodyPr wrap="none">
            <a:spAutoFit/>
          </a:bodyPr>
          <a:lstStyle/>
          <a:p>
            <a:r>
              <a:rPr lang="en-US" sz="3200" b="0">
                <a:latin typeface="Arial Narrow" pitchFamily="34" charset="0"/>
              </a:rPr>
              <a:t>7</a:t>
            </a:r>
          </a:p>
        </p:txBody>
      </p:sp>
      <p:sp>
        <p:nvSpPr>
          <p:cNvPr id="282641" name="Text Box 17"/>
          <p:cNvSpPr txBox="1">
            <a:spLocks noChangeArrowheads="1"/>
          </p:cNvSpPr>
          <p:nvPr/>
        </p:nvSpPr>
        <p:spPr bwMode="auto">
          <a:xfrm>
            <a:off x="4645025" y="4425950"/>
            <a:ext cx="647700" cy="579438"/>
          </a:xfrm>
          <a:prstGeom prst="rect">
            <a:avLst/>
          </a:prstGeom>
          <a:noFill/>
          <a:ln w="12700" cap="sq">
            <a:noFill/>
            <a:miter lim="800000"/>
            <a:headEnd type="none" w="sm" len="sm"/>
            <a:tailEnd type="none" w="sm" len="sm"/>
          </a:ln>
          <a:effectLst/>
        </p:spPr>
        <p:txBody>
          <a:bodyPr wrap="none">
            <a:spAutoFit/>
          </a:bodyPr>
          <a:lstStyle/>
          <a:p>
            <a:r>
              <a:rPr lang="en-US" sz="3200" b="0">
                <a:latin typeface="Arial Narrow" pitchFamily="34" charset="0"/>
              </a:rPr>
              <a:t>8.1</a:t>
            </a:r>
          </a:p>
        </p:txBody>
      </p:sp>
      <p:sp>
        <p:nvSpPr>
          <p:cNvPr id="282642" name="Text Box 18"/>
          <p:cNvSpPr txBox="1">
            <a:spLocks noChangeArrowheads="1"/>
          </p:cNvSpPr>
          <p:nvPr/>
        </p:nvSpPr>
        <p:spPr bwMode="auto">
          <a:xfrm>
            <a:off x="6826250" y="4427538"/>
            <a:ext cx="369888" cy="579437"/>
          </a:xfrm>
          <a:prstGeom prst="rect">
            <a:avLst/>
          </a:prstGeom>
          <a:noFill/>
          <a:ln w="12700" cap="sq">
            <a:noFill/>
            <a:miter lim="800000"/>
            <a:headEnd type="none" w="sm" len="sm"/>
            <a:tailEnd type="none" w="sm" len="sm"/>
          </a:ln>
          <a:effectLst/>
        </p:spPr>
        <p:txBody>
          <a:bodyPr wrap="none">
            <a:spAutoFit/>
          </a:bodyPr>
          <a:lstStyle/>
          <a:p>
            <a:r>
              <a:rPr lang="en-US" sz="3200" b="0">
                <a:latin typeface="Arial Narrow" pitchFamily="34" charset="0"/>
              </a:rPr>
              <a:t>4</a:t>
            </a:r>
          </a:p>
        </p:txBody>
      </p:sp>
      <p:sp>
        <p:nvSpPr>
          <p:cNvPr id="282643" name="Text Box 19"/>
          <p:cNvSpPr txBox="1">
            <a:spLocks noChangeArrowheads="1"/>
          </p:cNvSpPr>
          <p:nvPr/>
        </p:nvSpPr>
        <p:spPr bwMode="auto">
          <a:xfrm>
            <a:off x="322263" y="5562600"/>
            <a:ext cx="2573337" cy="519113"/>
          </a:xfrm>
          <a:prstGeom prst="rect">
            <a:avLst/>
          </a:prstGeom>
          <a:noFill/>
          <a:ln w="12700" cap="sq">
            <a:noFill/>
            <a:miter lim="800000"/>
            <a:headEnd type="none" w="sm" len="sm"/>
            <a:tailEnd type="none" w="sm" len="sm"/>
          </a:ln>
          <a:effectLst/>
        </p:spPr>
        <p:txBody>
          <a:bodyPr wrap="none">
            <a:spAutoFit/>
          </a:bodyPr>
          <a:lstStyle/>
          <a:p>
            <a:r>
              <a:rPr lang="en-US" sz="2800" b="0"/>
              <a:t>= 671.6049383</a:t>
            </a:r>
          </a:p>
        </p:txBody>
      </p:sp>
      <p:sp>
        <p:nvSpPr>
          <p:cNvPr id="282644" name="Text Box 20"/>
          <p:cNvSpPr txBox="1">
            <a:spLocks noChangeArrowheads="1"/>
          </p:cNvSpPr>
          <p:nvPr/>
        </p:nvSpPr>
        <p:spPr bwMode="auto">
          <a:xfrm>
            <a:off x="3119438" y="5562600"/>
            <a:ext cx="2055812" cy="519113"/>
          </a:xfrm>
          <a:prstGeom prst="rect">
            <a:avLst/>
          </a:prstGeom>
          <a:noFill/>
          <a:ln w="12700" cap="sq">
            <a:noFill/>
            <a:miter lim="800000"/>
            <a:headEnd type="none" w="sm" len="sm"/>
            <a:tailEnd type="none" w="sm" len="sm"/>
          </a:ln>
          <a:effectLst/>
        </p:spPr>
        <p:txBody>
          <a:bodyPr wrap="none">
            <a:spAutoFit/>
          </a:bodyPr>
          <a:lstStyle/>
          <a:p>
            <a:r>
              <a:rPr lang="en-US" sz="2800" b="0"/>
              <a:t>= 670 g/mol</a:t>
            </a:r>
          </a:p>
        </p:txBody>
      </p:sp>
      <p:sp>
        <p:nvSpPr>
          <p:cNvPr id="282645" name="Text Box 21"/>
          <p:cNvSpPr txBox="1">
            <a:spLocks noChangeArrowheads="1"/>
          </p:cNvSpPr>
          <p:nvPr/>
        </p:nvSpPr>
        <p:spPr bwMode="auto">
          <a:xfrm>
            <a:off x="5540375" y="5576888"/>
            <a:ext cx="3070225" cy="519112"/>
          </a:xfrm>
          <a:prstGeom prst="rect">
            <a:avLst/>
          </a:prstGeom>
          <a:solidFill>
            <a:schemeClr val="bg1"/>
          </a:solidFill>
          <a:ln w="12700" cap="sq">
            <a:noFill/>
            <a:miter lim="800000"/>
            <a:headEnd type="none" w="sm" len="sm"/>
            <a:tailEnd type="none" w="sm" len="sm"/>
          </a:ln>
          <a:effectLst/>
        </p:spPr>
        <p:txBody>
          <a:bodyPr>
            <a:spAutoFit/>
          </a:bodyPr>
          <a:lstStyle/>
          <a:p>
            <a:r>
              <a:rPr lang="en-US" sz="2800" b="0"/>
              <a:t>= 6.7 × 10</a:t>
            </a:r>
            <a:r>
              <a:rPr lang="en-US" sz="2800" b="0" baseline="30000"/>
              <a:t>2</a:t>
            </a:r>
            <a:r>
              <a:rPr lang="en-US" sz="2800" b="0"/>
              <a:t> g/mol</a:t>
            </a:r>
          </a:p>
        </p:txBody>
      </p:sp>
      <p:sp>
        <p:nvSpPr>
          <p:cNvPr id="282646" name="Text Box 22"/>
          <p:cNvSpPr txBox="1">
            <a:spLocks noChangeArrowheads="1"/>
          </p:cNvSpPr>
          <p:nvPr/>
        </p:nvSpPr>
        <p:spPr bwMode="auto">
          <a:xfrm>
            <a:off x="293688" y="3344863"/>
            <a:ext cx="4513262" cy="579437"/>
          </a:xfrm>
          <a:prstGeom prst="rect">
            <a:avLst/>
          </a:prstGeom>
          <a:noFill/>
          <a:ln w="12700" cap="sq">
            <a:noFill/>
            <a:miter lim="800000"/>
            <a:headEnd type="none" w="sm" len="sm"/>
            <a:tailEnd type="none" w="sm" len="sm"/>
          </a:ln>
          <a:effectLst/>
        </p:spPr>
        <p:txBody>
          <a:bodyPr wrap="none">
            <a:spAutoFit/>
          </a:bodyPr>
          <a:lstStyle/>
          <a:p>
            <a:r>
              <a:rPr lang="en-US" sz="3200" b="0"/>
              <a:t>Type on your calculator:</a:t>
            </a:r>
          </a:p>
        </p:txBody>
      </p:sp>
      <p:sp>
        <p:nvSpPr>
          <p:cNvPr id="282647" name="Rectangle 23"/>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2646"/>
                                        </p:tgtEl>
                                        <p:attrNameLst>
                                          <p:attrName>style.visibility</p:attrName>
                                        </p:attrNameLst>
                                      </p:cBhvr>
                                      <p:to>
                                        <p:strVal val="visible"/>
                                      </p:to>
                                    </p:set>
                                    <p:animEffect transition="in" filter="wipe(left)">
                                      <p:cBhvr>
                                        <p:cTn id="7" dur="500"/>
                                        <p:tgtEl>
                                          <p:spTgt spid="2826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2629"/>
                                        </p:tgtEl>
                                        <p:attrNameLst>
                                          <p:attrName>style.visibility</p:attrName>
                                        </p:attrNameLst>
                                      </p:cBhvr>
                                      <p:to>
                                        <p:strVal val="visible"/>
                                      </p:to>
                                    </p:set>
                                    <p:animEffect transition="in" filter="wipe(left)">
                                      <p:cBhvr>
                                        <p:cTn id="12" dur="500"/>
                                        <p:tgtEl>
                                          <p:spTgt spid="2826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2630"/>
                                        </p:tgtEl>
                                        <p:attrNameLst>
                                          <p:attrName>style.visibility</p:attrName>
                                        </p:attrNameLst>
                                      </p:cBhvr>
                                      <p:to>
                                        <p:strVal val="visible"/>
                                      </p:to>
                                    </p:set>
                                    <p:animEffect transition="in" filter="wipe(left)">
                                      <p:cBhvr>
                                        <p:cTn id="17" dur="500"/>
                                        <p:tgtEl>
                                          <p:spTgt spid="2826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2640"/>
                                        </p:tgtEl>
                                        <p:attrNameLst>
                                          <p:attrName>style.visibility</p:attrName>
                                        </p:attrNameLst>
                                      </p:cBhvr>
                                      <p:to>
                                        <p:strVal val="visible"/>
                                      </p:to>
                                    </p:set>
                                    <p:animEffect transition="in" filter="wipe(left)">
                                      <p:cBhvr>
                                        <p:cTn id="22" dur="500"/>
                                        <p:tgtEl>
                                          <p:spTgt spid="2826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2633"/>
                                        </p:tgtEl>
                                        <p:attrNameLst>
                                          <p:attrName>style.visibility</p:attrName>
                                        </p:attrNameLst>
                                      </p:cBhvr>
                                      <p:to>
                                        <p:strVal val="visible"/>
                                      </p:to>
                                    </p:set>
                                    <p:animEffect transition="in" filter="wipe(left)">
                                      <p:cBhvr>
                                        <p:cTn id="27" dur="500"/>
                                        <p:tgtEl>
                                          <p:spTgt spid="2826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2641"/>
                                        </p:tgtEl>
                                        <p:attrNameLst>
                                          <p:attrName>style.visibility</p:attrName>
                                        </p:attrNameLst>
                                      </p:cBhvr>
                                      <p:to>
                                        <p:strVal val="visible"/>
                                      </p:to>
                                    </p:set>
                                    <p:animEffect transition="in" filter="wipe(left)">
                                      <p:cBhvr>
                                        <p:cTn id="32" dur="500"/>
                                        <p:tgtEl>
                                          <p:spTgt spid="2826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2634"/>
                                        </p:tgtEl>
                                        <p:attrNameLst>
                                          <p:attrName>style.visibility</p:attrName>
                                        </p:attrNameLst>
                                      </p:cBhvr>
                                      <p:to>
                                        <p:strVal val="visible"/>
                                      </p:to>
                                    </p:set>
                                    <p:animEffect transition="in" filter="wipe(left)">
                                      <p:cBhvr>
                                        <p:cTn id="37" dur="500"/>
                                        <p:tgtEl>
                                          <p:spTgt spid="2826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2642"/>
                                        </p:tgtEl>
                                        <p:attrNameLst>
                                          <p:attrName>style.visibility</p:attrName>
                                        </p:attrNameLst>
                                      </p:cBhvr>
                                      <p:to>
                                        <p:strVal val="visible"/>
                                      </p:to>
                                    </p:set>
                                    <p:animEffect transition="in" filter="wipe(left)">
                                      <p:cBhvr>
                                        <p:cTn id="42" dur="500"/>
                                        <p:tgtEl>
                                          <p:spTgt spid="2826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2637"/>
                                        </p:tgtEl>
                                        <p:attrNameLst>
                                          <p:attrName>style.visibility</p:attrName>
                                        </p:attrNameLst>
                                      </p:cBhvr>
                                      <p:to>
                                        <p:strVal val="visible"/>
                                      </p:to>
                                    </p:set>
                                    <p:animEffect transition="in" filter="wipe(left)">
                                      <p:cBhvr>
                                        <p:cTn id="47" dur="500"/>
                                        <p:tgtEl>
                                          <p:spTgt spid="282637"/>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82643"/>
                                        </p:tgtEl>
                                        <p:attrNameLst>
                                          <p:attrName>style.visibility</p:attrName>
                                        </p:attrNameLst>
                                      </p:cBhvr>
                                      <p:to>
                                        <p:strVal val="visible"/>
                                      </p:to>
                                    </p:set>
                                    <p:animEffect transition="in" filter="wipe(left)">
                                      <p:cBhvr>
                                        <p:cTn id="51" dur="500"/>
                                        <p:tgtEl>
                                          <p:spTgt spid="2826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82644"/>
                                        </p:tgtEl>
                                        <p:attrNameLst>
                                          <p:attrName>style.visibility</p:attrName>
                                        </p:attrNameLst>
                                      </p:cBhvr>
                                      <p:to>
                                        <p:strVal val="visible"/>
                                      </p:to>
                                    </p:set>
                                    <p:animEffect transition="in" filter="wipe(left)">
                                      <p:cBhvr>
                                        <p:cTn id="56" dur="500"/>
                                        <p:tgtEl>
                                          <p:spTgt spid="28264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82645"/>
                                        </p:tgtEl>
                                        <p:attrNameLst>
                                          <p:attrName>style.visibility</p:attrName>
                                        </p:attrNameLst>
                                      </p:cBhvr>
                                      <p:to>
                                        <p:strVal val="visible"/>
                                      </p:to>
                                    </p:set>
                                    <p:animEffect transition="in" filter="wipe(left)">
                                      <p:cBhvr>
                                        <p:cTn id="61" dur="500"/>
                                        <p:tgtEl>
                                          <p:spTgt spid="28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9" grpId="0" autoUpdateAnimBg="0"/>
      <p:bldP spid="282633" grpId="0" animBg="1" autoUpdateAnimBg="0"/>
      <p:bldP spid="282640" grpId="0" autoUpdateAnimBg="0"/>
      <p:bldP spid="282641" grpId="0" autoUpdateAnimBg="0"/>
      <p:bldP spid="282642" grpId="0" autoUpdateAnimBg="0"/>
      <p:bldP spid="282643" grpId="0" autoUpdateAnimBg="0"/>
      <p:bldP spid="282644" grpId="0" autoUpdateAnimBg="0"/>
      <p:bldP spid="282645" grpId="0" animBg="1" autoUpdateAnimBg="0"/>
      <p:bldP spid="28264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Scientists prefer</a:t>
            </a:r>
          </a:p>
        </p:txBody>
      </p:sp>
      <p:sp>
        <p:nvSpPr>
          <p:cNvPr id="8195" name="Rectangle 3"/>
          <p:cNvSpPr>
            <a:spLocks noGrp="1" noChangeArrowheads="1"/>
          </p:cNvSpPr>
          <p:nvPr>
            <p:ph type="body" idx="1"/>
          </p:nvPr>
        </p:nvSpPr>
        <p:spPr>
          <a:xfrm>
            <a:off x="762000" y="2133600"/>
            <a:ext cx="7696200" cy="4038600"/>
          </a:xfrm>
          <a:noFill/>
          <a:ln/>
        </p:spPr>
        <p:txBody>
          <a:bodyPr lIns="92075" tIns="46038" rIns="92075" bIns="46038"/>
          <a:lstStyle/>
          <a:p>
            <a:r>
              <a:rPr lang="en-US">
                <a:solidFill>
                  <a:schemeClr val="folHlink"/>
                </a:solidFill>
                <a:effectLst>
                  <a:outerShdw blurRad="38100" dist="38100" dir="2700000" algn="tl">
                    <a:srgbClr val="C0C0C0"/>
                  </a:outerShdw>
                </a:effectLst>
              </a:rPr>
              <a:t>Quantitative</a:t>
            </a:r>
            <a:r>
              <a:rPr lang="en-US"/>
              <a:t> - easy to check</a:t>
            </a:r>
          </a:p>
          <a:p>
            <a:r>
              <a:rPr lang="en-US"/>
              <a:t>Easy to agree upon, no personal bias</a:t>
            </a:r>
          </a:p>
          <a:p>
            <a:r>
              <a:rPr lang="en-US"/>
              <a:t>The measuring instrument limits how good the measurement is.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t>Proportions</a:t>
            </a:r>
          </a:p>
        </p:txBody>
      </p:sp>
      <p:sp>
        <p:nvSpPr>
          <p:cNvPr id="284675" name="Rectangle 3"/>
          <p:cNvSpPr>
            <a:spLocks noGrp="1" noChangeArrowheads="1"/>
          </p:cNvSpPr>
          <p:nvPr>
            <p:ph type="body" idx="1"/>
          </p:nvPr>
        </p:nvSpPr>
        <p:spPr>
          <a:xfrm>
            <a:off x="762000" y="1905000"/>
            <a:ext cx="7696200" cy="617538"/>
          </a:xfrm>
        </p:spPr>
        <p:txBody>
          <a:bodyPr/>
          <a:lstStyle/>
          <a:p>
            <a:r>
              <a:rPr lang="en-US"/>
              <a:t>Direct Proportion</a:t>
            </a:r>
          </a:p>
        </p:txBody>
      </p:sp>
      <p:sp>
        <p:nvSpPr>
          <p:cNvPr id="284676" name="Rectangle 4"/>
          <p:cNvSpPr>
            <a:spLocks noChangeArrowheads="1"/>
          </p:cNvSpPr>
          <p:nvPr/>
        </p:nvSpPr>
        <p:spPr bwMode="auto">
          <a:xfrm>
            <a:off x="304800" y="4008438"/>
            <a:ext cx="8534400" cy="769937"/>
          </a:xfrm>
          <a:prstGeom prst="rect">
            <a:avLst/>
          </a:prstGeom>
          <a:noFill/>
          <a:ln w="9525">
            <a:noFill/>
            <a:miter lim="800000"/>
            <a:headEnd/>
            <a:tailEnd/>
          </a:ln>
          <a:effectLst/>
        </p:spPr>
        <p:txBody>
          <a:bodyPr lIns="92075" tIns="46038" rIns="92075" bIns="46038"/>
          <a:lstStyle/>
          <a:p>
            <a:pPr marL="342900" indent="-342900" eaLnBrk="1" hangingPunct="1">
              <a:spcBef>
                <a:spcPct val="20000"/>
              </a:spcBef>
              <a:buClr>
                <a:schemeClr val="bg2"/>
              </a:buClr>
              <a:buSzPct val="70000"/>
              <a:buFont typeface="Wingdings" pitchFamily="2" charset="2"/>
              <a:buChar char="l"/>
            </a:pPr>
            <a:r>
              <a:rPr lang="en-US" sz="3100" b="0"/>
              <a:t>Inverse Proportion</a:t>
            </a:r>
          </a:p>
        </p:txBody>
      </p:sp>
      <p:grpSp>
        <p:nvGrpSpPr>
          <p:cNvPr id="284677" name="Group 5"/>
          <p:cNvGrpSpPr>
            <a:grpSpLocks/>
          </p:cNvGrpSpPr>
          <p:nvPr/>
        </p:nvGrpSpPr>
        <p:grpSpPr bwMode="auto">
          <a:xfrm>
            <a:off x="1401763" y="2438400"/>
            <a:ext cx="2525712" cy="1574800"/>
            <a:chOff x="810" y="1419"/>
            <a:chExt cx="1591" cy="992"/>
          </a:xfrm>
        </p:grpSpPr>
        <p:sp>
          <p:nvSpPr>
            <p:cNvPr id="284678" name="AutoShape 6"/>
            <p:cNvSpPr>
              <a:spLocks noChangeArrowheads="1"/>
            </p:cNvSpPr>
            <p:nvPr/>
          </p:nvSpPr>
          <p:spPr bwMode="auto">
            <a:xfrm>
              <a:off x="810" y="1419"/>
              <a:ext cx="1591" cy="992"/>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284679" name="Object 7"/>
            <p:cNvGraphicFramePr>
              <a:graphicFrameLocks noChangeAspect="1"/>
            </p:cNvGraphicFramePr>
            <p:nvPr/>
          </p:nvGraphicFramePr>
          <p:xfrm>
            <a:off x="1138" y="1761"/>
            <a:ext cx="935" cy="377"/>
          </p:xfrm>
          <a:graphic>
            <a:graphicData uri="http://schemas.openxmlformats.org/presentationml/2006/ole">
              <p:oleObj spid="_x0000_s284679" name="Equation" r:id="rId4" imgW="406080" imgH="164880" progId="Equation.3">
                <p:embed/>
              </p:oleObj>
            </a:graphicData>
          </a:graphic>
        </p:graphicFrame>
      </p:grpSp>
      <p:grpSp>
        <p:nvGrpSpPr>
          <p:cNvPr id="284680" name="Group 8"/>
          <p:cNvGrpSpPr>
            <a:grpSpLocks/>
          </p:cNvGrpSpPr>
          <p:nvPr/>
        </p:nvGrpSpPr>
        <p:grpSpPr bwMode="auto">
          <a:xfrm>
            <a:off x="1401763" y="4572000"/>
            <a:ext cx="2525712" cy="1574800"/>
            <a:chOff x="728" y="3015"/>
            <a:chExt cx="1591" cy="992"/>
          </a:xfrm>
        </p:grpSpPr>
        <p:sp>
          <p:nvSpPr>
            <p:cNvPr id="284681" name="AutoShape 9"/>
            <p:cNvSpPr>
              <a:spLocks noChangeArrowheads="1"/>
            </p:cNvSpPr>
            <p:nvPr/>
          </p:nvSpPr>
          <p:spPr bwMode="auto">
            <a:xfrm>
              <a:off x="728" y="3015"/>
              <a:ext cx="1591" cy="992"/>
            </a:xfrm>
            <a:prstGeom prst="roundRect">
              <a:avLst>
                <a:gd name="adj" fmla="val 16667"/>
              </a:avLst>
            </a:prstGeom>
            <a:solidFill>
              <a:schemeClr val="accent1"/>
            </a:solidFill>
            <a:ln w="12700" cap="sq">
              <a:solidFill>
                <a:schemeClr val="bg2"/>
              </a:solidFill>
              <a:round/>
              <a:headEnd type="none" w="sm" len="sm"/>
              <a:tailEnd type="none" w="sm" len="sm"/>
            </a:ln>
            <a:effectLst/>
          </p:spPr>
          <p:txBody>
            <a:bodyPr wrap="none" anchor="ctr"/>
            <a:lstStyle/>
            <a:p>
              <a:endParaRPr lang="en-US"/>
            </a:p>
          </p:txBody>
        </p:sp>
        <p:graphicFrame>
          <p:nvGraphicFramePr>
            <p:cNvPr id="284682" name="Object 10"/>
            <p:cNvGraphicFramePr>
              <a:graphicFrameLocks noChangeAspect="1"/>
            </p:cNvGraphicFramePr>
            <p:nvPr/>
          </p:nvGraphicFramePr>
          <p:xfrm>
            <a:off x="1026" y="3059"/>
            <a:ext cx="994" cy="904"/>
          </p:xfrm>
          <a:graphic>
            <a:graphicData uri="http://schemas.openxmlformats.org/presentationml/2006/ole">
              <p:oleObj spid="_x0000_s284682" name="Equation" r:id="rId5" imgW="431640" imgH="393480" progId="Equation.3">
                <p:embed/>
              </p:oleObj>
            </a:graphicData>
          </a:graphic>
        </p:graphicFrame>
      </p:grpSp>
      <p:grpSp>
        <p:nvGrpSpPr>
          <p:cNvPr id="284697" name="Group 25"/>
          <p:cNvGrpSpPr>
            <a:grpSpLocks/>
          </p:cNvGrpSpPr>
          <p:nvPr/>
        </p:nvGrpSpPr>
        <p:grpSpPr bwMode="auto">
          <a:xfrm>
            <a:off x="5273675" y="1874838"/>
            <a:ext cx="2755900" cy="2433637"/>
            <a:chOff x="3270" y="1030"/>
            <a:chExt cx="1904" cy="1681"/>
          </a:xfrm>
        </p:grpSpPr>
        <p:sp>
          <p:nvSpPr>
            <p:cNvPr id="284684" name="Text Box 12"/>
            <p:cNvSpPr txBox="1">
              <a:spLocks noChangeArrowheads="1"/>
            </p:cNvSpPr>
            <p:nvPr/>
          </p:nvSpPr>
          <p:spPr bwMode="auto">
            <a:xfrm>
              <a:off x="3270" y="1530"/>
              <a:ext cx="309" cy="374"/>
            </a:xfrm>
            <a:prstGeom prst="rect">
              <a:avLst/>
            </a:prstGeom>
            <a:noFill/>
            <a:ln w="9525">
              <a:noFill/>
              <a:miter lim="800000"/>
              <a:headEnd/>
              <a:tailEnd/>
            </a:ln>
          </p:spPr>
          <p:txBody>
            <a:bodyPr/>
            <a:lstStyle/>
            <a:p>
              <a:r>
                <a:rPr kumimoji="1" lang="en-US" sz="2800"/>
                <a:t>y</a:t>
              </a:r>
              <a:endParaRPr kumimoji="1" lang="en-US" sz="1600" b="0"/>
            </a:p>
          </p:txBody>
        </p:sp>
        <p:sp>
          <p:nvSpPr>
            <p:cNvPr id="284685" name="Text Box 13"/>
            <p:cNvSpPr txBox="1">
              <a:spLocks noChangeArrowheads="1"/>
            </p:cNvSpPr>
            <p:nvPr/>
          </p:nvSpPr>
          <p:spPr bwMode="auto">
            <a:xfrm>
              <a:off x="4213" y="2337"/>
              <a:ext cx="308" cy="374"/>
            </a:xfrm>
            <a:prstGeom prst="rect">
              <a:avLst/>
            </a:prstGeom>
            <a:noFill/>
            <a:ln w="9525">
              <a:noFill/>
              <a:miter lim="800000"/>
              <a:headEnd/>
              <a:tailEnd/>
            </a:ln>
          </p:spPr>
          <p:txBody>
            <a:bodyPr/>
            <a:lstStyle/>
            <a:p>
              <a:pPr algn="just"/>
              <a:r>
                <a:rPr kumimoji="1" lang="en-US" sz="2800"/>
                <a:t>x</a:t>
              </a:r>
              <a:endParaRPr kumimoji="1" lang="en-US" sz="1600" b="0"/>
            </a:p>
          </p:txBody>
        </p:sp>
        <p:sp>
          <p:nvSpPr>
            <p:cNvPr id="284687" name="Line 15"/>
            <p:cNvSpPr>
              <a:spLocks noChangeShapeType="1"/>
            </p:cNvSpPr>
            <p:nvPr/>
          </p:nvSpPr>
          <p:spPr bwMode="auto">
            <a:xfrm>
              <a:off x="3590" y="1030"/>
              <a:ext cx="0" cy="1316"/>
            </a:xfrm>
            <a:prstGeom prst="line">
              <a:avLst/>
            </a:prstGeom>
            <a:noFill/>
            <a:ln w="28575">
              <a:solidFill>
                <a:schemeClr val="tx1"/>
              </a:solidFill>
              <a:round/>
              <a:headEnd type="triangle" w="med" len="med"/>
              <a:tailEnd/>
            </a:ln>
          </p:spPr>
          <p:txBody>
            <a:bodyPr/>
            <a:lstStyle/>
            <a:p>
              <a:endParaRPr lang="en-US"/>
            </a:p>
          </p:txBody>
        </p:sp>
        <p:sp>
          <p:nvSpPr>
            <p:cNvPr id="284688" name="Line 16"/>
            <p:cNvSpPr>
              <a:spLocks noChangeShapeType="1"/>
            </p:cNvSpPr>
            <p:nvPr/>
          </p:nvSpPr>
          <p:spPr bwMode="auto">
            <a:xfrm>
              <a:off x="3580" y="2346"/>
              <a:ext cx="1594" cy="0"/>
            </a:xfrm>
            <a:prstGeom prst="line">
              <a:avLst/>
            </a:prstGeom>
            <a:noFill/>
            <a:ln w="28575">
              <a:solidFill>
                <a:schemeClr val="tx1"/>
              </a:solidFill>
              <a:round/>
              <a:headEnd/>
              <a:tailEnd type="triangle" w="med" len="med"/>
            </a:ln>
          </p:spPr>
          <p:txBody>
            <a:bodyPr/>
            <a:lstStyle/>
            <a:p>
              <a:endParaRPr lang="en-US"/>
            </a:p>
          </p:txBody>
        </p:sp>
        <p:sp>
          <p:nvSpPr>
            <p:cNvPr id="284689" name="Line 17"/>
            <p:cNvSpPr>
              <a:spLocks noChangeShapeType="1"/>
            </p:cNvSpPr>
            <p:nvPr/>
          </p:nvSpPr>
          <p:spPr bwMode="auto">
            <a:xfrm flipV="1">
              <a:off x="3590" y="1342"/>
              <a:ext cx="1330" cy="912"/>
            </a:xfrm>
            <a:prstGeom prst="line">
              <a:avLst/>
            </a:prstGeom>
            <a:noFill/>
            <a:ln w="57150">
              <a:solidFill>
                <a:schemeClr val="tx2"/>
              </a:solidFill>
              <a:round/>
              <a:headEnd/>
              <a:tailEnd/>
            </a:ln>
          </p:spPr>
          <p:txBody>
            <a:bodyPr/>
            <a:lstStyle/>
            <a:p>
              <a:endParaRPr lang="en-US"/>
            </a:p>
          </p:txBody>
        </p:sp>
      </p:grpSp>
      <p:grpSp>
        <p:nvGrpSpPr>
          <p:cNvPr id="284699" name="Group 27"/>
          <p:cNvGrpSpPr>
            <a:grpSpLocks/>
          </p:cNvGrpSpPr>
          <p:nvPr/>
        </p:nvGrpSpPr>
        <p:grpSpPr bwMode="auto">
          <a:xfrm>
            <a:off x="5286375" y="4062413"/>
            <a:ext cx="2770188" cy="2384425"/>
            <a:chOff x="3330" y="2559"/>
            <a:chExt cx="1745" cy="1502"/>
          </a:xfrm>
        </p:grpSpPr>
        <p:grpSp>
          <p:nvGrpSpPr>
            <p:cNvPr id="284698" name="Group 26"/>
            <p:cNvGrpSpPr>
              <a:grpSpLocks/>
            </p:cNvGrpSpPr>
            <p:nvPr/>
          </p:nvGrpSpPr>
          <p:grpSpPr bwMode="auto">
            <a:xfrm>
              <a:off x="3330" y="2559"/>
              <a:ext cx="1745" cy="1201"/>
              <a:chOff x="3270" y="2595"/>
              <a:chExt cx="1893" cy="1303"/>
            </a:xfrm>
          </p:grpSpPr>
          <p:sp>
            <p:nvSpPr>
              <p:cNvPr id="284691" name="Line 19"/>
              <p:cNvSpPr>
                <a:spLocks noChangeShapeType="1"/>
              </p:cNvSpPr>
              <p:nvPr/>
            </p:nvSpPr>
            <p:spPr bwMode="auto">
              <a:xfrm>
                <a:off x="3577" y="2595"/>
                <a:ext cx="0" cy="1303"/>
              </a:xfrm>
              <a:prstGeom prst="line">
                <a:avLst/>
              </a:prstGeom>
              <a:noFill/>
              <a:ln w="28575">
                <a:solidFill>
                  <a:schemeClr val="tx1"/>
                </a:solidFill>
                <a:round/>
                <a:headEnd type="triangle" w="med" len="med"/>
                <a:tailEnd/>
              </a:ln>
            </p:spPr>
            <p:txBody>
              <a:bodyPr/>
              <a:lstStyle/>
              <a:p>
                <a:endParaRPr lang="en-US"/>
              </a:p>
            </p:txBody>
          </p:sp>
          <p:sp>
            <p:nvSpPr>
              <p:cNvPr id="284692" name="Line 20"/>
              <p:cNvSpPr>
                <a:spLocks noChangeShapeType="1"/>
              </p:cNvSpPr>
              <p:nvPr/>
            </p:nvSpPr>
            <p:spPr bwMode="auto">
              <a:xfrm>
                <a:off x="3573" y="3898"/>
                <a:ext cx="1590" cy="0"/>
              </a:xfrm>
              <a:prstGeom prst="line">
                <a:avLst/>
              </a:prstGeom>
              <a:noFill/>
              <a:ln w="28575">
                <a:solidFill>
                  <a:schemeClr val="tx1"/>
                </a:solidFill>
                <a:round/>
                <a:headEnd/>
                <a:tailEnd type="triangle" w="med" len="med"/>
              </a:ln>
            </p:spPr>
            <p:txBody>
              <a:bodyPr/>
              <a:lstStyle/>
              <a:p>
                <a:endParaRPr lang="en-US"/>
              </a:p>
            </p:txBody>
          </p:sp>
          <p:sp>
            <p:nvSpPr>
              <p:cNvPr id="284693" name="Arc 21"/>
              <p:cNvSpPr>
                <a:spLocks/>
              </p:cNvSpPr>
              <p:nvPr/>
            </p:nvSpPr>
            <p:spPr bwMode="auto">
              <a:xfrm flipH="1" flipV="1">
                <a:off x="3727" y="2624"/>
                <a:ext cx="1326" cy="1122"/>
              </a:xfrm>
              <a:custGeom>
                <a:avLst/>
                <a:gdLst>
                  <a:gd name="G0" fmla="+- 0 0 0"/>
                  <a:gd name="G1" fmla="+- 21583 0 0"/>
                  <a:gd name="G2" fmla="+- 21600 0 0"/>
                  <a:gd name="T0" fmla="*/ 867 w 21600"/>
                  <a:gd name="T1" fmla="*/ 0 h 21583"/>
                  <a:gd name="T2" fmla="*/ 21600 w 21600"/>
                  <a:gd name="T3" fmla="*/ 21583 h 21583"/>
                  <a:gd name="T4" fmla="*/ 0 w 21600"/>
                  <a:gd name="T5" fmla="*/ 21583 h 21583"/>
                </a:gdLst>
                <a:ahLst/>
                <a:cxnLst>
                  <a:cxn ang="0">
                    <a:pos x="T0" y="T1"/>
                  </a:cxn>
                  <a:cxn ang="0">
                    <a:pos x="T2" y="T3"/>
                  </a:cxn>
                  <a:cxn ang="0">
                    <a:pos x="T4" y="T5"/>
                  </a:cxn>
                </a:cxnLst>
                <a:rect l="0" t="0" r="r" b="b"/>
                <a:pathLst>
                  <a:path w="21600" h="21583" fill="none" extrusionOk="0">
                    <a:moveTo>
                      <a:pt x="866" y="0"/>
                    </a:moveTo>
                    <a:cubicBezTo>
                      <a:pt x="12449" y="465"/>
                      <a:pt x="21600" y="9990"/>
                      <a:pt x="21600" y="21583"/>
                    </a:cubicBezTo>
                  </a:path>
                  <a:path w="21600" h="21583" stroke="0" extrusionOk="0">
                    <a:moveTo>
                      <a:pt x="866" y="0"/>
                    </a:moveTo>
                    <a:cubicBezTo>
                      <a:pt x="12449" y="465"/>
                      <a:pt x="21600" y="9990"/>
                      <a:pt x="21600" y="21583"/>
                    </a:cubicBezTo>
                    <a:lnTo>
                      <a:pt x="0" y="21583"/>
                    </a:lnTo>
                    <a:close/>
                  </a:path>
                </a:pathLst>
              </a:custGeom>
              <a:noFill/>
              <a:ln w="57150">
                <a:solidFill>
                  <a:schemeClr val="folHlink"/>
                </a:solidFill>
                <a:round/>
                <a:headEnd/>
                <a:tailEnd/>
              </a:ln>
            </p:spPr>
            <p:txBody>
              <a:bodyPr/>
              <a:lstStyle/>
              <a:p>
                <a:endParaRPr lang="en-US"/>
              </a:p>
            </p:txBody>
          </p:sp>
          <p:sp>
            <p:nvSpPr>
              <p:cNvPr id="284694" name="Text Box 22"/>
              <p:cNvSpPr txBox="1">
                <a:spLocks noChangeArrowheads="1"/>
              </p:cNvSpPr>
              <p:nvPr/>
            </p:nvSpPr>
            <p:spPr bwMode="auto">
              <a:xfrm>
                <a:off x="3270" y="3089"/>
                <a:ext cx="307" cy="371"/>
              </a:xfrm>
              <a:prstGeom prst="rect">
                <a:avLst/>
              </a:prstGeom>
              <a:noFill/>
              <a:ln w="9525">
                <a:noFill/>
                <a:miter lim="800000"/>
                <a:headEnd/>
                <a:tailEnd/>
              </a:ln>
            </p:spPr>
            <p:txBody>
              <a:bodyPr/>
              <a:lstStyle/>
              <a:p>
                <a:r>
                  <a:rPr kumimoji="1" lang="en-US" sz="2800"/>
                  <a:t>y</a:t>
                </a:r>
                <a:endParaRPr kumimoji="1" lang="en-US" sz="1600" b="0"/>
              </a:p>
            </p:txBody>
          </p:sp>
        </p:grpSp>
        <p:sp>
          <p:nvSpPr>
            <p:cNvPr id="284695" name="Text Box 23"/>
            <p:cNvSpPr txBox="1">
              <a:spLocks noChangeArrowheads="1"/>
            </p:cNvSpPr>
            <p:nvPr/>
          </p:nvSpPr>
          <p:spPr bwMode="auto">
            <a:xfrm>
              <a:off x="4210" y="3690"/>
              <a:ext cx="307" cy="371"/>
            </a:xfrm>
            <a:prstGeom prst="rect">
              <a:avLst/>
            </a:prstGeom>
            <a:noFill/>
            <a:ln w="9525">
              <a:noFill/>
              <a:miter lim="800000"/>
              <a:headEnd/>
              <a:tailEnd/>
            </a:ln>
          </p:spPr>
          <p:txBody>
            <a:bodyPr/>
            <a:lstStyle/>
            <a:p>
              <a:pPr algn="just"/>
              <a:r>
                <a:rPr kumimoji="1" lang="en-US" sz="2800"/>
                <a:t>x</a:t>
              </a:r>
              <a:endParaRPr kumimoji="1" lang="en-US" sz="1600" b="0"/>
            </a:p>
          </p:txBody>
        </p:sp>
      </p:grpSp>
      <p:sp>
        <p:nvSpPr>
          <p:cNvPr id="284696" name="Rectangle 24"/>
          <p:cNvSpPr>
            <a:spLocks noChangeArrowheads="1"/>
          </p:cNvSpPr>
          <p:nvPr/>
        </p:nvSpPr>
        <p:spPr bwMode="auto">
          <a:xfrm>
            <a:off x="2698750" y="6554788"/>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4677"/>
                                        </p:tgtEl>
                                        <p:attrNameLst>
                                          <p:attrName>style.visibility</p:attrName>
                                        </p:attrNameLst>
                                      </p:cBhvr>
                                      <p:to>
                                        <p:strVal val="visible"/>
                                      </p:to>
                                    </p:set>
                                    <p:animEffect transition="in" filter="dissolve">
                                      <p:cBhvr>
                                        <p:cTn id="7" dur="500"/>
                                        <p:tgtEl>
                                          <p:spTgt spid="2846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84697"/>
                                        </p:tgtEl>
                                        <p:attrNameLst>
                                          <p:attrName>style.visibility</p:attrName>
                                        </p:attrNameLst>
                                      </p:cBhvr>
                                      <p:to>
                                        <p:strVal val="visible"/>
                                      </p:to>
                                    </p:set>
                                    <p:anim calcmode="lin" valueType="num">
                                      <p:cBhvr additive="base">
                                        <p:cTn id="12" dur="500" fill="hold"/>
                                        <p:tgtEl>
                                          <p:spTgt spid="284697"/>
                                        </p:tgtEl>
                                        <p:attrNameLst>
                                          <p:attrName>ppt_x</p:attrName>
                                        </p:attrNameLst>
                                      </p:cBhvr>
                                      <p:tavLst>
                                        <p:tav tm="0">
                                          <p:val>
                                            <p:strVal val="1+#ppt_w/2"/>
                                          </p:val>
                                        </p:tav>
                                        <p:tav tm="100000">
                                          <p:val>
                                            <p:strVal val="#ppt_x"/>
                                          </p:val>
                                        </p:tav>
                                      </p:tavLst>
                                    </p:anim>
                                    <p:anim calcmode="lin" valueType="num">
                                      <p:cBhvr additive="base">
                                        <p:cTn id="13" dur="500" fill="hold"/>
                                        <p:tgtEl>
                                          <p:spTgt spid="28469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84680"/>
                                        </p:tgtEl>
                                        <p:attrNameLst>
                                          <p:attrName>style.visibility</p:attrName>
                                        </p:attrNameLst>
                                      </p:cBhvr>
                                      <p:to>
                                        <p:strVal val="visible"/>
                                      </p:to>
                                    </p:set>
                                    <p:animEffect transition="in" filter="dissolve">
                                      <p:cBhvr>
                                        <p:cTn id="18" dur="500"/>
                                        <p:tgtEl>
                                          <p:spTgt spid="28468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84699"/>
                                        </p:tgtEl>
                                        <p:attrNameLst>
                                          <p:attrName>style.visibility</p:attrName>
                                        </p:attrNameLst>
                                      </p:cBhvr>
                                      <p:to>
                                        <p:strVal val="visible"/>
                                      </p:to>
                                    </p:set>
                                    <p:anim calcmode="lin" valueType="num">
                                      <p:cBhvr additive="base">
                                        <p:cTn id="23" dur="500" fill="hold"/>
                                        <p:tgtEl>
                                          <p:spTgt spid="284699"/>
                                        </p:tgtEl>
                                        <p:attrNameLst>
                                          <p:attrName>ppt_x</p:attrName>
                                        </p:attrNameLst>
                                      </p:cBhvr>
                                      <p:tavLst>
                                        <p:tav tm="0">
                                          <p:val>
                                            <p:strVal val="1+#ppt_w/2"/>
                                          </p:val>
                                        </p:tav>
                                        <p:tav tm="100000">
                                          <p:val>
                                            <p:strVal val="#ppt_x"/>
                                          </p:val>
                                        </p:tav>
                                      </p:tavLst>
                                    </p:anim>
                                    <p:anim calcmode="lin" valueType="num">
                                      <p:cBhvr additive="base">
                                        <p:cTn id="24" dur="500" fill="hold"/>
                                        <p:tgtEl>
                                          <p:spTgt spid="2846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Significant Figures</a:t>
            </a:r>
          </a:p>
        </p:txBody>
      </p:sp>
      <p:sp>
        <p:nvSpPr>
          <p:cNvPr id="24579" name="Rectangle 3"/>
          <p:cNvSpPr>
            <a:spLocks noGrp="1" noChangeArrowheads="1"/>
          </p:cNvSpPr>
          <p:nvPr>
            <p:ph type="body" idx="1"/>
          </p:nvPr>
        </p:nvSpPr>
        <p:spPr>
          <a:xfrm>
            <a:off x="685800" y="1752600"/>
            <a:ext cx="7772400" cy="4495800"/>
          </a:xfrm>
          <a:noFill/>
          <a:ln/>
        </p:spPr>
        <p:txBody>
          <a:bodyPr lIns="92075" tIns="46038" rIns="92075" bIns="46038"/>
          <a:lstStyle/>
          <a:p>
            <a:r>
              <a:rPr lang="en-US" sz="2800"/>
              <a:t>What is the smallest mark on the ruler that measures 142.15 cm?</a:t>
            </a:r>
          </a:p>
          <a:p>
            <a:r>
              <a:rPr lang="en-US" sz="2800"/>
              <a:t>142 cm?</a:t>
            </a:r>
          </a:p>
          <a:p>
            <a:r>
              <a:rPr lang="en-US" sz="2800"/>
              <a:t>140 cm?</a:t>
            </a:r>
          </a:p>
          <a:p>
            <a:r>
              <a:rPr lang="en-US" sz="2800"/>
              <a:t>Here there’s a problem does the zero count or not?</a:t>
            </a:r>
          </a:p>
          <a:p>
            <a:r>
              <a:rPr lang="en-US" sz="2800"/>
              <a:t>They needed a set of rules to decide which zeros count.</a:t>
            </a:r>
          </a:p>
          <a:p>
            <a:r>
              <a:rPr lang="en-US" sz="2800"/>
              <a:t>All other numbers do count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4579">
                                            <p:txEl>
                                              <p:pRg st="3" end="3"/>
                                            </p:txEl>
                                          </p:spTgt>
                                        </p:tgtEl>
                                        <p:attrNameLst>
                                          <p:attrName>style.visibility</p:attrName>
                                        </p:attrNameLst>
                                      </p:cBhvr>
                                      <p:to>
                                        <p:strVal val="visible"/>
                                      </p:to>
                                    </p:set>
                                    <p:animEffect transition="in" filter="fade">
                                      <p:cBhvr>
                                        <p:cTn id="28" dur="1000"/>
                                        <p:tgtEl>
                                          <p:spTgt spid="24579">
                                            <p:txEl>
                                              <p:pRg st="3" end="3"/>
                                            </p:txEl>
                                          </p:spTgt>
                                        </p:tgtEl>
                                      </p:cBhvr>
                                    </p:animEffect>
                                    <p:anim calcmode="lin" valueType="num">
                                      <p:cBhvr>
                                        <p:cTn id="29"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4579">
                                            <p:txEl>
                                              <p:pRg st="4" end="4"/>
                                            </p:txEl>
                                          </p:spTgt>
                                        </p:tgtEl>
                                        <p:attrNameLst>
                                          <p:attrName>style.visibility</p:attrName>
                                        </p:attrNameLst>
                                      </p:cBhvr>
                                      <p:to>
                                        <p:strVal val="visible"/>
                                      </p:to>
                                    </p:set>
                                    <p:animEffect transition="in" filter="fade">
                                      <p:cBhvr>
                                        <p:cTn id="35" dur="1000"/>
                                        <p:tgtEl>
                                          <p:spTgt spid="24579">
                                            <p:txEl>
                                              <p:pRg st="4" end="4"/>
                                            </p:txEl>
                                          </p:spTgt>
                                        </p:tgtEl>
                                      </p:cBhvr>
                                    </p:animEffect>
                                    <p:anim calcmode="lin" valueType="num">
                                      <p:cBhvr>
                                        <p:cTn id="36"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4579">
                                            <p:txEl>
                                              <p:pRg st="5" end="5"/>
                                            </p:txEl>
                                          </p:spTgt>
                                        </p:tgtEl>
                                        <p:attrNameLst>
                                          <p:attrName>style.visibility</p:attrName>
                                        </p:attrNameLst>
                                      </p:cBhvr>
                                      <p:to>
                                        <p:strVal val="visible"/>
                                      </p:to>
                                    </p:set>
                                    <p:animEffect transition="in" filter="fade">
                                      <p:cBhvr>
                                        <p:cTn id="42" dur="1000"/>
                                        <p:tgtEl>
                                          <p:spTgt spid="24579">
                                            <p:txEl>
                                              <p:pRg st="5" end="5"/>
                                            </p:txEl>
                                          </p:spTgt>
                                        </p:tgtEl>
                                      </p:cBhvr>
                                    </p:animEffect>
                                    <p:anim calcmode="lin" valueType="num">
                                      <p:cBhvr>
                                        <p:cTn id="43"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Which zeros count?</a:t>
            </a:r>
          </a:p>
        </p:txBody>
      </p:sp>
      <p:sp>
        <p:nvSpPr>
          <p:cNvPr id="26627" name="Rectangle 3"/>
          <p:cNvSpPr>
            <a:spLocks noGrp="1" noChangeArrowheads="1"/>
          </p:cNvSpPr>
          <p:nvPr>
            <p:ph type="body" idx="1"/>
          </p:nvPr>
        </p:nvSpPr>
        <p:spPr>
          <a:noFill/>
          <a:ln/>
        </p:spPr>
        <p:txBody>
          <a:bodyPr lIns="92075" tIns="46038" rIns="92075" bIns="46038"/>
          <a:lstStyle/>
          <a:p>
            <a:r>
              <a:rPr lang="en-US"/>
              <a:t>Those at the end of a number before the decimal point don’t count</a:t>
            </a:r>
          </a:p>
          <a:p>
            <a:r>
              <a:rPr lang="en-US"/>
              <a:t>12400 </a:t>
            </a:r>
          </a:p>
          <a:p>
            <a:r>
              <a:rPr lang="en-US"/>
              <a:t>If the number is smaller than one, zeros before the first number don’t count</a:t>
            </a:r>
          </a:p>
          <a:p>
            <a:r>
              <a:rPr lang="en-US"/>
              <a:t>0.045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Effect transition="in" filter="fade">
                                      <p:cBhvr>
                                        <p:cTn id="14" dur="1000"/>
                                        <p:tgtEl>
                                          <p:spTgt spid="26627">
                                            <p:txEl>
                                              <p:pRg st="1" end="1"/>
                                            </p:txEl>
                                          </p:spTgt>
                                        </p:tgtEl>
                                      </p:cBhvr>
                                    </p:animEffect>
                                    <p:anim calcmode="lin" valueType="num">
                                      <p:cBhvr>
                                        <p:cTn id="15"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1000"/>
                                        <p:tgtEl>
                                          <p:spTgt spid="26627">
                                            <p:txEl>
                                              <p:pRg st="2" end="2"/>
                                            </p:txEl>
                                          </p:spTgt>
                                        </p:tgtEl>
                                      </p:cBhvr>
                                    </p:animEffect>
                                    <p:anim calcmode="lin" valueType="num">
                                      <p:cBhvr>
                                        <p:cTn id="22"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Effect transition="in" filter="fade">
                                      <p:cBhvr>
                                        <p:cTn id="28" dur="1000"/>
                                        <p:tgtEl>
                                          <p:spTgt spid="26627">
                                            <p:txEl>
                                              <p:pRg st="3" end="3"/>
                                            </p:txEl>
                                          </p:spTgt>
                                        </p:tgtEl>
                                      </p:cBhvr>
                                    </p:animEffect>
                                    <p:anim calcmode="lin" valueType="num">
                                      <p:cBhvr>
                                        <p:cTn id="29"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Which zeros count?</a:t>
            </a:r>
          </a:p>
        </p:txBody>
      </p:sp>
      <p:sp>
        <p:nvSpPr>
          <p:cNvPr id="28675" name="Rectangle 3"/>
          <p:cNvSpPr>
            <a:spLocks noGrp="1" noChangeArrowheads="1"/>
          </p:cNvSpPr>
          <p:nvPr>
            <p:ph type="body" idx="1"/>
          </p:nvPr>
        </p:nvSpPr>
        <p:spPr>
          <a:noFill/>
          <a:ln/>
        </p:spPr>
        <p:txBody>
          <a:bodyPr lIns="92075" tIns="46038" rIns="92075" bIns="46038"/>
          <a:lstStyle/>
          <a:p>
            <a:r>
              <a:rPr lang="en-US"/>
              <a:t>Zeros between other sig figs do.</a:t>
            </a:r>
          </a:p>
          <a:p>
            <a:r>
              <a:rPr lang="en-US"/>
              <a:t>1002</a:t>
            </a:r>
          </a:p>
          <a:p>
            <a:r>
              <a:rPr lang="en-US"/>
              <a:t>zeroes at the end of a number after the decimal point do count</a:t>
            </a:r>
          </a:p>
          <a:p>
            <a:r>
              <a:rPr lang="en-US"/>
              <a:t>45.8300</a:t>
            </a:r>
          </a:p>
          <a:p>
            <a:r>
              <a:rPr lang="en-US"/>
              <a:t>If they are holding places, they don’t.</a:t>
            </a:r>
          </a:p>
          <a:p>
            <a:r>
              <a:rPr lang="en-US"/>
              <a:t>If they are measured (or estimated) they do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Effect transition="in" filter="fade">
                                      <p:cBhvr>
                                        <p:cTn id="14" dur="1000"/>
                                        <p:tgtEl>
                                          <p:spTgt spid="28675">
                                            <p:txEl>
                                              <p:pRg st="1" end="1"/>
                                            </p:txEl>
                                          </p:spTgt>
                                        </p:tgtEl>
                                      </p:cBhvr>
                                    </p:animEffect>
                                    <p:anim calcmode="lin" valueType="num">
                                      <p:cBhvr>
                                        <p:cTn id="15"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1000"/>
                                        <p:tgtEl>
                                          <p:spTgt spid="28675">
                                            <p:txEl>
                                              <p:pRg st="2" end="2"/>
                                            </p:txEl>
                                          </p:spTgt>
                                        </p:tgtEl>
                                      </p:cBhvr>
                                    </p:animEffect>
                                    <p:anim calcmode="lin" valueType="num">
                                      <p:cBhvr>
                                        <p:cTn id="22"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Effect transition="in" filter="fade">
                                      <p:cBhvr>
                                        <p:cTn id="28" dur="1000"/>
                                        <p:tgtEl>
                                          <p:spTgt spid="28675">
                                            <p:txEl>
                                              <p:pRg st="3" end="3"/>
                                            </p:txEl>
                                          </p:spTgt>
                                        </p:tgtEl>
                                      </p:cBhvr>
                                    </p:animEffect>
                                    <p:anim calcmode="lin" valueType="num">
                                      <p:cBhvr>
                                        <p:cTn id="29"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Effect transition="in" filter="fade">
                                      <p:cBhvr>
                                        <p:cTn id="35" dur="1000"/>
                                        <p:tgtEl>
                                          <p:spTgt spid="28675">
                                            <p:txEl>
                                              <p:pRg st="4" end="4"/>
                                            </p:txEl>
                                          </p:spTgt>
                                        </p:tgtEl>
                                      </p:cBhvr>
                                    </p:animEffect>
                                    <p:anim calcmode="lin" valueType="num">
                                      <p:cBhvr>
                                        <p:cTn id="36"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8675">
                                            <p:txEl>
                                              <p:pRg st="5" end="5"/>
                                            </p:txEl>
                                          </p:spTgt>
                                        </p:tgtEl>
                                        <p:attrNameLst>
                                          <p:attrName>style.visibility</p:attrName>
                                        </p:attrNameLst>
                                      </p:cBhvr>
                                      <p:to>
                                        <p:strVal val="visible"/>
                                      </p:to>
                                    </p:set>
                                    <p:animEffect transition="in" filter="fade">
                                      <p:cBhvr>
                                        <p:cTn id="42" dur="1000"/>
                                        <p:tgtEl>
                                          <p:spTgt spid="28675">
                                            <p:txEl>
                                              <p:pRg st="5" end="5"/>
                                            </p:txEl>
                                          </p:spTgt>
                                        </p:tgtEl>
                                      </p:cBhvr>
                                    </p:animEffect>
                                    <p:anim calcmode="lin" valueType="num">
                                      <p:cBhvr>
                                        <p:cTn id="43"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Sig Figs</a:t>
            </a:r>
          </a:p>
        </p:txBody>
      </p:sp>
      <p:sp>
        <p:nvSpPr>
          <p:cNvPr id="30723" name="Rectangle 3"/>
          <p:cNvSpPr>
            <a:spLocks noGrp="1" noChangeArrowheads="1"/>
          </p:cNvSpPr>
          <p:nvPr>
            <p:ph type="body" idx="1"/>
          </p:nvPr>
        </p:nvSpPr>
        <p:spPr>
          <a:noFill/>
          <a:ln/>
        </p:spPr>
        <p:txBody>
          <a:bodyPr lIns="92075" tIns="46038" rIns="92075" bIns="46038"/>
          <a:lstStyle/>
          <a:p>
            <a:r>
              <a:rPr lang="en-US"/>
              <a:t>Only measurements have sig figs.</a:t>
            </a:r>
          </a:p>
          <a:p>
            <a:r>
              <a:rPr lang="en-US"/>
              <a:t>Counted numbers are exact</a:t>
            </a:r>
          </a:p>
          <a:p>
            <a:r>
              <a:rPr lang="en-US"/>
              <a:t>A dozen is exactly 12</a:t>
            </a:r>
          </a:p>
          <a:p>
            <a:r>
              <a:rPr lang="en-US"/>
              <a:t>A a piece of paper is measured 11 inches tall.</a:t>
            </a:r>
          </a:p>
          <a:p>
            <a:r>
              <a:rPr lang="en-US"/>
              <a:t>Being able to locate, and count significant figures is an important skill.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1000"/>
                                        <p:tgtEl>
                                          <p:spTgt spid="30723">
                                            <p:txEl>
                                              <p:pRg st="3" end="3"/>
                                            </p:txEl>
                                          </p:spTgt>
                                        </p:tgtEl>
                                      </p:cBhvr>
                                    </p:animEffect>
                                    <p:anim calcmode="lin" valueType="num">
                                      <p:cBhvr>
                                        <p:cTn id="29"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Effect transition="in" filter="fade">
                                      <p:cBhvr>
                                        <p:cTn id="35" dur="1000"/>
                                        <p:tgtEl>
                                          <p:spTgt spid="30723">
                                            <p:txEl>
                                              <p:pRg st="4" end="4"/>
                                            </p:txEl>
                                          </p:spTgt>
                                        </p:tgtEl>
                                      </p:cBhvr>
                                    </p:animEffect>
                                    <p:anim calcmode="lin" valueType="num">
                                      <p:cBhvr>
                                        <p:cTn id="36"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Sig figs.</a:t>
            </a:r>
          </a:p>
        </p:txBody>
      </p:sp>
      <p:sp>
        <p:nvSpPr>
          <p:cNvPr id="32771" name="Rectangle 3"/>
          <p:cNvSpPr>
            <a:spLocks noGrp="1" noChangeArrowheads="1"/>
          </p:cNvSpPr>
          <p:nvPr>
            <p:ph type="body" idx="1"/>
          </p:nvPr>
        </p:nvSpPr>
        <p:spPr>
          <a:noFill/>
          <a:ln/>
        </p:spPr>
        <p:txBody>
          <a:bodyPr lIns="92075" tIns="46038" rIns="92075" bIns="46038"/>
          <a:lstStyle/>
          <a:p>
            <a:r>
              <a:rPr lang="en-US" sz="2800"/>
              <a:t>How many sig figs in the following measurements?</a:t>
            </a:r>
          </a:p>
          <a:p>
            <a:r>
              <a:rPr lang="en-US" sz="2800"/>
              <a:t>458 g</a:t>
            </a:r>
          </a:p>
          <a:p>
            <a:r>
              <a:rPr lang="en-US" sz="2800"/>
              <a:t>4085 g</a:t>
            </a:r>
          </a:p>
          <a:p>
            <a:r>
              <a:rPr lang="en-US" sz="2800"/>
              <a:t>4850 g</a:t>
            </a:r>
          </a:p>
          <a:p>
            <a:r>
              <a:rPr lang="en-US" sz="2800"/>
              <a:t>0.0485 g</a:t>
            </a:r>
          </a:p>
          <a:p>
            <a:r>
              <a:rPr lang="en-US" sz="2800"/>
              <a:t>0.004085 g</a:t>
            </a:r>
          </a:p>
          <a:p>
            <a:r>
              <a:rPr lang="en-US" sz="2800"/>
              <a:t>40.004085 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1000"/>
                                        <p:tgtEl>
                                          <p:spTgt spid="32771">
                                            <p:txEl>
                                              <p:pRg st="3" end="3"/>
                                            </p:txEl>
                                          </p:spTgt>
                                        </p:tgtEl>
                                      </p:cBhvr>
                                    </p:animEffect>
                                    <p:anim calcmode="lin" valueType="num">
                                      <p:cBhvr>
                                        <p:cTn id="29"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2771">
                                            <p:txEl>
                                              <p:pRg st="4" end="4"/>
                                            </p:txEl>
                                          </p:spTgt>
                                        </p:tgtEl>
                                        <p:attrNameLst>
                                          <p:attrName>style.visibility</p:attrName>
                                        </p:attrNameLst>
                                      </p:cBhvr>
                                      <p:to>
                                        <p:strVal val="visible"/>
                                      </p:to>
                                    </p:set>
                                    <p:animEffect transition="in" filter="fade">
                                      <p:cBhvr>
                                        <p:cTn id="35" dur="1000"/>
                                        <p:tgtEl>
                                          <p:spTgt spid="32771">
                                            <p:txEl>
                                              <p:pRg st="4" end="4"/>
                                            </p:txEl>
                                          </p:spTgt>
                                        </p:tgtEl>
                                      </p:cBhvr>
                                    </p:animEffect>
                                    <p:anim calcmode="lin" valueType="num">
                                      <p:cBhvr>
                                        <p:cTn id="36"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2771">
                                            <p:txEl>
                                              <p:pRg st="5" end="5"/>
                                            </p:txEl>
                                          </p:spTgt>
                                        </p:tgtEl>
                                        <p:attrNameLst>
                                          <p:attrName>style.visibility</p:attrName>
                                        </p:attrNameLst>
                                      </p:cBhvr>
                                      <p:to>
                                        <p:strVal val="visible"/>
                                      </p:to>
                                    </p:set>
                                    <p:animEffect transition="in" filter="fade">
                                      <p:cBhvr>
                                        <p:cTn id="42" dur="1000"/>
                                        <p:tgtEl>
                                          <p:spTgt spid="32771">
                                            <p:txEl>
                                              <p:pRg st="5" end="5"/>
                                            </p:txEl>
                                          </p:spTgt>
                                        </p:tgtEl>
                                      </p:cBhvr>
                                    </p:animEffect>
                                    <p:anim calcmode="lin" valueType="num">
                                      <p:cBhvr>
                                        <p:cTn id="43"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27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2771">
                                            <p:txEl>
                                              <p:pRg st="6" end="6"/>
                                            </p:txEl>
                                          </p:spTgt>
                                        </p:tgtEl>
                                        <p:attrNameLst>
                                          <p:attrName>style.visibility</p:attrName>
                                        </p:attrNameLst>
                                      </p:cBhvr>
                                      <p:to>
                                        <p:strVal val="visible"/>
                                      </p:to>
                                    </p:set>
                                    <p:animEffect transition="in" filter="fade">
                                      <p:cBhvr>
                                        <p:cTn id="49" dur="1000"/>
                                        <p:tgtEl>
                                          <p:spTgt spid="32771">
                                            <p:txEl>
                                              <p:pRg st="6" end="6"/>
                                            </p:txEl>
                                          </p:spTgt>
                                        </p:tgtEl>
                                      </p:cBhvr>
                                    </p:animEffect>
                                    <p:anim calcmode="lin" valueType="num">
                                      <p:cBhvr>
                                        <p:cTn id="50"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27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Sig Figs.</a:t>
            </a:r>
          </a:p>
        </p:txBody>
      </p:sp>
      <p:sp>
        <p:nvSpPr>
          <p:cNvPr id="34819" name="Rectangle 3"/>
          <p:cNvSpPr>
            <a:spLocks noGrp="1" noChangeArrowheads="1"/>
          </p:cNvSpPr>
          <p:nvPr>
            <p:ph type="body" idx="1"/>
          </p:nvPr>
        </p:nvSpPr>
        <p:spPr>
          <a:noFill/>
          <a:ln/>
        </p:spPr>
        <p:txBody>
          <a:bodyPr lIns="92075" tIns="46038" rIns="92075" bIns="46038"/>
          <a:lstStyle/>
          <a:p>
            <a:r>
              <a:rPr lang="en-US"/>
              <a:t>405.0 g</a:t>
            </a:r>
          </a:p>
          <a:p>
            <a:r>
              <a:rPr lang="en-US"/>
              <a:t>4050 g</a:t>
            </a:r>
          </a:p>
          <a:p>
            <a:r>
              <a:rPr lang="en-US"/>
              <a:t>0.450 g</a:t>
            </a:r>
          </a:p>
          <a:p>
            <a:r>
              <a:rPr lang="en-US"/>
              <a:t>4050.05 g</a:t>
            </a:r>
          </a:p>
          <a:p>
            <a:r>
              <a:rPr lang="en-US"/>
              <a:t>0.0500060 g</a:t>
            </a:r>
          </a:p>
          <a:p>
            <a:r>
              <a:rPr lang="en-US"/>
              <a:t>Next we learn the rules for calculations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4819">
                                            <p:txEl>
                                              <p:pRg st="1" end="1"/>
                                            </p:txEl>
                                          </p:spTgt>
                                        </p:tgtEl>
                                        <p:attrNameLst>
                                          <p:attrName>style.visibility</p:attrName>
                                        </p:attrNameLst>
                                      </p:cBhvr>
                                      <p:to>
                                        <p:strVal val="visible"/>
                                      </p:to>
                                    </p:set>
                                    <p:animEffect transition="in" filter="fade">
                                      <p:cBhvr>
                                        <p:cTn id="14" dur="1000"/>
                                        <p:tgtEl>
                                          <p:spTgt spid="34819">
                                            <p:txEl>
                                              <p:pRg st="1" end="1"/>
                                            </p:txEl>
                                          </p:spTgt>
                                        </p:tgtEl>
                                      </p:cBhvr>
                                    </p:animEffect>
                                    <p:anim calcmode="lin" valueType="num">
                                      <p:cBhvr>
                                        <p:cTn id="15"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4819">
                                            <p:txEl>
                                              <p:pRg st="2" end="2"/>
                                            </p:txEl>
                                          </p:spTgt>
                                        </p:tgtEl>
                                        <p:attrNameLst>
                                          <p:attrName>style.visibility</p:attrName>
                                        </p:attrNameLst>
                                      </p:cBhvr>
                                      <p:to>
                                        <p:strVal val="visible"/>
                                      </p:to>
                                    </p:set>
                                    <p:animEffect transition="in" filter="fade">
                                      <p:cBhvr>
                                        <p:cTn id="21" dur="1000"/>
                                        <p:tgtEl>
                                          <p:spTgt spid="34819">
                                            <p:txEl>
                                              <p:pRg st="2" end="2"/>
                                            </p:txEl>
                                          </p:spTgt>
                                        </p:tgtEl>
                                      </p:cBhvr>
                                    </p:animEffect>
                                    <p:anim calcmode="lin" valueType="num">
                                      <p:cBhvr>
                                        <p:cTn id="22"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4819">
                                            <p:txEl>
                                              <p:pRg st="3" end="3"/>
                                            </p:txEl>
                                          </p:spTgt>
                                        </p:tgtEl>
                                        <p:attrNameLst>
                                          <p:attrName>style.visibility</p:attrName>
                                        </p:attrNameLst>
                                      </p:cBhvr>
                                      <p:to>
                                        <p:strVal val="visible"/>
                                      </p:to>
                                    </p:set>
                                    <p:animEffect transition="in" filter="fade">
                                      <p:cBhvr>
                                        <p:cTn id="28" dur="1000"/>
                                        <p:tgtEl>
                                          <p:spTgt spid="34819">
                                            <p:txEl>
                                              <p:pRg st="3" end="3"/>
                                            </p:txEl>
                                          </p:spTgt>
                                        </p:tgtEl>
                                      </p:cBhvr>
                                    </p:animEffect>
                                    <p:anim calcmode="lin" valueType="num">
                                      <p:cBhvr>
                                        <p:cTn id="29"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48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4819">
                                            <p:txEl>
                                              <p:pRg st="4" end="4"/>
                                            </p:txEl>
                                          </p:spTgt>
                                        </p:tgtEl>
                                        <p:attrNameLst>
                                          <p:attrName>style.visibility</p:attrName>
                                        </p:attrNameLst>
                                      </p:cBhvr>
                                      <p:to>
                                        <p:strVal val="visible"/>
                                      </p:to>
                                    </p:set>
                                    <p:animEffect transition="in" filter="fade">
                                      <p:cBhvr>
                                        <p:cTn id="35" dur="1000"/>
                                        <p:tgtEl>
                                          <p:spTgt spid="34819">
                                            <p:txEl>
                                              <p:pRg st="4" end="4"/>
                                            </p:txEl>
                                          </p:spTgt>
                                        </p:tgtEl>
                                      </p:cBhvr>
                                    </p:animEffect>
                                    <p:anim calcmode="lin" valueType="num">
                                      <p:cBhvr>
                                        <p:cTn id="36"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4819">
                                            <p:txEl>
                                              <p:pRg st="5" end="5"/>
                                            </p:txEl>
                                          </p:spTgt>
                                        </p:tgtEl>
                                        <p:attrNameLst>
                                          <p:attrName>style.visibility</p:attrName>
                                        </p:attrNameLst>
                                      </p:cBhvr>
                                      <p:to>
                                        <p:strVal val="visible"/>
                                      </p:to>
                                    </p:set>
                                    <p:animEffect transition="in" filter="fade">
                                      <p:cBhvr>
                                        <p:cTn id="42" dur="1000"/>
                                        <p:tgtEl>
                                          <p:spTgt spid="34819">
                                            <p:txEl>
                                              <p:pRg st="5" end="5"/>
                                            </p:txEl>
                                          </p:spTgt>
                                        </p:tgtEl>
                                      </p:cBhvr>
                                    </p:animEffect>
                                    <p:anim calcmode="lin" valueType="num">
                                      <p:cBhvr>
                                        <p:cTn id="43"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48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1622425"/>
            <a:ext cx="7772400" cy="717550"/>
          </a:xfrm>
          <a:noFill/>
          <a:ln/>
        </p:spPr>
        <p:txBody>
          <a:bodyPr lIns="92075" tIns="46038" rIns="92075" bIns="46038" anchorCtr="0">
            <a:spAutoFit/>
          </a:bodyPr>
          <a:lstStyle/>
          <a:p>
            <a:r>
              <a:rPr lang="en-US"/>
              <a:t>More Sig Figs</a:t>
            </a:r>
          </a:p>
        </p:txBody>
      </p:sp>
      <p:sp>
        <p:nvSpPr>
          <p:cNvPr id="36867" name="Rectangle 3"/>
          <p:cNvSpPr>
            <a:spLocks noGrp="1" noChangeArrowheads="1"/>
          </p:cNvSpPr>
          <p:nvPr>
            <p:ph type="subTitle" idx="1"/>
          </p:nvPr>
        </p:nvSpPr>
        <p:spPr>
          <a:noFill/>
          <a:ln/>
        </p:spPr>
        <p:txBody>
          <a:bodyPr lIns="92075" tIns="46038" rIns="92075" bIns="46038" anchor="t"/>
          <a:lstStyle/>
          <a:p>
            <a:pPr marL="342900" indent="-342900"/>
            <a:r>
              <a:rPr lang="en-US"/>
              <a:t>How to Round</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Problems</a:t>
            </a:r>
          </a:p>
        </p:txBody>
      </p:sp>
      <p:sp>
        <p:nvSpPr>
          <p:cNvPr id="38915" name="Rectangle 3"/>
          <p:cNvSpPr>
            <a:spLocks noGrp="1" noChangeArrowheads="1"/>
          </p:cNvSpPr>
          <p:nvPr>
            <p:ph type="body" idx="1"/>
          </p:nvPr>
        </p:nvSpPr>
        <p:spPr>
          <a:noFill/>
          <a:ln/>
        </p:spPr>
        <p:txBody>
          <a:bodyPr lIns="92075" tIns="46038" rIns="92075" bIns="46038"/>
          <a:lstStyle/>
          <a:p>
            <a:r>
              <a:rPr lang="en-US"/>
              <a:t>50 is only 1 significant figure</a:t>
            </a:r>
          </a:p>
          <a:p>
            <a:r>
              <a:rPr lang="en-US"/>
              <a:t>if it really has two, how can I write it?</a:t>
            </a:r>
          </a:p>
          <a:p>
            <a:r>
              <a:rPr lang="en-US"/>
              <a:t>A zero at the end only counts after the decimal place</a:t>
            </a:r>
          </a:p>
          <a:p>
            <a:r>
              <a:rPr lang="en-US"/>
              <a:t>Scientific notation</a:t>
            </a:r>
          </a:p>
          <a:p>
            <a:r>
              <a:rPr lang="en-US"/>
              <a:t>5.0 x 10</a:t>
            </a:r>
            <a:r>
              <a:rPr lang="en-US" sz="4000" baseline="30000"/>
              <a:t>1</a:t>
            </a:r>
            <a:r>
              <a:rPr lang="en-US"/>
              <a:t> </a:t>
            </a:r>
          </a:p>
          <a:p>
            <a:r>
              <a:rPr lang="en-US"/>
              <a:t>now the zero counts.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up)">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up)">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up)">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up)">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wipe(up)">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wipe(up)">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800100"/>
            <a:ext cx="7772400" cy="519113"/>
          </a:xfrm>
          <a:noFill/>
          <a:ln/>
        </p:spPr>
        <p:txBody>
          <a:bodyPr lIns="92075" tIns="46038" rIns="92075" bIns="46038" anchor="t" anchorCtr="1">
            <a:spAutoFit/>
          </a:bodyPr>
          <a:lstStyle/>
          <a:p>
            <a:r>
              <a:rPr lang="en-US" sz="2800"/>
              <a:t>Adding and  subtracting with sig figs</a:t>
            </a:r>
          </a:p>
        </p:txBody>
      </p:sp>
      <p:sp>
        <p:nvSpPr>
          <p:cNvPr id="40963" name="Rectangle 3"/>
          <p:cNvSpPr>
            <a:spLocks noGrp="1" noChangeArrowheads="1"/>
          </p:cNvSpPr>
          <p:nvPr>
            <p:ph type="body" idx="1"/>
          </p:nvPr>
        </p:nvSpPr>
        <p:spPr>
          <a:xfrm>
            <a:off x="762000" y="2451100"/>
            <a:ext cx="7696200" cy="3492500"/>
          </a:xfrm>
          <a:noFill/>
          <a:ln/>
        </p:spPr>
        <p:txBody>
          <a:bodyPr lIns="92075" tIns="46038" rIns="92075" bIns="46038"/>
          <a:lstStyle/>
          <a:p>
            <a:r>
              <a:rPr lang="en-US"/>
              <a:t>The last sig fig in a measurement is an estimate.</a:t>
            </a:r>
          </a:p>
          <a:p>
            <a:r>
              <a:rPr lang="en-US"/>
              <a:t>Your answer when you add or subtract can not be better than your worst estimate. </a:t>
            </a:r>
          </a:p>
          <a:p>
            <a:r>
              <a:rPr lang="en-US"/>
              <a:t>have to round it to the least place of  the measurement in the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anim to="" calcmode="lin" valueType="num">
                                      <p:cBhvr>
                                        <p:cTn id="7" dur="1" fill="hold"/>
                                        <p:tgtEl>
                                          <p:spTgt spid="4096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0963">
                                            <p:txEl>
                                              <p:pRg st="1" end="1"/>
                                            </p:txEl>
                                          </p:spTgt>
                                        </p:tgtEl>
                                        <p:attrNameLst>
                                          <p:attrName>style.visibility</p:attrName>
                                        </p:attrNameLst>
                                      </p:cBhvr>
                                      <p:to>
                                        <p:strVal val="visible"/>
                                      </p:to>
                                    </p:set>
                                    <p:anim to="" calcmode="lin" valueType="num">
                                      <p:cBhvr>
                                        <p:cTn id="12" dur="1" fill="hold"/>
                                        <p:tgtEl>
                                          <p:spTgt spid="4096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0963">
                                            <p:txEl>
                                              <p:pRg st="2" end="2"/>
                                            </p:txEl>
                                          </p:spTgt>
                                        </p:tgtEl>
                                        <p:attrNameLst>
                                          <p:attrName>style.visibility</p:attrName>
                                        </p:attrNameLst>
                                      </p:cBhvr>
                                      <p:to>
                                        <p:strVal val="visible"/>
                                      </p:to>
                                    </p:set>
                                    <p:anim to="" calcmode="lin" valueType="num">
                                      <p:cBhvr>
                                        <p:cTn id="17" dur="1" fill="hold"/>
                                        <p:tgtEl>
                                          <p:spTgt spid="4096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57200"/>
            <a:ext cx="7772400" cy="1098550"/>
          </a:xfrm>
          <a:noFill/>
          <a:ln/>
        </p:spPr>
        <p:txBody>
          <a:bodyPr lIns="92075" tIns="46038" rIns="92075" bIns="46038" anchor="t" anchorCtr="1">
            <a:spAutoFit/>
          </a:bodyPr>
          <a:lstStyle/>
          <a:p>
            <a:r>
              <a:rPr lang="en-US"/>
              <a:t>How good are the measurements?</a:t>
            </a:r>
          </a:p>
        </p:txBody>
      </p:sp>
      <p:sp>
        <p:nvSpPr>
          <p:cNvPr id="10243" name="Rectangle 3"/>
          <p:cNvSpPr>
            <a:spLocks noGrp="1" noChangeArrowheads="1"/>
          </p:cNvSpPr>
          <p:nvPr>
            <p:ph type="body" idx="1"/>
          </p:nvPr>
        </p:nvSpPr>
        <p:spPr>
          <a:xfrm>
            <a:off x="762000" y="2519363"/>
            <a:ext cx="7696200" cy="3424237"/>
          </a:xfrm>
          <a:noFill/>
          <a:ln/>
        </p:spPr>
        <p:txBody>
          <a:bodyPr lIns="92075" tIns="46038" rIns="92075" bIns="46038"/>
          <a:lstStyle/>
          <a:p>
            <a:r>
              <a:rPr lang="en-US"/>
              <a:t>Scientists use two word to describe how good the measurements are</a:t>
            </a:r>
          </a:p>
          <a:p>
            <a:r>
              <a:rPr lang="en-US">
                <a:solidFill>
                  <a:schemeClr val="tx2"/>
                </a:solidFill>
              </a:rPr>
              <a:t>Accuracy</a:t>
            </a:r>
            <a:r>
              <a:rPr lang="en-US"/>
              <a:t>- how close the measurement is to the actual value</a:t>
            </a:r>
          </a:p>
          <a:p>
            <a:r>
              <a:rPr lang="en-US">
                <a:solidFill>
                  <a:schemeClr val="tx2"/>
                </a:solidFill>
              </a:rPr>
              <a:t>Precision</a:t>
            </a:r>
            <a:r>
              <a:rPr lang="en-US"/>
              <a:t>- how well can the measurement be repeated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93725" y="754063"/>
            <a:ext cx="7956550" cy="762000"/>
          </a:xfrm>
          <a:prstGeom prst="rect">
            <a:avLst/>
          </a:prstGeom>
          <a:noFill/>
          <a:ln w="9525">
            <a:noFill/>
            <a:miter lim="800000"/>
            <a:headEnd/>
            <a:tailEnd/>
          </a:ln>
          <a:effectLst/>
        </p:spPr>
        <p:txBody>
          <a:bodyPr lIns="92075" tIns="46038" rIns="92075" bIns="46038" anchorCtr="1">
            <a:spAutoFit/>
          </a:bodyPr>
          <a:lstStyle/>
          <a:p>
            <a:pPr algn="ctr"/>
            <a:r>
              <a:rPr lang="en-US" sz="4400" b="0">
                <a:solidFill>
                  <a:schemeClr val="tx2"/>
                </a:solidFill>
              </a:rPr>
              <a:t>For example</a:t>
            </a:r>
          </a:p>
        </p:txBody>
      </p:sp>
      <p:grpSp>
        <p:nvGrpSpPr>
          <p:cNvPr id="43014" name="Group 6"/>
          <p:cNvGrpSpPr>
            <a:grpSpLocks/>
          </p:cNvGrpSpPr>
          <p:nvPr/>
        </p:nvGrpSpPr>
        <p:grpSpPr bwMode="auto">
          <a:xfrm>
            <a:off x="990600" y="1866900"/>
            <a:ext cx="3352800" cy="762000"/>
            <a:chOff x="624" y="1176"/>
            <a:chExt cx="2112" cy="480"/>
          </a:xfrm>
        </p:grpSpPr>
        <p:sp>
          <p:nvSpPr>
            <p:cNvPr id="43011" name="Rectangle 3"/>
            <p:cNvSpPr>
              <a:spLocks noChangeArrowheads="1"/>
            </p:cNvSpPr>
            <p:nvPr/>
          </p:nvSpPr>
          <p:spPr bwMode="auto">
            <a:xfrm>
              <a:off x="624" y="1176"/>
              <a:ext cx="1056"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27.93</a:t>
              </a:r>
            </a:p>
          </p:txBody>
        </p:sp>
        <p:sp>
          <p:nvSpPr>
            <p:cNvPr id="43012" name="Rectangle 4"/>
            <p:cNvSpPr>
              <a:spLocks noChangeArrowheads="1"/>
            </p:cNvSpPr>
            <p:nvPr/>
          </p:nvSpPr>
          <p:spPr bwMode="auto">
            <a:xfrm>
              <a:off x="2064" y="1176"/>
              <a:ext cx="672"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6.4</a:t>
              </a:r>
            </a:p>
          </p:txBody>
        </p:sp>
        <p:sp>
          <p:nvSpPr>
            <p:cNvPr id="43013" name="Rectangle 5"/>
            <p:cNvSpPr>
              <a:spLocks noChangeArrowheads="1"/>
            </p:cNvSpPr>
            <p:nvPr/>
          </p:nvSpPr>
          <p:spPr bwMode="auto">
            <a:xfrm>
              <a:off x="1680" y="1176"/>
              <a:ext cx="384"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a:t>
              </a:r>
            </a:p>
          </p:txBody>
        </p:sp>
      </p:grpSp>
      <p:sp>
        <p:nvSpPr>
          <p:cNvPr id="43015" name="Rectangle 7"/>
          <p:cNvSpPr>
            <a:spLocks noChangeArrowheads="1"/>
          </p:cNvSpPr>
          <p:nvPr/>
        </p:nvSpPr>
        <p:spPr bwMode="auto">
          <a:xfrm>
            <a:off x="685800" y="2590800"/>
            <a:ext cx="7772400" cy="685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75000"/>
              <a:buFont typeface="Monotype Sorts" pitchFamily="2" charset="2"/>
              <a:buChar char="l"/>
            </a:pPr>
            <a:r>
              <a:rPr lang="en-US" sz="3200" b="0"/>
              <a:t>First line up the decimal places</a:t>
            </a:r>
          </a:p>
        </p:txBody>
      </p:sp>
      <p:grpSp>
        <p:nvGrpSpPr>
          <p:cNvPr id="43019" name="Group 11"/>
          <p:cNvGrpSpPr>
            <a:grpSpLocks/>
          </p:cNvGrpSpPr>
          <p:nvPr/>
        </p:nvGrpSpPr>
        <p:grpSpPr bwMode="auto">
          <a:xfrm>
            <a:off x="457200" y="3048000"/>
            <a:ext cx="2209800" cy="1295400"/>
            <a:chOff x="288" y="1920"/>
            <a:chExt cx="1392" cy="816"/>
          </a:xfrm>
        </p:grpSpPr>
        <p:sp>
          <p:nvSpPr>
            <p:cNvPr id="43016" name="Rectangle 8"/>
            <p:cNvSpPr>
              <a:spLocks noChangeArrowheads="1"/>
            </p:cNvSpPr>
            <p:nvPr/>
          </p:nvSpPr>
          <p:spPr bwMode="auto">
            <a:xfrm>
              <a:off x="624" y="1920"/>
              <a:ext cx="1056"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27.93</a:t>
              </a:r>
            </a:p>
          </p:txBody>
        </p:sp>
        <p:sp>
          <p:nvSpPr>
            <p:cNvPr id="43017" name="Rectangle 9"/>
            <p:cNvSpPr>
              <a:spLocks noChangeArrowheads="1"/>
            </p:cNvSpPr>
            <p:nvPr/>
          </p:nvSpPr>
          <p:spPr bwMode="auto">
            <a:xfrm>
              <a:off x="816" y="2256"/>
              <a:ext cx="672"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6.4</a:t>
              </a:r>
            </a:p>
          </p:txBody>
        </p:sp>
        <p:sp>
          <p:nvSpPr>
            <p:cNvPr id="43018" name="Rectangle 10"/>
            <p:cNvSpPr>
              <a:spLocks noChangeArrowheads="1"/>
            </p:cNvSpPr>
            <p:nvPr/>
          </p:nvSpPr>
          <p:spPr bwMode="auto">
            <a:xfrm>
              <a:off x="288" y="2256"/>
              <a:ext cx="384"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a:t>
              </a:r>
            </a:p>
          </p:txBody>
        </p:sp>
      </p:grpSp>
      <p:sp>
        <p:nvSpPr>
          <p:cNvPr id="43020" name="Line 12"/>
          <p:cNvSpPr>
            <a:spLocks noChangeShapeType="1"/>
          </p:cNvSpPr>
          <p:nvPr/>
        </p:nvSpPr>
        <p:spPr bwMode="auto">
          <a:xfrm>
            <a:off x="533400" y="4267200"/>
            <a:ext cx="2514600" cy="0"/>
          </a:xfrm>
          <a:prstGeom prst="line">
            <a:avLst/>
          </a:prstGeom>
          <a:noFill/>
          <a:ln w="12699">
            <a:solidFill>
              <a:schemeClr val="tx1"/>
            </a:solidFill>
            <a:round/>
            <a:headEnd type="none" w="sm" len="sm"/>
            <a:tailEnd type="none" w="sm" len="sm"/>
          </a:ln>
          <a:effectLst/>
        </p:spPr>
        <p:txBody>
          <a:bodyPr wrap="none" anchor="ctr"/>
          <a:lstStyle/>
          <a:p>
            <a:endParaRPr lang="en-US"/>
          </a:p>
        </p:txBody>
      </p:sp>
      <p:sp>
        <p:nvSpPr>
          <p:cNvPr id="43021" name="Rectangle 13"/>
          <p:cNvSpPr>
            <a:spLocks noChangeArrowheads="1"/>
          </p:cNvSpPr>
          <p:nvPr/>
        </p:nvSpPr>
        <p:spPr bwMode="auto">
          <a:xfrm>
            <a:off x="3352800" y="3124200"/>
            <a:ext cx="4343400" cy="579438"/>
          </a:xfrm>
          <a:prstGeom prst="rect">
            <a:avLst/>
          </a:prstGeom>
          <a:noFill/>
          <a:ln w="9525">
            <a:noFill/>
            <a:miter lim="800000"/>
            <a:headEnd/>
            <a:tailEnd/>
          </a:ln>
          <a:effectLst/>
        </p:spPr>
        <p:txBody>
          <a:bodyPr lIns="92075" tIns="46038" rIns="92075" bIns="46038">
            <a:spAutoFit/>
          </a:bodyPr>
          <a:lstStyle/>
          <a:p>
            <a:pPr>
              <a:spcBef>
                <a:spcPct val="50000"/>
              </a:spcBef>
            </a:pPr>
            <a:r>
              <a:rPr lang="en-US" sz="3200" b="0"/>
              <a:t>Then do the adding</a:t>
            </a:r>
          </a:p>
        </p:txBody>
      </p:sp>
      <p:sp>
        <p:nvSpPr>
          <p:cNvPr id="43022" name="Rectangle 14"/>
          <p:cNvSpPr>
            <a:spLocks noChangeArrowheads="1"/>
          </p:cNvSpPr>
          <p:nvPr/>
        </p:nvSpPr>
        <p:spPr bwMode="auto">
          <a:xfrm>
            <a:off x="990600" y="4267200"/>
            <a:ext cx="1676400" cy="76200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34.33</a:t>
            </a:r>
          </a:p>
        </p:txBody>
      </p:sp>
      <p:sp>
        <p:nvSpPr>
          <p:cNvPr id="43023" name="Rectangle 15"/>
          <p:cNvSpPr>
            <a:spLocks noChangeArrowheads="1"/>
          </p:cNvSpPr>
          <p:nvPr/>
        </p:nvSpPr>
        <p:spPr bwMode="auto">
          <a:xfrm>
            <a:off x="3352800" y="3657600"/>
            <a:ext cx="4953000" cy="1066800"/>
          </a:xfrm>
          <a:prstGeom prst="rect">
            <a:avLst/>
          </a:prstGeom>
          <a:noFill/>
          <a:ln w="9525">
            <a:noFill/>
            <a:miter lim="800000"/>
            <a:headEnd/>
            <a:tailEnd/>
          </a:ln>
          <a:effectLst/>
        </p:spPr>
        <p:txBody>
          <a:bodyPr lIns="92075" tIns="46038" rIns="92075" bIns="46038">
            <a:spAutoFit/>
          </a:bodyPr>
          <a:lstStyle/>
          <a:p>
            <a:pPr>
              <a:spcBef>
                <a:spcPct val="50000"/>
              </a:spcBef>
            </a:pPr>
            <a:r>
              <a:rPr lang="en-US" sz="3200" b="0"/>
              <a:t>Find the estimated numbers in the problem</a:t>
            </a:r>
          </a:p>
        </p:txBody>
      </p:sp>
      <p:grpSp>
        <p:nvGrpSpPr>
          <p:cNvPr id="43026" name="Group 18"/>
          <p:cNvGrpSpPr>
            <a:grpSpLocks/>
          </p:cNvGrpSpPr>
          <p:nvPr/>
        </p:nvGrpSpPr>
        <p:grpSpPr bwMode="auto">
          <a:xfrm>
            <a:off x="990600" y="3048000"/>
            <a:ext cx="1676400" cy="1295400"/>
            <a:chOff x="624" y="1920"/>
            <a:chExt cx="1056" cy="816"/>
          </a:xfrm>
        </p:grpSpPr>
        <p:sp>
          <p:nvSpPr>
            <p:cNvPr id="43024" name="Rectangle 16"/>
            <p:cNvSpPr>
              <a:spLocks noChangeArrowheads="1"/>
            </p:cNvSpPr>
            <p:nvPr/>
          </p:nvSpPr>
          <p:spPr bwMode="auto">
            <a:xfrm>
              <a:off x="624" y="1920"/>
              <a:ext cx="1056"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27.9</a:t>
              </a:r>
              <a:r>
                <a:rPr lang="en-US" sz="4400" b="0">
                  <a:solidFill>
                    <a:schemeClr val="tx2"/>
                  </a:solidFill>
                </a:rPr>
                <a:t>3</a:t>
              </a:r>
            </a:p>
          </p:txBody>
        </p:sp>
        <p:sp>
          <p:nvSpPr>
            <p:cNvPr id="43025" name="Rectangle 17"/>
            <p:cNvSpPr>
              <a:spLocks noChangeArrowheads="1"/>
            </p:cNvSpPr>
            <p:nvPr/>
          </p:nvSpPr>
          <p:spPr bwMode="auto">
            <a:xfrm>
              <a:off x="816" y="2256"/>
              <a:ext cx="672" cy="480"/>
            </a:xfrm>
            <a:prstGeom prst="rect">
              <a:avLst/>
            </a:prstGeom>
            <a:noFill/>
            <a:ln w="9525">
              <a:noFill/>
              <a:miter lim="800000"/>
              <a:headEnd/>
              <a:tailEnd/>
            </a:ln>
            <a:effectLst/>
          </p:spPr>
          <p:txBody>
            <a:bodyPr lIns="92075" tIns="46038" rIns="92075" bIns="46038">
              <a:spAutoFit/>
            </a:bodyPr>
            <a:lstStyle/>
            <a:p>
              <a:pPr>
                <a:spcBef>
                  <a:spcPct val="50000"/>
                </a:spcBef>
              </a:pPr>
              <a:r>
                <a:rPr lang="en-US" sz="4400" b="0"/>
                <a:t>6.</a:t>
              </a:r>
              <a:r>
                <a:rPr lang="en-US" sz="4400" b="0">
                  <a:solidFill>
                    <a:schemeClr val="tx2"/>
                  </a:solidFill>
                </a:rPr>
                <a:t>4</a:t>
              </a:r>
            </a:p>
          </p:txBody>
        </p:sp>
      </p:grpSp>
      <p:sp>
        <p:nvSpPr>
          <p:cNvPr id="43027" name="Rectangle 19"/>
          <p:cNvSpPr>
            <a:spLocks noChangeArrowheads="1"/>
          </p:cNvSpPr>
          <p:nvPr/>
        </p:nvSpPr>
        <p:spPr bwMode="auto">
          <a:xfrm>
            <a:off x="3200400" y="4648200"/>
            <a:ext cx="5257800" cy="1066800"/>
          </a:xfrm>
          <a:prstGeom prst="rect">
            <a:avLst/>
          </a:prstGeom>
          <a:noFill/>
          <a:ln w="9525">
            <a:noFill/>
            <a:miter lim="800000"/>
            <a:headEnd/>
            <a:tailEnd/>
          </a:ln>
          <a:effectLst/>
        </p:spPr>
        <p:txBody>
          <a:bodyPr lIns="92075" tIns="46038" rIns="92075" bIns="46038">
            <a:spAutoFit/>
          </a:bodyPr>
          <a:lstStyle/>
          <a:p>
            <a:pPr>
              <a:spcBef>
                <a:spcPct val="50000"/>
              </a:spcBef>
            </a:pPr>
            <a:r>
              <a:rPr lang="en-US" sz="3200" b="0"/>
              <a:t>This answer must be rounded to the tenths place</a:t>
            </a:r>
          </a:p>
        </p:txBody>
      </p:sp>
      <p:sp useBgFill="1">
        <p:nvSpPr>
          <p:cNvPr id="43028" name="Rectangle 20"/>
          <p:cNvSpPr>
            <a:spLocks noChangeArrowheads="1"/>
          </p:cNvSpPr>
          <p:nvPr/>
        </p:nvSpPr>
        <p:spPr bwMode="auto">
          <a:xfrm>
            <a:off x="2165350" y="4343400"/>
            <a:ext cx="533400" cy="533400"/>
          </a:xfrm>
          <a:prstGeom prst="rect">
            <a:avLst/>
          </a:prstGeom>
          <a:ln w="9525">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dissolve">
                                      <p:cBhvr>
                                        <p:cTn id="7" dur="500"/>
                                        <p:tgtEl>
                                          <p:spTgt spid="430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3015"/>
                                        </p:tgtEl>
                                        <p:attrNameLst>
                                          <p:attrName>style.visibility</p:attrName>
                                        </p:attrNameLst>
                                      </p:cBhvr>
                                      <p:to>
                                        <p:strVal val="visible"/>
                                      </p:to>
                                    </p:set>
                                    <p:anim calcmode="lin" valueType="num">
                                      <p:cBhvr additive="base">
                                        <p:cTn id="12" dur="500" fill="hold"/>
                                        <p:tgtEl>
                                          <p:spTgt spid="43015"/>
                                        </p:tgtEl>
                                        <p:attrNameLst>
                                          <p:attrName>ppt_x</p:attrName>
                                        </p:attrNameLst>
                                      </p:cBhvr>
                                      <p:tavLst>
                                        <p:tav tm="0">
                                          <p:val>
                                            <p:strVal val="1+#ppt_w/2"/>
                                          </p:val>
                                        </p:tav>
                                        <p:tav tm="100000">
                                          <p:val>
                                            <p:strVal val="#ppt_x"/>
                                          </p:val>
                                        </p:tav>
                                      </p:tavLst>
                                    </p:anim>
                                    <p:anim calcmode="lin" valueType="num">
                                      <p:cBhvr additive="base">
                                        <p:cTn id="13" dur="500" fill="hold"/>
                                        <p:tgtEl>
                                          <p:spTgt spid="430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3019"/>
                                        </p:tgtEl>
                                        <p:attrNameLst>
                                          <p:attrName>style.visibility</p:attrName>
                                        </p:attrNameLst>
                                      </p:cBhvr>
                                      <p:to>
                                        <p:strVal val="visible"/>
                                      </p:to>
                                    </p:set>
                                    <p:animEffect transition="in" filter="wipe(up)">
                                      <p:cBhvr>
                                        <p:cTn id="18" dur="500"/>
                                        <p:tgtEl>
                                          <p:spTgt spid="43019"/>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430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3021"/>
                                        </p:tgtEl>
                                        <p:attrNameLst>
                                          <p:attrName>style.visibility</p:attrName>
                                        </p:attrNameLst>
                                      </p:cBhvr>
                                      <p:to>
                                        <p:strVal val="visible"/>
                                      </p:to>
                                    </p:set>
                                    <p:anim calcmode="lin" valueType="num">
                                      <p:cBhvr additive="base">
                                        <p:cTn id="26" dur="500" fill="hold"/>
                                        <p:tgtEl>
                                          <p:spTgt spid="43021"/>
                                        </p:tgtEl>
                                        <p:attrNameLst>
                                          <p:attrName>ppt_x</p:attrName>
                                        </p:attrNameLst>
                                      </p:cBhvr>
                                      <p:tavLst>
                                        <p:tav tm="0">
                                          <p:val>
                                            <p:strVal val="1+#ppt_w/2"/>
                                          </p:val>
                                        </p:tav>
                                        <p:tav tm="100000">
                                          <p:val>
                                            <p:strVal val="#ppt_x"/>
                                          </p:val>
                                        </p:tav>
                                      </p:tavLst>
                                    </p:anim>
                                    <p:anim calcmode="lin" valueType="num">
                                      <p:cBhvr additive="base">
                                        <p:cTn id="27" dur="500" fill="hold"/>
                                        <p:tgtEl>
                                          <p:spTgt spid="4302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3022"/>
                                        </p:tgtEl>
                                        <p:attrNameLst>
                                          <p:attrName>style.visibility</p:attrName>
                                        </p:attrNameLst>
                                      </p:cBhvr>
                                      <p:to>
                                        <p:strVal val="visible"/>
                                      </p:to>
                                    </p:set>
                                    <p:anim calcmode="lin" valueType="num">
                                      <p:cBhvr additive="base">
                                        <p:cTn id="32" dur="500" fill="hold"/>
                                        <p:tgtEl>
                                          <p:spTgt spid="43022"/>
                                        </p:tgtEl>
                                        <p:attrNameLst>
                                          <p:attrName>ppt_x</p:attrName>
                                        </p:attrNameLst>
                                      </p:cBhvr>
                                      <p:tavLst>
                                        <p:tav tm="0">
                                          <p:val>
                                            <p:strVal val="#ppt_x"/>
                                          </p:val>
                                        </p:tav>
                                        <p:tav tm="100000">
                                          <p:val>
                                            <p:strVal val="#ppt_x"/>
                                          </p:val>
                                        </p:tav>
                                      </p:tavLst>
                                    </p:anim>
                                    <p:anim calcmode="lin" valueType="num">
                                      <p:cBhvr additive="base">
                                        <p:cTn id="33" dur="500" fill="hold"/>
                                        <p:tgtEl>
                                          <p:spTgt spid="4302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3023"/>
                                        </p:tgtEl>
                                        <p:attrNameLst>
                                          <p:attrName>style.visibility</p:attrName>
                                        </p:attrNameLst>
                                      </p:cBhvr>
                                      <p:to>
                                        <p:strVal val="visible"/>
                                      </p:to>
                                    </p:set>
                                    <p:anim calcmode="lin" valueType="num">
                                      <p:cBhvr additive="base">
                                        <p:cTn id="38" dur="500" fill="hold"/>
                                        <p:tgtEl>
                                          <p:spTgt spid="43023"/>
                                        </p:tgtEl>
                                        <p:attrNameLst>
                                          <p:attrName>ppt_x</p:attrName>
                                        </p:attrNameLst>
                                      </p:cBhvr>
                                      <p:tavLst>
                                        <p:tav tm="0">
                                          <p:val>
                                            <p:strVal val="1+#ppt_w/2"/>
                                          </p:val>
                                        </p:tav>
                                        <p:tav tm="100000">
                                          <p:val>
                                            <p:strVal val="#ppt_x"/>
                                          </p:val>
                                        </p:tav>
                                      </p:tavLst>
                                    </p:anim>
                                    <p:anim calcmode="lin" valueType="num">
                                      <p:cBhvr additive="base">
                                        <p:cTn id="39" dur="500" fill="hold"/>
                                        <p:tgtEl>
                                          <p:spTgt spid="4302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430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43027"/>
                                        </p:tgtEl>
                                        <p:attrNameLst>
                                          <p:attrName>style.visibility</p:attrName>
                                        </p:attrNameLst>
                                      </p:cBhvr>
                                      <p:to>
                                        <p:strVal val="visible"/>
                                      </p:to>
                                    </p:set>
                                    <p:anim calcmode="lin" valueType="num">
                                      <p:cBhvr additive="base">
                                        <p:cTn id="48" dur="500" fill="hold"/>
                                        <p:tgtEl>
                                          <p:spTgt spid="43027"/>
                                        </p:tgtEl>
                                        <p:attrNameLst>
                                          <p:attrName>ppt_x</p:attrName>
                                        </p:attrNameLst>
                                      </p:cBhvr>
                                      <p:tavLst>
                                        <p:tav tm="0">
                                          <p:val>
                                            <p:strVal val="1+#ppt_w/2"/>
                                          </p:val>
                                        </p:tav>
                                        <p:tav tm="100000">
                                          <p:val>
                                            <p:strVal val="#ppt_x"/>
                                          </p:val>
                                        </p:tav>
                                      </p:tavLst>
                                    </p:anim>
                                    <p:anim calcmode="lin" valueType="num">
                                      <p:cBhvr additive="base">
                                        <p:cTn id="49" dur="500" fill="hold"/>
                                        <p:tgtEl>
                                          <p:spTgt spid="4302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43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utoUpdateAnimBg="0"/>
      <p:bldP spid="43020" grpId="0" animBg="1"/>
      <p:bldP spid="43021" grpId="0" autoUpdateAnimBg="0"/>
      <p:bldP spid="43022" grpId="0" autoUpdateAnimBg="0"/>
      <p:bldP spid="43023" grpId="0" autoUpdateAnimBg="0"/>
      <p:bldP spid="43027" grpId="0" autoUpdateAnimBg="0"/>
      <p:bldP spid="4302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Rounding rules </a:t>
            </a:r>
          </a:p>
        </p:txBody>
      </p:sp>
      <p:sp>
        <p:nvSpPr>
          <p:cNvPr id="45059" name="Rectangle 3"/>
          <p:cNvSpPr>
            <a:spLocks noGrp="1" noChangeArrowheads="1"/>
          </p:cNvSpPr>
          <p:nvPr>
            <p:ph type="body" idx="1"/>
          </p:nvPr>
        </p:nvSpPr>
        <p:spPr>
          <a:noFill/>
          <a:ln/>
        </p:spPr>
        <p:txBody>
          <a:bodyPr lIns="92075" tIns="46038" rIns="92075" bIns="46038"/>
          <a:lstStyle/>
          <a:p>
            <a:r>
              <a:rPr lang="en-US"/>
              <a:t>look at the number behind the one you’re rounding.</a:t>
            </a:r>
          </a:p>
          <a:p>
            <a:r>
              <a:rPr lang="en-US"/>
              <a:t>If it is 0 to 4 don’t change it</a:t>
            </a:r>
          </a:p>
          <a:p>
            <a:r>
              <a:rPr lang="en-US"/>
              <a:t>If it is 5 to 9 make it one bigger</a:t>
            </a:r>
          </a:p>
          <a:p>
            <a:r>
              <a:rPr lang="en-US"/>
              <a:t>round 45.462 to four sig figs</a:t>
            </a:r>
          </a:p>
          <a:p>
            <a:r>
              <a:rPr lang="en-US"/>
              <a:t>to three sig figs</a:t>
            </a:r>
          </a:p>
          <a:p>
            <a:r>
              <a:rPr lang="en-US"/>
              <a:t>to two sig figs</a:t>
            </a:r>
          </a:p>
          <a:p>
            <a:r>
              <a:rPr lang="en-US"/>
              <a:t>to one sig fig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anim to="" calcmode="lin" valueType="num">
                                      <p:cBhvr>
                                        <p:cTn id="7" dur="1" fill="hold"/>
                                        <p:tgtEl>
                                          <p:spTgt spid="4505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5059">
                                            <p:txEl>
                                              <p:pRg st="1" end="1"/>
                                            </p:txEl>
                                          </p:spTgt>
                                        </p:tgtEl>
                                        <p:attrNameLst>
                                          <p:attrName>style.visibility</p:attrName>
                                        </p:attrNameLst>
                                      </p:cBhvr>
                                      <p:to>
                                        <p:strVal val="visible"/>
                                      </p:to>
                                    </p:set>
                                    <p:anim to="" calcmode="lin" valueType="num">
                                      <p:cBhvr>
                                        <p:cTn id="12" dur="1" fill="hold"/>
                                        <p:tgtEl>
                                          <p:spTgt spid="4505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5059">
                                            <p:txEl>
                                              <p:pRg st="2" end="2"/>
                                            </p:txEl>
                                          </p:spTgt>
                                        </p:tgtEl>
                                        <p:attrNameLst>
                                          <p:attrName>style.visibility</p:attrName>
                                        </p:attrNameLst>
                                      </p:cBhvr>
                                      <p:to>
                                        <p:strVal val="visible"/>
                                      </p:to>
                                    </p:set>
                                    <p:anim to="" calcmode="lin" valueType="num">
                                      <p:cBhvr>
                                        <p:cTn id="17" dur="1" fill="hold"/>
                                        <p:tgtEl>
                                          <p:spTgt spid="4505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5059">
                                            <p:txEl>
                                              <p:pRg st="3" end="3"/>
                                            </p:txEl>
                                          </p:spTgt>
                                        </p:tgtEl>
                                        <p:attrNameLst>
                                          <p:attrName>style.visibility</p:attrName>
                                        </p:attrNameLst>
                                      </p:cBhvr>
                                      <p:to>
                                        <p:strVal val="visible"/>
                                      </p:to>
                                    </p:set>
                                    <p:anim to="" calcmode="lin" valueType="num">
                                      <p:cBhvr>
                                        <p:cTn id="22" dur="1" fill="hold"/>
                                        <p:tgtEl>
                                          <p:spTgt spid="4505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45059">
                                            <p:txEl>
                                              <p:pRg st="4" end="4"/>
                                            </p:txEl>
                                          </p:spTgt>
                                        </p:tgtEl>
                                        <p:attrNameLst>
                                          <p:attrName>style.visibility</p:attrName>
                                        </p:attrNameLst>
                                      </p:cBhvr>
                                      <p:to>
                                        <p:strVal val="visible"/>
                                      </p:to>
                                    </p:set>
                                    <p:anim to="" calcmode="lin" valueType="num">
                                      <p:cBhvr>
                                        <p:cTn id="27" dur="1" fill="hold"/>
                                        <p:tgtEl>
                                          <p:spTgt spid="45059">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45059">
                                            <p:txEl>
                                              <p:pRg st="5" end="5"/>
                                            </p:txEl>
                                          </p:spTgt>
                                        </p:tgtEl>
                                        <p:attrNameLst>
                                          <p:attrName>style.visibility</p:attrName>
                                        </p:attrNameLst>
                                      </p:cBhvr>
                                      <p:to>
                                        <p:strVal val="visible"/>
                                      </p:to>
                                    </p:set>
                                    <p:anim to="" calcmode="lin" valueType="num">
                                      <p:cBhvr>
                                        <p:cTn id="32" dur="1" fill="hold"/>
                                        <p:tgtEl>
                                          <p:spTgt spid="45059">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45059">
                                            <p:txEl>
                                              <p:pRg st="6" end="6"/>
                                            </p:txEl>
                                          </p:spTgt>
                                        </p:tgtEl>
                                        <p:attrNameLst>
                                          <p:attrName>style.visibility</p:attrName>
                                        </p:attrNameLst>
                                      </p:cBhvr>
                                      <p:to>
                                        <p:strVal val="visible"/>
                                      </p:to>
                                    </p:set>
                                    <p:anim to="" calcmode="lin" valueType="num">
                                      <p:cBhvr>
                                        <p:cTn id="37" dur="1" fill="hold"/>
                                        <p:tgtEl>
                                          <p:spTgt spid="4505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Practice</a:t>
            </a:r>
          </a:p>
        </p:txBody>
      </p:sp>
      <p:sp>
        <p:nvSpPr>
          <p:cNvPr id="47107" name="Rectangle 3"/>
          <p:cNvSpPr>
            <a:spLocks noGrp="1" noChangeArrowheads="1"/>
          </p:cNvSpPr>
          <p:nvPr>
            <p:ph type="body" idx="1"/>
          </p:nvPr>
        </p:nvSpPr>
        <p:spPr>
          <a:noFill/>
          <a:ln/>
        </p:spPr>
        <p:txBody>
          <a:bodyPr lIns="92075" tIns="46038" rIns="92075" bIns="46038"/>
          <a:lstStyle/>
          <a:p>
            <a:r>
              <a:rPr lang="en-US" sz="2800"/>
              <a:t>4.8 + 6.8765</a:t>
            </a:r>
          </a:p>
          <a:p>
            <a:r>
              <a:rPr lang="en-US" sz="2800"/>
              <a:t>520 + 94.98</a:t>
            </a:r>
          </a:p>
          <a:p>
            <a:r>
              <a:rPr lang="en-US" sz="2800"/>
              <a:t>0.0045 + 2.113</a:t>
            </a:r>
          </a:p>
          <a:p>
            <a:r>
              <a:rPr lang="en-US" sz="2800"/>
              <a:t>6.0 x 10</a:t>
            </a:r>
            <a:r>
              <a:rPr lang="en-US" sz="2800" baseline="30000"/>
              <a:t>2</a:t>
            </a:r>
            <a:r>
              <a:rPr lang="en-US" sz="2800"/>
              <a:t> - 3.8 x 10</a:t>
            </a:r>
            <a:r>
              <a:rPr lang="en-US" sz="2800" baseline="30000"/>
              <a:t>3</a:t>
            </a:r>
            <a:r>
              <a:rPr lang="en-US" sz="2800"/>
              <a:t> </a:t>
            </a:r>
          </a:p>
          <a:p>
            <a:r>
              <a:rPr lang="en-US" sz="2800"/>
              <a:t>5.4 - 3.28</a:t>
            </a:r>
          </a:p>
          <a:p>
            <a:r>
              <a:rPr lang="en-US" sz="2800"/>
              <a:t>6.7 - .542</a:t>
            </a:r>
          </a:p>
          <a:p>
            <a:r>
              <a:rPr lang="en-US" sz="2800"/>
              <a:t>500 -126</a:t>
            </a:r>
          </a:p>
          <a:p>
            <a:r>
              <a:rPr lang="en-US" sz="2800"/>
              <a:t>6.0 x 10</a:t>
            </a:r>
            <a:r>
              <a:rPr lang="en-US" sz="2800" baseline="30000"/>
              <a:t>-2</a:t>
            </a:r>
            <a:r>
              <a:rPr lang="en-US" sz="2800"/>
              <a:t> - 3.8 x 10</a:t>
            </a:r>
            <a:r>
              <a:rPr lang="en-US" sz="2800" baseline="30000"/>
              <a:t>-3</a:t>
            </a:r>
            <a:r>
              <a:rPr lang="en-US" sz="2800"/>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anim to="" calcmode="lin" valueType="num">
                                      <p:cBhvr>
                                        <p:cTn id="7" dur="1" fill="hold"/>
                                        <p:tgtEl>
                                          <p:spTgt spid="471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7107">
                                            <p:txEl>
                                              <p:pRg st="1" end="1"/>
                                            </p:txEl>
                                          </p:spTgt>
                                        </p:tgtEl>
                                        <p:attrNameLst>
                                          <p:attrName>style.visibility</p:attrName>
                                        </p:attrNameLst>
                                      </p:cBhvr>
                                      <p:to>
                                        <p:strVal val="visible"/>
                                      </p:to>
                                    </p:set>
                                    <p:anim to="" calcmode="lin" valueType="num">
                                      <p:cBhvr>
                                        <p:cTn id="12" dur="1" fill="hold"/>
                                        <p:tgtEl>
                                          <p:spTgt spid="4710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7107">
                                            <p:txEl>
                                              <p:pRg st="2" end="2"/>
                                            </p:txEl>
                                          </p:spTgt>
                                        </p:tgtEl>
                                        <p:attrNameLst>
                                          <p:attrName>style.visibility</p:attrName>
                                        </p:attrNameLst>
                                      </p:cBhvr>
                                      <p:to>
                                        <p:strVal val="visible"/>
                                      </p:to>
                                    </p:set>
                                    <p:anim to="" calcmode="lin" valueType="num">
                                      <p:cBhvr>
                                        <p:cTn id="17" dur="1" fill="hold"/>
                                        <p:tgtEl>
                                          <p:spTgt spid="4710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7107">
                                            <p:txEl>
                                              <p:pRg st="3" end="3"/>
                                            </p:txEl>
                                          </p:spTgt>
                                        </p:tgtEl>
                                        <p:attrNameLst>
                                          <p:attrName>style.visibility</p:attrName>
                                        </p:attrNameLst>
                                      </p:cBhvr>
                                      <p:to>
                                        <p:strVal val="visible"/>
                                      </p:to>
                                    </p:set>
                                    <p:anim to="" calcmode="lin" valueType="num">
                                      <p:cBhvr>
                                        <p:cTn id="22" dur="1" fill="hold"/>
                                        <p:tgtEl>
                                          <p:spTgt spid="4710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47107">
                                            <p:txEl>
                                              <p:pRg st="4" end="4"/>
                                            </p:txEl>
                                          </p:spTgt>
                                        </p:tgtEl>
                                        <p:attrNameLst>
                                          <p:attrName>style.visibility</p:attrName>
                                        </p:attrNameLst>
                                      </p:cBhvr>
                                      <p:to>
                                        <p:strVal val="visible"/>
                                      </p:to>
                                    </p:set>
                                    <p:anim to="" calcmode="lin" valueType="num">
                                      <p:cBhvr>
                                        <p:cTn id="27" dur="1" fill="hold"/>
                                        <p:tgtEl>
                                          <p:spTgt spid="4710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47107">
                                            <p:txEl>
                                              <p:pRg st="5" end="5"/>
                                            </p:txEl>
                                          </p:spTgt>
                                        </p:tgtEl>
                                        <p:attrNameLst>
                                          <p:attrName>style.visibility</p:attrName>
                                        </p:attrNameLst>
                                      </p:cBhvr>
                                      <p:to>
                                        <p:strVal val="visible"/>
                                      </p:to>
                                    </p:set>
                                    <p:anim to="" calcmode="lin" valueType="num">
                                      <p:cBhvr>
                                        <p:cTn id="32" dur="1" fill="hold"/>
                                        <p:tgtEl>
                                          <p:spTgt spid="47107">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47107">
                                            <p:txEl>
                                              <p:pRg st="6" end="6"/>
                                            </p:txEl>
                                          </p:spTgt>
                                        </p:tgtEl>
                                        <p:attrNameLst>
                                          <p:attrName>style.visibility</p:attrName>
                                        </p:attrNameLst>
                                      </p:cBhvr>
                                      <p:to>
                                        <p:strVal val="visible"/>
                                      </p:to>
                                    </p:set>
                                    <p:anim to="" calcmode="lin" valueType="num">
                                      <p:cBhvr>
                                        <p:cTn id="37" dur="1" fill="hold"/>
                                        <p:tgtEl>
                                          <p:spTgt spid="47107">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47107">
                                            <p:txEl>
                                              <p:pRg st="7" end="7"/>
                                            </p:txEl>
                                          </p:spTgt>
                                        </p:tgtEl>
                                        <p:attrNameLst>
                                          <p:attrName>style.visibility</p:attrName>
                                        </p:attrNameLst>
                                      </p:cBhvr>
                                      <p:to>
                                        <p:strVal val="visible"/>
                                      </p:to>
                                    </p:set>
                                    <p:anim to="" calcmode="lin" valueType="num">
                                      <p:cBhvr>
                                        <p:cTn id="42" dur="1" fill="hold"/>
                                        <p:tgtEl>
                                          <p:spTgt spid="4710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Multiplication and Division</a:t>
            </a:r>
          </a:p>
        </p:txBody>
      </p:sp>
      <p:sp>
        <p:nvSpPr>
          <p:cNvPr id="49155" name="Rectangle 3"/>
          <p:cNvSpPr>
            <a:spLocks noGrp="1" noChangeArrowheads="1"/>
          </p:cNvSpPr>
          <p:nvPr>
            <p:ph type="body" idx="1"/>
          </p:nvPr>
        </p:nvSpPr>
        <p:spPr>
          <a:noFill/>
          <a:ln/>
        </p:spPr>
        <p:txBody>
          <a:bodyPr lIns="92075" tIns="46038" rIns="92075" bIns="46038"/>
          <a:lstStyle/>
          <a:p>
            <a:r>
              <a:rPr lang="en-US"/>
              <a:t>Rule is simpler</a:t>
            </a:r>
          </a:p>
          <a:p>
            <a:r>
              <a:rPr lang="en-US"/>
              <a:t>Same number of sig figs in the answer as the least in the question</a:t>
            </a:r>
          </a:p>
          <a:p>
            <a:r>
              <a:rPr lang="en-US"/>
              <a:t>3.6 x 653</a:t>
            </a:r>
          </a:p>
          <a:p>
            <a:r>
              <a:rPr lang="en-US"/>
              <a:t>2350.8</a:t>
            </a:r>
          </a:p>
          <a:p>
            <a:r>
              <a:rPr lang="en-US"/>
              <a:t>3.6 has 2 s.f. 653 has 3 s.f.</a:t>
            </a:r>
          </a:p>
          <a:p>
            <a:r>
              <a:rPr lang="en-US"/>
              <a:t>answer can only have 2 s.f.</a:t>
            </a:r>
          </a:p>
          <a:p>
            <a:r>
              <a:rPr lang="en-US"/>
              <a:t>2400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9155">
                                            <p:txEl>
                                              <p:pRg st="1" end="1"/>
                                            </p:txEl>
                                          </p:spTgt>
                                        </p:tgtEl>
                                        <p:attrNameLst>
                                          <p:attrName>style.visibility</p:attrName>
                                        </p:attrNameLst>
                                      </p:cBhvr>
                                      <p:to>
                                        <p:strVal val="visible"/>
                                      </p:to>
                                    </p:set>
                                    <p:anim to="" calcmode="lin" valueType="num">
                                      <p:cBhvr>
                                        <p:cTn id="12" dur="1" fill="hold"/>
                                        <p:tgtEl>
                                          <p:spTgt spid="4915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9155">
                                            <p:txEl>
                                              <p:pRg st="2" end="2"/>
                                            </p:txEl>
                                          </p:spTgt>
                                        </p:tgtEl>
                                        <p:attrNameLst>
                                          <p:attrName>style.visibility</p:attrName>
                                        </p:attrNameLst>
                                      </p:cBhvr>
                                      <p:to>
                                        <p:strVal val="visible"/>
                                      </p:to>
                                    </p:set>
                                    <p:anim to="" calcmode="lin" valueType="num">
                                      <p:cBhvr>
                                        <p:cTn id="17" dur="1" fill="hold"/>
                                        <p:tgtEl>
                                          <p:spTgt spid="4915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49155">
                                            <p:txEl>
                                              <p:pRg st="3" end="3"/>
                                            </p:txEl>
                                          </p:spTgt>
                                        </p:tgtEl>
                                        <p:attrNameLst>
                                          <p:attrName>style.visibility</p:attrName>
                                        </p:attrNameLst>
                                      </p:cBhvr>
                                      <p:to>
                                        <p:strVal val="visible"/>
                                      </p:to>
                                    </p:set>
                                    <p:anim to="" calcmode="lin" valueType="num">
                                      <p:cBhvr>
                                        <p:cTn id="22" dur="1" fill="hold"/>
                                        <p:tgtEl>
                                          <p:spTgt spid="4915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49155">
                                            <p:txEl>
                                              <p:pRg st="4" end="4"/>
                                            </p:txEl>
                                          </p:spTgt>
                                        </p:tgtEl>
                                        <p:attrNameLst>
                                          <p:attrName>style.visibility</p:attrName>
                                        </p:attrNameLst>
                                      </p:cBhvr>
                                      <p:to>
                                        <p:strVal val="visible"/>
                                      </p:to>
                                    </p:set>
                                    <p:anim to="" calcmode="lin" valueType="num">
                                      <p:cBhvr>
                                        <p:cTn id="27" dur="1" fill="hold"/>
                                        <p:tgtEl>
                                          <p:spTgt spid="4915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49155">
                                            <p:txEl>
                                              <p:pRg st="5" end="5"/>
                                            </p:txEl>
                                          </p:spTgt>
                                        </p:tgtEl>
                                        <p:attrNameLst>
                                          <p:attrName>style.visibility</p:attrName>
                                        </p:attrNameLst>
                                      </p:cBhvr>
                                      <p:to>
                                        <p:strVal val="visible"/>
                                      </p:to>
                                    </p:set>
                                    <p:anim to="" calcmode="lin" valueType="num">
                                      <p:cBhvr>
                                        <p:cTn id="32" dur="1" fill="hold"/>
                                        <p:tgtEl>
                                          <p:spTgt spid="49155">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49155">
                                            <p:txEl>
                                              <p:pRg st="6" end="6"/>
                                            </p:txEl>
                                          </p:spTgt>
                                        </p:tgtEl>
                                        <p:attrNameLst>
                                          <p:attrName>style.visibility</p:attrName>
                                        </p:attrNameLst>
                                      </p:cBhvr>
                                      <p:to>
                                        <p:strVal val="visible"/>
                                      </p:to>
                                    </p:set>
                                    <p:anim to="" calcmode="lin" valueType="num">
                                      <p:cBhvr>
                                        <p:cTn id="37" dur="1" fill="hold"/>
                                        <p:tgtEl>
                                          <p:spTgt spid="4915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Multiplication and Division</a:t>
            </a:r>
          </a:p>
        </p:txBody>
      </p:sp>
      <p:sp>
        <p:nvSpPr>
          <p:cNvPr id="51203" name="Rectangle 3"/>
          <p:cNvSpPr>
            <a:spLocks noGrp="1" noChangeArrowheads="1"/>
          </p:cNvSpPr>
          <p:nvPr>
            <p:ph type="body" idx="1"/>
          </p:nvPr>
        </p:nvSpPr>
        <p:spPr>
          <a:noFill/>
          <a:ln/>
        </p:spPr>
        <p:txBody>
          <a:bodyPr lIns="92075" tIns="46038" rIns="92075" bIns="46038"/>
          <a:lstStyle/>
          <a:p>
            <a:r>
              <a:rPr lang="en-US"/>
              <a:t>Same rules for division</a:t>
            </a:r>
          </a:p>
          <a:p>
            <a:r>
              <a:rPr lang="en-US"/>
              <a:t>practice </a:t>
            </a:r>
          </a:p>
          <a:p>
            <a:r>
              <a:rPr lang="en-US"/>
              <a:t>4.5 / 6.245</a:t>
            </a:r>
          </a:p>
          <a:p>
            <a:r>
              <a:rPr lang="en-US"/>
              <a:t>4.5 x 6.245</a:t>
            </a:r>
          </a:p>
          <a:p>
            <a:r>
              <a:rPr lang="en-US"/>
              <a:t>9.8764 x .043</a:t>
            </a:r>
          </a:p>
          <a:p>
            <a:r>
              <a:rPr lang="en-US"/>
              <a:t>3.876 / 1983</a:t>
            </a:r>
          </a:p>
          <a:p>
            <a:r>
              <a:rPr lang="en-US"/>
              <a:t>16547 / 714</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anim to="" calcmode="lin" valueType="num">
                                      <p:cBhvr>
                                        <p:cTn id="7" dur="1" fill="hold"/>
                                        <p:tgtEl>
                                          <p:spTgt spid="5120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1203">
                                            <p:txEl>
                                              <p:pRg st="1" end="1"/>
                                            </p:txEl>
                                          </p:spTgt>
                                        </p:tgtEl>
                                        <p:attrNameLst>
                                          <p:attrName>style.visibility</p:attrName>
                                        </p:attrNameLst>
                                      </p:cBhvr>
                                      <p:to>
                                        <p:strVal val="visible"/>
                                      </p:to>
                                    </p:set>
                                    <p:anim to="" calcmode="lin" valueType="num">
                                      <p:cBhvr>
                                        <p:cTn id="12" dur="1" fill="hold"/>
                                        <p:tgtEl>
                                          <p:spTgt spid="5120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1203">
                                            <p:txEl>
                                              <p:pRg st="2" end="2"/>
                                            </p:txEl>
                                          </p:spTgt>
                                        </p:tgtEl>
                                        <p:attrNameLst>
                                          <p:attrName>style.visibility</p:attrName>
                                        </p:attrNameLst>
                                      </p:cBhvr>
                                      <p:to>
                                        <p:strVal val="visible"/>
                                      </p:to>
                                    </p:set>
                                    <p:anim to="" calcmode="lin" valueType="num">
                                      <p:cBhvr>
                                        <p:cTn id="17" dur="1" fill="hold"/>
                                        <p:tgtEl>
                                          <p:spTgt spid="5120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51203">
                                            <p:txEl>
                                              <p:pRg st="3" end="3"/>
                                            </p:txEl>
                                          </p:spTgt>
                                        </p:tgtEl>
                                        <p:attrNameLst>
                                          <p:attrName>style.visibility</p:attrName>
                                        </p:attrNameLst>
                                      </p:cBhvr>
                                      <p:to>
                                        <p:strVal val="visible"/>
                                      </p:to>
                                    </p:set>
                                    <p:anim to="" calcmode="lin" valueType="num">
                                      <p:cBhvr>
                                        <p:cTn id="22" dur="1" fill="hold"/>
                                        <p:tgtEl>
                                          <p:spTgt spid="5120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51203">
                                            <p:txEl>
                                              <p:pRg st="4" end="4"/>
                                            </p:txEl>
                                          </p:spTgt>
                                        </p:tgtEl>
                                        <p:attrNameLst>
                                          <p:attrName>style.visibility</p:attrName>
                                        </p:attrNameLst>
                                      </p:cBhvr>
                                      <p:to>
                                        <p:strVal val="visible"/>
                                      </p:to>
                                    </p:set>
                                    <p:anim to="" calcmode="lin" valueType="num">
                                      <p:cBhvr>
                                        <p:cTn id="27" dur="1" fill="hold"/>
                                        <p:tgtEl>
                                          <p:spTgt spid="5120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51203">
                                            <p:txEl>
                                              <p:pRg st="5" end="5"/>
                                            </p:txEl>
                                          </p:spTgt>
                                        </p:tgtEl>
                                        <p:attrNameLst>
                                          <p:attrName>style.visibility</p:attrName>
                                        </p:attrNameLst>
                                      </p:cBhvr>
                                      <p:to>
                                        <p:strVal val="visible"/>
                                      </p:to>
                                    </p:set>
                                    <p:anim to="" calcmode="lin" valueType="num">
                                      <p:cBhvr>
                                        <p:cTn id="32" dur="1" fill="hold"/>
                                        <p:tgtEl>
                                          <p:spTgt spid="5120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51203">
                                            <p:txEl>
                                              <p:pRg st="6" end="6"/>
                                            </p:txEl>
                                          </p:spTgt>
                                        </p:tgtEl>
                                        <p:attrNameLst>
                                          <p:attrName>style.visibility</p:attrName>
                                        </p:attrNameLst>
                                      </p:cBhvr>
                                      <p:to>
                                        <p:strVal val="visible"/>
                                      </p:to>
                                    </p:set>
                                    <p:anim to="" calcmode="lin" valueType="num">
                                      <p:cBhvr>
                                        <p:cTn id="37" dur="1" fill="hold"/>
                                        <p:tgtEl>
                                          <p:spTgt spid="5120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1622425"/>
            <a:ext cx="7772400" cy="717550"/>
          </a:xfrm>
          <a:noFill/>
          <a:ln/>
        </p:spPr>
        <p:txBody>
          <a:bodyPr lIns="92075" tIns="46038" rIns="92075" bIns="46038" anchorCtr="0">
            <a:spAutoFit/>
          </a:bodyPr>
          <a:lstStyle/>
          <a:p>
            <a:r>
              <a:rPr lang="en-US"/>
              <a:t>The Metric System</a:t>
            </a:r>
          </a:p>
        </p:txBody>
      </p:sp>
      <p:sp>
        <p:nvSpPr>
          <p:cNvPr id="53251" name="Rectangle 3"/>
          <p:cNvSpPr>
            <a:spLocks noGrp="1" noChangeArrowheads="1"/>
          </p:cNvSpPr>
          <p:nvPr>
            <p:ph type="subTitle" idx="1"/>
          </p:nvPr>
        </p:nvSpPr>
        <p:spPr>
          <a:noFill/>
          <a:ln/>
        </p:spPr>
        <p:txBody>
          <a:bodyPr lIns="92075" tIns="46038" rIns="92075" bIns="46038" anchor="t"/>
          <a:lstStyle/>
          <a:p>
            <a:pPr marL="342900" indent="-342900"/>
            <a:r>
              <a:rPr lang="en-US"/>
              <a:t>An easy way to measure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atin typeface="Arial" charset="0"/>
              </a:rPr>
              <a:t>SI System</a:t>
            </a:r>
          </a:p>
        </p:txBody>
      </p:sp>
      <p:sp>
        <p:nvSpPr>
          <p:cNvPr id="140291" name="Rectangle 3"/>
          <p:cNvSpPr>
            <a:spLocks noGrp="1" noChangeArrowheads="1"/>
          </p:cNvSpPr>
          <p:nvPr>
            <p:ph type="body" idx="1"/>
          </p:nvPr>
        </p:nvSpPr>
        <p:spPr/>
        <p:txBody>
          <a:bodyPr/>
          <a:lstStyle/>
          <a:p>
            <a:r>
              <a:rPr lang="en-US" sz="2700"/>
              <a:t>The International System of Units</a:t>
            </a:r>
          </a:p>
          <a:p>
            <a:r>
              <a:rPr lang="en-US" sz="2700"/>
              <a:t>Derived Units Commonly Used in Chemistry</a:t>
            </a:r>
          </a:p>
          <a:p>
            <a:r>
              <a:rPr lang="en-US" sz="2700"/>
              <a:t>Area and Volume:  Derived Units</a:t>
            </a:r>
          </a:p>
          <a:p>
            <a:r>
              <a:rPr lang="en-US" sz="2700"/>
              <a:t>Prefixes in the SI System</a:t>
            </a:r>
          </a:p>
        </p:txBody>
      </p:sp>
      <p:sp>
        <p:nvSpPr>
          <p:cNvPr id="140292"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Measuring</a:t>
            </a:r>
          </a:p>
        </p:txBody>
      </p:sp>
      <p:sp>
        <p:nvSpPr>
          <p:cNvPr id="55299" name="Rectangle 3"/>
          <p:cNvSpPr>
            <a:spLocks noGrp="1" noChangeArrowheads="1"/>
          </p:cNvSpPr>
          <p:nvPr>
            <p:ph type="body" idx="1"/>
          </p:nvPr>
        </p:nvSpPr>
        <p:spPr>
          <a:noFill/>
          <a:ln/>
        </p:spPr>
        <p:txBody>
          <a:bodyPr lIns="92075" tIns="46038" rIns="92075" bIns="46038"/>
          <a:lstStyle/>
          <a:p>
            <a:r>
              <a:rPr lang="en-US" sz="2800"/>
              <a:t>The numbers are only half of a measurement</a:t>
            </a:r>
          </a:p>
          <a:p>
            <a:pPr lvl="1"/>
            <a:r>
              <a:rPr lang="en-US" sz="2300"/>
              <a:t>Measurement  =  number  + unit</a:t>
            </a:r>
          </a:p>
          <a:p>
            <a:r>
              <a:rPr lang="en-US" sz="2800"/>
              <a:t>It is 10 long</a:t>
            </a:r>
          </a:p>
          <a:p>
            <a:r>
              <a:rPr lang="en-US" sz="2800"/>
              <a:t>10 what.</a:t>
            </a:r>
          </a:p>
          <a:p>
            <a:r>
              <a:rPr lang="en-US" sz="2800"/>
              <a:t>Numbers without units are meaningless.</a:t>
            </a:r>
          </a:p>
          <a:p>
            <a:r>
              <a:rPr lang="en-US" sz="2800"/>
              <a:t>How many feet in a yard</a:t>
            </a:r>
          </a:p>
          <a:p>
            <a:r>
              <a:rPr lang="en-US" sz="2800"/>
              <a:t>A mile</a:t>
            </a:r>
          </a:p>
          <a:p>
            <a:r>
              <a:rPr lang="en-US" sz="2800"/>
              <a:t>A rod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29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1000"/>
                                        <p:tgtEl>
                                          <p:spTgt spid="55299">
                                            <p:txEl>
                                              <p:pRg st="1" end="1"/>
                                            </p:txEl>
                                          </p:spTgt>
                                        </p:tgtEl>
                                      </p:cBhvr>
                                    </p:animEffect>
                                    <p:anim calcmode="lin" valueType="num">
                                      <p:cBhvr>
                                        <p:cTn id="13"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52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Effect transition="in" filter="fade">
                                      <p:cBhvr>
                                        <p:cTn id="19" dur="1000"/>
                                        <p:tgtEl>
                                          <p:spTgt spid="55299">
                                            <p:txEl>
                                              <p:pRg st="2" end="2"/>
                                            </p:txEl>
                                          </p:spTgt>
                                        </p:tgtEl>
                                      </p:cBhvr>
                                    </p:animEffect>
                                    <p:anim calcmode="lin" valueType="num">
                                      <p:cBhvr>
                                        <p:cTn id="20" dur="1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52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5299">
                                            <p:txEl>
                                              <p:pRg st="3" end="3"/>
                                            </p:txEl>
                                          </p:spTgt>
                                        </p:tgtEl>
                                        <p:attrNameLst>
                                          <p:attrName>style.visibility</p:attrName>
                                        </p:attrNameLst>
                                      </p:cBhvr>
                                      <p:to>
                                        <p:strVal val="visible"/>
                                      </p:to>
                                    </p:set>
                                    <p:animEffect transition="in" filter="fade">
                                      <p:cBhvr>
                                        <p:cTn id="26" dur="1000"/>
                                        <p:tgtEl>
                                          <p:spTgt spid="55299">
                                            <p:txEl>
                                              <p:pRg st="3" end="3"/>
                                            </p:txEl>
                                          </p:spTgt>
                                        </p:tgtEl>
                                      </p:cBhvr>
                                    </p:animEffect>
                                    <p:anim calcmode="lin" valueType="num">
                                      <p:cBhvr>
                                        <p:cTn id="27" dur="10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52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5299">
                                            <p:txEl>
                                              <p:pRg st="4" end="4"/>
                                            </p:txEl>
                                          </p:spTgt>
                                        </p:tgtEl>
                                        <p:attrNameLst>
                                          <p:attrName>style.visibility</p:attrName>
                                        </p:attrNameLst>
                                      </p:cBhvr>
                                      <p:to>
                                        <p:strVal val="visible"/>
                                      </p:to>
                                    </p:set>
                                    <p:animEffect transition="in" filter="fade">
                                      <p:cBhvr>
                                        <p:cTn id="33" dur="1000"/>
                                        <p:tgtEl>
                                          <p:spTgt spid="55299">
                                            <p:txEl>
                                              <p:pRg st="4" end="4"/>
                                            </p:txEl>
                                          </p:spTgt>
                                        </p:tgtEl>
                                      </p:cBhvr>
                                    </p:animEffect>
                                    <p:anim calcmode="lin" valueType="num">
                                      <p:cBhvr>
                                        <p:cTn id="34" dur="10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52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5299">
                                            <p:txEl>
                                              <p:pRg st="5" end="5"/>
                                            </p:txEl>
                                          </p:spTgt>
                                        </p:tgtEl>
                                        <p:attrNameLst>
                                          <p:attrName>style.visibility</p:attrName>
                                        </p:attrNameLst>
                                      </p:cBhvr>
                                      <p:to>
                                        <p:strVal val="visible"/>
                                      </p:to>
                                    </p:set>
                                    <p:animEffect transition="in" filter="fade">
                                      <p:cBhvr>
                                        <p:cTn id="40" dur="1000"/>
                                        <p:tgtEl>
                                          <p:spTgt spid="55299">
                                            <p:txEl>
                                              <p:pRg st="5" end="5"/>
                                            </p:txEl>
                                          </p:spTgt>
                                        </p:tgtEl>
                                      </p:cBhvr>
                                    </p:animEffect>
                                    <p:anim calcmode="lin" valueType="num">
                                      <p:cBhvr>
                                        <p:cTn id="41" dur="10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52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55299">
                                            <p:txEl>
                                              <p:pRg st="6" end="6"/>
                                            </p:txEl>
                                          </p:spTgt>
                                        </p:tgtEl>
                                        <p:attrNameLst>
                                          <p:attrName>style.visibility</p:attrName>
                                        </p:attrNameLst>
                                      </p:cBhvr>
                                      <p:to>
                                        <p:strVal val="visible"/>
                                      </p:to>
                                    </p:set>
                                    <p:animEffect transition="in" filter="fade">
                                      <p:cBhvr>
                                        <p:cTn id="47" dur="1000"/>
                                        <p:tgtEl>
                                          <p:spTgt spid="55299">
                                            <p:txEl>
                                              <p:pRg st="6" end="6"/>
                                            </p:txEl>
                                          </p:spTgt>
                                        </p:tgtEl>
                                      </p:cBhvr>
                                    </p:animEffect>
                                    <p:anim calcmode="lin" valueType="num">
                                      <p:cBhvr>
                                        <p:cTn id="48" dur="10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552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55299">
                                            <p:txEl>
                                              <p:pRg st="7" end="7"/>
                                            </p:txEl>
                                          </p:spTgt>
                                        </p:tgtEl>
                                        <p:attrNameLst>
                                          <p:attrName>style.visibility</p:attrName>
                                        </p:attrNameLst>
                                      </p:cBhvr>
                                      <p:to>
                                        <p:strVal val="visible"/>
                                      </p:to>
                                    </p:set>
                                    <p:animEffect transition="in" filter="fade">
                                      <p:cBhvr>
                                        <p:cTn id="54" dur="1000"/>
                                        <p:tgtEl>
                                          <p:spTgt spid="55299">
                                            <p:txEl>
                                              <p:pRg st="7" end="7"/>
                                            </p:txEl>
                                          </p:spTgt>
                                        </p:tgtEl>
                                      </p:cBhvr>
                                    </p:animEffect>
                                    <p:anim calcmode="lin" valueType="num">
                                      <p:cBhvr>
                                        <p:cTn id="55" dur="10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552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The Metric System</a:t>
            </a:r>
          </a:p>
        </p:txBody>
      </p:sp>
      <p:sp>
        <p:nvSpPr>
          <p:cNvPr id="57347" name="Rectangle 3"/>
          <p:cNvSpPr>
            <a:spLocks noGrp="1" noChangeArrowheads="1"/>
          </p:cNvSpPr>
          <p:nvPr>
            <p:ph type="body" idx="1"/>
          </p:nvPr>
        </p:nvSpPr>
        <p:spPr>
          <a:xfrm>
            <a:off x="762000" y="1905000"/>
            <a:ext cx="7696200" cy="4011613"/>
          </a:xfrm>
          <a:noFill/>
          <a:ln/>
        </p:spPr>
        <p:txBody>
          <a:bodyPr lIns="92075" tIns="46038" rIns="92075" bIns="46038"/>
          <a:lstStyle/>
          <a:p>
            <a:r>
              <a:rPr lang="en-US" sz="2800"/>
              <a:t>Easier to use because it is a decimal system</a:t>
            </a:r>
          </a:p>
          <a:p>
            <a:r>
              <a:rPr lang="en-US" sz="2800"/>
              <a:t>Every conversion is by some power of 10.</a:t>
            </a:r>
          </a:p>
          <a:p>
            <a:r>
              <a:rPr lang="en-US" sz="2800"/>
              <a:t>A metric unit has two parts</a:t>
            </a:r>
          </a:p>
          <a:p>
            <a:r>
              <a:rPr lang="en-US" sz="2800"/>
              <a:t>A prefix and a base unit.</a:t>
            </a:r>
          </a:p>
          <a:p>
            <a:r>
              <a:rPr lang="en-US" sz="2800"/>
              <a:t>prefix tells you how many times to divide or multiply by 10.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anim calcmode="lin" valueType="num">
                                      <p:cBhvr>
                                        <p:cTn id="8"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Effect transition="in" filter="fade">
                                      <p:cBhvr>
                                        <p:cTn id="14" dur="1000"/>
                                        <p:tgtEl>
                                          <p:spTgt spid="57347">
                                            <p:txEl>
                                              <p:pRg st="1" end="1"/>
                                            </p:txEl>
                                          </p:spTgt>
                                        </p:tgtEl>
                                      </p:cBhvr>
                                    </p:animEffect>
                                    <p:anim calcmode="lin" valueType="num">
                                      <p:cBhvr>
                                        <p:cTn id="15"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73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7347">
                                            <p:txEl>
                                              <p:pRg st="2" end="2"/>
                                            </p:txEl>
                                          </p:spTgt>
                                        </p:tgtEl>
                                        <p:attrNameLst>
                                          <p:attrName>style.visibility</p:attrName>
                                        </p:attrNameLst>
                                      </p:cBhvr>
                                      <p:to>
                                        <p:strVal val="visible"/>
                                      </p:to>
                                    </p:set>
                                    <p:animEffect transition="in" filter="fade">
                                      <p:cBhvr>
                                        <p:cTn id="21" dur="1000"/>
                                        <p:tgtEl>
                                          <p:spTgt spid="57347">
                                            <p:txEl>
                                              <p:pRg st="2" end="2"/>
                                            </p:txEl>
                                          </p:spTgt>
                                        </p:tgtEl>
                                      </p:cBhvr>
                                    </p:animEffect>
                                    <p:anim calcmode="lin" valueType="num">
                                      <p:cBhvr>
                                        <p:cTn id="22"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73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7347">
                                            <p:txEl>
                                              <p:pRg st="3" end="3"/>
                                            </p:txEl>
                                          </p:spTgt>
                                        </p:tgtEl>
                                        <p:attrNameLst>
                                          <p:attrName>style.visibility</p:attrName>
                                        </p:attrNameLst>
                                      </p:cBhvr>
                                      <p:to>
                                        <p:strVal val="visible"/>
                                      </p:to>
                                    </p:set>
                                    <p:animEffect transition="in" filter="fade">
                                      <p:cBhvr>
                                        <p:cTn id="28" dur="1000"/>
                                        <p:tgtEl>
                                          <p:spTgt spid="57347">
                                            <p:txEl>
                                              <p:pRg st="3" end="3"/>
                                            </p:txEl>
                                          </p:spTgt>
                                        </p:tgtEl>
                                      </p:cBhvr>
                                    </p:animEffect>
                                    <p:anim calcmode="lin" valueType="num">
                                      <p:cBhvr>
                                        <p:cTn id="29"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73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7347">
                                            <p:txEl>
                                              <p:pRg st="4" end="4"/>
                                            </p:txEl>
                                          </p:spTgt>
                                        </p:tgtEl>
                                        <p:attrNameLst>
                                          <p:attrName>style.visibility</p:attrName>
                                        </p:attrNameLst>
                                      </p:cBhvr>
                                      <p:to>
                                        <p:strVal val="visible"/>
                                      </p:to>
                                    </p:set>
                                    <p:animEffect transition="in" filter="fade">
                                      <p:cBhvr>
                                        <p:cTn id="35" dur="1000"/>
                                        <p:tgtEl>
                                          <p:spTgt spid="57347">
                                            <p:txEl>
                                              <p:pRg st="4" end="4"/>
                                            </p:txEl>
                                          </p:spTgt>
                                        </p:tgtEl>
                                      </p:cBhvr>
                                    </p:animEffect>
                                    <p:anim calcmode="lin" valueType="num">
                                      <p:cBhvr>
                                        <p:cTn id="36"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73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B. SI Units</a:t>
            </a:r>
          </a:p>
        </p:txBody>
      </p:sp>
      <p:sp>
        <p:nvSpPr>
          <p:cNvPr id="290819" name="Text Box 3"/>
          <p:cNvSpPr txBox="1">
            <a:spLocks noChangeArrowheads="1"/>
          </p:cNvSpPr>
          <p:nvPr/>
        </p:nvSpPr>
        <p:spPr bwMode="auto">
          <a:xfrm>
            <a:off x="533400" y="1743075"/>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a:latin typeface="Arial Narrow" pitchFamily="34" charset="0"/>
              </a:rPr>
              <a:t>Quantity</a:t>
            </a:r>
          </a:p>
        </p:txBody>
      </p:sp>
      <p:sp>
        <p:nvSpPr>
          <p:cNvPr id="290820" name="Text Box 4"/>
          <p:cNvSpPr txBox="1">
            <a:spLocks noChangeArrowheads="1"/>
          </p:cNvSpPr>
          <p:nvPr/>
        </p:nvSpPr>
        <p:spPr bwMode="auto">
          <a:xfrm>
            <a:off x="4381500" y="1743075"/>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latin typeface="Arial Narrow" pitchFamily="34" charset="0"/>
              </a:rPr>
              <a:t>Base Unit</a:t>
            </a:r>
          </a:p>
        </p:txBody>
      </p:sp>
      <p:sp>
        <p:nvSpPr>
          <p:cNvPr id="290821" name="Text Box 5"/>
          <p:cNvSpPr txBox="1">
            <a:spLocks noChangeArrowheads="1"/>
          </p:cNvSpPr>
          <p:nvPr/>
        </p:nvSpPr>
        <p:spPr bwMode="auto">
          <a:xfrm>
            <a:off x="6992938" y="1743075"/>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latin typeface="Arial Narrow" pitchFamily="34" charset="0"/>
              </a:rPr>
              <a:t>Abbrev.</a:t>
            </a:r>
          </a:p>
        </p:txBody>
      </p:sp>
      <p:sp>
        <p:nvSpPr>
          <p:cNvPr id="290822" name="Line 6"/>
          <p:cNvSpPr>
            <a:spLocks noChangeShapeType="1"/>
          </p:cNvSpPr>
          <p:nvPr/>
        </p:nvSpPr>
        <p:spPr bwMode="auto">
          <a:xfrm>
            <a:off x="533400" y="2362200"/>
            <a:ext cx="8077200" cy="0"/>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0823" name="Line 7"/>
          <p:cNvSpPr>
            <a:spLocks noChangeShapeType="1"/>
          </p:cNvSpPr>
          <p:nvPr/>
        </p:nvSpPr>
        <p:spPr bwMode="auto">
          <a:xfrm>
            <a:off x="2520950" y="1708150"/>
            <a:ext cx="7938" cy="4614863"/>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0824" name="Line 8"/>
          <p:cNvSpPr>
            <a:spLocks noChangeShapeType="1"/>
          </p:cNvSpPr>
          <p:nvPr/>
        </p:nvSpPr>
        <p:spPr bwMode="auto">
          <a:xfrm>
            <a:off x="6899275" y="1690688"/>
            <a:ext cx="0" cy="4614862"/>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0825" name="Text Box 9"/>
          <p:cNvSpPr txBox="1">
            <a:spLocks noChangeArrowheads="1"/>
          </p:cNvSpPr>
          <p:nvPr/>
        </p:nvSpPr>
        <p:spPr bwMode="auto">
          <a:xfrm>
            <a:off x="533400" y="2514600"/>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b="0">
                <a:latin typeface="Arial Narrow" pitchFamily="34" charset="0"/>
              </a:rPr>
              <a:t>Length</a:t>
            </a:r>
          </a:p>
        </p:txBody>
      </p:sp>
      <p:sp>
        <p:nvSpPr>
          <p:cNvPr id="290826" name="Text Box 10"/>
          <p:cNvSpPr txBox="1">
            <a:spLocks noChangeArrowheads="1"/>
          </p:cNvSpPr>
          <p:nvPr/>
        </p:nvSpPr>
        <p:spPr bwMode="auto">
          <a:xfrm>
            <a:off x="533400" y="3352800"/>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b="0">
                <a:latin typeface="Arial Narrow" pitchFamily="34" charset="0"/>
              </a:rPr>
              <a:t>Mass</a:t>
            </a:r>
          </a:p>
        </p:txBody>
      </p:sp>
      <p:sp>
        <p:nvSpPr>
          <p:cNvPr id="290827" name="Text Box 11"/>
          <p:cNvSpPr txBox="1">
            <a:spLocks noChangeArrowheads="1"/>
          </p:cNvSpPr>
          <p:nvPr/>
        </p:nvSpPr>
        <p:spPr bwMode="auto">
          <a:xfrm>
            <a:off x="533400" y="4191000"/>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b="0">
                <a:latin typeface="Arial Narrow" pitchFamily="34" charset="0"/>
              </a:rPr>
              <a:t>Time</a:t>
            </a:r>
          </a:p>
        </p:txBody>
      </p:sp>
      <p:sp>
        <p:nvSpPr>
          <p:cNvPr id="290828" name="Text Box 12"/>
          <p:cNvSpPr txBox="1">
            <a:spLocks noChangeArrowheads="1"/>
          </p:cNvSpPr>
          <p:nvPr/>
        </p:nvSpPr>
        <p:spPr bwMode="auto">
          <a:xfrm>
            <a:off x="533400" y="4953000"/>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b="0">
                <a:latin typeface="Arial Narrow" pitchFamily="34" charset="0"/>
              </a:rPr>
              <a:t>Temp</a:t>
            </a:r>
          </a:p>
        </p:txBody>
      </p:sp>
      <p:sp>
        <p:nvSpPr>
          <p:cNvPr id="290829" name="Text Box 13"/>
          <p:cNvSpPr txBox="1">
            <a:spLocks noChangeArrowheads="1"/>
          </p:cNvSpPr>
          <p:nvPr/>
        </p:nvSpPr>
        <p:spPr bwMode="auto">
          <a:xfrm>
            <a:off x="4381500" y="2514600"/>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meter</a:t>
            </a:r>
          </a:p>
        </p:txBody>
      </p:sp>
      <p:sp>
        <p:nvSpPr>
          <p:cNvPr id="290830" name="Text Box 14"/>
          <p:cNvSpPr txBox="1">
            <a:spLocks noChangeArrowheads="1"/>
          </p:cNvSpPr>
          <p:nvPr/>
        </p:nvSpPr>
        <p:spPr bwMode="auto">
          <a:xfrm>
            <a:off x="4381500" y="3352800"/>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kilogram</a:t>
            </a:r>
          </a:p>
        </p:txBody>
      </p:sp>
      <p:sp>
        <p:nvSpPr>
          <p:cNvPr id="290831" name="Text Box 15"/>
          <p:cNvSpPr txBox="1">
            <a:spLocks noChangeArrowheads="1"/>
          </p:cNvSpPr>
          <p:nvPr/>
        </p:nvSpPr>
        <p:spPr bwMode="auto">
          <a:xfrm>
            <a:off x="4381500" y="4191000"/>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second</a:t>
            </a:r>
          </a:p>
        </p:txBody>
      </p:sp>
      <p:sp>
        <p:nvSpPr>
          <p:cNvPr id="290832" name="Text Box 16"/>
          <p:cNvSpPr txBox="1">
            <a:spLocks noChangeArrowheads="1"/>
          </p:cNvSpPr>
          <p:nvPr/>
        </p:nvSpPr>
        <p:spPr bwMode="auto">
          <a:xfrm>
            <a:off x="4381500" y="4953000"/>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Kelvin</a:t>
            </a:r>
          </a:p>
        </p:txBody>
      </p:sp>
      <p:sp>
        <p:nvSpPr>
          <p:cNvPr id="290833" name="Text Box 17"/>
          <p:cNvSpPr txBox="1">
            <a:spLocks noChangeArrowheads="1"/>
          </p:cNvSpPr>
          <p:nvPr/>
        </p:nvSpPr>
        <p:spPr bwMode="auto">
          <a:xfrm>
            <a:off x="6992938" y="25146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m</a:t>
            </a:r>
          </a:p>
        </p:txBody>
      </p:sp>
      <p:sp>
        <p:nvSpPr>
          <p:cNvPr id="290834" name="Text Box 18"/>
          <p:cNvSpPr txBox="1">
            <a:spLocks noChangeArrowheads="1"/>
          </p:cNvSpPr>
          <p:nvPr/>
        </p:nvSpPr>
        <p:spPr bwMode="auto">
          <a:xfrm>
            <a:off x="6992938" y="33528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kg</a:t>
            </a:r>
          </a:p>
        </p:txBody>
      </p:sp>
      <p:sp>
        <p:nvSpPr>
          <p:cNvPr id="290835" name="Text Box 19"/>
          <p:cNvSpPr txBox="1">
            <a:spLocks noChangeArrowheads="1"/>
          </p:cNvSpPr>
          <p:nvPr/>
        </p:nvSpPr>
        <p:spPr bwMode="auto">
          <a:xfrm>
            <a:off x="6992938" y="41910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s</a:t>
            </a:r>
          </a:p>
        </p:txBody>
      </p:sp>
      <p:sp>
        <p:nvSpPr>
          <p:cNvPr id="290836" name="Text Box 20"/>
          <p:cNvSpPr txBox="1">
            <a:spLocks noChangeArrowheads="1"/>
          </p:cNvSpPr>
          <p:nvPr/>
        </p:nvSpPr>
        <p:spPr bwMode="auto">
          <a:xfrm>
            <a:off x="6992938" y="49530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K</a:t>
            </a:r>
          </a:p>
        </p:txBody>
      </p:sp>
      <p:sp>
        <p:nvSpPr>
          <p:cNvPr id="290837" name="Text Box 21"/>
          <p:cNvSpPr txBox="1">
            <a:spLocks noChangeArrowheads="1"/>
          </p:cNvSpPr>
          <p:nvPr/>
        </p:nvSpPr>
        <p:spPr bwMode="auto">
          <a:xfrm>
            <a:off x="533400" y="5715000"/>
            <a:ext cx="25908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200" b="0">
                <a:latin typeface="Arial Narrow" pitchFamily="34" charset="0"/>
              </a:rPr>
              <a:t>Amount</a:t>
            </a:r>
          </a:p>
        </p:txBody>
      </p:sp>
      <p:sp>
        <p:nvSpPr>
          <p:cNvPr id="290838" name="Text Box 22"/>
          <p:cNvSpPr txBox="1">
            <a:spLocks noChangeArrowheads="1"/>
          </p:cNvSpPr>
          <p:nvPr/>
        </p:nvSpPr>
        <p:spPr bwMode="auto">
          <a:xfrm>
            <a:off x="4381500" y="5715000"/>
            <a:ext cx="2590800"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mole</a:t>
            </a:r>
          </a:p>
        </p:txBody>
      </p:sp>
      <p:sp>
        <p:nvSpPr>
          <p:cNvPr id="290839" name="Text Box 23"/>
          <p:cNvSpPr txBox="1">
            <a:spLocks noChangeArrowheads="1"/>
          </p:cNvSpPr>
          <p:nvPr/>
        </p:nvSpPr>
        <p:spPr bwMode="auto">
          <a:xfrm>
            <a:off x="7078663" y="5715000"/>
            <a:ext cx="1446212"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a:latin typeface="Arial Narrow" pitchFamily="34" charset="0"/>
              </a:rPr>
              <a:t>mol</a:t>
            </a:r>
          </a:p>
        </p:txBody>
      </p:sp>
      <p:sp>
        <p:nvSpPr>
          <p:cNvPr id="290840" name="Line 24"/>
          <p:cNvSpPr>
            <a:spLocks noChangeShapeType="1"/>
          </p:cNvSpPr>
          <p:nvPr/>
        </p:nvSpPr>
        <p:spPr bwMode="auto">
          <a:xfrm flipH="1">
            <a:off x="4478338" y="1719263"/>
            <a:ext cx="0" cy="4576762"/>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0841" name="Text Box 25"/>
          <p:cNvSpPr txBox="1">
            <a:spLocks noChangeArrowheads="1"/>
          </p:cNvSpPr>
          <p:nvPr/>
        </p:nvSpPr>
        <p:spPr bwMode="auto">
          <a:xfrm>
            <a:off x="2649538" y="1743075"/>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a:latin typeface="Arial Narrow" pitchFamily="34" charset="0"/>
              </a:rPr>
              <a:t>Symbol</a:t>
            </a:r>
          </a:p>
        </p:txBody>
      </p:sp>
      <p:sp>
        <p:nvSpPr>
          <p:cNvPr id="290842" name="Text Box 26"/>
          <p:cNvSpPr txBox="1">
            <a:spLocks noChangeArrowheads="1"/>
          </p:cNvSpPr>
          <p:nvPr/>
        </p:nvSpPr>
        <p:spPr bwMode="auto">
          <a:xfrm>
            <a:off x="2649538" y="25146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i="1">
                <a:latin typeface="Times New Roman" pitchFamily="18" charset="0"/>
              </a:rPr>
              <a:t>l</a:t>
            </a:r>
          </a:p>
        </p:txBody>
      </p:sp>
      <p:sp>
        <p:nvSpPr>
          <p:cNvPr id="290843" name="Text Box 27"/>
          <p:cNvSpPr txBox="1">
            <a:spLocks noChangeArrowheads="1"/>
          </p:cNvSpPr>
          <p:nvPr/>
        </p:nvSpPr>
        <p:spPr bwMode="auto">
          <a:xfrm>
            <a:off x="2649538" y="33528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i="1">
                <a:latin typeface="Times New Roman" pitchFamily="18" charset="0"/>
              </a:rPr>
              <a:t>m</a:t>
            </a:r>
          </a:p>
        </p:txBody>
      </p:sp>
      <p:sp>
        <p:nvSpPr>
          <p:cNvPr id="290844" name="Text Box 28"/>
          <p:cNvSpPr txBox="1">
            <a:spLocks noChangeArrowheads="1"/>
          </p:cNvSpPr>
          <p:nvPr/>
        </p:nvSpPr>
        <p:spPr bwMode="auto">
          <a:xfrm>
            <a:off x="2649538" y="41910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i="1">
                <a:latin typeface="Times New Roman" pitchFamily="18" charset="0"/>
              </a:rPr>
              <a:t>t</a:t>
            </a:r>
          </a:p>
        </p:txBody>
      </p:sp>
      <p:sp>
        <p:nvSpPr>
          <p:cNvPr id="290845" name="Text Box 29"/>
          <p:cNvSpPr txBox="1">
            <a:spLocks noChangeArrowheads="1"/>
          </p:cNvSpPr>
          <p:nvPr/>
        </p:nvSpPr>
        <p:spPr bwMode="auto">
          <a:xfrm>
            <a:off x="2649538" y="49530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i="1">
                <a:latin typeface="Times New Roman" pitchFamily="18" charset="0"/>
              </a:rPr>
              <a:t>T</a:t>
            </a:r>
          </a:p>
        </p:txBody>
      </p:sp>
      <p:sp>
        <p:nvSpPr>
          <p:cNvPr id="290846" name="Text Box 30"/>
          <p:cNvSpPr txBox="1">
            <a:spLocks noChangeArrowheads="1"/>
          </p:cNvSpPr>
          <p:nvPr/>
        </p:nvSpPr>
        <p:spPr bwMode="auto">
          <a:xfrm>
            <a:off x="2649538" y="5715000"/>
            <a:ext cx="1690687" cy="57943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200" b="0" i="1">
                <a:latin typeface="Times New Roman" pitchFamily="18" charset="0"/>
              </a:rPr>
              <a:t>n</a:t>
            </a:r>
          </a:p>
        </p:txBody>
      </p:sp>
      <p:sp>
        <p:nvSpPr>
          <p:cNvPr id="290847" name="Rectangle 31"/>
          <p:cNvSpPr>
            <a:spLocks noChangeArrowheads="1"/>
          </p:cNvSpPr>
          <p:nvPr/>
        </p:nvSpPr>
        <p:spPr bwMode="auto">
          <a:xfrm>
            <a:off x="2698750" y="6554788"/>
            <a:ext cx="4021138" cy="336550"/>
          </a:xfrm>
          <a:prstGeom prst="rect">
            <a:avLst/>
          </a:prstGeom>
          <a:noFill/>
          <a:ln w="9525">
            <a:noFill/>
            <a:miter lim="800000"/>
            <a:headEnd/>
            <a:tailEnd/>
          </a:ln>
          <a:effectLst/>
        </p:spPr>
        <p:txBody>
          <a:bodyPr wrap="none">
            <a:spAutoFit/>
          </a:bodyPr>
          <a:lstStyle/>
          <a:p>
            <a:pPr eaLnBrk="1" hangingPunct="1"/>
            <a:r>
              <a:rPr lang="en-US" sz="800"/>
              <a:t>Courtesy Christy Johannesson www.nisd.net/communicationsarts/pages/chem</a:t>
            </a:r>
          </a:p>
          <a:p>
            <a:pPr eaLnBrk="1" hangingPunct="1"/>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0842"/>
                                        </p:tgtEl>
                                        <p:attrNameLst>
                                          <p:attrName>style.visibility</p:attrName>
                                        </p:attrNameLst>
                                      </p:cBhvr>
                                      <p:to>
                                        <p:strVal val="visible"/>
                                      </p:to>
                                    </p:set>
                                    <p:animEffect transition="in" filter="wipe(up)">
                                      <p:cBhvr>
                                        <p:cTn id="7" dur="500"/>
                                        <p:tgtEl>
                                          <p:spTgt spid="2908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0829"/>
                                        </p:tgtEl>
                                        <p:attrNameLst>
                                          <p:attrName>style.visibility</p:attrName>
                                        </p:attrNameLst>
                                      </p:cBhvr>
                                      <p:to>
                                        <p:strVal val="visible"/>
                                      </p:to>
                                    </p:set>
                                    <p:animEffect transition="in" filter="wipe(up)">
                                      <p:cBhvr>
                                        <p:cTn id="11" dur="500"/>
                                        <p:tgtEl>
                                          <p:spTgt spid="2908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90833"/>
                                        </p:tgtEl>
                                        <p:attrNameLst>
                                          <p:attrName>style.visibility</p:attrName>
                                        </p:attrNameLst>
                                      </p:cBhvr>
                                      <p:to>
                                        <p:strVal val="visible"/>
                                      </p:to>
                                    </p:set>
                                    <p:animEffect transition="in" filter="wipe(up)">
                                      <p:cBhvr>
                                        <p:cTn id="15" dur="500"/>
                                        <p:tgtEl>
                                          <p:spTgt spid="2908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90843"/>
                                        </p:tgtEl>
                                        <p:attrNameLst>
                                          <p:attrName>style.visibility</p:attrName>
                                        </p:attrNameLst>
                                      </p:cBhvr>
                                      <p:to>
                                        <p:strVal val="visible"/>
                                      </p:to>
                                    </p:set>
                                    <p:animEffect transition="in" filter="wipe(up)">
                                      <p:cBhvr>
                                        <p:cTn id="20" dur="500"/>
                                        <p:tgtEl>
                                          <p:spTgt spid="29084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90830"/>
                                        </p:tgtEl>
                                        <p:attrNameLst>
                                          <p:attrName>style.visibility</p:attrName>
                                        </p:attrNameLst>
                                      </p:cBhvr>
                                      <p:to>
                                        <p:strVal val="visible"/>
                                      </p:to>
                                    </p:set>
                                    <p:animEffect transition="in" filter="wipe(up)">
                                      <p:cBhvr>
                                        <p:cTn id="24" dur="500"/>
                                        <p:tgtEl>
                                          <p:spTgt spid="29083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90834"/>
                                        </p:tgtEl>
                                        <p:attrNameLst>
                                          <p:attrName>style.visibility</p:attrName>
                                        </p:attrNameLst>
                                      </p:cBhvr>
                                      <p:to>
                                        <p:strVal val="visible"/>
                                      </p:to>
                                    </p:set>
                                    <p:animEffect transition="in" filter="wipe(up)">
                                      <p:cBhvr>
                                        <p:cTn id="28" dur="500"/>
                                        <p:tgtEl>
                                          <p:spTgt spid="2908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90844"/>
                                        </p:tgtEl>
                                        <p:attrNameLst>
                                          <p:attrName>style.visibility</p:attrName>
                                        </p:attrNameLst>
                                      </p:cBhvr>
                                      <p:to>
                                        <p:strVal val="visible"/>
                                      </p:to>
                                    </p:set>
                                    <p:animEffect transition="in" filter="wipe(up)">
                                      <p:cBhvr>
                                        <p:cTn id="33" dur="500"/>
                                        <p:tgtEl>
                                          <p:spTgt spid="290844"/>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90831"/>
                                        </p:tgtEl>
                                        <p:attrNameLst>
                                          <p:attrName>style.visibility</p:attrName>
                                        </p:attrNameLst>
                                      </p:cBhvr>
                                      <p:to>
                                        <p:strVal val="visible"/>
                                      </p:to>
                                    </p:set>
                                    <p:animEffect transition="in" filter="wipe(up)">
                                      <p:cBhvr>
                                        <p:cTn id="37" dur="500"/>
                                        <p:tgtEl>
                                          <p:spTgt spid="290831"/>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290835"/>
                                        </p:tgtEl>
                                        <p:attrNameLst>
                                          <p:attrName>style.visibility</p:attrName>
                                        </p:attrNameLst>
                                      </p:cBhvr>
                                      <p:to>
                                        <p:strVal val="visible"/>
                                      </p:to>
                                    </p:set>
                                    <p:animEffect transition="in" filter="wipe(up)">
                                      <p:cBhvr>
                                        <p:cTn id="41" dur="500"/>
                                        <p:tgtEl>
                                          <p:spTgt spid="2908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90845"/>
                                        </p:tgtEl>
                                        <p:attrNameLst>
                                          <p:attrName>style.visibility</p:attrName>
                                        </p:attrNameLst>
                                      </p:cBhvr>
                                      <p:to>
                                        <p:strVal val="visible"/>
                                      </p:to>
                                    </p:set>
                                    <p:animEffect transition="in" filter="wipe(up)">
                                      <p:cBhvr>
                                        <p:cTn id="46" dur="500"/>
                                        <p:tgtEl>
                                          <p:spTgt spid="290845"/>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290832"/>
                                        </p:tgtEl>
                                        <p:attrNameLst>
                                          <p:attrName>style.visibility</p:attrName>
                                        </p:attrNameLst>
                                      </p:cBhvr>
                                      <p:to>
                                        <p:strVal val="visible"/>
                                      </p:to>
                                    </p:set>
                                    <p:animEffect transition="in" filter="wipe(up)">
                                      <p:cBhvr>
                                        <p:cTn id="50" dur="500"/>
                                        <p:tgtEl>
                                          <p:spTgt spid="290832"/>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290836"/>
                                        </p:tgtEl>
                                        <p:attrNameLst>
                                          <p:attrName>style.visibility</p:attrName>
                                        </p:attrNameLst>
                                      </p:cBhvr>
                                      <p:to>
                                        <p:strVal val="visible"/>
                                      </p:to>
                                    </p:set>
                                    <p:animEffect transition="in" filter="wipe(up)">
                                      <p:cBhvr>
                                        <p:cTn id="54" dur="500"/>
                                        <p:tgtEl>
                                          <p:spTgt spid="2908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90846"/>
                                        </p:tgtEl>
                                        <p:attrNameLst>
                                          <p:attrName>style.visibility</p:attrName>
                                        </p:attrNameLst>
                                      </p:cBhvr>
                                      <p:to>
                                        <p:strVal val="visible"/>
                                      </p:to>
                                    </p:set>
                                    <p:animEffect transition="in" filter="wipe(up)">
                                      <p:cBhvr>
                                        <p:cTn id="59" dur="500"/>
                                        <p:tgtEl>
                                          <p:spTgt spid="290846"/>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290838"/>
                                        </p:tgtEl>
                                        <p:attrNameLst>
                                          <p:attrName>style.visibility</p:attrName>
                                        </p:attrNameLst>
                                      </p:cBhvr>
                                      <p:to>
                                        <p:strVal val="visible"/>
                                      </p:to>
                                    </p:set>
                                    <p:animEffect transition="in" filter="wipe(up)">
                                      <p:cBhvr>
                                        <p:cTn id="63" dur="500"/>
                                        <p:tgtEl>
                                          <p:spTgt spid="290838"/>
                                        </p:tgtEl>
                                      </p:cBhvr>
                                    </p:animEffec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290839"/>
                                        </p:tgtEl>
                                        <p:attrNameLst>
                                          <p:attrName>style.visibility</p:attrName>
                                        </p:attrNameLst>
                                      </p:cBhvr>
                                      <p:to>
                                        <p:strVal val="visible"/>
                                      </p:to>
                                    </p:set>
                                    <p:animEffect transition="in" filter="wipe(up)">
                                      <p:cBhvr>
                                        <p:cTn id="67" dur="500"/>
                                        <p:tgtEl>
                                          <p:spTgt spid="29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9" grpId="0" autoUpdateAnimBg="0"/>
      <p:bldP spid="290830" grpId="0" autoUpdateAnimBg="0"/>
      <p:bldP spid="290831" grpId="0" autoUpdateAnimBg="0"/>
      <p:bldP spid="290832" grpId="0" autoUpdateAnimBg="0"/>
      <p:bldP spid="290833" grpId="0" autoUpdateAnimBg="0"/>
      <p:bldP spid="290834" grpId="0" autoUpdateAnimBg="0"/>
      <p:bldP spid="290835" grpId="0" autoUpdateAnimBg="0"/>
      <p:bldP spid="290836" grpId="0" autoUpdateAnimBg="0"/>
      <p:bldP spid="290838" grpId="0" autoUpdateAnimBg="0"/>
      <p:bldP spid="290839" grpId="0"/>
      <p:bldP spid="290842" grpId="0" autoUpdateAnimBg="0"/>
      <p:bldP spid="290843" grpId="0" autoUpdateAnimBg="0"/>
      <p:bldP spid="290844" grpId="0" autoUpdateAnimBg="0"/>
      <p:bldP spid="290845" grpId="0" autoUpdateAnimBg="0"/>
      <p:bldP spid="2908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322" name="Group 2"/>
          <p:cNvGrpSpPr>
            <a:grpSpLocks/>
          </p:cNvGrpSpPr>
          <p:nvPr/>
        </p:nvGrpSpPr>
        <p:grpSpPr bwMode="auto">
          <a:xfrm>
            <a:off x="6021388" y="2149475"/>
            <a:ext cx="1528762" cy="2620963"/>
            <a:chOff x="3793" y="1354"/>
            <a:chExt cx="963" cy="1651"/>
          </a:xfrm>
        </p:grpSpPr>
        <p:sp>
          <p:nvSpPr>
            <p:cNvPr id="312323" name="Oval 3"/>
            <p:cNvSpPr>
              <a:spLocks noChangeArrowheads="1"/>
            </p:cNvSpPr>
            <p:nvPr/>
          </p:nvSpPr>
          <p:spPr bwMode="auto">
            <a:xfrm>
              <a:off x="3793" y="1481"/>
              <a:ext cx="885" cy="1524"/>
            </a:xfrm>
            <a:prstGeom prst="ellipse">
              <a:avLst/>
            </a:prstGeom>
            <a:solidFill>
              <a:srgbClr val="969696">
                <a:alpha val="28000"/>
              </a:srgbClr>
            </a:solidFill>
            <a:ln w="9525">
              <a:noFill/>
              <a:miter lim="800000"/>
              <a:headEnd/>
              <a:tailEnd/>
            </a:ln>
            <a:effectLst/>
          </p:spPr>
          <p:txBody>
            <a:bodyPr wrap="none" anchor="ctr"/>
            <a:lstStyle/>
            <a:p>
              <a:endParaRPr lang="en-US"/>
            </a:p>
          </p:txBody>
        </p:sp>
        <p:sp>
          <p:nvSpPr>
            <p:cNvPr id="312324" name="Oval 4"/>
            <p:cNvSpPr>
              <a:spLocks noChangeArrowheads="1"/>
            </p:cNvSpPr>
            <p:nvPr/>
          </p:nvSpPr>
          <p:spPr bwMode="auto">
            <a:xfrm>
              <a:off x="3814" y="1466"/>
              <a:ext cx="864" cy="1467"/>
            </a:xfrm>
            <a:prstGeom prst="ellipse">
              <a:avLst/>
            </a:prstGeom>
            <a:gradFill rotWithShape="1">
              <a:gsLst>
                <a:gs pos="0">
                  <a:schemeClr val="folHlink">
                    <a:alpha val="0"/>
                  </a:schemeClr>
                </a:gs>
                <a:gs pos="100000">
                  <a:schemeClr val="folHlink">
                    <a:gamma/>
                    <a:shade val="46275"/>
                    <a:invGamma/>
                  </a:schemeClr>
                </a:gs>
              </a:gsLst>
              <a:lin ang="5400000" scaled="1"/>
            </a:gradFill>
            <a:ln w="9525">
              <a:noFill/>
              <a:miter lim="800000"/>
              <a:headEnd/>
              <a:tailEnd/>
            </a:ln>
            <a:effectLst/>
          </p:spPr>
          <p:txBody>
            <a:bodyPr wrap="none" anchor="ctr"/>
            <a:lstStyle/>
            <a:p>
              <a:endParaRPr lang="en-US"/>
            </a:p>
          </p:txBody>
        </p:sp>
        <p:sp>
          <p:nvSpPr>
            <p:cNvPr id="312325" name="Freeform 5"/>
            <p:cNvSpPr>
              <a:spLocks/>
            </p:cNvSpPr>
            <p:nvPr/>
          </p:nvSpPr>
          <p:spPr bwMode="auto">
            <a:xfrm rot="-9343533" flipH="1" flipV="1">
              <a:off x="4191" y="2792"/>
              <a:ext cx="168" cy="60"/>
            </a:xfrm>
            <a:custGeom>
              <a:avLst/>
              <a:gdLst/>
              <a:ahLst/>
              <a:cxnLst>
                <a:cxn ang="0">
                  <a:pos x="0" y="17"/>
                </a:cxn>
                <a:cxn ang="0">
                  <a:pos x="177" y="0"/>
                </a:cxn>
                <a:cxn ang="0">
                  <a:pos x="57" y="36"/>
                </a:cxn>
                <a:cxn ang="0">
                  <a:pos x="0" y="17"/>
                </a:cxn>
              </a:cxnLst>
              <a:rect l="0" t="0" r="r" b="b"/>
              <a:pathLst>
                <a:path w="177" h="36">
                  <a:moveTo>
                    <a:pt x="0" y="17"/>
                  </a:moveTo>
                  <a:lnTo>
                    <a:pt x="177" y="0"/>
                  </a:lnTo>
                  <a:lnTo>
                    <a:pt x="57" y="36"/>
                  </a:lnTo>
                  <a:lnTo>
                    <a:pt x="0" y="17"/>
                  </a:lnTo>
                  <a:close/>
                </a:path>
              </a:pathLst>
            </a:custGeom>
            <a:solidFill>
              <a:srgbClr val="1A11C5"/>
            </a:solidFill>
            <a:ln w="9525" cap="flat" cmpd="sng">
              <a:noFill/>
              <a:prstDash val="solid"/>
              <a:miter lim="800000"/>
              <a:headEnd type="none" w="med" len="med"/>
              <a:tailEnd type="none" w="med" len="med"/>
            </a:ln>
            <a:effectLst/>
          </p:spPr>
          <p:txBody>
            <a:bodyPr wrap="none"/>
            <a:lstStyle/>
            <a:p>
              <a:endParaRPr lang="en-US"/>
            </a:p>
          </p:txBody>
        </p:sp>
        <p:sp>
          <p:nvSpPr>
            <p:cNvPr id="312326" name="Oval 6"/>
            <p:cNvSpPr>
              <a:spLocks noChangeArrowheads="1"/>
            </p:cNvSpPr>
            <p:nvPr/>
          </p:nvSpPr>
          <p:spPr bwMode="auto">
            <a:xfrm>
              <a:off x="3838" y="1370"/>
              <a:ext cx="774" cy="1467"/>
            </a:xfrm>
            <a:prstGeom prst="ellipse">
              <a:avLst/>
            </a:prstGeom>
            <a:solidFill>
              <a:srgbClr val="1A11C5"/>
            </a:solidFill>
            <a:ln w="9525">
              <a:solidFill>
                <a:schemeClr val="tx1"/>
              </a:solidFill>
              <a:miter lim="800000"/>
              <a:headEnd/>
              <a:tailEnd/>
            </a:ln>
            <a:effectLst/>
          </p:spPr>
          <p:txBody>
            <a:bodyPr wrap="none" anchor="ctr"/>
            <a:lstStyle/>
            <a:p>
              <a:endParaRPr lang="en-US"/>
            </a:p>
          </p:txBody>
        </p:sp>
        <p:sp>
          <p:nvSpPr>
            <p:cNvPr id="312327" name="Freeform 7"/>
            <p:cNvSpPr>
              <a:spLocks/>
            </p:cNvSpPr>
            <p:nvPr/>
          </p:nvSpPr>
          <p:spPr bwMode="auto">
            <a:xfrm>
              <a:off x="4202" y="1354"/>
              <a:ext cx="177" cy="36"/>
            </a:xfrm>
            <a:custGeom>
              <a:avLst/>
              <a:gdLst/>
              <a:ahLst/>
              <a:cxnLst>
                <a:cxn ang="0">
                  <a:pos x="0" y="17"/>
                </a:cxn>
                <a:cxn ang="0">
                  <a:pos x="177" y="0"/>
                </a:cxn>
                <a:cxn ang="0">
                  <a:pos x="57" y="36"/>
                </a:cxn>
                <a:cxn ang="0">
                  <a:pos x="0" y="17"/>
                </a:cxn>
              </a:cxnLst>
              <a:rect l="0" t="0" r="r" b="b"/>
              <a:pathLst>
                <a:path w="177" h="36">
                  <a:moveTo>
                    <a:pt x="0" y="17"/>
                  </a:moveTo>
                  <a:lnTo>
                    <a:pt x="177" y="0"/>
                  </a:lnTo>
                  <a:lnTo>
                    <a:pt x="57" y="36"/>
                  </a:lnTo>
                  <a:lnTo>
                    <a:pt x="0" y="17"/>
                  </a:lnTo>
                  <a:close/>
                </a:path>
              </a:pathLst>
            </a:custGeom>
            <a:solidFill>
              <a:srgbClr val="1A11C5"/>
            </a:solidFill>
            <a:ln w="9525" cap="flat" cmpd="sng">
              <a:noFill/>
              <a:prstDash val="solid"/>
              <a:miter lim="800000"/>
              <a:headEnd type="none" w="med" len="med"/>
              <a:tailEnd type="none" w="med" len="med"/>
            </a:ln>
            <a:effectLst/>
          </p:spPr>
          <p:txBody>
            <a:bodyPr wrap="none"/>
            <a:lstStyle/>
            <a:p>
              <a:endParaRPr lang="en-US"/>
            </a:p>
          </p:txBody>
        </p:sp>
        <p:sp>
          <p:nvSpPr>
            <p:cNvPr id="312328" name="Oval 8"/>
            <p:cNvSpPr>
              <a:spLocks noChangeArrowheads="1"/>
            </p:cNvSpPr>
            <p:nvPr/>
          </p:nvSpPr>
          <p:spPr bwMode="auto">
            <a:xfrm>
              <a:off x="3982" y="1358"/>
              <a:ext cx="774" cy="1467"/>
            </a:xfrm>
            <a:prstGeom prst="ellipse">
              <a:avLst/>
            </a:prstGeom>
            <a:solidFill>
              <a:srgbClr val="BAD8FC"/>
            </a:solidFill>
            <a:ln w="9525">
              <a:solidFill>
                <a:schemeClr val="tx1"/>
              </a:solidFill>
              <a:miter lim="800000"/>
              <a:headEnd/>
              <a:tailEnd/>
            </a:ln>
            <a:effectLst/>
          </p:spPr>
          <p:txBody>
            <a:bodyPr wrap="none" anchor="ctr"/>
            <a:lstStyle/>
            <a:p>
              <a:endParaRPr lang="en-US"/>
            </a:p>
          </p:txBody>
        </p:sp>
        <p:sp>
          <p:nvSpPr>
            <p:cNvPr id="312329" name="Oval 9"/>
            <p:cNvSpPr>
              <a:spLocks noChangeAspect="1" noChangeArrowheads="1"/>
            </p:cNvSpPr>
            <p:nvPr/>
          </p:nvSpPr>
          <p:spPr bwMode="auto">
            <a:xfrm>
              <a:off x="4132" y="1643"/>
              <a:ext cx="467" cy="897"/>
            </a:xfrm>
            <a:prstGeom prst="ellipse">
              <a:avLst/>
            </a:prstGeom>
            <a:solidFill>
              <a:srgbClr val="FFDCB9"/>
            </a:solidFill>
            <a:ln w="9525">
              <a:solidFill>
                <a:schemeClr val="tx1"/>
              </a:solidFill>
              <a:miter lim="800000"/>
              <a:headEnd/>
              <a:tailEnd/>
            </a:ln>
            <a:effectLst/>
          </p:spPr>
          <p:txBody>
            <a:bodyPr wrap="none" anchor="ctr"/>
            <a:lstStyle/>
            <a:p>
              <a:endParaRPr lang="en-US"/>
            </a:p>
          </p:txBody>
        </p:sp>
        <p:sp>
          <p:nvSpPr>
            <p:cNvPr id="312330" name="Line 10"/>
            <p:cNvSpPr>
              <a:spLocks noChangeShapeType="1"/>
            </p:cNvSpPr>
            <p:nvPr/>
          </p:nvSpPr>
          <p:spPr bwMode="auto">
            <a:xfrm flipH="1">
              <a:off x="4354" y="1358"/>
              <a:ext cx="21" cy="1461"/>
            </a:xfrm>
            <a:prstGeom prst="line">
              <a:avLst/>
            </a:prstGeom>
            <a:noFill/>
            <a:ln w="9525">
              <a:solidFill>
                <a:srgbClr val="333333"/>
              </a:solidFill>
              <a:miter lim="800000"/>
              <a:headEnd/>
              <a:tailEnd/>
            </a:ln>
            <a:effectLst/>
          </p:spPr>
          <p:txBody>
            <a:bodyPr wrap="none"/>
            <a:lstStyle/>
            <a:p>
              <a:endParaRPr lang="en-US"/>
            </a:p>
          </p:txBody>
        </p:sp>
        <p:sp>
          <p:nvSpPr>
            <p:cNvPr id="312331" name="Line 11"/>
            <p:cNvSpPr>
              <a:spLocks noChangeShapeType="1"/>
            </p:cNvSpPr>
            <p:nvPr/>
          </p:nvSpPr>
          <p:spPr bwMode="auto">
            <a:xfrm>
              <a:off x="3985" y="2084"/>
              <a:ext cx="765" cy="18"/>
            </a:xfrm>
            <a:prstGeom prst="line">
              <a:avLst/>
            </a:prstGeom>
            <a:noFill/>
            <a:ln w="9525">
              <a:solidFill>
                <a:srgbClr val="333333"/>
              </a:solidFill>
              <a:miter lim="800000"/>
              <a:headEnd/>
              <a:tailEnd/>
            </a:ln>
            <a:effectLst/>
          </p:spPr>
          <p:txBody>
            <a:bodyPr wrap="none"/>
            <a:lstStyle/>
            <a:p>
              <a:endParaRPr lang="en-US"/>
            </a:p>
          </p:txBody>
        </p:sp>
        <p:sp>
          <p:nvSpPr>
            <p:cNvPr id="312332" name="Line 12"/>
            <p:cNvSpPr>
              <a:spLocks noChangeShapeType="1"/>
            </p:cNvSpPr>
            <p:nvPr/>
          </p:nvSpPr>
          <p:spPr bwMode="auto">
            <a:xfrm flipH="1">
              <a:off x="4087" y="1576"/>
              <a:ext cx="555" cy="1024"/>
            </a:xfrm>
            <a:prstGeom prst="line">
              <a:avLst/>
            </a:prstGeom>
            <a:noFill/>
            <a:ln w="9525">
              <a:solidFill>
                <a:srgbClr val="333333"/>
              </a:solidFill>
              <a:miter lim="800000"/>
              <a:headEnd/>
              <a:tailEnd/>
            </a:ln>
            <a:effectLst/>
          </p:spPr>
          <p:txBody>
            <a:bodyPr wrap="none"/>
            <a:lstStyle/>
            <a:p>
              <a:endParaRPr lang="en-US"/>
            </a:p>
          </p:txBody>
        </p:sp>
        <p:sp>
          <p:nvSpPr>
            <p:cNvPr id="312333" name="Line 13"/>
            <p:cNvSpPr>
              <a:spLocks noChangeShapeType="1"/>
            </p:cNvSpPr>
            <p:nvPr/>
          </p:nvSpPr>
          <p:spPr bwMode="auto">
            <a:xfrm>
              <a:off x="4099" y="1571"/>
              <a:ext cx="534" cy="1044"/>
            </a:xfrm>
            <a:prstGeom prst="line">
              <a:avLst/>
            </a:prstGeom>
            <a:noFill/>
            <a:ln w="9525">
              <a:solidFill>
                <a:srgbClr val="333333"/>
              </a:solidFill>
              <a:miter lim="800000"/>
              <a:headEnd/>
              <a:tailEnd/>
            </a:ln>
            <a:effectLst/>
          </p:spPr>
          <p:txBody>
            <a:bodyPr wrap="none"/>
            <a:lstStyle/>
            <a:p>
              <a:endParaRPr lang="en-US"/>
            </a:p>
          </p:txBody>
        </p:sp>
        <p:sp>
          <p:nvSpPr>
            <p:cNvPr id="312334" name="Oval 14"/>
            <p:cNvSpPr>
              <a:spLocks noChangeAspect="1" noChangeArrowheads="1"/>
            </p:cNvSpPr>
            <p:nvPr/>
          </p:nvSpPr>
          <p:spPr bwMode="auto">
            <a:xfrm>
              <a:off x="4288" y="1946"/>
              <a:ext cx="155" cy="296"/>
            </a:xfrm>
            <a:prstGeom prst="ellipse">
              <a:avLst/>
            </a:prstGeom>
            <a:solidFill>
              <a:srgbClr val="F62C0A"/>
            </a:solidFill>
            <a:ln w="9525">
              <a:solidFill>
                <a:schemeClr val="tx1"/>
              </a:solidFill>
              <a:miter lim="800000"/>
              <a:headEnd/>
              <a:tailEnd/>
            </a:ln>
            <a:effectLst/>
          </p:spPr>
          <p:txBody>
            <a:bodyPr wrap="none" anchor="ctr"/>
            <a:lstStyle/>
            <a:p>
              <a:endParaRPr lang="en-US"/>
            </a:p>
          </p:txBody>
        </p:sp>
      </p:grpSp>
      <p:grpSp>
        <p:nvGrpSpPr>
          <p:cNvPr id="312335" name="Group 15"/>
          <p:cNvGrpSpPr>
            <a:grpSpLocks/>
          </p:cNvGrpSpPr>
          <p:nvPr/>
        </p:nvGrpSpPr>
        <p:grpSpPr bwMode="auto">
          <a:xfrm>
            <a:off x="3589338" y="2100263"/>
            <a:ext cx="1528762" cy="2619375"/>
            <a:chOff x="2261" y="1323"/>
            <a:chExt cx="963" cy="1650"/>
          </a:xfrm>
        </p:grpSpPr>
        <p:sp>
          <p:nvSpPr>
            <p:cNvPr id="312336" name="Freeform 16"/>
            <p:cNvSpPr>
              <a:spLocks/>
            </p:cNvSpPr>
            <p:nvPr/>
          </p:nvSpPr>
          <p:spPr bwMode="auto">
            <a:xfrm>
              <a:off x="2661" y="1323"/>
              <a:ext cx="177" cy="36"/>
            </a:xfrm>
            <a:custGeom>
              <a:avLst/>
              <a:gdLst/>
              <a:ahLst/>
              <a:cxnLst>
                <a:cxn ang="0">
                  <a:pos x="0" y="17"/>
                </a:cxn>
                <a:cxn ang="0">
                  <a:pos x="177" y="0"/>
                </a:cxn>
                <a:cxn ang="0">
                  <a:pos x="57" y="36"/>
                </a:cxn>
                <a:cxn ang="0">
                  <a:pos x="0" y="17"/>
                </a:cxn>
              </a:cxnLst>
              <a:rect l="0" t="0" r="r" b="b"/>
              <a:pathLst>
                <a:path w="177" h="36">
                  <a:moveTo>
                    <a:pt x="0" y="17"/>
                  </a:moveTo>
                  <a:lnTo>
                    <a:pt x="177" y="0"/>
                  </a:lnTo>
                  <a:lnTo>
                    <a:pt x="57" y="36"/>
                  </a:lnTo>
                  <a:lnTo>
                    <a:pt x="0" y="17"/>
                  </a:lnTo>
                  <a:close/>
                </a:path>
              </a:pathLst>
            </a:custGeom>
            <a:solidFill>
              <a:srgbClr val="1A11C5"/>
            </a:solidFill>
            <a:ln w="9525" cap="flat" cmpd="sng">
              <a:noFill/>
              <a:prstDash val="solid"/>
              <a:miter lim="800000"/>
              <a:headEnd type="none" w="med" len="med"/>
              <a:tailEnd type="none" w="med" len="med"/>
            </a:ln>
            <a:effectLst/>
          </p:spPr>
          <p:txBody>
            <a:bodyPr wrap="none"/>
            <a:lstStyle/>
            <a:p>
              <a:endParaRPr lang="en-US"/>
            </a:p>
          </p:txBody>
        </p:sp>
        <p:sp>
          <p:nvSpPr>
            <p:cNvPr id="312337" name="Oval 17"/>
            <p:cNvSpPr>
              <a:spLocks noChangeArrowheads="1"/>
            </p:cNvSpPr>
            <p:nvPr/>
          </p:nvSpPr>
          <p:spPr bwMode="auto">
            <a:xfrm>
              <a:off x="2261" y="1449"/>
              <a:ext cx="885" cy="1524"/>
            </a:xfrm>
            <a:prstGeom prst="ellipse">
              <a:avLst/>
            </a:prstGeom>
            <a:solidFill>
              <a:srgbClr val="969696">
                <a:alpha val="28000"/>
              </a:srgbClr>
            </a:solidFill>
            <a:ln w="9525">
              <a:noFill/>
              <a:miter lim="800000"/>
              <a:headEnd/>
              <a:tailEnd/>
            </a:ln>
            <a:effectLst/>
          </p:spPr>
          <p:txBody>
            <a:bodyPr wrap="none" anchor="ctr"/>
            <a:lstStyle/>
            <a:p>
              <a:endParaRPr lang="en-US"/>
            </a:p>
          </p:txBody>
        </p:sp>
        <p:sp>
          <p:nvSpPr>
            <p:cNvPr id="312338" name="Oval 18"/>
            <p:cNvSpPr>
              <a:spLocks noChangeArrowheads="1"/>
            </p:cNvSpPr>
            <p:nvPr/>
          </p:nvSpPr>
          <p:spPr bwMode="auto">
            <a:xfrm>
              <a:off x="2282" y="1434"/>
              <a:ext cx="864" cy="1467"/>
            </a:xfrm>
            <a:prstGeom prst="ellipse">
              <a:avLst/>
            </a:prstGeom>
            <a:gradFill rotWithShape="1">
              <a:gsLst>
                <a:gs pos="0">
                  <a:schemeClr val="folHlink">
                    <a:alpha val="0"/>
                  </a:schemeClr>
                </a:gs>
                <a:gs pos="100000">
                  <a:schemeClr val="folHlink">
                    <a:gamma/>
                    <a:shade val="46275"/>
                    <a:invGamma/>
                  </a:schemeClr>
                </a:gs>
              </a:gsLst>
              <a:lin ang="5400000" scaled="1"/>
            </a:gradFill>
            <a:ln w="9525">
              <a:noFill/>
              <a:miter lim="800000"/>
              <a:headEnd/>
              <a:tailEnd/>
            </a:ln>
            <a:effectLst/>
          </p:spPr>
          <p:txBody>
            <a:bodyPr wrap="none" anchor="ctr"/>
            <a:lstStyle/>
            <a:p>
              <a:endParaRPr lang="en-US"/>
            </a:p>
          </p:txBody>
        </p:sp>
        <p:sp>
          <p:nvSpPr>
            <p:cNvPr id="312339" name="Oval 19"/>
            <p:cNvSpPr>
              <a:spLocks noChangeArrowheads="1"/>
            </p:cNvSpPr>
            <p:nvPr/>
          </p:nvSpPr>
          <p:spPr bwMode="auto">
            <a:xfrm>
              <a:off x="2306" y="1338"/>
              <a:ext cx="774" cy="1467"/>
            </a:xfrm>
            <a:prstGeom prst="ellipse">
              <a:avLst/>
            </a:prstGeom>
            <a:solidFill>
              <a:srgbClr val="1A11C5"/>
            </a:solidFill>
            <a:ln w="9525">
              <a:solidFill>
                <a:schemeClr val="tx1"/>
              </a:solidFill>
              <a:miter lim="800000"/>
              <a:headEnd/>
              <a:tailEnd/>
            </a:ln>
            <a:effectLst/>
          </p:spPr>
          <p:txBody>
            <a:bodyPr wrap="none" anchor="ctr"/>
            <a:lstStyle/>
            <a:p>
              <a:endParaRPr lang="en-US"/>
            </a:p>
          </p:txBody>
        </p:sp>
        <p:sp>
          <p:nvSpPr>
            <p:cNvPr id="312340" name="Oval 20"/>
            <p:cNvSpPr>
              <a:spLocks noChangeArrowheads="1"/>
            </p:cNvSpPr>
            <p:nvPr/>
          </p:nvSpPr>
          <p:spPr bwMode="auto">
            <a:xfrm>
              <a:off x="2450" y="1326"/>
              <a:ext cx="774" cy="1467"/>
            </a:xfrm>
            <a:prstGeom prst="ellipse">
              <a:avLst/>
            </a:prstGeom>
            <a:solidFill>
              <a:srgbClr val="BAD8FC"/>
            </a:solidFill>
            <a:ln w="9525">
              <a:solidFill>
                <a:schemeClr val="tx1"/>
              </a:solidFill>
              <a:miter lim="800000"/>
              <a:headEnd/>
              <a:tailEnd/>
            </a:ln>
            <a:effectLst/>
          </p:spPr>
          <p:txBody>
            <a:bodyPr wrap="none" anchor="ctr"/>
            <a:lstStyle/>
            <a:p>
              <a:endParaRPr lang="en-US"/>
            </a:p>
          </p:txBody>
        </p:sp>
        <p:sp>
          <p:nvSpPr>
            <p:cNvPr id="312341" name="Oval 21"/>
            <p:cNvSpPr>
              <a:spLocks noChangeAspect="1" noChangeArrowheads="1"/>
            </p:cNvSpPr>
            <p:nvPr/>
          </p:nvSpPr>
          <p:spPr bwMode="auto">
            <a:xfrm>
              <a:off x="2600" y="1611"/>
              <a:ext cx="467" cy="897"/>
            </a:xfrm>
            <a:prstGeom prst="ellipse">
              <a:avLst/>
            </a:prstGeom>
            <a:solidFill>
              <a:srgbClr val="FFDCB9"/>
            </a:solidFill>
            <a:ln w="9525">
              <a:solidFill>
                <a:schemeClr val="tx1"/>
              </a:solidFill>
              <a:miter lim="800000"/>
              <a:headEnd/>
              <a:tailEnd/>
            </a:ln>
            <a:effectLst/>
          </p:spPr>
          <p:txBody>
            <a:bodyPr wrap="none" anchor="ctr"/>
            <a:lstStyle/>
            <a:p>
              <a:endParaRPr lang="en-US"/>
            </a:p>
          </p:txBody>
        </p:sp>
        <p:sp>
          <p:nvSpPr>
            <p:cNvPr id="312342" name="Line 22"/>
            <p:cNvSpPr>
              <a:spLocks noChangeShapeType="1"/>
            </p:cNvSpPr>
            <p:nvPr/>
          </p:nvSpPr>
          <p:spPr bwMode="auto">
            <a:xfrm flipH="1">
              <a:off x="2822" y="1326"/>
              <a:ext cx="21" cy="1461"/>
            </a:xfrm>
            <a:prstGeom prst="line">
              <a:avLst/>
            </a:prstGeom>
            <a:noFill/>
            <a:ln w="9525">
              <a:solidFill>
                <a:srgbClr val="333333"/>
              </a:solidFill>
              <a:miter lim="800000"/>
              <a:headEnd/>
              <a:tailEnd/>
            </a:ln>
            <a:effectLst/>
          </p:spPr>
          <p:txBody>
            <a:bodyPr wrap="none"/>
            <a:lstStyle/>
            <a:p>
              <a:endParaRPr lang="en-US"/>
            </a:p>
          </p:txBody>
        </p:sp>
        <p:sp>
          <p:nvSpPr>
            <p:cNvPr id="312343" name="Line 23"/>
            <p:cNvSpPr>
              <a:spLocks noChangeShapeType="1"/>
            </p:cNvSpPr>
            <p:nvPr/>
          </p:nvSpPr>
          <p:spPr bwMode="auto">
            <a:xfrm>
              <a:off x="2453" y="2052"/>
              <a:ext cx="765" cy="18"/>
            </a:xfrm>
            <a:prstGeom prst="line">
              <a:avLst/>
            </a:prstGeom>
            <a:noFill/>
            <a:ln w="9525">
              <a:solidFill>
                <a:srgbClr val="333333"/>
              </a:solidFill>
              <a:miter lim="800000"/>
              <a:headEnd/>
              <a:tailEnd/>
            </a:ln>
            <a:effectLst/>
          </p:spPr>
          <p:txBody>
            <a:bodyPr wrap="none"/>
            <a:lstStyle/>
            <a:p>
              <a:endParaRPr lang="en-US"/>
            </a:p>
          </p:txBody>
        </p:sp>
        <p:sp>
          <p:nvSpPr>
            <p:cNvPr id="312344" name="Line 24"/>
            <p:cNvSpPr>
              <a:spLocks noChangeShapeType="1"/>
            </p:cNvSpPr>
            <p:nvPr/>
          </p:nvSpPr>
          <p:spPr bwMode="auto">
            <a:xfrm flipH="1">
              <a:off x="2555" y="1544"/>
              <a:ext cx="555" cy="1024"/>
            </a:xfrm>
            <a:prstGeom prst="line">
              <a:avLst/>
            </a:prstGeom>
            <a:noFill/>
            <a:ln w="9525">
              <a:solidFill>
                <a:srgbClr val="333333"/>
              </a:solidFill>
              <a:miter lim="800000"/>
              <a:headEnd/>
              <a:tailEnd/>
            </a:ln>
            <a:effectLst/>
          </p:spPr>
          <p:txBody>
            <a:bodyPr wrap="none"/>
            <a:lstStyle/>
            <a:p>
              <a:endParaRPr lang="en-US"/>
            </a:p>
          </p:txBody>
        </p:sp>
        <p:sp>
          <p:nvSpPr>
            <p:cNvPr id="312345" name="Line 25"/>
            <p:cNvSpPr>
              <a:spLocks noChangeShapeType="1"/>
            </p:cNvSpPr>
            <p:nvPr/>
          </p:nvSpPr>
          <p:spPr bwMode="auto">
            <a:xfrm>
              <a:off x="2567" y="1539"/>
              <a:ext cx="534" cy="1044"/>
            </a:xfrm>
            <a:prstGeom prst="line">
              <a:avLst/>
            </a:prstGeom>
            <a:noFill/>
            <a:ln w="9525">
              <a:solidFill>
                <a:srgbClr val="333333"/>
              </a:solidFill>
              <a:miter lim="800000"/>
              <a:headEnd/>
              <a:tailEnd/>
            </a:ln>
            <a:effectLst/>
          </p:spPr>
          <p:txBody>
            <a:bodyPr wrap="none"/>
            <a:lstStyle/>
            <a:p>
              <a:endParaRPr lang="en-US"/>
            </a:p>
          </p:txBody>
        </p:sp>
        <p:sp>
          <p:nvSpPr>
            <p:cNvPr id="312346" name="Oval 26"/>
            <p:cNvSpPr>
              <a:spLocks noChangeAspect="1" noChangeArrowheads="1"/>
            </p:cNvSpPr>
            <p:nvPr/>
          </p:nvSpPr>
          <p:spPr bwMode="auto">
            <a:xfrm>
              <a:off x="2756" y="1914"/>
              <a:ext cx="155" cy="296"/>
            </a:xfrm>
            <a:prstGeom prst="ellipse">
              <a:avLst/>
            </a:prstGeom>
            <a:solidFill>
              <a:srgbClr val="F62C0A"/>
            </a:solidFill>
            <a:ln w="9525">
              <a:solidFill>
                <a:schemeClr val="tx1"/>
              </a:solidFill>
              <a:miter lim="800000"/>
              <a:headEnd/>
              <a:tailEnd/>
            </a:ln>
            <a:effectLst/>
          </p:spPr>
          <p:txBody>
            <a:bodyPr wrap="none" anchor="ctr"/>
            <a:lstStyle/>
            <a:p>
              <a:endParaRPr lang="en-US"/>
            </a:p>
          </p:txBody>
        </p:sp>
      </p:grpSp>
      <p:sp>
        <p:nvSpPr>
          <p:cNvPr id="312347" name="Rectangle 27"/>
          <p:cNvSpPr>
            <a:spLocks noGrp="1" noChangeArrowheads="1"/>
          </p:cNvSpPr>
          <p:nvPr>
            <p:ph type="title"/>
          </p:nvPr>
        </p:nvSpPr>
        <p:spPr/>
        <p:txBody>
          <a:bodyPr/>
          <a:lstStyle/>
          <a:p>
            <a:r>
              <a:rPr lang="en-US">
                <a:latin typeface="Arial" charset="0"/>
              </a:rPr>
              <a:t>Accuracy vs. Precision</a:t>
            </a:r>
          </a:p>
        </p:txBody>
      </p:sp>
      <p:sp>
        <p:nvSpPr>
          <p:cNvPr id="312348" name="Text Box 28"/>
          <p:cNvSpPr txBox="1">
            <a:spLocks noChangeArrowheads="1"/>
          </p:cNvSpPr>
          <p:nvPr/>
        </p:nvSpPr>
        <p:spPr bwMode="auto">
          <a:xfrm>
            <a:off x="5607050" y="5327650"/>
            <a:ext cx="2397125" cy="701675"/>
          </a:xfrm>
          <a:prstGeom prst="rect">
            <a:avLst/>
          </a:prstGeom>
          <a:noFill/>
          <a:ln w="9525">
            <a:noFill/>
            <a:miter lim="800000"/>
            <a:headEnd/>
            <a:tailEnd/>
          </a:ln>
          <a:effectLst/>
        </p:spPr>
        <p:txBody>
          <a:bodyPr wrap="none">
            <a:spAutoFit/>
          </a:bodyPr>
          <a:lstStyle/>
          <a:p>
            <a:pPr algn="ctr" eaLnBrk="1" hangingPunct="1"/>
            <a:r>
              <a:rPr lang="en-US" sz="2000" b="0" i="1"/>
              <a:t>Random</a:t>
            </a:r>
            <a:r>
              <a:rPr lang="en-US" sz="2000" b="0"/>
              <a:t> errors:</a:t>
            </a:r>
          </a:p>
          <a:p>
            <a:pPr algn="ctr" eaLnBrk="1" hangingPunct="1"/>
            <a:r>
              <a:rPr lang="en-US" sz="2000" b="0"/>
              <a:t>     reduce </a:t>
            </a:r>
            <a:r>
              <a:rPr lang="en-US" sz="2000" b="0" i="1"/>
              <a:t>precision</a:t>
            </a:r>
          </a:p>
        </p:txBody>
      </p:sp>
      <p:sp>
        <p:nvSpPr>
          <p:cNvPr id="312349" name="Text Box 29"/>
          <p:cNvSpPr txBox="1">
            <a:spLocks noChangeArrowheads="1"/>
          </p:cNvSpPr>
          <p:nvPr/>
        </p:nvSpPr>
        <p:spPr bwMode="auto">
          <a:xfrm>
            <a:off x="1295400" y="4740275"/>
            <a:ext cx="1531938" cy="517525"/>
          </a:xfrm>
          <a:prstGeom prst="rect">
            <a:avLst/>
          </a:prstGeom>
          <a:noFill/>
          <a:ln w="9525">
            <a:noFill/>
            <a:miter lim="800000"/>
            <a:headEnd/>
            <a:tailEnd/>
          </a:ln>
          <a:effectLst/>
        </p:spPr>
        <p:txBody>
          <a:bodyPr wrap="none">
            <a:spAutoFit/>
          </a:bodyPr>
          <a:lstStyle/>
          <a:p>
            <a:pPr eaLnBrk="1" hangingPunct="1"/>
            <a:r>
              <a:rPr lang="en-US" sz="1400"/>
              <a:t>Good  accuracy</a:t>
            </a:r>
          </a:p>
          <a:p>
            <a:pPr eaLnBrk="1" hangingPunct="1"/>
            <a:r>
              <a:rPr lang="en-US" sz="1400"/>
              <a:t>Good  precision</a:t>
            </a:r>
          </a:p>
        </p:txBody>
      </p:sp>
      <p:sp>
        <p:nvSpPr>
          <p:cNvPr id="312350" name="Text Box 30"/>
          <p:cNvSpPr txBox="1">
            <a:spLocks noChangeArrowheads="1"/>
          </p:cNvSpPr>
          <p:nvPr/>
        </p:nvSpPr>
        <p:spPr bwMode="auto">
          <a:xfrm>
            <a:off x="3657600" y="4740275"/>
            <a:ext cx="1531938" cy="517525"/>
          </a:xfrm>
          <a:prstGeom prst="rect">
            <a:avLst/>
          </a:prstGeom>
          <a:noFill/>
          <a:ln w="9525">
            <a:noFill/>
            <a:miter lim="800000"/>
            <a:headEnd/>
            <a:tailEnd/>
          </a:ln>
          <a:effectLst/>
        </p:spPr>
        <p:txBody>
          <a:bodyPr wrap="none">
            <a:spAutoFit/>
          </a:bodyPr>
          <a:lstStyle/>
          <a:p>
            <a:pPr eaLnBrk="1" hangingPunct="1"/>
            <a:r>
              <a:rPr lang="en-US" sz="1400"/>
              <a:t>Poor  accuracy</a:t>
            </a:r>
          </a:p>
          <a:p>
            <a:pPr eaLnBrk="1" hangingPunct="1"/>
            <a:r>
              <a:rPr lang="en-US" sz="1400"/>
              <a:t>Good  precision</a:t>
            </a:r>
          </a:p>
        </p:txBody>
      </p:sp>
      <p:sp>
        <p:nvSpPr>
          <p:cNvPr id="312351" name="Text Box 31"/>
          <p:cNvSpPr txBox="1">
            <a:spLocks noChangeArrowheads="1"/>
          </p:cNvSpPr>
          <p:nvPr/>
        </p:nvSpPr>
        <p:spPr bwMode="auto">
          <a:xfrm>
            <a:off x="6172200" y="4740275"/>
            <a:ext cx="1474788" cy="517525"/>
          </a:xfrm>
          <a:prstGeom prst="rect">
            <a:avLst/>
          </a:prstGeom>
          <a:noFill/>
          <a:ln w="9525">
            <a:noFill/>
            <a:miter lim="800000"/>
            <a:headEnd/>
            <a:tailEnd/>
          </a:ln>
          <a:effectLst/>
        </p:spPr>
        <p:txBody>
          <a:bodyPr wrap="none">
            <a:spAutoFit/>
          </a:bodyPr>
          <a:lstStyle/>
          <a:p>
            <a:pPr eaLnBrk="1" hangingPunct="1"/>
            <a:r>
              <a:rPr lang="en-US" sz="1400"/>
              <a:t>Poor  accuracy</a:t>
            </a:r>
          </a:p>
          <a:p>
            <a:pPr eaLnBrk="1" hangingPunct="1"/>
            <a:r>
              <a:rPr lang="en-US" sz="1400"/>
              <a:t>Poor  precision</a:t>
            </a:r>
          </a:p>
        </p:txBody>
      </p:sp>
      <p:sp>
        <p:nvSpPr>
          <p:cNvPr id="312352" name="Text Box 32"/>
          <p:cNvSpPr txBox="1">
            <a:spLocks noChangeArrowheads="1"/>
          </p:cNvSpPr>
          <p:nvPr/>
        </p:nvSpPr>
        <p:spPr bwMode="auto">
          <a:xfrm>
            <a:off x="3190875" y="5337175"/>
            <a:ext cx="2395538" cy="701675"/>
          </a:xfrm>
          <a:prstGeom prst="rect">
            <a:avLst/>
          </a:prstGeom>
          <a:noFill/>
          <a:ln w="9525">
            <a:noFill/>
            <a:miter lim="800000"/>
            <a:headEnd/>
            <a:tailEnd/>
          </a:ln>
          <a:effectLst/>
        </p:spPr>
        <p:txBody>
          <a:bodyPr wrap="none">
            <a:spAutoFit/>
          </a:bodyPr>
          <a:lstStyle/>
          <a:p>
            <a:pPr algn="ctr" eaLnBrk="1" hangingPunct="1"/>
            <a:r>
              <a:rPr lang="en-US" sz="2000" b="0" i="1"/>
              <a:t>Systematic</a:t>
            </a:r>
            <a:r>
              <a:rPr lang="en-US" sz="2000" b="0"/>
              <a:t> errors:</a:t>
            </a:r>
          </a:p>
          <a:p>
            <a:pPr algn="ctr" eaLnBrk="1" hangingPunct="1"/>
            <a:r>
              <a:rPr lang="en-US" sz="2000" b="0"/>
              <a:t>     reduce </a:t>
            </a:r>
            <a:r>
              <a:rPr lang="en-US" sz="2000" b="0" i="1"/>
              <a:t>accuracy</a:t>
            </a:r>
          </a:p>
        </p:txBody>
      </p:sp>
      <p:pic>
        <p:nvPicPr>
          <p:cNvPr id="312353" name="Picture 33">
            <a:hlinkClick r:id="" action="ppaction://media"/>
          </p:cNvPr>
          <p:cNvPicPr>
            <a:picLocks noRot="1" noChangeAspect="1" noChangeArrowheads="1"/>
          </p:cNvPicPr>
          <p:nvPr>
            <a:wavAudioFile r:embed="rId1" name="MSj03883300000[1].wav"/>
          </p:nvPr>
        </p:nvPicPr>
        <p:blipFill>
          <a:blip r:embed="rId4" cstate="print"/>
          <a:srcRect/>
          <a:stretch>
            <a:fillRect/>
          </a:stretch>
        </p:blipFill>
        <p:spPr bwMode="auto">
          <a:xfrm>
            <a:off x="152400" y="5715000"/>
            <a:ext cx="304800" cy="304800"/>
          </a:xfrm>
          <a:prstGeom prst="rect">
            <a:avLst/>
          </a:prstGeom>
          <a:noFill/>
        </p:spPr>
      </p:pic>
      <p:sp>
        <p:nvSpPr>
          <p:cNvPr id="312354" name="AutoShape 3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pSp>
        <p:nvGrpSpPr>
          <p:cNvPr id="312355" name="Group 35"/>
          <p:cNvGrpSpPr>
            <a:grpSpLocks/>
          </p:cNvGrpSpPr>
          <p:nvPr/>
        </p:nvGrpSpPr>
        <p:grpSpPr bwMode="auto">
          <a:xfrm>
            <a:off x="1276350" y="2141538"/>
            <a:ext cx="1528763" cy="2620962"/>
            <a:chOff x="804" y="1349"/>
            <a:chExt cx="963" cy="1651"/>
          </a:xfrm>
        </p:grpSpPr>
        <p:sp>
          <p:nvSpPr>
            <p:cNvPr id="312356" name="Freeform 36"/>
            <p:cNvSpPr>
              <a:spLocks/>
            </p:cNvSpPr>
            <p:nvPr/>
          </p:nvSpPr>
          <p:spPr bwMode="auto">
            <a:xfrm>
              <a:off x="1217" y="1349"/>
              <a:ext cx="177" cy="36"/>
            </a:xfrm>
            <a:custGeom>
              <a:avLst/>
              <a:gdLst/>
              <a:ahLst/>
              <a:cxnLst>
                <a:cxn ang="0">
                  <a:pos x="0" y="17"/>
                </a:cxn>
                <a:cxn ang="0">
                  <a:pos x="177" y="0"/>
                </a:cxn>
                <a:cxn ang="0">
                  <a:pos x="57" y="36"/>
                </a:cxn>
                <a:cxn ang="0">
                  <a:pos x="0" y="17"/>
                </a:cxn>
              </a:cxnLst>
              <a:rect l="0" t="0" r="r" b="b"/>
              <a:pathLst>
                <a:path w="177" h="36">
                  <a:moveTo>
                    <a:pt x="0" y="17"/>
                  </a:moveTo>
                  <a:lnTo>
                    <a:pt x="177" y="0"/>
                  </a:lnTo>
                  <a:lnTo>
                    <a:pt x="57" y="36"/>
                  </a:lnTo>
                  <a:lnTo>
                    <a:pt x="0" y="17"/>
                  </a:lnTo>
                  <a:close/>
                </a:path>
              </a:pathLst>
            </a:custGeom>
            <a:solidFill>
              <a:srgbClr val="1A11C5"/>
            </a:solidFill>
            <a:ln w="9525" cap="flat" cmpd="sng">
              <a:noFill/>
              <a:prstDash val="solid"/>
              <a:miter lim="800000"/>
              <a:headEnd type="none" w="med" len="med"/>
              <a:tailEnd type="none" w="med" len="med"/>
            </a:ln>
            <a:effectLst/>
          </p:spPr>
          <p:txBody>
            <a:bodyPr wrap="none"/>
            <a:lstStyle/>
            <a:p>
              <a:endParaRPr lang="en-US"/>
            </a:p>
          </p:txBody>
        </p:sp>
        <p:sp>
          <p:nvSpPr>
            <p:cNvPr id="312357" name="Oval 37"/>
            <p:cNvSpPr>
              <a:spLocks noChangeArrowheads="1"/>
            </p:cNvSpPr>
            <p:nvPr/>
          </p:nvSpPr>
          <p:spPr bwMode="auto">
            <a:xfrm>
              <a:off x="804" y="1476"/>
              <a:ext cx="885" cy="1524"/>
            </a:xfrm>
            <a:prstGeom prst="ellipse">
              <a:avLst/>
            </a:prstGeom>
            <a:solidFill>
              <a:srgbClr val="969696">
                <a:alpha val="28000"/>
              </a:srgbClr>
            </a:solidFill>
            <a:ln w="9525">
              <a:noFill/>
              <a:miter lim="800000"/>
              <a:headEnd/>
              <a:tailEnd/>
            </a:ln>
            <a:effectLst/>
          </p:spPr>
          <p:txBody>
            <a:bodyPr wrap="none" anchor="ctr"/>
            <a:lstStyle/>
            <a:p>
              <a:endParaRPr lang="en-US"/>
            </a:p>
          </p:txBody>
        </p:sp>
        <p:sp>
          <p:nvSpPr>
            <p:cNvPr id="312358" name="Oval 38"/>
            <p:cNvSpPr>
              <a:spLocks noChangeArrowheads="1"/>
            </p:cNvSpPr>
            <p:nvPr/>
          </p:nvSpPr>
          <p:spPr bwMode="auto">
            <a:xfrm>
              <a:off x="825" y="1461"/>
              <a:ext cx="864" cy="1467"/>
            </a:xfrm>
            <a:prstGeom prst="ellipse">
              <a:avLst/>
            </a:prstGeom>
            <a:gradFill rotWithShape="1">
              <a:gsLst>
                <a:gs pos="0">
                  <a:schemeClr val="folHlink">
                    <a:alpha val="0"/>
                  </a:schemeClr>
                </a:gs>
                <a:gs pos="100000">
                  <a:schemeClr val="folHlink">
                    <a:gamma/>
                    <a:shade val="46275"/>
                    <a:invGamma/>
                  </a:schemeClr>
                </a:gs>
              </a:gsLst>
              <a:lin ang="5400000" scaled="1"/>
            </a:gradFill>
            <a:ln w="9525">
              <a:noFill/>
              <a:miter lim="800000"/>
              <a:headEnd/>
              <a:tailEnd/>
            </a:ln>
            <a:effectLst/>
          </p:spPr>
          <p:txBody>
            <a:bodyPr wrap="none" anchor="ctr"/>
            <a:lstStyle/>
            <a:p>
              <a:endParaRPr lang="en-US"/>
            </a:p>
          </p:txBody>
        </p:sp>
        <p:sp>
          <p:nvSpPr>
            <p:cNvPr id="312359" name="Oval 39"/>
            <p:cNvSpPr>
              <a:spLocks noChangeArrowheads="1"/>
            </p:cNvSpPr>
            <p:nvPr/>
          </p:nvSpPr>
          <p:spPr bwMode="auto">
            <a:xfrm>
              <a:off x="849" y="1365"/>
              <a:ext cx="774" cy="1467"/>
            </a:xfrm>
            <a:prstGeom prst="ellipse">
              <a:avLst/>
            </a:prstGeom>
            <a:solidFill>
              <a:srgbClr val="1A11C5"/>
            </a:solidFill>
            <a:ln w="9525">
              <a:solidFill>
                <a:schemeClr val="tx1"/>
              </a:solidFill>
              <a:miter lim="800000"/>
              <a:headEnd/>
              <a:tailEnd/>
            </a:ln>
            <a:effectLst/>
          </p:spPr>
          <p:txBody>
            <a:bodyPr wrap="none" anchor="ctr"/>
            <a:lstStyle/>
            <a:p>
              <a:endParaRPr lang="en-US"/>
            </a:p>
          </p:txBody>
        </p:sp>
        <p:sp>
          <p:nvSpPr>
            <p:cNvPr id="312360" name="Oval 40"/>
            <p:cNvSpPr>
              <a:spLocks noChangeArrowheads="1"/>
            </p:cNvSpPr>
            <p:nvPr/>
          </p:nvSpPr>
          <p:spPr bwMode="auto">
            <a:xfrm>
              <a:off x="993" y="1353"/>
              <a:ext cx="774" cy="1467"/>
            </a:xfrm>
            <a:prstGeom prst="ellipse">
              <a:avLst/>
            </a:prstGeom>
            <a:solidFill>
              <a:srgbClr val="BAD8FC"/>
            </a:solidFill>
            <a:ln w="9525">
              <a:solidFill>
                <a:schemeClr val="tx1"/>
              </a:solidFill>
              <a:miter lim="800000"/>
              <a:headEnd/>
              <a:tailEnd/>
            </a:ln>
            <a:effectLst/>
          </p:spPr>
          <p:txBody>
            <a:bodyPr wrap="none" anchor="ctr"/>
            <a:lstStyle/>
            <a:p>
              <a:endParaRPr lang="en-US"/>
            </a:p>
          </p:txBody>
        </p:sp>
        <p:sp>
          <p:nvSpPr>
            <p:cNvPr id="312361" name="Oval 41"/>
            <p:cNvSpPr>
              <a:spLocks noChangeAspect="1" noChangeArrowheads="1"/>
            </p:cNvSpPr>
            <p:nvPr/>
          </p:nvSpPr>
          <p:spPr bwMode="auto">
            <a:xfrm>
              <a:off x="1143" y="1638"/>
              <a:ext cx="467" cy="897"/>
            </a:xfrm>
            <a:prstGeom prst="ellipse">
              <a:avLst/>
            </a:prstGeom>
            <a:solidFill>
              <a:srgbClr val="FFDCB9"/>
            </a:solidFill>
            <a:ln w="9525">
              <a:solidFill>
                <a:schemeClr val="tx1"/>
              </a:solidFill>
              <a:miter lim="800000"/>
              <a:headEnd/>
              <a:tailEnd/>
            </a:ln>
            <a:effectLst/>
          </p:spPr>
          <p:txBody>
            <a:bodyPr wrap="none" anchor="ctr"/>
            <a:lstStyle/>
            <a:p>
              <a:endParaRPr lang="en-US"/>
            </a:p>
          </p:txBody>
        </p:sp>
        <p:sp>
          <p:nvSpPr>
            <p:cNvPr id="312362" name="Line 42"/>
            <p:cNvSpPr>
              <a:spLocks noChangeShapeType="1"/>
            </p:cNvSpPr>
            <p:nvPr/>
          </p:nvSpPr>
          <p:spPr bwMode="auto">
            <a:xfrm flipH="1">
              <a:off x="1365" y="1353"/>
              <a:ext cx="21" cy="1461"/>
            </a:xfrm>
            <a:prstGeom prst="line">
              <a:avLst/>
            </a:prstGeom>
            <a:noFill/>
            <a:ln w="9525">
              <a:solidFill>
                <a:srgbClr val="333333"/>
              </a:solidFill>
              <a:miter lim="800000"/>
              <a:headEnd/>
              <a:tailEnd/>
            </a:ln>
            <a:effectLst/>
          </p:spPr>
          <p:txBody>
            <a:bodyPr wrap="none"/>
            <a:lstStyle/>
            <a:p>
              <a:endParaRPr lang="en-US"/>
            </a:p>
          </p:txBody>
        </p:sp>
        <p:sp>
          <p:nvSpPr>
            <p:cNvPr id="312363" name="Line 43"/>
            <p:cNvSpPr>
              <a:spLocks noChangeShapeType="1"/>
            </p:cNvSpPr>
            <p:nvPr/>
          </p:nvSpPr>
          <p:spPr bwMode="auto">
            <a:xfrm>
              <a:off x="996" y="2079"/>
              <a:ext cx="765" cy="18"/>
            </a:xfrm>
            <a:prstGeom prst="line">
              <a:avLst/>
            </a:prstGeom>
            <a:noFill/>
            <a:ln w="9525">
              <a:solidFill>
                <a:srgbClr val="333333"/>
              </a:solidFill>
              <a:miter lim="800000"/>
              <a:headEnd/>
              <a:tailEnd/>
            </a:ln>
            <a:effectLst/>
          </p:spPr>
          <p:txBody>
            <a:bodyPr wrap="none"/>
            <a:lstStyle/>
            <a:p>
              <a:endParaRPr lang="en-US"/>
            </a:p>
          </p:txBody>
        </p:sp>
        <p:sp>
          <p:nvSpPr>
            <p:cNvPr id="312364" name="Line 44"/>
            <p:cNvSpPr>
              <a:spLocks noChangeShapeType="1"/>
            </p:cNvSpPr>
            <p:nvPr/>
          </p:nvSpPr>
          <p:spPr bwMode="auto">
            <a:xfrm flipH="1">
              <a:off x="1098" y="1571"/>
              <a:ext cx="555" cy="1024"/>
            </a:xfrm>
            <a:prstGeom prst="line">
              <a:avLst/>
            </a:prstGeom>
            <a:noFill/>
            <a:ln w="9525">
              <a:solidFill>
                <a:srgbClr val="333333"/>
              </a:solidFill>
              <a:miter lim="800000"/>
              <a:headEnd/>
              <a:tailEnd/>
            </a:ln>
            <a:effectLst/>
          </p:spPr>
          <p:txBody>
            <a:bodyPr wrap="none"/>
            <a:lstStyle/>
            <a:p>
              <a:endParaRPr lang="en-US"/>
            </a:p>
          </p:txBody>
        </p:sp>
        <p:sp>
          <p:nvSpPr>
            <p:cNvPr id="312365" name="Line 45"/>
            <p:cNvSpPr>
              <a:spLocks noChangeShapeType="1"/>
            </p:cNvSpPr>
            <p:nvPr/>
          </p:nvSpPr>
          <p:spPr bwMode="auto">
            <a:xfrm>
              <a:off x="1110" y="1566"/>
              <a:ext cx="534" cy="1044"/>
            </a:xfrm>
            <a:prstGeom prst="line">
              <a:avLst/>
            </a:prstGeom>
            <a:noFill/>
            <a:ln w="9525">
              <a:solidFill>
                <a:srgbClr val="333333"/>
              </a:solidFill>
              <a:miter lim="800000"/>
              <a:headEnd/>
              <a:tailEnd/>
            </a:ln>
            <a:effectLst/>
          </p:spPr>
          <p:txBody>
            <a:bodyPr wrap="none"/>
            <a:lstStyle/>
            <a:p>
              <a:endParaRPr lang="en-US"/>
            </a:p>
          </p:txBody>
        </p:sp>
        <p:sp>
          <p:nvSpPr>
            <p:cNvPr id="312366" name="Oval 46"/>
            <p:cNvSpPr>
              <a:spLocks noChangeAspect="1" noChangeArrowheads="1"/>
            </p:cNvSpPr>
            <p:nvPr/>
          </p:nvSpPr>
          <p:spPr bwMode="auto">
            <a:xfrm>
              <a:off x="1299" y="1941"/>
              <a:ext cx="155" cy="296"/>
            </a:xfrm>
            <a:prstGeom prst="ellipse">
              <a:avLst/>
            </a:prstGeom>
            <a:solidFill>
              <a:srgbClr val="F62C0A"/>
            </a:solidFill>
            <a:ln w="9525">
              <a:solidFill>
                <a:schemeClr val="tx1"/>
              </a:solidFill>
              <a:miter lim="800000"/>
              <a:headEnd/>
              <a:tailEnd/>
            </a:ln>
            <a:effectLst/>
          </p:spPr>
          <p:txBody>
            <a:bodyPr wrap="none" anchor="ctr"/>
            <a:lstStyle/>
            <a:p>
              <a:endParaRPr lang="en-US"/>
            </a:p>
          </p:txBody>
        </p:sp>
      </p:grpSp>
      <p:grpSp>
        <p:nvGrpSpPr>
          <p:cNvPr id="312367" name="Group 47"/>
          <p:cNvGrpSpPr>
            <a:grpSpLocks/>
          </p:cNvGrpSpPr>
          <p:nvPr/>
        </p:nvGrpSpPr>
        <p:grpSpPr bwMode="auto">
          <a:xfrm>
            <a:off x="2160588" y="2825750"/>
            <a:ext cx="738187" cy="392113"/>
            <a:chOff x="1788" y="1811"/>
            <a:chExt cx="465" cy="247"/>
          </a:xfrm>
        </p:grpSpPr>
        <p:sp>
          <p:nvSpPr>
            <p:cNvPr id="312368" name="Freeform 48"/>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69" name="Freeform 49"/>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70" name="Freeform 50"/>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1" name="Freeform 51"/>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2" name="Freeform 52"/>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3" name="Freeform 53"/>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4" name="Freeform 54"/>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5" name="Freeform 55"/>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76" name="Line 56"/>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377" name="AutoShape 57"/>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378" name="Freeform 58"/>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379" name="Group 59"/>
          <p:cNvGrpSpPr>
            <a:grpSpLocks/>
          </p:cNvGrpSpPr>
          <p:nvPr/>
        </p:nvGrpSpPr>
        <p:grpSpPr bwMode="auto">
          <a:xfrm rot="1098742">
            <a:off x="2227263" y="3054350"/>
            <a:ext cx="738187" cy="392113"/>
            <a:chOff x="1788" y="1811"/>
            <a:chExt cx="465" cy="247"/>
          </a:xfrm>
        </p:grpSpPr>
        <p:sp>
          <p:nvSpPr>
            <p:cNvPr id="312380" name="Freeform 60"/>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81" name="Freeform 61"/>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82" name="Freeform 62"/>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3" name="Freeform 63"/>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4" name="Freeform 64"/>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5" name="Freeform 65"/>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6" name="Freeform 66"/>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7" name="Freeform 67"/>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88" name="Line 68"/>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389" name="AutoShape 69"/>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390" name="Freeform 70"/>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391" name="Group 71"/>
          <p:cNvGrpSpPr>
            <a:grpSpLocks/>
          </p:cNvGrpSpPr>
          <p:nvPr/>
        </p:nvGrpSpPr>
        <p:grpSpPr bwMode="auto">
          <a:xfrm rot="2433777">
            <a:off x="2200275" y="3286125"/>
            <a:ext cx="738188" cy="392113"/>
            <a:chOff x="1788" y="1811"/>
            <a:chExt cx="465" cy="247"/>
          </a:xfrm>
        </p:grpSpPr>
        <p:sp>
          <p:nvSpPr>
            <p:cNvPr id="312392" name="Freeform 72"/>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93" name="Freeform 73"/>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394" name="Freeform 74"/>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95" name="Freeform 75"/>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96" name="Freeform 76"/>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97" name="Freeform 77"/>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98" name="Freeform 78"/>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399" name="Freeform 79"/>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00" name="Line 80"/>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01" name="AutoShape 81"/>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02" name="Freeform 82"/>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03" name="Group 83"/>
          <p:cNvGrpSpPr>
            <a:grpSpLocks/>
          </p:cNvGrpSpPr>
          <p:nvPr/>
        </p:nvGrpSpPr>
        <p:grpSpPr bwMode="auto">
          <a:xfrm>
            <a:off x="4779963" y="2001838"/>
            <a:ext cx="738187" cy="392112"/>
            <a:chOff x="1788" y="1811"/>
            <a:chExt cx="465" cy="247"/>
          </a:xfrm>
        </p:grpSpPr>
        <p:sp>
          <p:nvSpPr>
            <p:cNvPr id="312404" name="Freeform 84"/>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05" name="Freeform 85"/>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06" name="Freeform 86"/>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07" name="Freeform 87"/>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08" name="Freeform 88"/>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09" name="Freeform 89"/>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10" name="Freeform 90"/>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11" name="Freeform 91"/>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12" name="Line 92"/>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13" name="AutoShape 93"/>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14" name="Freeform 94"/>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15" name="Group 95"/>
          <p:cNvGrpSpPr>
            <a:grpSpLocks/>
          </p:cNvGrpSpPr>
          <p:nvPr/>
        </p:nvGrpSpPr>
        <p:grpSpPr bwMode="auto">
          <a:xfrm rot="1098742">
            <a:off x="4879975" y="2176463"/>
            <a:ext cx="738188" cy="392112"/>
            <a:chOff x="1788" y="1811"/>
            <a:chExt cx="465" cy="247"/>
          </a:xfrm>
        </p:grpSpPr>
        <p:sp>
          <p:nvSpPr>
            <p:cNvPr id="312416" name="Freeform 96"/>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17" name="Freeform 97"/>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18" name="Freeform 98"/>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19" name="Freeform 99"/>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20" name="Freeform 100"/>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21" name="Freeform 101"/>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22" name="Freeform 102"/>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23" name="Freeform 103"/>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24" name="Line 104"/>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25" name="AutoShape 105"/>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26" name="Freeform 106"/>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27" name="Group 107"/>
          <p:cNvGrpSpPr>
            <a:grpSpLocks/>
          </p:cNvGrpSpPr>
          <p:nvPr/>
        </p:nvGrpSpPr>
        <p:grpSpPr bwMode="auto">
          <a:xfrm rot="2433777">
            <a:off x="4845050" y="2400300"/>
            <a:ext cx="738188" cy="392113"/>
            <a:chOff x="1788" y="1811"/>
            <a:chExt cx="465" cy="247"/>
          </a:xfrm>
        </p:grpSpPr>
        <p:sp>
          <p:nvSpPr>
            <p:cNvPr id="312428" name="Freeform 108"/>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29" name="Freeform 109"/>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30" name="Freeform 110"/>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1" name="Freeform 111"/>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2" name="Freeform 112"/>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3" name="Freeform 113"/>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4" name="Freeform 114"/>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5" name="Freeform 115"/>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36" name="Line 116"/>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37" name="AutoShape 117"/>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38" name="Freeform 118"/>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39" name="Group 119"/>
          <p:cNvGrpSpPr>
            <a:grpSpLocks/>
          </p:cNvGrpSpPr>
          <p:nvPr/>
        </p:nvGrpSpPr>
        <p:grpSpPr bwMode="auto">
          <a:xfrm rot="581857">
            <a:off x="7339013" y="2390775"/>
            <a:ext cx="738187" cy="392113"/>
            <a:chOff x="1788" y="1811"/>
            <a:chExt cx="465" cy="247"/>
          </a:xfrm>
        </p:grpSpPr>
        <p:sp>
          <p:nvSpPr>
            <p:cNvPr id="312440" name="Freeform 120"/>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41" name="Freeform 121"/>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42" name="Freeform 122"/>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3" name="Freeform 123"/>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4" name="Freeform 124"/>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5" name="Freeform 125"/>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6" name="Freeform 126"/>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7" name="Freeform 127"/>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48" name="Line 128"/>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49" name="AutoShape 129"/>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50" name="Freeform 130"/>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51" name="Group 131"/>
          <p:cNvGrpSpPr>
            <a:grpSpLocks/>
          </p:cNvGrpSpPr>
          <p:nvPr/>
        </p:nvGrpSpPr>
        <p:grpSpPr bwMode="auto">
          <a:xfrm rot="1430630">
            <a:off x="7381875" y="3379788"/>
            <a:ext cx="738188" cy="392112"/>
            <a:chOff x="1788" y="1811"/>
            <a:chExt cx="465" cy="247"/>
          </a:xfrm>
        </p:grpSpPr>
        <p:sp>
          <p:nvSpPr>
            <p:cNvPr id="312452" name="Freeform 132"/>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53" name="Freeform 133"/>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54" name="Freeform 134"/>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55" name="Freeform 135"/>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56" name="Freeform 136"/>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57" name="Freeform 137"/>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58" name="Freeform 138"/>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59" name="Freeform 139"/>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60" name="Line 140"/>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61" name="AutoShape 141"/>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62" name="Freeform 142"/>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grpSp>
        <p:nvGrpSpPr>
          <p:cNvPr id="312463" name="Group 143"/>
          <p:cNvGrpSpPr>
            <a:grpSpLocks/>
          </p:cNvGrpSpPr>
          <p:nvPr/>
        </p:nvGrpSpPr>
        <p:grpSpPr bwMode="auto">
          <a:xfrm rot="1599301">
            <a:off x="6440488" y="2901950"/>
            <a:ext cx="738187" cy="392113"/>
            <a:chOff x="1788" y="1811"/>
            <a:chExt cx="465" cy="247"/>
          </a:xfrm>
        </p:grpSpPr>
        <p:sp>
          <p:nvSpPr>
            <p:cNvPr id="312464" name="Freeform 144"/>
            <p:cNvSpPr>
              <a:spLocks/>
            </p:cNvSpPr>
            <p:nvPr/>
          </p:nvSpPr>
          <p:spPr bwMode="auto">
            <a:xfrm>
              <a:off x="2142" y="1811"/>
              <a:ext cx="111" cy="106"/>
            </a:xfrm>
            <a:custGeom>
              <a:avLst/>
              <a:gdLst/>
              <a:ahLst/>
              <a:cxnLst>
                <a:cxn ang="0">
                  <a:pos x="0" y="84"/>
                </a:cxn>
                <a:cxn ang="0">
                  <a:pos x="17" y="27"/>
                </a:cxn>
                <a:cxn ang="0">
                  <a:pos x="75" y="0"/>
                </a:cxn>
                <a:cxn ang="0">
                  <a:pos x="83" y="15"/>
                </a:cxn>
                <a:cxn ang="0">
                  <a:pos x="87" y="22"/>
                </a:cxn>
                <a:cxn ang="0">
                  <a:pos x="101" y="31"/>
                </a:cxn>
                <a:cxn ang="0">
                  <a:pos x="101" y="46"/>
                </a:cxn>
                <a:cxn ang="0">
                  <a:pos x="105" y="63"/>
                </a:cxn>
                <a:cxn ang="0">
                  <a:pos x="111" y="82"/>
                </a:cxn>
                <a:cxn ang="0">
                  <a:pos x="54" y="106"/>
                </a:cxn>
                <a:cxn ang="0">
                  <a:pos x="0" y="84"/>
                </a:cxn>
              </a:cxnLst>
              <a:rect l="0" t="0" r="r" b="b"/>
              <a:pathLst>
                <a:path w="111" h="106">
                  <a:moveTo>
                    <a:pt x="0" y="84"/>
                  </a:moveTo>
                  <a:lnTo>
                    <a:pt x="17" y="27"/>
                  </a:lnTo>
                  <a:lnTo>
                    <a:pt x="75" y="0"/>
                  </a:lnTo>
                  <a:lnTo>
                    <a:pt x="83" y="15"/>
                  </a:lnTo>
                  <a:lnTo>
                    <a:pt x="87" y="22"/>
                  </a:lnTo>
                  <a:lnTo>
                    <a:pt x="101" y="31"/>
                  </a:lnTo>
                  <a:lnTo>
                    <a:pt x="101" y="46"/>
                  </a:lnTo>
                  <a:lnTo>
                    <a:pt x="105" y="63"/>
                  </a:lnTo>
                  <a:lnTo>
                    <a:pt x="111" y="82"/>
                  </a:lnTo>
                  <a:lnTo>
                    <a:pt x="54" y="106"/>
                  </a:lnTo>
                  <a:lnTo>
                    <a:pt x="0" y="84"/>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65" name="Freeform 145"/>
            <p:cNvSpPr>
              <a:spLocks/>
            </p:cNvSpPr>
            <p:nvPr/>
          </p:nvSpPr>
          <p:spPr bwMode="auto">
            <a:xfrm>
              <a:off x="2144" y="1835"/>
              <a:ext cx="102" cy="63"/>
            </a:xfrm>
            <a:custGeom>
              <a:avLst/>
              <a:gdLst/>
              <a:ahLst/>
              <a:cxnLst>
                <a:cxn ang="0">
                  <a:pos x="0" y="63"/>
                </a:cxn>
                <a:cxn ang="0">
                  <a:pos x="21" y="33"/>
                </a:cxn>
                <a:cxn ang="0">
                  <a:pos x="87" y="0"/>
                </a:cxn>
                <a:cxn ang="0">
                  <a:pos x="102" y="15"/>
                </a:cxn>
                <a:cxn ang="0">
                  <a:pos x="0" y="63"/>
                </a:cxn>
              </a:cxnLst>
              <a:rect l="0" t="0" r="r" b="b"/>
              <a:pathLst>
                <a:path w="102" h="63">
                  <a:moveTo>
                    <a:pt x="0" y="63"/>
                  </a:moveTo>
                  <a:lnTo>
                    <a:pt x="21" y="33"/>
                  </a:lnTo>
                  <a:lnTo>
                    <a:pt x="87" y="0"/>
                  </a:lnTo>
                  <a:lnTo>
                    <a:pt x="102" y="15"/>
                  </a:lnTo>
                  <a:lnTo>
                    <a:pt x="0" y="63"/>
                  </a:lnTo>
                  <a:close/>
                </a:path>
              </a:pathLst>
            </a:custGeom>
            <a:gradFill rotWithShape="1">
              <a:gsLst>
                <a:gs pos="0">
                  <a:srgbClr val="800080">
                    <a:gamma/>
                    <a:shade val="46275"/>
                    <a:invGamma/>
                  </a:srgbClr>
                </a:gs>
                <a:gs pos="50000">
                  <a:srgbClr val="800080"/>
                </a:gs>
                <a:gs pos="100000">
                  <a:srgbClr val="800080">
                    <a:gamma/>
                    <a:shade val="46275"/>
                    <a:invGamma/>
                  </a:srgbClr>
                </a:gs>
              </a:gsLst>
              <a:lin ang="5400000" scaled="1"/>
            </a:gradFill>
            <a:ln w="6350" cap="flat" cmpd="sng">
              <a:solidFill>
                <a:schemeClr val="tx1"/>
              </a:solidFill>
              <a:prstDash val="solid"/>
              <a:miter lim="800000"/>
              <a:headEnd type="none" w="med" len="med"/>
              <a:tailEnd type="none" w="med" len="med"/>
            </a:ln>
            <a:effectLst/>
          </p:spPr>
          <p:txBody>
            <a:bodyPr wrap="none"/>
            <a:lstStyle/>
            <a:p>
              <a:endParaRPr lang="en-US"/>
            </a:p>
          </p:txBody>
        </p:sp>
        <p:sp>
          <p:nvSpPr>
            <p:cNvPr id="312466" name="Freeform 146"/>
            <p:cNvSpPr>
              <a:spLocks/>
            </p:cNvSpPr>
            <p:nvPr/>
          </p:nvSpPr>
          <p:spPr bwMode="auto">
            <a:xfrm>
              <a:off x="1830" y="1890"/>
              <a:ext cx="317" cy="156"/>
            </a:xfrm>
            <a:custGeom>
              <a:avLst/>
              <a:gdLst/>
              <a:ahLst/>
              <a:cxnLst>
                <a:cxn ang="0">
                  <a:pos x="312" y="0"/>
                </a:cxn>
                <a:cxn ang="0">
                  <a:pos x="213" y="42"/>
                </a:cxn>
                <a:cxn ang="0">
                  <a:pos x="189" y="47"/>
                </a:cxn>
                <a:cxn ang="0">
                  <a:pos x="30" y="119"/>
                </a:cxn>
                <a:cxn ang="0">
                  <a:pos x="8" y="146"/>
                </a:cxn>
                <a:cxn ang="0">
                  <a:pos x="47" y="144"/>
                </a:cxn>
                <a:cxn ang="0">
                  <a:pos x="200" y="74"/>
                </a:cxn>
                <a:cxn ang="0">
                  <a:pos x="218" y="60"/>
                </a:cxn>
                <a:cxn ang="0">
                  <a:pos x="317" y="9"/>
                </a:cxn>
              </a:cxnLst>
              <a:rect l="0" t="0" r="r" b="b"/>
              <a:pathLst>
                <a:path w="317" h="156">
                  <a:moveTo>
                    <a:pt x="312" y="0"/>
                  </a:moveTo>
                  <a:cubicBezTo>
                    <a:pt x="296" y="7"/>
                    <a:pt x="233" y="34"/>
                    <a:pt x="213" y="42"/>
                  </a:cubicBezTo>
                  <a:cubicBezTo>
                    <a:pt x="193" y="50"/>
                    <a:pt x="219" y="34"/>
                    <a:pt x="189" y="47"/>
                  </a:cubicBezTo>
                  <a:cubicBezTo>
                    <a:pt x="159" y="60"/>
                    <a:pt x="60" y="103"/>
                    <a:pt x="30" y="119"/>
                  </a:cubicBezTo>
                  <a:cubicBezTo>
                    <a:pt x="0" y="135"/>
                    <a:pt x="5" y="142"/>
                    <a:pt x="8" y="146"/>
                  </a:cubicBezTo>
                  <a:cubicBezTo>
                    <a:pt x="11" y="150"/>
                    <a:pt x="15" y="156"/>
                    <a:pt x="47" y="144"/>
                  </a:cubicBezTo>
                  <a:cubicBezTo>
                    <a:pt x="79" y="132"/>
                    <a:pt x="172" y="88"/>
                    <a:pt x="200" y="74"/>
                  </a:cubicBezTo>
                  <a:cubicBezTo>
                    <a:pt x="228" y="60"/>
                    <a:pt x="198" y="71"/>
                    <a:pt x="218" y="60"/>
                  </a:cubicBezTo>
                  <a:cubicBezTo>
                    <a:pt x="238" y="49"/>
                    <a:pt x="297" y="20"/>
                    <a:pt x="317" y="9"/>
                  </a:cubicBezTo>
                </a:path>
              </a:pathLst>
            </a:custGeom>
            <a:solidFill>
              <a:srgbClr val="333300">
                <a:alpha val="96001"/>
              </a:srgbClr>
            </a:solid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67" name="Freeform 147"/>
            <p:cNvSpPr>
              <a:spLocks/>
            </p:cNvSpPr>
            <p:nvPr/>
          </p:nvSpPr>
          <p:spPr bwMode="auto">
            <a:xfrm>
              <a:off x="1886" y="2000"/>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68" name="Freeform 148"/>
            <p:cNvSpPr>
              <a:spLocks/>
            </p:cNvSpPr>
            <p:nvPr/>
          </p:nvSpPr>
          <p:spPr bwMode="auto">
            <a:xfrm>
              <a:off x="1920" y="1987"/>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69" name="Freeform 149"/>
            <p:cNvSpPr>
              <a:spLocks/>
            </p:cNvSpPr>
            <p:nvPr/>
          </p:nvSpPr>
          <p:spPr bwMode="auto">
            <a:xfrm>
              <a:off x="1952" y="1968"/>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70" name="Freeform 150"/>
            <p:cNvSpPr>
              <a:spLocks/>
            </p:cNvSpPr>
            <p:nvPr/>
          </p:nvSpPr>
          <p:spPr bwMode="auto">
            <a:xfrm>
              <a:off x="1981" y="1956"/>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71" name="Freeform 151"/>
            <p:cNvSpPr>
              <a:spLocks/>
            </p:cNvSpPr>
            <p:nvPr/>
          </p:nvSpPr>
          <p:spPr bwMode="auto">
            <a:xfrm>
              <a:off x="1861" y="2011"/>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2472" name="Line 152"/>
            <p:cNvSpPr>
              <a:spLocks noChangeShapeType="1"/>
            </p:cNvSpPr>
            <p:nvPr/>
          </p:nvSpPr>
          <p:spPr bwMode="auto">
            <a:xfrm flipH="1">
              <a:off x="1788" y="2036"/>
              <a:ext cx="50" cy="22"/>
            </a:xfrm>
            <a:prstGeom prst="line">
              <a:avLst/>
            </a:prstGeom>
            <a:noFill/>
            <a:ln w="9525">
              <a:solidFill>
                <a:schemeClr val="tx1"/>
              </a:solidFill>
              <a:miter lim="800000"/>
              <a:headEnd/>
              <a:tailEnd/>
            </a:ln>
            <a:effectLst/>
          </p:spPr>
          <p:txBody>
            <a:bodyPr wrap="none"/>
            <a:lstStyle/>
            <a:p>
              <a:endParaRPr lang="en-US"/>
            </a:p>
          </p:txBody>
        </p:sp>
        <p:sp>
          <p:nvSpPr>
            <p:cNvPr id="312473" name="AutoShape 153"/>
            <p:cNvSpPr>
              <a:spLocks noChangeAspect="1" noChangeArrowheads="1"/>
            </p:cNvSpPr>
            <p:nvPr/>
          </p:nvSpPr>
          <p:spPr bwMode="auto">
            <a:xfrm rot="4116145" flipH="1">
              <a:off x="2025" y="1927"/>
              <a:ext cx="32" cy="37"/>
            </a:xfrm>
            <a:prstGeom prst="triangle">
              <a:avLst>
                <a:gd name="adj" fmla="val 62620"/>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3175">
              <a:solidFill>
                <a:schemeClr val="tx1"/>
              </a:solidFill>
              <a:miter lim="800000"/>
              <a:headEnd/>
              <a:tailEnd/>
            </a:ln>
            <a:effectLst/>
          </p:spPr>
          <p:txBody>
            <a:bodyPr wrap="none" anchor="ctr"/>
            <a:lstStyle/>
            <a:p>
              <a:endParaRPr lang="en-US"/>
            </a:p>
          </p:txBody>
        </p:sp>
        <p:sp>
          <p:nvSpPr>
            <p:cNvPr id="312474" name="Freeform 154"/>
            <p:cNvSpPr>
              <a:spLocks/>
            </p:cNvSpPr>
            <p:nvPr/>
          </p:nvSpPr>
          <p:spPr bwMode="auto">
            <a:xfrm>
              <a:off x="2015" y="1943"/>
              <a:ext cx="10" cy="25"/>
            </a:xfrm>
            <a:custGeom>
              <a:avLst/>
              <a:gdLst/>
              <a:ahLst/>
              <a:cxnLst>
                <a:cxn ang="0">
                  <a:pos x="0" y="0"/>
                </a:cxn>
                <a:cxn ang="0">
                  <a:pos x="10" y="25"/>
                </a:cxn>
              </a:cxnLst>
              <a:rect l="0" t="0" r="r" b="b"/>
              <a:pathLst>
                <a:path w="10" h="25">
                  <a:moveTo>
                    <a:pt x="0" y="0"/>
                  </a:moveTo>
                  <a:cubicBezTo>
                    <a:pt x="10" y="8"/>
                    <a:pt x="10" y="11"/>
                    <a:pt x="10" y="2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sp>
        <p:nvSpPr>
          <p:cNvPr id="312475" name="Text Box 155"/>
          <p:cNvSpPr txBox="1">
            <a:spLocks noChangeArrowheads="1"/>
          </p:cNvSpPr>
          <p:nvPr/>
        </p:nvSpPr>
        <p:spPr bwMode="auto">
          <a:xfrm>
            <a:off x="6345238" y="5940425"/>
            <a:ext cx="1128712" cy="396875"/>
          </a:xfrm>
          <a:prstGeom prst="rect">
            <a:avLst/>
          </a:prstGeom>
          <a:noFill/>
          <a:ln w="9525">
            <a:noFill/>
            <a:miter lim="800000"/>
            <a:headEnd/>
            <a:tailEnd/>
          </a:ln>
          <a:effectLst/>
        </p:spPr>
        <p:txBody>
          <a:bodyPr wrap="none">
            <a:spAutoFit/>
          </a:bodyPr>
          <a:lstStyle/>
          <a:p>
            <a:pPr eaLnBrk="1" hangingPunct="1"/>
            <a:r>
              <a:rPr lang="en-US" sz="2000" b="0"/>
              <a:t>(person)</a:t>
            </a:r>
          </a:p>
        </p:txBody>
      </p:sp>
      <p:sp>
        <p:nvSpPr>
          <p:cNvPr id="312476" name="Text Box 156"/>
          <p:cNvSpPr txBox="1">
            <a:spLocks noChangeArrowheads="1"/>
          </p:cNvSpPr>
          <p:nvPr/>
        </p:nvSpPr>
        <p:spPr bwMode="auto">
          <a:xfrm>
            <a:off x="3840163" y="5940425"/>
            <a:ext cx="1536700" cy="396875"/>
          </a:xfrm>
          <a:prstGeom prst="rect">
            <a:avLst/>
          </a:prstGeom>
          <a:noFill/>
          <a:ln w="9525">
            <a:noFill/>
            <a:miter lim="800000"/>
            <a:headEnd/>
            <a:tailEnd/>
          </a:ln>
          <a:effectLst/>
        </p:spPr>
        <p:txBody>
          <a:bodyPr wrap="none">
            <a:spAutoFit/>
          </a:bodyPr>
          <a:lstStyle/>
          <a:p>
            <a:pPr eaLnBrk="1" hangingPunct="1"/>
            <a:r>
              <a:rPr lang="en-US" sz="2000" b="0"/>
              <a:t>(instrument)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1" fill="hold"/>
                                        <p:tgtEl>
                                          <p:spTgt spid="31235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312335"/>
                                        </p:tgtEl>
                                        <p:attrNameLst>
                                          <p:attrName>style.visibility</p:attrName>
                                        </p:attrNameLst>
                                      </p:cBhvr>
                                      <p:to>
                                        <p:strVal val="visible"/>
                                      </p:to>
                                    </p:set>
                                    <p:anim calcmode="lin" valueType="num">
                                      <p:cBhvr>
                                        <p:cTn id="11" dur="1000" fill="hold"/>
                                        <p:tgtEl>
                                          <p:spTgt spid="312335"/>
                                        </p:tgtEl>
                                        <p:attrNameLst>
                                          <p:attrName>ppt_w</p:attrName>
                                        </p:attrNameLst>
                                      </p:cBhvr>
                                      <p:tavLst>
                                        <p:tav tm="0">
                                          <p:val>
                                            <p:fltVal val="0"/>
                                          </p:val>
                                        </p:tav>
                                        <p:tav tm="100000">
                                          <p:val>
                                            <p:strVal val="#ppt_w"/>
                                          </p:val>
                                        </p:tav>
                                      </p:tavLst>
                                    </p:anim>
                                    <p:anim calcmode="lin" valueType="num">
                                      <p:cBhvr>
                                        <p:cTn id="12" dur="1000" fill="hold"/>
                                        <p:tgtEl>
                                          <p:spTgt spid="312335"/>
                                        </p:tgtEl>
                                        <p:attrNameLst>
                                          <p:attrName>ppt_h</p:attrName>
                                        </p:attrNameLst>
                                      </p:cBhvr>
                                      <p:tavLst>
                                        <p:tav tm="0">
                                          <p:val>
                                            <p:fltVal val="0"/>
                                          </p:val>
                                        </p:tav>
                                        <p:tav tm="100000">
                                          <p:val>
                                            <p:strVal val="#ppt_h"/>
                                          </p:val>
                                        </p:tav>
                                      </p:tavLst>
                                    </p:anim>
                                    <p:anim calcmode="lin" valueType="num">
                                      <p:cBhvr>
                                        <p:cTn id="13" dur="1000" fill="hold"/>
                                        <p:tgtEl>
                                          <p:spTgt spid="312335"/>
                                        </p:tgtEl>
                                        <p:attrNameLst>
                                          <p:attrName>style.rotation</p:attrName>
                                        </p:attrNameLst>
                                      </p:cBhvr>
                                      <p:tavLst>
                                        <p:tav tm="0">
                                          <p:val>
                                            <p:fltVal val="90"/>
                                          </p:val>
                                        </p:tav>
                                        <p:tav tm="100000">
                                          <p:val>
                                            <p:fltVal val="0"/>
                                          </p:val>
                                        </p:tav>
                                      </p:tavLst>
                                    </p:anim>
                                    <p:animEffect transition="in" filter="fade">
                                      <p:cBhvr>
                                        <p:cTn id="14" dur="1000"/>
                                        <p:tgtEl>
                                          <p:spTgt spid="31233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427"/>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1.94444E-6 -3.02105E-6 L 0.43576 0.14897 " pathEditMode="relative" ptsTypes="AA">
                                      <p:cBhvr>
                                        <p:cTn id="20" dur="2000" spd="-100000" fill="hold"/>
                                        <p:tgtEl>
                                          <p:spTgt spid="312427"/>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2403"/>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1.38889E-6 -5.66736E-7 L 0.43958 -0.24682 " pathEditMode="relative" ptsTypes="AA">
                                      <p:cBhvr>
                                        <p:cTn id="26" dur="2000" spd="-100000" fill="hold"/>
                                        <p:tgtEl>
                                          <p:spTgt spid="31240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2415"/>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5.27778E-6 7.54569E-6 L 0.42777 -0.07911 " pathEditMode="relative" ptsTypes="AA">
                                      <p:cBhvr>
                                        <p:cTn id="32" dur="2000" spd="-100000" fill="hold"/>
                                        <p:tgtEl>
                                          <p:spTgt spid="312415"/>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12350"/>
                                        </p:tgtEl>
                                        <p:attrNameLst>
                                          <p:attrName>style.visibility</p:attrName>
                                        </p:attrNameLst>
                                      </p:cBhvr>
                                      <p:to>
                                        <p:strVal val="visible"/>
                                      </p:to>
                                    </p:set>
                                    <p:animEffect transition="in" filter="fade">
                                      <p:cBhvr>
                                        <p:cTn id="37" dur="1000"/>
                                        <p:tgtEl>
                                          <p:spTgt spid="312350"/>
                                        </p:tgtEl>
                                      </p:cBhvr>
                                    </p:animEffect>
                                    <p:anim calcmode="lin" valueType="num">
                                      <p:cBhvr>
                                        <p:cTn id="38" dur="1000" fill="hold"/>
                                        <p:tgtEl>
                                          <p:spTgt spid="312350"/>
                                        </p:tgtEl>
                                        <p:attrNameLst>
                                          <p:attrName>ppt_x</p:attrName>
                                        </p:attrNameLst>
                                      </p:cBhvr>
                                      <p:tavLst>
                                        <p:tav tm="0">
                                          <p:val>
                                            <p:strVal val="#ppt_x"/>
                                          </p:val>
                                        </p:tav>
                                        <p:tav tm="100000">
                                          <p:val>
                                            <p:strVal val="#ppt_x"/>
                                          </p:val>
                                        </p:tav>
                                      </p:tavLst>
                                    </p:anim>
                                    <p:anim calcmode="lin" valueType="num">
                                      <p:cBhvr>
                                        <p:cTn id="39" dur="1000" fill="hold"/>
                                        <p:tgtEl>
                                          <p:spTgt spid="31235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2322"/>
                                        </p:tgtEl>
                                        <p:attrNameLst>
                                          <p:attrName>style.visibility</p:attrName>
                                        </p:attrNameLst>
                                      </p:cBhvr>
                                      <p:to>
                                        <p:strVal val="visible"/>
                                      </p:to>
                                    </p:set>
                                    <p:animEffect transition="in" filter="fade">
                                      <p:cBhvr>
                                        <p:cTn id="44" dur="2000"/>
                                        <p:tgtEl>
                                          <p:spTgt spid="31232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2439"/>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1.94444E-6 -1.65163E-6 C 0.0224 -0.00833 0.1066 -0.04673 0.13438 -0.04973 C 0.16215 -0.05274 0.15972 -0.02498 0.16632 -0.0185 " pathEditMode="relative" rAng="0" ptsTypes="aaa">
                                      <p:cBhvr>
                                        <p:cTn id="50" dur="2000" spd="-100000" fill="hold"/>
                                        <p:tgtEl>
                                          <p:spTgt spid="312439"/>
                                        </p:tgtEl>
                                        <p:attrNameLst>
                                          <p:attrName>ppt_x</p:attrName>
                                          <p:attrName>ppt_y</p:attrName>
                                        </p:attrNameLst>
                                      </p:cBhvr>
                                      <p:rCtr x="83" y="-26"/>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2463"/>
                                        </p:tgtEl>
                                        <p:attrNameLst>
                                          <p:attrName>style.visibility</p:attrName>
                                        </p:attrNameLst>
                                      </p:cBhvr>
                                      <p:to>
                                        <p:strVal val="visible"/>
                                      </p:to>
                                    </p:set>
                                  </p:childTnLst>
                                </p:cTn>
                              </p:par>
                              <p:par>
                                <p:cTn id="55" presetID="0" presetClass="path" presetSubtype="0" accel="50000" decel="50000" fill="hold" nodeType="withEffect">
                                  <p:stCondLst>
                                    <p:cond delay="0"/>
                                  </p:stCondLst>
                                  <p:childTnLst>
                                    <p:animMotion origin="layout" path="M 1.94444E-6 -2.45431E-6 L 0.2585 -0.00278 " pathEditMode="relative" ptsTypes="AA">
                                      <p:cBhvr>
                                        <p:cTn id="56" dur="2000" spd="-100000" fill="hold"/>
                                        <p:tgtEl>
                                          <p:spTgt spid="312463"/>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2451"/>
                                        </p:tgtEl>
                                        <p:attrNameLst>
                                          <p:attrName>style.visibility</p:attrName>
                                        </p:attrNameLst>
                                      </p:cBhvr>
                                      <p:to>
                                        <p:strVal val="visible"/>
                                      </p:to>
                                    </p:set>
                                  </p:childTnLst>
                                </p:cTn>
                              </p:par>
                              <p:par>
                                <p:cTn id="61" presetID="0" presetClass="path" presetSubtype="0" accel="50000" decel="50000" fill="hold" nodeType="withEffect">
                                  <p:stCondLst>
                                    <p:cond delay="0"/>
                                  </p:stCondLst>
                                  <p:childTnLst>
                                    <p:animMotion origin="layout" path="M 2.77778E-7 6.22484E-6 L 0.15243 6.22484E-6 " pathEditMode="relative" ptsTypes="AA">
                                      <p:cBhvr>
                                        <p:cTn id="62" dur="2000" spd="-100000" fill="hold"/>
                                        <p:tgtEl>
                                          <p:spTgt spid="312451"/>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312351"/>
                                        </p:tgtEl>
                                        <p:attrNameLst>
                                          <p:attrName>style.visibility</p:attrName>
                                        </p:attrNameLst>
                                      </p:cBhvr>
                                      <p:to>
                                        <p:strVal val="visible"/>
                                      </p:to>
                                    </p:set>
                                    <p:animEffect transition="in" filter="fade">
                                      <p:cBhvr>
                                        <p:cTn id="67" dur="1000"/>
                                        <p:tgtEl>
                                          <p:spTgt spid="312351"/>
                                        </p:tgtEl>
                                      </p:cBhvr>
                                    </p:animEffect>
                                    <p:anim calcmode="lin" valueType="num">
                                      <p:cBhvr>
                                        <p:cTn id="68" dur="1000" fill="hold"/>
                                        <p:tgtEl>
                                          <p:spTgt spid="312351"/>
                                        </p:tgtEl>
                                        <p:attrNameLst>
                                          <p:attrName>ppt_x</p:attrName>
                                        </p:attrNameLst>
                                      </p:cBhvr>
                                      <p:tavLst>
                                        <p:tav tm="0">
                                          <p:val>
                                            <p:strVal val="#ppt_x"/>
                                          </p:val>
                                        </p:tav>
                                        <p:tav tm="100000">
                                          <p:val>
                                            <p:strVal val="#ppt_x"/>
                                          </p:val>
                                        </p:tav>
                                      </p:tavLst>
                                    </p:anim>
                                    <p:anim calcmode="lin" valueType="num">
                                      <p:cBhvr>
                                        <p:cTn id="69" dur="1000" fill="hold"/>
                                        <p:tgtEl>
                                          <p:spTgt spid="31235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12355"/>
                                        </p:tgtEl>
                                        <p:attrNameLst>
                                          <p:attrName>style.visibility</p:attrName>
                                        </p:attrNameLst>
                                      </p:cBhvr>
                                      <p:to>
                                        <p:strVal val="visible"/>
                                      </p:to>
                                    </p:set>
                                    <p:animEffect transition="in" filter="fade">
                                      <p:cBhvr>
                                        <p:cTn id="74" dur="2000"/>
                                        <p:tgtEl>
                                          <p:spTgt spid="31235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12367"/>
                                        </p:tgtEl>
                                        <p:attrNameLst>
                                          <p:attrName>style.visibility</p:attrName>
                                        </p:attrNameLst>
                                      </p:cBhvr>
                                      <p:to>
                                        <p:strVal val="visible"/>
                                      </p:to>
                                    </p:set>
                                  </p:childTnLst>
                                </p:cTn>
                              </p:par>
                              <p:par>
                                <p:cTn id="79" presetID="0" presetClass="path" presetSubtype="0" accel="50000" decel="50000" fill="hold" nodeType="withEffect">
                                  <p:stCondLst>
                                    <p:cond delay="0"/>
                                  </p:stCondLst>
                                  <p:childTnLst>
                                    <p:animMotion origin="layout" path="M 8.88889E-6 4.904E-6 L 0.72674 -0.37983 " pathEditMode="relative" rAng="0" ptsTypes="AA">
                                      <p:cBhvr>
                                        <p:cTn id="80" dur="2000" spd="-100000" fill="hold"/>
                                        <p:tgtEl>
                                          <p:spTgt spid="312367"/>
                                        </p:tgtEl>
                                        <p:attrNameLst>
                                          <p:attrName>ppt_x</p:attrName>
                                          <p:attrName>ppt_y</p:attrName>
                                        </p:attrNameLst>
                                      </p:cBhvr>
                                      <p:rCtr x="0" y="0"/>
                                    </p:animMotion>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12391"/>
                                        </p:tgtEl>
                                        <p:attrNameLst>
                                          <p:attrName>style.visibility</p:attrName>
                                        </p:attrNameLst>
                                      </p:cBhvr>
                                      <p:to>
                                        <p:strVal val="visible"/>
                                      </p:to>
                                    </p:set>
                                  </p:childTnLst>
                                </p:cTn>
                              </p:par>
                              <p:par>
                                <p:cTn id="85" presetID="0" presetClass="path" presetSubtype="0" accel="50000" decel="50000" fill="hold" nodeType="withEffect">
                                  <p:stCondLst>
                                    <p:cond delay="0"/>
                                  </p:stCondLst>
                                  <p:childTnLst>
                                    <p:animMotion origin="layout" path="M 5.55556E-6 -5.66736E-7 L 0.7257 0.23618 " pathEditMode="relative" rAng="0" ptsTypes="AA">
                                      <p:cBhvr>
                                        <p:cTn id="86" dur="2000" spd="-100000" fill="hold"/>
                                        <p:tgtEl>
                                          <p:spTgt spid="312391"/>
                                        </p:tgtEl>
                                        <p:attrNameLst>
                                          <p:attrName>ppt_x</p:attrName>
                                          <p:attrName>ppt_y</p:attrName>
                                        </p:attrNameLst>
                                      </p:cBhvr>
                                      <p:rCtr x="0" y="0"/>
                                    </p:animMotion>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12379"/>
                                        </p:tgtEl>
                                        <p:attrNameLst>
                                          <p:attrName>style.visibility</p:attrName>
                                        </p:attrNameLst>
                                      </p:cBhvr>
                                      <p:to>
                                        <p:strVal val="visible"/>
                                      </p:to>
                                    </p:set>
                                  </p:childTnLst>
                                </p:cTn>
                              </p:par>
                              <p:par>
                                <p:cTn id="91" presetID="0" presetClass="path" presetSubtype="0" accel="50000" decel="50000" fill="hold" nodeType="withEffect">
                                  <p:stCondLst>
                                    <p:cond delay="0"/>
                                  </p:stCondLst>
                                  <p:childTnLst>
                                    <p:animMotion origin="layout" path="M 2.5E-6 -3.79366E-7 L 0.71493 -0.07518 " pathEditMode="relative" rAng="0" ptsTypes="AA">
                                      <p:cBhvr>
                                        <p:cTn id="92" dur="2000" spd="-100000" fill="hold"/>
                                        <p:tgtEl>
                                          <p:spTgt spid="312379"/>
                                        </p:tgtEl>
                                        <p:attrNameLst>
                                          <p:attrName>ppt_x</p:attrName>
                                          <p:attrName>ppt_y</p:attrName>
                                        </p:attrNameLst>
                                      </p:cBhvr>
                                      <p:rCtr x="0" y="0"/>
                                    </p:animMotion>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312349"/>
                                        </p:tgtEl>
                                        <p:attrNameLst>
                                          <p:attrName>style.visibility</p:attrName>
                                        </p:attrNameLst>
                                      </p:cBhvr>
                                      <p:to>
                                        <p:strVal val="visible"/>
                                      </p:to>
                                    </p:set>
                                    <p:animEffect transition="in" filter="fade">
                                      <p:cBhvr>
                                        <p:cTn id="97" dur="1000"/>
                                        <p:tgtEl>
                                          <p:spTgt spid="312349"/>
                                        </p:tgtEl>
                                      </p:cBhvr>
                                    </p:animEffect>
                                    <p:anim calcmode="lin" valueType="num">
                                      <p:cBhvr>
                                        <p:cTn id="98" dur="1000" fill="hold"/>
                                        <p:tgtEl>
                                          <p:spTgt spid="312349"/>
                                        </p:tgtEl>
                                        <p:attrNameLst>
                                          <p:attrName>ppt_x</p:attrName>
                                        </p:attrNameLst>
                                      </p:cBhvr>
                                      <p:tavLst>
                                        <p:tav tm="0">
                                          <p:val>
                                            <p:strVal val="#ppt_x"/>
                                          </p:val>
                                        </p:tav>
                                        <p:tav tm="100000">
                                          <p:val>
                                            <p:strVal val="#ppt_x"/>
                                          </p:val>
                                        </p:tav>
                                      </p:tavLst>
                                    </p:anim>
                                    <p:anim calcmode="lin" valueType="num">
                                      <p:cBhvr>
                                        <p:cTn id="99" dur="1000" fill="hold"/>
                                        <p:tgtEl>
                                          <p:spTgt spid="31234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9" presetClass="entr" presetSubtype="0" fill="hold" grpId="0" nodeType="clickEffect">
                                  <p:stCondLst>
                                    <p:cond delay="0"/>
                                  </p:stCondLst>
                                  <p:childTnLst>
                                    <p:set>
                                      <p:cBhvr>
                                        <p:cTn id="103" dur="1" fill="hold">
                                          <p:stCondLst>
                                            <p:cond delay="0"/>
                                          </p:stCondLst>
                                        </p:cTn>
                                        <p:tgtEl>
                                          <p:spTgt spid="312348"/>
                                        </p:tgtEl>
                                        <p:attrNameLst>
                                          <p:attrName>style.visibility</p:attrName>
                                        </p:attrNameLst>
                                      </p:cBhvr>
                                      <p:to>
                                        <p:strVal val="visible"/>
                                      </p:to>
                                    </p:set>
                                    <p:anim calcmode="lin" valueType="num">
                                      <p:cBhvr>
                                        <p:cTn id="104" dur="1000" fill="hold"/>
                                        <p:tgtEl>
                                          <p:spTgt spid="312348"/>
                                        </p:tgtEl>
                                        <p:attrNameLst>
                                          <p:attrName>ppt_x</p:attrName>
                                        </p:attrNameLst>
                                      </p:cBhvr>
                                      <p:tavLst>
                                        <p:tav tm="0">
                                          <p:val>
                                            <p:strVal val="#ppt_x-.2"/>
                                          </p:val>
                                        </p:tav>
                                        <p:tav tm="100000">
                                          <p:val>
                                            <p:strVal val="#ppt_x"/>
                                          </p:val>
                                        </p:tav>
                                      </p:tavLst>
                                    </p:anim>
                                    <p:anim calcmode="lin" valueType="num">
                                      <p:cBhvr>
                                        <p:cTn id="105" dur="1000" fill="hold"/>
                                        <p:tgtEl>
                                          <p:spTgt spid="312348"/>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312348"/>
                                        </p:tgtEl>
                                      </p:cBhvr>
                                    </p:animEffec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312352"/>
                                        </p:tgtEl>
                                        <p:attrNameLst>
                                          <p:attrName>style.visibility</p:attrName>
                                        </p:attrNameLst>
                                      </p:cBhvr>
                                      <p:to>
                                        <p:strVal val="visible"/>
                                      </p:to>
                                    </p:set>
                                    <p:anim calcmode="lin" valueType="num">
                                      <p:cBhvr>
                                        <p:cTn id="111" dur="1000" fill="hold"/>
                                        <p:tgtEl>
                                          <p:spTgt spid="312352"/>
                                        </p:tgtEl>
                                        <p:attrNameLst>
                                          <p:attrName>ppt_x</p:attrName>
                                        </p:attrNameLst>
                                      </p:cBhvr>
                                      <p:tavLst>
                                        <p:tav tm="0">
                                          <p:val>
                                            <p:strVal val="#ppt_x-.2"/>
                                          </p:val>
                                        </p:tav>
                                        <p:tav tm="100000">
                                          <p:val>
                                            <p:strVal val="#ppt_x"/>
                                          </p:val>
                                        </p:tav>
                                      </p:tavLst>
                                    </p:anim>
                                    <p:anim calcmode="lin" valueType="num">
                                      <p:cBhvr>
                                        <p:cTn id="112" dur="1000" fill="hold"/>
                                        <p:tgtEl>
                                          <p:spTgt spid="312352"/>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312352"/>
                                        </p:tgtEl>
                                      </p:cBhvr>
                                    </p:animEffect>
                                  </p:childTnLst>
                                </p:cTn>
                              </p:par>
                            </p:childTnLst>
                          </p:cTn>
                        </p:par>
                      </p:childTnLst>
                    </p:cTn>
                  </p:par>
                  <p:par>
                    <p:cTn id="114" fill="hold">
                      <p:stCondLst>
                        <p:cond delay="indefinite"/>
                      </p:stCondLst>
                      <p:childTnLst>
                        <p:par>
                          <p:cTn id="115" fill="hold">
                            <p:stCondLst>
                              <p:cond delay="0"/>
                            </p:stCondLst>
                            <p:childTnLst>
                              <p:par>
                                <p:cTn id="116" presetID="17" presetClass="entr" presetSubtype="10" fill="hold" grpId="0" nodeType="clickEffect">
                                  <p:stCondLst>
                                    <p:cond delay="0"/>
                                  </p:stCondLst>
                                  <p:childTnLst>
                                    <p:set>
                                      <p:cBhvr>
                                        <p:cTn id="117" dur="1" fill="hold">
                                          <p:stCondLst>
                                            <p:cond delay="0"/>
                                          </p:stCondLst>
                                        </p:cTn>
                                        <p:tgtEl>
                                          <p:spTgt spid="312475"/>
                                        </p:tgtEl>
                                        <p:attrNameLst>
                                          <p:attrName>style.visibility</p:attrName>
                                        </p:attrNameLst>
                                      </p:cBhvr>
                                      <p:to>
                                        <p:strVal val="visible"/>
                                      </p:to>
                                    </p:set>
                                    <p:anim calcmode="lin" valueType="num">
                                      <p:cBhvr>
                                        <p:cTn id="118" dur="500" fill="hold"/>
                                        <p:tgtEl>
                                          <p:spTgt spid="312475"/>
                                        </p:tgtEl>
                                        <p:attrNameLst>
                                          <p:attrName>ppt_w</p:attrName>
                                        </p:attrNameLst>
                                      </p:cBhvr>
                                      <p:tavLst>
                                        <p:tav tm="0">
                                          <p:val>
                                            <p:fltVal val="0"/>
                                          </p:val>
                                        </p:tav>
                                        <p:tav tm="100000">
                                          <p:val>
                                            <p:strVal val="#ppt_w"/>
                                          </p:val>
                                        </p:tav>
                                      </p:tavLst>
                                    </p:anim>
                                    <p:anim calcmode="lin" valueType="num">
                                      <p:cBhvr>
                                        <p:cTn id="119" dur="500" fill="hold"/>
                                        <p:tgtEl>
                                          <p:spTgt spid="312475"/>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17" presetClass="entr" presetSubtype="10" fill="hold" grpId="0" nodeType="clickEffect">
                                  <p:stCondLst>
                                    <p:cond delay="0"/>
                                  </p:stCondLst>
                                  <p:childTnLst>
                                    <p:set>
                                      <p:cBhvr>
                                        <p:cTn id="123" dur="1" fill="hold">
                                          <p:stCondLst>
                                            <p:cond delay="0"/>
                                          </p:stCondLst>
                                        </p:cTn>
                                        <p:tgtEl>
                                          <p:spTgt spid="312476"/>
                                        </p:tgtEl>
                                        <p:attrNameLst>
                                          <p:attrName>style.visibility</p:attrName>
                                        </p:attrNameLst>
                                      </p:cBhvr>
                                      <p:to>
                                        <p:strVal val="visible"/>
                                      </p:to>
                                    </p:set>
                                    <p:anim calcmode="lin" valueType="num">
                                      <p:cBhvr>
                                        <p:cTn id="124" dur="500" fill="hold"/>
                                        <p:tgtEl>
                                          <p:spTgt spid="312476"/>
                                        </p:tgtEl>
                                        <p:attrNameLst>
                                          <p:attrName>ppt_w</p:attrName>
                                        </p:attrNameLst>
                                      </p:cBhvr>
                                      <p:tavLst>
                                        <p:tav tm="0">
                                          <p:val>
                                            <p:fltVal val="0"/>
                                          </p:val>
                                        </p:tav>
                                        <p:tav tm="100000">
                                          <p:val>
                                            <p:strVal val="#ppt_w"/>
                                          </p:val>
                                        </p:tav>
                                      </p:tavLst>
                                    </p:anim>
                                    <p:anim calcmode="lin" valueType="num">
                                      <p:cBhvr>
                                        <p:cTn id="125" dur="500" fill="hold"/>
                                        <p:tgtEl>
                                          <p:spTgt spid="3124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6" repeatCount="3000" fill="hold" display="0">
                  <p:stCondLst>
                    <p:cond delay="indefinite"/>
                  </p:stCondLst>
                  <p:endCondLst>
                    <p:cond evt="onPrev" delay="0">
                      <p:tgtEl>
                        <p:sldTgt/>
                      </p:tgtEl>
                    </p:cond>
                    <p:cond evt="onStopAudio" delay="0">
                      <p:tgtEl>
                        <p:sldTgt/>
                      </p:tgtEl>
                    </p:cond>
                  </p:endCondLst>
                </p:cTn>
                <p:tgtEl>
                  <p:spTgt spid="312353"/>
                </p:tgtEl>
              </p:cMediaNode>
            </p:audio>
          </p:childTnLst>
        </p:cTn>
      </p:par>
    </p:tnLst>
    <p:bldLst>
      <p:bldP spid="312348" grpId="0"/>
      <p:bldP spid="312349" grpId="0"/>
      <p:bldP spid="312350" grpId="0"/>
      <p:bldP spid="312351" grpId="0"/>
      <p:bldP spid="312352" grpId="0"/>
      <p:bldP spid="312475" grpId="0"/>
      <p:bldP spid="312476"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Base Units</a:t>
            </a:r>
          </a:p>
        </p:txBody>
      </p:sp>
      <p:sp>
        <p:nvSpPr>
          <p:cNvPr id="59395" name="Rectangle 3"/>
          <p:cNvSpPr>
            <a:spLocks noGrp="1" noChangeArrowheads="1"/>
          </p:cNvSpPr>
          <p:nvPr>
            <p:ph type="body" idx="1"/>
          </p:nvPr>
        </p:nvSpPr>
        <p:spPr>
          <a:noFill/>
          <a:ln/>
        </p:spPr>
        <p:txBody>
          <a:bodyPr lIns="92075" tIns="46038" rIns="92075" bIns="46038"/>
          <a:lstStyle/>
          <a:p>
            <a:r>
              <a:rPr lang="en-US"/>
              <a:t>Length - meter more than a yard - </a:t>
            </a:r>
            <a:r>
              <a:rPr lang="en-US">
                <a:solidFill>
                  <a:schemeClr val="tx2"/>
                </a:solidFill>
              </a:rPr>
              <a:t>m</a:t>
            </a:r>
            <a:endParaRPr lang="en-US"/>
          </a:p>
          <a:p>
            <a:r>
              <a:rPr lang="en-US"/>
              <a:t>Mass - grams - a bout a raisin - </a:t>
            </a:r>
            <a:r>
              <a:rPr lang="en-US">
                <a:solidFill>
                  <a:schemeClr val="tx2"/>
                </a:solidFill>
              </a:rPr>
              <a:t>g</a:t>
            </a:r>
            <a:endParaRPr lang="en-US"/>
          </a:p>
          <a:p>
            <a:r>
              <a:rPr lang="en-US"/>
              <a:t>Time - second -  </a:t>
            </a:r>
            <a:r>
              <a:rPr lang="en-US">
                <a:solidFill>
                  <a:schemeClr val="tx2"/>
                </a:solidFill>
              </a:rPr>
              <a:t>s</a:t>
            </a:r>
            <a:endParaRPr lang="en-US"/>
          </a:p>
          <a:p>
            <a:r>
              <a:rPr lang="en-US"/>
              <a:t>Temperature - Kelvin or ºCelsius  </a:t>
            </a:r>
            <a:r>
              <a:rPr lang="en-US">
                <a:solidFill>
                  <a:schemeClr val="tx2"/>
                </a:solidFill>
              </a:rPr>
              <a:t>K</a:t>
            </a:r>
            <a:r>
              <a:rPr lang="en-US"/>
              <a:t> or </a:t>
            </a:r>
            <a:r>
              <a:rPr lang="en-US">
                <a:solidFill>
                  <a:schemeClr val="tx2"/>
                </a:solidFill>
              </a:rPr>
              <a:t>C</a:t>
            </a:r>
            <a:endParaRPr lang="en-US"/>
          </a:p>
          <a:p>
            <a:r>
              <a:rPr lang="en-US"/>
              <a:t>Energy - Joules- </a:t>
            </a:r>
            <a:r>
              <a:rPr lang="en-US">
                <a:solidFill>
                  <a:schemeClr val="tx2"/>
                </a:solidFill>
              </a:rPr>
              <a:t>J</a:t>
            </a:r>
            <a:endParaRPr lang="en-US"/>
          </a:p>
          <a:p>
            <a:r>
              <a:rPr lang="en-US"/>
              <a:t>Volume - Liter - half f a two liter bottle- </a:t>
            </a:r>
            <a:r>
              <a:rPr lang="en-US">
                <a:solidFill>
                  <a:schemeClr val="tx2"/>
                </a:solidFill>
              </a:rPr>
              <a:t>L</a:t>
            </a:r>
          </a:p>
          <a:p>
            <a:r>
              <a:rPr lang="en-US"/>
              <a:t>Amount of substance - mole - </a:t>
            </a:r>
            <a:r>
              <a:rPr lang="en-US">
                <a:solidFill>
                  <a:schemeClr val="tx2"/>
                </a:solidFill>
              </a:rPr>
              <a:t>mol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Effect transition="in" filter="fade">
                                      <p:cBhvr>
                                        <p:cTn id="14" dur="1000"/>
                                        <p:tgtEl>
                                          <p:spTgt spid="59395">
                                            <p:txEl>
                                              <p:pRg st="1" end="1"/>
                                            </p:txEl>
                                          </p:spTgt>
                                        </p:tgtEl>
                                      </p:cBhvr>
                                    </p:animEffect>
                                    <p:anim calcmode="lin" valueType="num">
                                      <p:cBhvr>
                                        <p:cTn id="15"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3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Effect transition="in" filter="fade">
                                      <p:cBhvr>
                                        <p:cTn id="21" dur="1000"/>
                                        <p:tgtEl>
                                          <p:spTgt spid="59395">
                                            <p:txEl>
                                              <p:pRg st="2" end="2"/>
                                            </p:txEl>
                                          </p:spTgt>
                                        </p:tgtEl>
                                      </p:cBhvr>
                                    </p:animEffect>
                                    <p:anim calcmode="lin" valueType="num">
                                      <p:cBhvr>
                                        <p:cTn id="22"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9395">
                                            <p:txEl>
                                              <p:pRg st="3" end="3"/>
                                            </p:txEl>
                                          </p:spTgt>
                                        </p:tgtEl>
                                        <p:attrNameLst>
                                          <p:attrName>style.visibility</p:attrName>
                                        </p:attrNameLst>
                                      </p:cBhvr>
                                      <p:to>
                                        <p:strVal val="visible"/>
                                      </p:to>
                                    </p:set>
                                    <p:animEffect transition="in" filter="fade">
                                      <p:cBhvr>
                                        <p:cTn id="28" dur="1000"/>
                                        <p:tgtEl>
                                          <p:spTgt spid="59395">
                                            <p:txEl>
                                              <p:pRg st="3" end="3"/>
                                            </p:txEl>
                                          </p:spTgt>
                                        </p:tgtEl>
                                      </p:cBhvr>
                                    </p:animEffect>
                                    <p:anim calcmode="lin" valueType="num">
                                      <p:cBhvr>
                                        <p:cTn id="29"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93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9395">
                                            <p:txEl>
                                              <p:pRg st="4" end="4"/>
                                            </p:txEl>
                                          </p:spTgt>
                                        </p:tgtEl>
                                        <p:attrNameLst>
                                          <p:attrName>style.visibility</p:attrName>
                                        </p:attrNameLst>
                                      </p:cBhvr>
                                      <p:to>
                                        <p:strVal val="visible"/>
                                      </p:to>
                                    </p:set>
                                    <p:animEffect transition="in" filter="fade">
                                      <p:cBhvr>
                                        <p:cTn id="35" dur="1000"/>
                                        <p:tgtEl>
                                          <p:spTgt spid="59395">
                                            <p:txEl>
                                              <p:pRg st="4" end="4"/>
                                            </p:txEl>
                                          </p:spTgt>
                                        </p:tgtEl>
                                      </p:cBhvr>
                                    </p:animEffect>
                                    <p:anim calcmode="lin" valueType="num">
                                      <p:cBhvr>
                                        <p:cTn id="36"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93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9395">
                                            <p:txEl>
                                              <p:pRg st="5" end="5"/>
                                            </p:txEl>
                                          </p:spTgt>
                                        </p:tgtEl>
                                        <p:attrNameLst>
                                          <p:attrName>style.visibility</p:attrName>
                                        </p:attrNameLst>
                                      </p:cBhvr>
                                      <p:to>
                                        <p:strVal val="visible"/>
                                      </p:to>
                                    </p:set>
                                    <p:animEffect transition="in" filter="fade">
                                      <p:cBhvr>
                                        <p:cTn id="42" dur="1000"/>
                                        <p:tgtEl>
                                          <p:spTgt spid="59395">
                                            <p:txEl>
                                              <p:pRg st="5" end="5"/>
                                            </p:txEl>
                                          </p:spTgt>
                                        </p:tgtEl>
                                      </p:cBhvr>
                                    </p:animEffect>
                                    <p:anim calcmode="lin" valueType="num">
                                      <p:cBhvr>
                                        <p:cTn id="43" dur="1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93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9395">
                                            <p:txEl>
                                              <p:pRg st="6" end="6"/>
                                            </p:txEl>
                                          </p:spTgt>
                                        </p:tgtEl>
                                        <p:attrNameLst>
                                          <p:attrName>style.visibility</p:attrName>
                                        </p:attrNameLst>
                                      </p:cBhvr>
                                      <p:to>
                                        <p:strVal val="visible"/>
                                      </p:to>
                                    </p:set>
                                    <p:animEffect transition="in" filter="fade">
                                      <p:cBhvr>
                                        <p:cTn id="49" dur="1000"/>
                                        <p:tgtEl>
                                          <p:spTgt spid="59395">
                                            <p:txEl>
                                              <p:pRg st="6" end="6"/>
                                            </p:txEl>
                                          </p:spTgt>
                                        </p:tgtEl>
                                      </p:cBhvr>
                                    </p:animEffect>
                                    <p:anim calcmode="lin" valueType="num">
                                      <p:cBhvr>
                                        <p:cTn id="50" dur="10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93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z="2900">
                <a:latin typeface="Arial" charset="0"/>
              </a:rPr>
              <a:t>The International System of Units</a:t>
            </a:r>
          </a:p>
        </p:txBody>
      </p:sp>
      <p:sp>
        <p:nvSpPr>
          <p:cNvPr id="141315" name="Rectangle 3"/>
          <p:cNvSpPr>
            <a:spLocks noGrp="1" noChangeArrowheads="1"/>
          </p:cNvSpPr>
          <p:nvPr>
            <p:ph type="body" idx="1"/>
          </p:nvPr>
        </p:nvSpPr>
        <p:spPr>
          <a:xfrm>
            <a:off x="685800" y="2286000"/>
            <a:ext cx="7848600" cy="3657600"/>
          </a:xfrm>
          <a:solidFill>
            <a:srgbClr val="E5FFF2"/>
          </a:solidFill>
          <a:ln w="25400">
            <a:solidFill>
              <a:schemeClr val="tx1"/>
            </a:solidFill>
          </a:ln>
        </p:spPr>
        <p:txBody>
          <a:bodyPr/>
          <a:lstStyle/>
          <a:p>
            <a:pPr>
              <a:buFont typeface="Wingdings" pitchFamily="2" charset="2"/>
              <a:buNone/>
            </a:pPr>
            <a:endParaRPr lang="en-US" sz="2700" u="sng"/>
          </a:p>
          <a:p>
            <a:pPr>
              <a:buFont typeface="Wingdings" pitchFamily="2" charset="2"/>
              <a:buNone/>
            </a:pPr>
            <a:r>
              <a:rPr lang="en-US" sz="2200"/>
              <a:t> Length				meter		     m</a:t>
            </a:r>
          </a:p>
          <a:p>
            <a:pPr>
              <a:buFont typeface="Wingdings" pitchFamily="2" charset="2"/>
              <a:buNone/>
            </a:pPr>
            <a:r>
              <a:rPr lang="en-US" sz="2200"/>
              <a:t> Mass					kilogram	     kg</a:t>
            </a:r>
          </a:p>
          <a:p>
            <a:pPr>
              <a:buFont typeface="Wingdings" pitchFamily="2" charset="2"/>
              <a:buNone/>
            </a:pPr>
            <a:r>
              <a:rPr lang="en-US" sz="2200"/>
              <a:t> Time					second	      	      s</a:t>
            </a:r>
          </a:p>
          <a:p>
            <a:pPr>
              <a:buFont typeface="Wingdings" pitchFamily="2" charset="2"/>
              <a:buNone/>
            </a:pPr>
            <a:r>
              <a:rPr lang="en-US" sz="2200"/>
              <a:t> Amount of substance			mole		    mol</a:t>
            </a:r>
          </a:p>
          <a:p>
            <a:pPr>
              <a:buFont typeface="Wingdings" pitchFamily="2" charset="2"/>
              <a:buNone/>
            </a:pPr>
            <a:r>
              <a:rPr lang="en-US" sz="2200"/>
              <a:t> Thermodynamic temperature	Kelvin		      K</a:t>
            </a:r>
          </a:p>
          <a:p>
            <a:pPr>
              <a:buFont typeface="Wingdings" pitchFamily="2" charset="2"/>
              <a:buNone/>
            </a:pPr>
            <a:r>
              <a:rPr lang="en-US" sz="2200"/>
              <a:t> Electric current			amperes	   amps</a:t>
            </a:r>
          </a:p>
          <a:p>
            <a:pPr>
              <a:buFont typeface="Wingdings" pitchFamily="2" charset="2"/>
              <a:buNone/>
            </a:pPr>
            <a:r>
              <a:rPr lang="en-US" sz="2200"/>
              <a:t> Luminous intensity			candela	     cd</a:t>
            </a:r>
          </a:p>
        </p:txBody>
      </p:sp>
      <p:sp>
        <p:nvSpPr>
          <p:cNvPr id="141316" name="Text Box 4"/>
          <p:cNvSpPr txBox="1">
            <a:spLocks noChangeArrowheads="1"/>
          </p:cNvSpPr>
          <p:nvPr/>
        </p:nvSpPr>
        <p:spPr bwMode="auto">
          <a:xfrm>
            <a:off x="676275" y="2057400"/>
            <a:ext cx="7858125" cy="544513"/>
          </a:xfrm>
          <a:prstGeom prst="rect">
            <a:avLst/>
          </a:prstGeom>
          <a:solidFill>
            <a:srgbClr val="DDDDFF"/>
          </a:solidFill>
          <a:ln w="25400">
            <a:solidFill>
              <a:schemeClr val="tx1"/>
            </a:solidFill>
            <a:miter lim="800000"/>
            <a:headEnd/>
            <a:tailEnd/>
          </a:ln>
          <a:effectLst/>
        </p:spPr>
        <p:txBody>
          <a:bodyPr>
            <a:spAutoFit/>
          </a:bodyPr>
          <a:lstStyle/>
          <a:p>
            <a:pPr eaLnBrk="1" hangingPunct="1">
              <a:spcBef>
                <a:spcPct val="20000"/>
              </a:spcBef>
            </a:pPr>
            <a:r>
              <a:rPr lang="en-US" sz="2800" b="0"/>
              <a:t> Quantity				Name	Symbol</a:t>
            </a:r>
            <a:endParaRPr lang="en-US" sz="1600" b="0"/>
          </a:p>
        </p:txBody>
      </p:sp>
      <p:sp>
        <p:nvSpPr>
          <p:cNvPr id="141317"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41318" name="Rectangle 6"/>
          <p:cNvSpPr>
            <a:spLocks noChangeArrowheads="1"/>
          </p:cNvSpPr>
          <p:nvPr/>
        </p:nvSpPr>
        <p:spPr bwMode="auto">
          <a:xfrm>
            <a:off x="76200" y="6567488"/>
            <a:ext cx="3916363" cy="214312"/>
          </a:xfrm>
          <a:prstGeom prst="rect">
            <a:avLst/>
          </a:prstGeom>
          <a:noFill/>
          <a:ln w="9525">
            <a:noFill/>
            <a:miter lim="800000"/>
            <a:headEnd/>
            <a:tailEnd/>
          </a:ln>
          <a:effectLst/>
        </p:spPr>
        <p:txBody>
          <a:bodyPr wrap="none">
            <a:spAutoFit/>
          </a:bodyPr>
          <a:lstStyle/>
          <a:p>
            <a:pPr eaLnBrk="1" hangingPunct="1"/>
            <a:r>
              <a:rPr lang="en-US" sz="800" b="0"/>
              <a:t>Dorin, Demmin, Gabel, </a:t>
            </a:r>
            <a:r>
              <a:rPr lang="en-US" sz="800" b="0" u="sng"/>
              <a:t>Chemistry The Study of Matter </a:t>
            </a:r>
            <a:r>
              <a:rPr lang="en-US" sz="800" b="0"/>
              <a:t> , 3</a:t>
            </a:r>
            <a:r>
              <a:rPr lang="en-US" sz="800" b="0" baseline="30000"/>
              <a:t>rd</a:t>
            </a:r>
            <a:r>
              <a:rPr lang="en-US" sz="800" b="0"/>
              <a:t> Edition, 1990, page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41315">
                                            <p:txEl>
                                              <p:pRg st="1" end="1"/>
                                            </p:txEl>
                                          </p:spTgt>
                                        </p:tgtEl>
                                        <p:attrNameLst>
                                          <p:attrName>style.visibility</p:attrName>
                                        </p:attrNameLst>
                                      </p:cBhvr>
                                      <p:to>
                                        <p:strVal val="visible"/>
                                      </p:to>
                                    </p:set>
                                    <p:animEffect transition="in" filter="wipe(up)">
                                      <p:cBhvr>
                                        <p:cTn id="7" dur="75"/>
                                        <p:tgtEl>
                                          <p:spTgt spid="141315">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1" end="1"/>
                                            </p:txEl>
                                          </p:spTgt>
                                        </p:tgtEl>
                                        <p:attrNameLst>
                                          <p:attrName>ppt_c</p:attrName>
                                        </p:attrNameLst>
                                      </p:cBhvr>
                                      <p:to>
                                        <a:srgbClr val="1F2D95"/>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41315">
                                            <p:txEl>
                                              <p:pRg st="2" end="2"/>
                                            </p:txEl>
                                          </p:spTgt>
                                        </p:tgtEl>
                                        <p:attrNameLst>
                                          <p:attrName>style.visibility</p:attrName>
                                        </p:attrNameLst>
                                      </p:cBhvr>
                                      <p:to>
                                        <p:strVal val="visible"/>
                                      </p:to>
                                    </p:set>
                                    <p:animEffect transition="in" filter="wipe(up)">
                                      <p:cBhvr>
                                        <p:cTn id="12" dur="75"/>
                                        <p:tgtEl>
                                          <p:spTgt spid="141315">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2" end="2"/>
                                            </p:txEl>
                                          </p:spTgt>
                                        </p:tgtEl>
                                        <p:attrNameLst>
                                          <p:attrName>ppt_c</p:attrName>
                                        </p:attrNameLst>
                                      </p:cBhvr>
                                      <p:to>
                                        <a:srgbClr val="1F2D95"/>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41315">
                                            <p:txEl>
                                              <p:pRg st="3" end="3"/>
                                            </p:txEl>
                                          </p:spTgt>
                                        </p:tgtEl>
                                        <p:attrNameLst>
                                          <p:attrName>style.visibility</p:attrName>
                                        </p:attrNameLst>
                                      </p:cBhvr>
                                      <p:to>
                                        <p:strVal val="visible"/>
                                      </p:to>
                                    </p:set>
                                    <p:animEffect transition="in" filter="wipe(up)">
                                      <p:cBhvr>
                                        <p:cTn id="17" dur="75"/>
                                        <p:tgtEl>
                                          <p:spTgt spid="141315">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3" end="3"/>
                                            </p:txEl>
                                          </p:spTgt>
                                        </p:tgtEl>
                                        <p:attrNameLst>
                                          <p:attrName>ppt_c</p:attrName>
                                        </p:attrNameLst>
                                      </p:cBhvr>
                                      <p:to>
                                        <a:srgbClr val="1F2D95"/>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141315">
                                            <p:txEl>
                                              <p:pRg st="4" end="4"/>
                                            </p:txEl>
                                          </p:spTgt>
                                        </p:tgtEl>
                                        <p:attrNameLst>
                                          <p:attrName>style.visibility</p:attrName>
                                        </p:attrNameLst>
                                      </p:cBhvr>
                                      <p:to>
                                        <p:strVal val="visible"/>
                                      </p:to>
                                    </p:set>
                                    <p:animEffect transition="in" filter="wipe(up)">
                                      <p:cBhvr>
                                        <p:cTn id="22" dur="75"/>
                                        <p:tgtEl>
                                          <p:spTgt spid="141315">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4" end="4"/>
                                            </p:txEl>
                                          </p:spTgt>
                                        </p:tgtEl>
                                        <p:attrNameLst>
                                          <p:attrName>ppt_c</p:attrName>
                                        </p:attrNameLst>
                                      </p:cBhvr>
                                      <p:to>
                                        <a:srgbClr val="1F2D95"/>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141315">
                                            <p:txEl>
                                              <p:pRg st="5" end="5"/>
                                            </p:txEl>
                                          </p:spTgt>
                                        </p:tgtEl>
                                        <p:attrNameLst>
                                          <p:attrName>style.visibility</p:attrName>
                                        </p:attrNameLst>
                                      </p:cBhvr>
                                      <p:to>
                                        <p:strVal val="visible"/>
                                      </p:to>
                                    </p:set>
                                    <p:animEffect transition="in" filter="wipe(up)">
                                      <p:cBhvr>
                                        <p:cTn id="27" dur="75"/>
                                        <p:tgtEl>
                                          <p:spTgt spid="141315">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5" end="5"/>
                                            </p:txEl>
                                          </p:spTgt>
                                        </p:tgtEl>
                                        <p:attrNameLst>
                                          <p:attrName>ppt_c</p:attrName>
                                        </p:attrNameLst>
                                      </p:cBhvr>
                                      <p:to>
                                        <a:srgbClr val="1F2D95"/>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141315">
                                            <p:txEl>
                                              <p:pRg st="6" end="6"/>
                                            </p:txEl>
                                          </p:spTgt>
                                        </p:tgtEl>
                                        <p:attrNameLst>
                                          <p:attrName>style.visibility</p:attrName>
                                        </p:attrNameLst>
                                      </p:cBhvr>
                                      <p:to>
                                        <p:strVal val="visible"/>
                                      </p:to>
                                    </p:set>
                                    <p:animEffect transition="in" filter="wipe(up)">
                                      <p:cBhvr>
                                        <p:cTn id="32" dur="75"/>
                                        <p:tgtEl>
                                          <p:spTgt spid="141315">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6" end="6"/>
                                            </p:txEl>
                                          </p:spTgt>
                                        </p:tgtEl>
                                        <p:attrNameLst>
                                          <p:attrName>ppt_c</p:attrName>
                                        </p:attrNameLst>
                                      </p:cBhvr>
                                      <p:to>
                                        <a:srgbClr val="1F2D95"/>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141315">
                                            <p:txEl>
                                              <p:pRg st="7" end="7"/>
                                            </p:txEl>
                                          </p:spTgt>
                                        </p:tgtEl>
                                        <p:attrNameLst>
                                          <p:attrName>style.visibility</p:attrName>
                                        </p:attrNameLst>
                                      </p:cBhvr>
                                      <p:to>
                                        <p:strVal val="visible"/>
                                      </p:to>
                                    </p:set>
                                    <p:animEffect transition="in" filter="wipe(up)">
                                      <p:cBhvr>
                                        <p:cTn id="37" dur="75"/>
                                        <p:tgtEl>
                                          <p:spTgt spid="141315">
                                            <p:txEl>
                                              <p:pRg st="7" end="7"/>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animClr clrSpc="rgb" dir="cw">
                                      <p:cBhvr override="childStyle">
                                        <p:cTn dur="1" fill="hold" display="0" masterRel="nextClick" afterEffect="1"/>
                                        <p:tgtEl>
                                          <p:spTgt spid="141315">
                                            <p:txEl>
                                              <p:pRg st="7" end="7"/>
                                            </p:txEl>
                                          </p:spTgt>
                                        </p:tgtEl>
                                        <p:attrNameLst>
                                          <p:attrName>ppt_c</p:attrName>
                                        </p:attrNameLst>
                                      </p:cBhvr>
                                      <p:to>
                                        <a:srgbClr val="1F2D9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Prefixes</a:t>
            </a:r>
          </a:p>
        </p:txBody>
      </p:sp>
      <p:sp>
        <p:nvSpPr>
          <p:cNvPr id="61443" name="Rectangle 3"/>
          <p:cNvSpPr>
            <a:spLocks noGrp="1" noChangeArrowheads="1"/>
          </p:cNvSpPr>
          <p:nvPr>
            <p:ph type="body" idx="1"/>
          </p:nvPr>
        </p:nvSpPr>
        <p:spPr>
          <a:noFill/>
          <a:ln/>
        </p:spPr>
        <p:txBody>
          <a:bodyPr lIns="92075" tIns="46038" rIns="92075" bIns="46038"/>
          <a:lstStyle/>
          <a:p>
            <a:r>
              <a:rPr lang="en-US"/>
              <a:t>kilo </a:t>
            </a:r>
            <a:r>
              <a:rPr lang="en-US">
                <a:solidFill>
                  <a:schemeClr val="tx2"/>
                </a:solidFill>
              </a:rPr>
              <a:t>k</a:t>
            </a:r>
            <a:r>
              <a:rPr lang="en-US"/>
              <a:t> 1000 times</a:t>
            </a:r>
          </a:p>
          <a:p>
            <a:r>
              <a:rPr lang="en-US"/>
              <a:t>deci </a:t>
            </a:r>
            <a:r>
              <a:rPr lang="en-US">
                <a:solidFill>
                  <a:schemeClr val="tx2"/>
                </a:solidFill>
              </a:rPr>
              <a:t>d</a:t>
            </a:r>
            <a:r>
              <a:rPr lang="en-US"/>
              <a:t> 1/10</a:t>
            </a:r>
          </a:p>
          <a:p>
            <a:r>
              <a:rPr lang="en-US"/>
              <a:t>centi </a:t>
            </a:r>
            <a:r>
              <a:rPr lang="en-US">
                <a:solidFill>
                  <a:schemeClr val="tx2"/>
                </a:solidFill>
              </a:rPr>
              <a:t>c</a:t>
            </a:r>
            <a:r>
              <a:rPr lang="en-US"/>
              <a:t> 1/100</a:t>
            </a:r>
          </a:p>
          <a:p>
            <a:r>
              <a:rPr lang="en-US"/>
              <a:t>milli </a:t>
            </a:r>
            <a:r>
              <a:rPr lang="en-US">
                <a:solidFill>
                  <a:schemeClr val="tx2"/>
                </a:solidFill>
              </a:rPr>
              <a:t>m</a:t>
            </a:r>
            <a:r>
              <a:rPr lang="en-US"/>
              <a:t> 1/1000</a:t>
            </a:r>
          </a:p>
          <a:p>
            <a:r>
              <a:rPr lang="en-US"/>
              <a:t>kilometer - about 0.6 miles</a:t>
            </a:r>
          </a:p>
          <a:p>
            <a:r>
              <a:rPr lang="en-US"/>
              <a:t>centimeter - less than half an inch</a:t>
            </a:r>
          </a:p>
          <a:p>
            <a:r>
              <a:rPr lang="en-US"/>
              <a:t>millimeter - the width of a paper clip wire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anim to="" calcmode="lin" valueType="num">
                                      <p:cBhvr>
                                        <p:cTn id="7" dur="1" fill="hold"/>
                                        <p:tgtEl>
                                          <p:spTgt spid="6144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1443">
                                            <p:txEl>
                                              <p:pRg st="1" end="1"/>
                                            </p:txEl>
                                          </p:spTgt>
                                        </p:tgtEl>
                                        <p:attrNameLst>
                                          <p:attrName>style.visibility</p:attrName>
                                        </p:attrNameLst>
                                      </p:cBhvr>
                                      <p:to>
                                        <p:strVal val="visible"/>
                                      </p:to>
                                    </p:set>
                                    <p:anim to="" calcmode="lin" valueType="num">
                                      <p:cBhvr>
                                        <p:cTn id="12" dur="1" fill="hold"/>
                                        <p:tgtEl>
                                          <p:spTgt spid="6144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1443">
                                            <p:txEl>
                                              <p:pRg st="2" end="2"/>
                                            </p:txEl>
                                          </p:spTgt>
                                        </p:tgtEl>
                                        <p:attrNameLst>
                                          <p:attrName>style.visibility</p:attrName>
                                        </p:attrNameLst>
                                      </p:cBhvr>
                                      <p:to>
                                        <p:strVal val="visible"/>
                                      </p:to>
                                    </p:set>
                                    <p:anim to="" calcmode="lin" valueType="num">
                                      <p:cBhvr>
                                        <p:cTn id="17" dur="1" fill="hold"/>
                                        <p:tgtEl>
                                          <p:spTgt spid="6144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1443">
                                            <p:txEl>
                                              <p:pRg st="3" end="3"/>
                                            </p:txEl>
                                          </p:spTgt>
                                        </p:tgtEl>
                                        <p:attrNameLst>
                                          <p:attrName>style.visibility</p:attrName>
                                        </p:attrNameLst>
                                      </p:cBhvr>
                                      <p:to>
                                        <p:strVal val="visible"/>
                                      </p:to>
                                    </p:set>
                                    <p:anim to="" calcmode="lin" valueType="num">
                                      <p:cBhvr>
                                        <p:cTn id="22" dur="1" fill="hold"/>
                                        <p:tgtEl>
                                          <p:spTgt spid="6144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1443">
                                            <p:txEl>
                                              <p:pRg st="4" end="4"/>
                                            </p:txEl>
                                          </p:spTgt>
                                        </p:tgtEl>
                                        <p:attrNameLst>
                                          <p:attrName>style.visibility</p:attrName>
                                        </p:attrNameLst>
                                      </p:cBhvr>
                                      <p:to>
                                        <p:strVal val="visible"/>
                                      </p:to>
                                    </p:set>
                                    <p:anim to="" calcmode="lin" valueType="num">
                                      <p:cBhvr>
                                        <p:cTn id="27" dur="1" fill="hold"/>
                                        <p:tgtEl>
                                          <p:spTgt spid="6144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1443">
                                            <p:txEl>
                                              <p:pRg st="5" end="5"/>
                                            </p:txEl>
                                          </p:spTgt>
                                        </p:tgtEl>
                                        <p:attrNameLst>
                                          <p:attrName>style.visibility</p:attrName>
                                        </p:attrNameLst>
                                      </p:cBhvr>
                                      <p:to>
                                        <p:strVal val="visible"/>
                                      </p:to>
                                    </p:set>
                                    <p:anim to="" calcmode="lin" valueType="num">
                                      <p:cBhvr>
                                        <p:cTn id="32" dur="1" fill="hold"/>
                                        <p:tgtEl>
                                          <p:spTgt spid="6144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61443">
                                            <p:txEl>
                                              <p:pRg st="6" end="6"/>
                                            </p:txEl>
                                          </p:spTgt>
                                        </p:tgtEl>
                                        <p:attrNameLst>
                                          <p:attrName>style.visibility</p:attrName>
                                        </p:attrNameLst>
                                      </p:cBhvr>
                                      <p:to>
                                        <p:strVal val="visible"/>
                                      </p:to>
                                    </p:set>
                                    <p:anim to="" calcmode="lin" valueType="num">
                                      <p:cBhvr>
                                        <p:cTn id="37" dur="1" fill="hold"/>
                                        <p:tgtEl>
                                          <p:spTgt spid="6144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381000"/>
            <a:ext cx="7772400" cy="1143000"/>
          </a:xfrm>
        </p:spPr>
        <p:txBody>
          <a:bodyPr/>
          <a:lstStyle/>
          <a:p>
            <a:r>
              <a:rPr lang="en-US">
                <a:latin typeface="Arial" charset="0"/>
              </a:rPr>
              <a:t>Prefixes in the SI System</a:t>
            </a:r>
          </a:p>
        </p:txBody>
      </p:sp>
      <p:sp>
        <p:nvSpPr>
          <p:cNvPr id="148483" name="Text Box 3"/>
          <p:cNvSpPr txBox="1">
            <a:spLocks noChangeArrowheads="1"/>
          </p:cNvSpPr>
          <p:nvPr/>
        </p:nvSpPr>
        <p:spPr bwMode="auto">
          <a:xfrm>
            <a:off x="463550" y="2070100"/>
            <a:ext cx="8299450" cy="4330700"/>
          </a:xfrm>
          <a:prstGeom prst="rect">
            <a:avLst/>
          </a:prstGeom>
          <a:solidFill>
            <a:srgbClr val="C5FFE2">
              <a:alpha val="50000"/>
            </a:srgbClr>
          </a:solidFill>
          <a:ln w="25400">
            <a:solidFill>
              <a:schemeClr val="tx1"/>
            </a:solidFill>
            <a:miter lim="800000"/>
            <a:headEnd/>
            <a:tailEnd/>
          </a:ln>
          <a:effectLst/>
        </p:spPr>
        <p:txBody>
          <a:bodyPr>
            <a:spAutoFit/>
          </a:bodyPr>
          <a:lstStyle/>
          <a:p>
            <a:pPr eaLnBrk="1" hangingPunct="1"/>
            <a:r>
              <a:rPr lang="en-US" sz="1600"/>
              <a:t>	</a:t>
            </a:r>
          </a:p>
          <a:p>
            <a:pPr eaLnBrk="1" hangingPunct="1"/>
            <a:r>
              <a:rPr lang="en-US" sz="1600"/>
              <a:t>						      </a:t>
            </a:r>
            <a:r>
              <a:rPr lang="en-US"/>
              <a:t>Power of 10 for</a:t>
            </a:r>
          </a:p>
          <a:p>
            <a:pPr eaLnBrk="1" hangingPunct="1"/>
            <a:r>
              <a:rPr lang="en-US" sz="1600"/>
              <a:t>   </a:t>
            </a:r>
            <a:r>
              <a:rPr lang="en-US"/>
              <a:t>Prefix	           Symbol		Meaning 	  Scientific Notation</a:t>
            </a:r>
          </a:p>
          <a:p>
            <a:pPr eaLnBrk="1" hangingPunct="1"/>
            <a:r>
              <a:rPr lang="en-US" sz="1600"/>
              <a:t>_______________________________________________________________________</a:t>
            </a:r>
          </a:p>
          <a:p>
            <a:pPr eaLnBrk="1" hangingPunct="1"/>
            <a:endParaRPr lang="en-US" sz="800" b="0"/>
          </a:p>
          <a:p>
            <a:pPr eaLnBrk="1" hangingPunct="1"/>
            <a:r>
              <a:rPr lang="en-US" sz="1600" b="0" i="1"/>
              <a:t>   </a:t>
            </a:r>
            <a:r>
              <a:rPr lang="en-US" b="0" i="1"/>
              <a:t>mega-</a:t>
            </a:r>
            <a:r>
              <a:rPr lang="en-US" b="0"/>
              <a:t>		M	     1,000,000			10</a:t>
            </a:r>
            <a:r>
              <a:rPr lang="en-US" b="0" baseline="30000"/>
              <a:t>6</a:t>
            </a:r>
          </a:p>
          <a:p>
            <a:pPr eaLnBrk="1" hangingPunct="1"/>
            <a:endParaRPr lang="en-US" b="0"/>
          </a:p>
          <a:p>
            <a:pPr eaLnBrk="1" hangingPunct="1"/>
            <a:r>
              <a:rPr lang="en-US" sz="1600" b="0"/>
              <a:t>   </a:t>
            </a:r>
            <a:r>
              <a:rPr lang="en-US" b="0" i="1"/>
              <a:t>kilo-</a:t>
            </a:r>
            <a:r>
              <a:rPr lang="en-US" b="0"/>
              <a:t>		k	            1,000			10</a:t>
            </a:r>
            <a:r>
              <a:rPr lang="en-US" b="0" baseline="30000"/>
              <a:t>3</a:t>
            </a:r>
            <a:endParaRPr lang="en-US" b="0"/>
          </a:p>
          <a:p>
            <a:pPr eaLnBrk="1" hangingPunct="1"/>
            <a:endParaRPr lang="en-US" sz="800" b="0"/>
          </a:p>
          <a:p>
            <a:pPr eaLnBrk="1" hangingPunct="1"/>
            <a:r>
              <a:rPr lang="en-US" sz="1600" b="0"/>
              <a:t>   </a:t>
            </a:r>
            <a:r>
              <a:rPr lang="en-US" b="0" i="1"/>
              <a:t>deci-</a:t>
            </a:r>
            <a:r>
              <a:rPr lang="en-US" b="0"/>
              <a:t>		d		   0.1			10</a:t>
            </a:r>
            <a:r>
              <a:rPr lang="en-US" b="0" baseline="30000"/>
              <a:t>-1</a:t>
            </a:r>
            <a:endParaRPr lang="en-US" b="0"/>
          </a:p>
          <a:p>
            <a:pPr eaLnBrk="1" hangingPunct="1"/>
            <a:endParaRPr lang="en-US" sz="800" b="0"/>
          </a:p>
          <a:p>
            <a:pPr eaLnBrk="1" hangingPunct="1"/>
            <a:r>
              <a:rPr lang="en-US" sz="1600" b="0"/>
              <a:t>   </a:t>
            </a:r>
            <a:r>
              <a:rPr lang="en-US" b="0" i="1"/>
              <a:t>centi-</a:t>
            </a:r>
            <a:r>
              <a:rPr lang="en-US" b="0"/>
              <a:t>		c		   0.01			10</a:t>
            </a:r>
            <a:r>
              <a:rPr lang="en-US" b="0" baseline="30000"/>
              <a:t>-2</a:t>
            </a:r>
            <a:endParaRPr lang="en-US" b="0"/>
          </a:p>
          <a:p>
            <a:pPr eaLnBrk="1" hangingPunct="1"/>
            <a:endParaRPr lang="en-US" sz="800" b="0"/>
          </a:p>
          <a:p>
            <a:pPr eaLnBrk="1" hangingPunct="1"/>
            <a:r>
              <a:rPr lang="en-US" sz="1600" b="0"/>
              <a:t>   </a:t>
            </a:r>
            <a:r>
              <a:rPr lang="en-US" b="0" i="1"/>
              <a:t>milli-</a:t>
            </a:r>
            <a:r>
              <a:rPr lang="en-US" b="0"/>
              <a:t>		m		   0.001			10</a:t>
            </a:r>
            <a:r>
              <a:rPr lang="en-US" b="0" baseline="30000"/>
              <a:t>-3</a:t>
            </a:r>
            <a:endParaRPr lang="en-US" b="0"/>
          </a:p>
          <a:p>
            <a:pPr eaLnBrk="1" hangingPunct="1"/>
            <a:endParaRPr lang="en-US" sz="800" b="0"/>
          </a:p>
          <a:p>
            <a:pPr eaLnBrk="1" hangingPunct="1"/>
            <a:r>
              <a:rPr lang="en-US" sz="1600" b="0"/>
              <a:t>   </a:t>
            </a:r>
            <a:r>
              <a:rPr lang="en-US" b="0" i="1"/>
              <a:t>micro-	</a:t>
            </a:r>
            <a:r>
              <a:rPr lang="en-US" b="0"/>
              <a:t>	</a:t>
            </a:r>
            <a:r>
              <a:rPr lang="en-US" b="0">
                <a:latin typeface="Symbol" pitchFamily="18" charset="2"/>
              </a:rPr>
              <a:t>m</a:t>
            </a:r>
            <a:r>
              <a:rPr lang="en-US" b="0"/>
              <a:t>		   0.000001		10</a:t>
            </a:r>
            <a:r>
              <a:rPr lang="en-US" b="0" baseline="30000"/>
              <a:t>-6</a:t>
            </a:r>
            <a:endParaRPr lang="en-US" b="0"/>
          </a:p>
          <a:p>
            <a:pPr eaLnBrk="1" hangingPunct="1"/>
            <a:endParaRPr lang="en-US" sz="800" b="0"/>
          </a:p>
          <a:p>
            <a:pPr eaLnBrk="1" hangingPunct="1"/>
            <a:r>
              <a:rPr lang="en-US" sz="1600" b="0"/>
              <a:t>   </a:t>
            </a:r>
            <a:r>
              <a:rPr lang="en-US" b="0" i="1"/>
              <a:t>nano-</a:t>
            </a:r>
            <a:r>
              <a:rPr lang="en-US" b="0"/>
              <a:t>		n		   0.000000001		10</a:t>
            </a:r>
            <a:r>
              <a:rPr lang="en-US" b="0" baseline="30000"/>
              <a:t>-9</a:t>
            </a:r>
            <a:endParaRPr lang="en-US" b="0"/>
          </a:p>
          <a:p>
            <a:pPr eaLnBrk="1" hangingPunct="1"/>
            <a:endParaRPr lang="en-US" sz="1600" b="0"/>
          </a:p>
        </p:txBody>
      </p:sp>
      <p:sp>
        <p:nvSpPr>
          <p:cNvPr id="148484" name="Text Box 4"/>
          <p:cNvSpPr txBox="1">
            <a:spLocks noChangeArrowheads="1"/>
          </p:cNvSpPr>
          <p:nvPr/>
        </p:nvSpPr>
        <p:spPr bwMode="auto">
          <a:xfrm>
            <a:off x="914400" y="1531938"/>
            <a:ext cx="4800600" cy="850900"/>
          </a:xfrm>
          <a:prstGeom prst="rect">
            <a:avLst/>
          </a:prstGeom>
          <a:solidFill>
            <a:srgbClr val="E5E5FF"/>
          </a:solidFill>
          <a:ln w="25400">
            <a:solidFill>
              <a:schemeClr val="tx1"/>
            </a:solidFill>
            <a:miter lim="800000"/>
            <a:headEnd/>
            <a:tailEnd/>
          </a:ln>
          <a:effectLst/>
        </p:spPr>
        <p:txBody>
          <a:bodyPr>
            <a:spAutoFit/>
          </a:bodyPr>
          <a:lstStyle/>
          <a:p>
            <a:pPr eaLnBrk="1" hangingPunct="1"/>
            <a:r>
              <a:rPr lang="en-US" sz="1600"/>
              <a:t> </a:t>
            </a:r>
            <a:endParaRPr lang="en-US" sz="800"/>
          </a:p>
          <a:p>
            <a:pPr eaLnBrk="1" hangingPunct="1"/>
            <a:r>
              <a:rPr lang="en-US" sz="1600"/>
              <a:t>The Commonly Used Prefixes in the SI System</a:t>
            </a:r>
          </a:p>
          <a:p>
            <a:pPr eaLnBrk="1" hangingPunct="1"/>
            <a:endParaRPr lang="en-US" sz="1600" b="0"/>
          </a:p>
        </p:txBody>
      </p:sp>
      <p:sp>
        <p:nvSpPr>
          <p:cNvPr id="148485"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48486" name="Rectangle 6"/>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118</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US"/>
              <a:t>B. SI Units</a:t>
            </a:r>
          </a:p>
        </p:txBody>
      </p:sp>
      <p:sp>
        <p:nvSpPr>
          <p:cNvPr id="292867" name="Rectangle 3"/>
          <p:cNvSpPr>
            <a:spLocks noChangeArrowheads="1"/>
          </p:cNvSpPr>
          <p:nvPr/>
        </p:nvSpPr>
        <p:spPr bwMode="auto">
          <a:xfrm>
            <a:off x="1384300" y="6145213"/>
            <a:ext cx="769938" cy="712787"/>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grpSp>
        <p:nvGrpSpPr>
          <p:cNvPr id="292868" name="Group 4"/>
          <p:cNvGrpSpPr>
            <a:grpSpLocks/>
          </p:cNvGrpSpPr>
          <p:nvPr/>
        </p:nvGrpSpPr>
        <p:grpSpPr bwMode="auto">
          <a:xfrm>
            <a:off x="1384300" y="2192338"/>
            <a:ext cx="6581775" cy="457200"/>
            <a:chOff x="480" y="1409"/>
            <a:chExt cx="4146" cy="288"/>
          </a:xfrm>
        </p:grpSpPr>
        <p:sp>
          <p:nvSpPr>
            <p:cNvPr id="292869" name="Text Box 5"/>
            <p:cNvSpPr txBox="1">
              <a:spLocks noChangeArrowheads="1"/>
            </p:cNvSpPr>
            <p:nvPr/>
          </p:nvSpPr>
          <p:spPr bwMode="auto">
            <a:xfrm>
              <a:off x="480" y="1409"/>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mega-</a:t>
              </a:r>
            </a:p>
          </p:txBody>
        </p:sp>
        <p:sp>
          <p:nvSpPr>
            <p:cNvPr id="292870" name="Text Box 6"/>
            <p:cNvSpPr txBox="1">
              <a:spLocks noChangeArrowheads="1"/>
            </p:cNvSpPr>
            <p:nvPr/>
          </p:nvSpPr>
          <p:spPr bwMode="auto">
            <a:xfrm>
              <a:off x="1632" y="1409"/>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M</a:t>
              </a:r>
            </a:p>
          </p:txBody>
        </p:sp>
        <p:sp>
          <p:nvSpPr>
            <p:cNvPr id="292871" name="Text Box 7"/>
            <p:cNvSpPr txBox="1">
              <a:spLocks noChangeArrowheads="1"/>
            </p:cNvSpPr>
            <p:nvPr/>
          </p:nvSpPr>
          <p:spPr bwMode="auto">
            <a:xfrm>
              <a:off x="3584" y="1409"/>
              <a:ext cx="104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6</a:t>
              </a:r>
              <a:endParaRPr lang="en-US" sz="2400" b="0"/>
            </a:p>
          </p:txBody>
        </p:sp>
      </p:grpSp>
      <p:grpSp>
        <p:nvGrpSpPr>
          <p:cNvPr id="292872" name="Group 8"/>
          <p:cNvGrpSpPr>
            <a:grpSpLocks/>
          </p:cNvGrpSpPr>
          <p:nvPr/>
        </p:nvGrpSpPr>
        <p:grpSpPr bwMode="auto">
          <a:xfrm>
            <a:off x="1384300" y="3543300"/>
            <a:ext cx="6581775" cy="457200"/>
            <a:chOff x="480" y="1797"/>
            <a:chExt cx="4146" cy="288"/>
          </a:xfrm>
        </p:grpSpPr>
        <p:sp>
          <p:nvSpPr>
            <p:cNvPr id="292873" name="Text Box 9"/>
            <p:cNvSpPr txBox="1">
              <a:spLocks noChangeArrowheads="1"/>
            </p:cNvSpPr>
            <p:nvPr/>
          </p:nvSpPr>
          <p:spPr bwMode="auto">
            <a:xfrm>
              <a:off x="480" y="1797"/>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deci-</a:t>
              </a:r>
            </a:p>
          </p:txBody>
        </p:sp>
        <p:sp>
          <p:nvSpPr>
            <p:cNvPr id="292874" name="Text Box 10"/>
            <p:cNvSpPr txBox="1">
              <a:spLocks noChangeArrowheads="1"/>
            </p:cNvSpPr>
            <p:nvPr/>
          </p:nvSpPr>
          <p:spPr bwMode="auto">
            <a:xfrm>
              <a:off x="1632" y="1797"/>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d</a:t>
              </a:r>
            </a:p>
          </p:txBody>
        </p:sp>
        <p:sp>
          <p:nvSpPr>
            <p:cNvPr id="292875" name="Text Box 11"/>
            <p:cNvSpPr txBox="1">
              <a:spLocks noChangeArrowheads="1"/>
            </p:cNvSpPr>
            <p:nvPr/>
          </p:nvSpPr>
          <p:spPr bwMode="auto">
            <a:xfrm>
              <a:off x="3584" y="1797"/>
              <a:ext cx="104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-1</a:t>
              </a:r>
              <a:endParaRPr lang="en-US" sz="2400" b="0"/>
            </a:p>
          </p:txBody>
        </p:sp>
      </p:grpSp>
      <p:grpSp>
        <p:nvGrpSpPr>
          <p:cNvPr id="292876" name="Group 12"/>
          <p:cNvGrpSpPr>
            <a:grpSpLocks/>
          </p:cNvGrpSpPr>
          <p:nvPr/>
        </p:nvGrpSpPr>
        <p:grpSpPr bwMode="auto">
          <a:xfrm>
            <a:off x="1384300" y="3994150"/>
            <a:ext cx="6581775" cy="457200"/>
            <a:chOff x="480" y="2119"/>
            <a:chExt cx="4146" cy="288"/>
          </a:xfrm>
        </p:grpSpPr>
        <p:sp>
          <p:nvSpPr>
            <p:cNvPr id="292877" name="Text Box 13"/>
            <p:cNvSpPr txBox="1">
              <a:spLocks noChangeArrowheads="1"/>
            </p:cNvSpPr>
            <p:nvPr/>
          </p:nvSpPr>
          <p:spPr bwMode="auto">
            <a:xfrm>
              <a:off x="480" y="2119"/>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centi-</a:t>
              </a:r>
            </a:p>
          </p:txBody>
        </p:sp>
        <p:sp>
          <p:nvSpPr>
            <p:cNvPr id="292878" name="Text Box 14"/>
            <p:cNvSpPr txBox="1">
              <a:spLocks noChangeArrowheads="1"/>
            </p:cNvSpPr>
            <p:nvPr/>
          </p:nvSpPr>
          <p:spPr bwMode="auto">
            <a:xfrm>
              <a:off x="1632" y="2119"/>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sym typeface="Symbol" pitchFamily="18" charset="2"/>
                </a:rPr>
                <a:t>c</a:t>
              </a:r>
              <a:endParaRPr lang="en-US" sz="2400" b="0"/>
            </a:p>
          </p:txBody>
        </p:sp>
        <p:sp>
          <p:nvSpPr>
            <p:cNvPr id="292879" name="Text Box 15"/>
            <p:cNvSpPr txBox="1">
              <a:spLocks noChangeArrowheads="1"/>
            </p:cNvSpPr>
            <p:nvPr/>
          </p:nvSpPr>
          <p:spPr bwMode="auto">
            <a:xfrm>
              <a:off x="3584" y="2119"/>
              <a:ext cx="104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-2    </a:t>
              </a:r>
              <a:endParaRPr lang="en-US" sz="2400" b="0"/>
            </a:p>
          </p:txBody>
        </p:sp>
      </p:grpSp>
      <p:grpSp>
        <p:nvGrpSpPr>
          <p:cNvPr id="292880" name="Group 16"/>
          <p:cNvGrpSpPr>
            <a:grpSpLocks/>
          </p:cNvGrpSpPr>
          <p:nvPr/>
        </p:nvGrpSpPr>
        <p:grpSpPr bwMode="auto">
          <a:xfrm>
            <a:off x="1384300" y="4538663"/>
            <a:ext cx="6502400" cy="457200"/>
            <a:chOff x="480" y="2435"/>
            <a:chExt cx="4096" cy="288"/>
          </a:xfrm>
        </p:grpSpPr>
        <p:sp>
          <p:nvSpPr>
            <p:cNvPr id="292881" name="Text Box 17"/>
            <p:cNvSpPr txBox="1">
              <a:spLocks noChangeArrowheads="1"/>
            </p:cNvSpPr>
            <p:nvPr/>
          </p:nvSpPr>
          <p:spPr bwMode="auto">
            <a:xfrm>
              <a:off x="480" y="2435"/>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milli-</a:t>
              </a:r>
            </a:p>
          </p:txBody>
        </p:sp>
        <p:sp>
          <p:nvSpPr>
            <p:cNvPr id="292882" name="Text Box 18"/>
            <p:cNvSpPr txBox="1">
              <a:spLocks noChangeArrowheads="1"/>
            </p:cNvSpPr>
            <p:nvPr/>
          </p:nvSpPr>
          <p:spPr bwMode="auto">
            <a:xfrm>
              <a:off x="1632" y="2435"/>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m</a:t>
              </a:r>
            </a:p>
          </p:txBody>
        </p:sp>
        <p:sp>
          <p:nvSpPr>
            <p:cNvPr id="292883" name="Text Box 19"/>
            <p:cNvSpPr txBox="1">
              <a:spLocks noChangeArrowheads="1"/>
            </p:cNvSpPr>
            <p:nvPr/>
          </p:nvSpPr>
          <p:spPr bwMode="auto">
            <a:xfrm>
              <a:off x="3584" y="2435"/>
              <a:ext cx="99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-3</a:t>
              </a:r>
              <a:endParaRPr lang="en-US" sz="2400" b="0"/>
            </a:p>
          </p:txBody>
        </p:sp>
      </p:grpSp>
      <p:sp>
        <p:nvSpPr>
          <p:cNvPr id="292884" name="Text Box 20"/>
          <p:cNvSpPr txBox="1">
            <a:spLocks noChangeArrowheads="1"/>
          </p:cNvSpPr>
          <p:nvPr/>
        </p:nvSpPr>
        <p:spPr bwMode="auto">
          <a:xfrm>
            <a:off x="1389063" y="1711325"/>
            <a:ext cx="25908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t>Prefix</a:t>
            </a:r>
          </a:p>
        </p:txBody>
      </p:sp>
      <p:sp>
        <p:nvSpPr>
          <p:cNvPr id="292885" name="Text Box 21"/>
          <p:cNvSpPr txBox="1">
            <a:spLocks noChangeArrowheads="1"/>
          </p:cNvSpPr>
          <p:nvPr/>
        </p:nvSpPr>
        <p:spPr bwMode="auto">
          <a:xfrm>
            <a:off x="3217863" y="1711325"/>
            <a:ext cx="2590800" cy="4572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a:t>Symbol</a:t>
            </a:r>
          </a:p>
        </p:txBody>
      </p:sp>
      <p:sp>
        <p:nvSpPr>
          <p:cNvPr id="292886" name="Text Box 22"/>
          <p:cNvSpPr txBox="1">
            <a:spLocks noChangeArrowheads="1"/>
          </p:cNvSpPr>
          <p:nvPr/>
        </p:nvSpPr>
        <p:spPr bwMode="auto">
          <a:xfrm>
            <a:off x="6011863" y="1711325"/>
            <a:ext cx="2001837"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a:t>Factor</a:t>
            </a:r>
          </a:p>
        </p:txBody>
      </p:sp>
      <p:sp>
        <p:nvSpPr>
          <p:cNvPr id="292887" name="Line 23"/>
          <p:cNvSpPr>
            <a:spLocks noChangeShapeType="1"/>
          </p:cNvSpPr>
          <p:nvPr/>
        </p:nvSpPr>
        <p:spPr bwMode="auto">
          <a:xfrm flipV="1">
            <a:off x="1384300" y="2211388"/>
            <a:ext cx="6484938" cy="0"/>
          </a:xfrm>
          <a:prstGeom prst="line">
            <a:avLst/>
          </a:prstGeom>
          <a:noFill/>
          <a:ln w="38100" cap="sq">
            <a:solidFill>
              <a:schemeClr val="tx1"/>
            </a:solidFill>
            <a:round/>
            <a:headEnd type="none" w="sm" len="sm"/>
            <a:tailEnd type="none" w="sm" len="sm"/>
          </a:ln>
          <a:effectLst/>
        </p:spPr>
        <p:txBody>
          <a:bodyPr wrap="none" anchor="ctr"/>
          <a:lstStyle/>
          <a:p>
            <a:endParaRPr lang="en-US"/>
          </a:p>
        </p:txBody>
      </p:sp>
      <p:grpSp>
        <p:nvGrpSpPr>
          <p:cNvPr id="292888" name="Group 24"/>
          <p:cNvGrpSpPr>
            <a:grpSpLocks/>
          </p:cNvGrpSpPr>
          <p:nvPr/>
        </p:nvGrpSpPr>
        <p:grpSpPr bwMode="auto">
          <a:xfrm>
            <a:off x="1384300" y="5084763"/>
            <a:ext cx="6502400" cy="457200"/>
            <a:chOff x="477" y="2687"/>
            <a:chExt cx="4096" cy="288"/>
          </a:xfrm>
        </p:grpSpPr>
        <p:sp>
          <p:nvSpPr>
            <p:cNvPr id="292889" name="Text Box 25"/>
            <p:cNvSpPr txBox="1">
              <a:spLocks noChangeArrowheads="1"/>
            </p:cNvSpPr>
            <p:nvPr/>
          </p:nvSpPr>
          <p:spPr bwMode="auto">
            <a:xfrm>
              <a:off x="477" y="2687"/>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micro-</a:t>
              </a:r>
            </a:p>
          </p:txBody>
        </p:sp>
        <p:sp>
          <p:nvSpPr>
            <p:cNvPr id="292890" name="Text Box 26"/>
            <p:cNvSpPr txBox="1">
              <a:spLocks noChangeArrowheads="1"/>
            </p:cNvSpPr>
            <p:nvPr/>
          </p:nvSpPr>
          <p:spPr bwMode="auto">
            <a:xfrm>
              <a:off x="1629" y="2687"/>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sym typeface="Symbol" pitchFamily="18" charset="2"/>
                </a:rPr>
                <a:t></a:t>
              </a:r>
            </a:p>
          </p:txBody>
        </p:sp>
        <p:sp>
          <p:nvSpPr>
            <p:cNvPr id="292891" name="Text Box 27"/>
            <p:cNvSpPr txBox="1">
              <a:spLocks noChangeArrowheads="1"/>
            </p:cNvSpPr>
            <p:nvPr/>
          </p:nvSpPr>
          <p:spPr bwMode="auto">
            <a:xfrm>
              <a:off x="3581" y="2687"/>
              <a:ext cx="99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-6</a:t>
              </a:r>
              <a:endParaRPr lang="en-US" sz="2400" b="0"/>
            </a:p>
          </p:txBody>
        </p:sp>
      </p:grpSp>
      <p:grpSp>
        <p:nvGrpSpPr>
          <p:cNvPr id="292892" name="Group 28"/>
          <p:cNvGrpSpPr>
            <a:grpSpLocks/>
          </p:cNvGrpSpPr>
          <p:nvPr/>
        </p:nvGrpSpPr>
        <p:grpSpPr bwMode="auto">
          <a:xfrm>
            <a:off x="1384300" y="5535613"/>
            <a:ext cx="6502400" cy="457200"/>
            <a:chOff x="477" y="3016"/>
            <a:chExt cx="4096" cy="288"/>
          </a:xfrm>
        </p:grpSpPr>
        <p:sp>
          <p:nvSpPr>
            <p:cNvPr id="292893" name="Text Box 29"/>
            <p:cNvSpPr txBox="1">
              <a:spLocks noChangeArrowheads="1"/>
            </p:cNvSpPr>
            <p:nvPr/>
          </p:nvSpPr>
          <p:spPr bwMode="auto">
            <a:xfrm>
              <a:off x="477" y="3016"/>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nano-</a:t>
              </a:r>
            </a:p>
          </p:txBody>
        </p:sp>
        <p:sp>
          <p:nvSpPr>
            <p:cNvPr id="292894" name="Text Box 30"/>
            <p:cNvSpPr txBox="1">
              <a:spLocks noChangeArrowheads="1"/>
            </p:cNvSpPr>
            <p:nvPr/>
          </p:nvSpPr>
          <p:spPr bwMode="auto">
            <a:xfrm>
              <a:off x="1629" y="3016"/>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n</a:t>
              </a:r>
            </a:p>
          </p:txBody>
        </p:sp>
        <p:sp>
          <p:nvSpPr>
            <p:cNvPr id="292895" name="Text Box 31"/>
            <p:cNvSpPr txBox="1">
              <a:spLocks noChangeArrowheads="1"/>
            </p:cNvSpPr>
            <p:nvPr/>
          </p:nvSpPr>
          <p:spPr bwMode="auto">
            <a:xfrm>
              <a:off x="3581" y="3016"/>
              <a:ext cx="99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-9</a:t>
              </a:r>
              <a:endParaRPr lang="en-US" sz="2400" b="0"/>
            </a:p>
          </p:txBody>
        </p:sp>
      </p:grpSp>
      <p:grpSp>
        <p:nvGrpSpPr>
          <p:cNvPr id="292896" name="Group 32"/>
          <p:cNvGrpSpPr>
            <a:grpSpLocks/>
          </p:cNvGrpSpPr>
          <p:nvPr/>
        </p:nvGrpSpPr>
        <p:grpSpPr bwMode="auto">
          <a:xfrm>
            <a:off x="1384300" y="5824538"/>
            <a:ext cx="6515100" cy="457200"/>
            <a:chOff x="478" y="3764"/>
            <a:chExt cx="4104" cy="288"/>
          </a:xfrm>
        </p:grpSpPr>
        <p:sp>
          <p:nvSpPr>
            <p:cNvPr id="292897" name="Text Box 33"/>
            <p:cNvSpPr txBox="1">
              <a:spLocks noChangeArrowheads="1"/>
            </p:cNvSpPr>
            <p:nvPr/>
          </p:nvSpPr>
          <p:spPr bwMode="auto">
            <a:xfrm>
              <a:off x="478" y="3764"/>
              <a:ext cx="1640"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pico-</a:t>
              </a:r>
            </a:p>
          </p:txBody>
        </p:sp>
        <p:sp>
          <p:nvSpPr>
            <p:cNvPr id="292898" name="Text Box 34"/>
            <p:cNvSpPr txBox="1">
              <a:spLocks noChangeArrowheads="1"/>
            </p:cNvSpPr>
            <p:nvPr/>
          </p:nvSpPr>
          <p:spPr bwMode="auto">
            <a:xfrm>
              <a:off x="1630" y="3764"/>
              <a:ext cx="1640"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p</a:t>
              </a:r>
            </a:p>
          </p:txBody>
        </p:sp>
        <p:sp>
          <p:nvSpPr>
            <p:cNvPr id="292899" name="Text Box 35"/>
            <p:cNvSpPr txBox="1">
              <a:spLocks noChangeArrowheads="1"/>
            </p:cNvSpPr>
            <p:nvPr/>
          </p:nvSpPr>
          <p:spPr bwMode="auto">
            <a:xfrm>
              <a:off x="3585" y="3764"/>
              <a:ext cx="997"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-12</a:t>
              </a:r>
              <a:endParaRPr lang="en-US" sz="2400" b="0"/>
            </a:p>
          </p:txBody>
        </p:sp>
      </p:grpSp>
      <p:grpSp>
        <p:nvGrpSpPr>
          <p:cNvPr id="292900" name="Group 36"/>
          <p:cNvGrpSpPr>
            <a:grpSpLocks/>
          </p:cNvGrpSpPr>
          <p:nvPr/>
        </p:nvGrpSpPr>
        <p:grpSpPr bwMode="auto">
          <a:xfrm>
            <a:off x="1384300" y="2641600"/>
            <a:ext cx="6581775" cy="457200"/>
            <a:chOff x="480" y="1409"/>
            <a:chExt cx="4146" cy="288"/>
          </a:xfrm>
        </p:grpSpPr>
        <p:sp>
          <p:nvSpPr>
            <p:cNvPr id="292901" name="Text Box 37"/>
            <p:cNvSpPr txBox="1">
              <a:spLocks noChangeArrowheads="1"/>
            </p:cNvSpPr>
            <p:nvPr/>
          </p:nvSpPr>
          <p:spPr bwMode="auto">
            <a:xfrm>
              <a:off x="480" y="1409"/>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kilo-</a:t>
              </a:r>
            </a:p>
          </p:txBody>
        </p:sp>
        <p:sp>
          <p:nvSpPr>
            <p:cNvPr id="292902" name="Text Box 38"/>
            <p:cNvSpPr txBox="1">
              <a:spLocks noChangeArrowheads="1"/>
            </p:cNvSpPr>
            <p:nvPr/>
          </p:nvSpPr>
          <p:spPr bwMode="auto">
            <a:xfrm>
              <a:off x="1632" y="1409"/>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k</a:t>
              </a:r>
            </a:p>
          </p:txBody>
        </p:sp>
        <p:sp>
          <p:nvSpPr>
            <p:cNvPr id="292903" name="Text Box 39"/>
            <p:cNvSpPr txBox="1">
              <a:spLocks noChangeArrowheads="1"/>
            </p:cNvSpPr>
            <p:nvPr/>
          </p:nvSpPr>
          <p:spPr bwMode="auto">
            <a:xfrm>
              <a:off x="3584" y="1409"/>
              <a:ext cx="104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3</a:t>
              </a:r>
              <a:endParaRPr lang="en-US" sz="2400" b="0"/>
            </a:p>
          </p:txBody>
        </p:sp>
      </p:grpSp>
      <p:sp>
        <p:nvSpPr>
          <p:cNvPr id="292904" name="Line 40"/>
          <p:cNvSpPr>
            <a:spLocks noChangeShapeType="1"/>
          </p:cNvSpPr>
          <p:nvPr/>
        </p:nvSpPr>
        <p:spPr bwMode="auto">
          <a:xfrm>
            <a:off x="3541713" y="1741488"/>
            <a:ext cx="9525" cy="4646612"/>
          </a:xfrm>
          <a:prstGeom prst="line">
            <a:avLst/>
          </a:prstGeom>
          <a:noFill/>
          <a:ln w="38100" cap="sq">
            <a:solidFill>
              <a:schemeClr val="tx1"/>
            </a:solidFill>
            <a:round/>
            <a:headEnd type="none" w="sm" len="sm"/>
            <a:tailEnd type="none" w="sm" len="sm"/>
          </a:ln>
          <a:effectLst/>
        </p:spPr>
        <p:txBody>
          <a:bodyPr wrap="none" anchor="ctr"/>
          <a:lstStyle/>
          <a:p>
            <a:endParaRPr lang="en-US"/>
          </a:p>
        </p:txBody>
      </p:sp>
      <p:sp>
        <p:nvSpPr>
          <p:cNvPr id="292905" name="Line 41"/>
          <p:cNvSpPr>
            <a:spLocks noChangeShapeType="1"/>
          </p:cNvSpPr>
          <p:nvPr/>
        </p:nvSpPr>
        <p:spPr bwMode="auto">
          <a:xfrm>
            <a:off x="5464175" y="1741488"/>
            <a:ext cx="0" cy="4627562"/>
          </a:xfrm>
          <a:prstGeom prst="line">
            <a:avLst/>
          </a:prstGeom>
          <a:noFill/>
          <a:ln w="38100" cap="sq">
            <a:solidFill>
              <a:schemeClr val="tx1"/>
            </a:solidFill>
            <a:round/>
            <a:headEnd type="none" w="sm" len="sm"/>
            <a:tailEnd type="none" w="sm" len="sm"/>
          </a:ln>
          <a:effectLst/>
        </p:spPr>
        <p:txBody>
          <a:bodyPr wrap="none" anchor="ctr"/>
          <a:lstStyle/>
          <a:p>
            <a:endParaRPr lang="en-US"/>
          </a:p>
        </p:txBody>
      </p:sp>
      <p:grpSp>
        <p:nvGrpSpPr>
          <p:cNvPr id="292906" name="Group 42"/>
          <p:cNvGrpSpPr>
            <a:grpSpLocks/>
          </p:cNvGrpSpPr>
          <p:nvPr/>
        </p:nvGrpSpPr>
        <p:grpSpPr bwMode="auto">
          <a:xfrm>
            <a:off x="1384300" y="3092450"/>
            <a:ext cx="6581775" cy="457200"/>
            <a:chOff x="480" y="1797"/>
            <a:chExt cx="4146" cy="288"/>
          </a:xfrm>
        </p:grpSpPr>
        <p:sp>
          <p:nvSpPr>
            <p:cNvPr id="292907" name="Text Box 43"/>
            <p:cNvSpPr txBox="1">
              <a:spLocks noChangeArrowheads="1"/>
            </p:cNvSpPr>
            <p:nvPr/>
          </p:nvSpPr>
          <p:spPr bwMode="auto">
            <a:xfrm>
              <a:off x="480" y="1797"/>
              <a:ext cx="163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solidFill>
                    <a:schemeClr val="folHlink"/>
                  </a:solidFill>
                </a:rPr>
                <a:t>BASE UNIT</a:t>
              </a:r>
            </a:p>
          </p:txBody>
        </p:sp>
        <p:sp>
          <p:nvSpPr>
            <p:cNvPr id="292908" name="Text Box 44"/>
            <p:cNvSpPr txBox="1">
              <a:spLocks noChangeArrowheads="1"/>
            </p:cNvSpPr>
            <p:nvPr/>
          </p:nvSpPr>
          <p:spPr bwMode="auto">
            <a:xfrm>
              <a:off x="1632" y="1797"/>
              <a:ext cx="1632" cy="28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400" b="0"/>
                <a:t>---</a:t>
              </a:r>
            </a:p>
          </p:txBody>
        </p:sp>
        <p:sp>
          <p:nvSpPr>
            <p:cNvPr id="292909" name="Text Box 45"/>
            <p:cNvSpPr txBox="1">
              <a:spLocks noChangeArrowheads="1"/>
            </p:cNvSpPr>
            <p:nvPr/>
          </p:nvSpPr>
          <p:spPr bwMode="auto">
            <a:xfrm>
              <a:off x="3584" y="1797"/>
              <a:ext cx="1042"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400" b="0"/>
                <a:t>10</a:t>
              </a:r>
              <a:r>
                <a:rPr lang="en-US" sz="2400" b="0" baseline="30000"/>
                <a:t>0</a:t>
              </a:r>
              <a:endParaRPr lang="en-US" sz="2400" b="0"/>
            </a:p>
          </p:txBody>
        </p:sp>
      </p:grpSp>
      <p:sp>
        <p:nvSpPr>
          <p:cNvPr id="292910" name="Rectangle 46"/>
          <p:cNvSpPr>
            <a:spLocks noChangeArrowheads="1"/>
          </p:cNvSpPr>
          <p:nvPr/>
        </p:nvSpPr>
        <p:spPr bwMode="auto">
          <a:xfrm>
            <a:off x="2698750" y="6602413"/>
            <a:ext cx="3730625" cy="336550"/>
          </a:xfrm>
          <a:prstGeom prst="rect">
            <a:avLst/>
          </a:prstGeom>
          <a:noFill/>
          <a:ln w="9525">
            <a:noFill/>
            <a:miter lim="800000"/>
            <a:headEnd/>
            <a:tailEnd/>
          </a:ln>
          <a:effectLst/>
        </p:spPr>
        <p:txBody>
          <a:bodyPr wrap="none">
            <a:spAutoFit/>
          </a:bodyPr>
          <a:lstStyle/>
          <a:p>
            <a:pPr eaLnBrk="1" hangingPunct="1"/>
            <a:r>
              <a:rPr lang="en-US" sz="800" b="0"/>
              <a:t>Courtesy Christy Johannesson www.nisd.net/communicationsarts/pages/chem</a:t>
            </a:r>
          </a:p>
          <a:p>
            <a:pPr eaLnBrk="1" hangingPunct="1"/>
            <a:endParaRPr lang="en-US" sz="800" b="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atin typeface="Arial" charset="0"/>
              </a:rPr>
              <a:t>The Original Metric Reference</a:t>
            </a:r>
          </a:p>
        </p:txBody>
      </p:sp>
      <p:grpSp>
        <p:nvGrpSpPr>
          <p:cNvPr id="143363" name="Group 3"/>
          <p:cNvGrpSpPr>
            <a:grpSpLocks/>
          </p:cNvGrpSpPr>
          <p:nvPr/>
        </p:nvGrpSpPr>
        <p:grpSpPr bwMode="auto">
          <a:xfrm>
            <a:off x="5029200" y="1981200"/>
            <a:ext cx="2349500" cy="1425575"/>
            <a:chOff x="4128" y="1824"/>
            <a:chExt cx="1480" cy="898"/>
          </a:xfrm>
        </p:grpSpPr>
        <p:sp>
          <p:nvSpPr>
            <p:cNvPr id="143364" name="AutoShape 4"/>
            <p:cNvSpPr>
              <a:spLocks noChangeArrowheads="1"/>
            </p:cNvSpPr>
            <p:nvPr/>
          </p:nvSpPr>
          <p:spPr bwMode="auto">
            <a:xfrm>
              <a:off x="4128" y="1824"/>
              <a:ext cx="480" cy="624"/>
            </a:xfrm>
            <a:prstGeom prst="can">
              <a:avLst>
                <a:gd name="adj" fmla="val 32500"/>
              </a:avLst>
            </a:prstGeom>
            <a:gradFill rotWithShape="1">
              <a:gsLst>
                <a:gs pos="0">
                  <a:srgbClr val="D1E4FF"/>
                </a:gs>
                <a:gs pos="100000">
                  <a:schemeClr val="hlink"/>
                </a:gs>
              </a:gsLst>
              <a:lin ang="5400000" scaled="1"/>
            </a:gradFill>
            <a:ln w="9525">
              <a:solidFill>
                <a:schemeClr val="tx1"/>
              </a:solidFill>
              <a:miter lim="800000"/>
              <a:headEnd/>
              <a:tailEnd/>
            </a:ln>
            <a:effectLst/>
          </p:spPr>
          <p:txBody>
            <a:bodyPr wrap="none" anchor="ctr"/>
            <a:lstStyle/>
            <a:p>
              <a:pPr algn="ctr" eaLnBrk="1" hangingPunct="1"/>
              <a:r>
                <a:rPr lang="en-US" sz="1600" b="0"/>
                <a:t>H</a:t>
              </a:r>
              <a:r>
                <a:rPr lang="en-US" sz="1600" b="0" baseline="-25000"/>
                <a:t>2</a:t>
              </a:r>
              <a:r>
                <a:rPr lang="en-US" sz="1600" b="0"/>
                <a:t>O</a:t>
              </a:r>
            </a:p>
          </p:txBody>
        </p:sp>
        <p:sp>
          <p:nvSpPr>
            <p:cNvPr id="143365" name="Text Box 5"/>
            <p:cNvSpPr txBox="1">
              <a:spLocks noChangeArrowheads="1"/>
            </p:cNvSpPr>
            <p:nvPr/>
          </p:nvSpPr>
          <p:spPr bwMode="auto">
            <a:xfrm>
              <a:off x="4944" y="2016"/>
              <a:ext cx="664" cy="231"/>
            </a:xfrm>
            <a:prstGeom prst="rect">
              <a:avLst/>
            </a:prstGeom>
            <a:noFill/>
            <a:ln w="9525">
              <a:noFill/>
              <a:miter lim="800000"/>
              <a:headEnd/>
              <a:tailEnd/>
            </a:ln>
            <a:effectLst/>
          </p:spPr>
          <p:txBody>
            <a:bodyPr wrap="none">
              <a:spAutoFit/>
            </a:bodyPr>
            <a:lstStyle/>
            <a:p>
              <a:pPr eaLnBrk="1" hangingPunct="1"/>
              <a:r>
                <a:rPr lang="en-US" b="0"/>
                <a:t>=  </a:t>
              </a:r>
              <a:r>
                <a:rPr lang="en-US"/>
                <a:t>1 liter</a:t>
              </a:r>
            </a:p>
          </p:txBody>
        </p:sp>
        <p:sp>
          <p:nvSpPr>
            <p:cNvPr id="143366" name="Text Box 6"/>
            <p:cNvSpPr txBox="1">
              <a:spLocks noChangeArrowheads="1"/>
            </p:cNvSpPr>
            <p:nvPr/>
          </p:nvSpPr>
          <p:spPr bwMode="auto">
            <a:xfrm>
              <a:off x="4560" y="2530"/>
              <a:ext cx="520" cy="192"/>
            </a:xfrm>
            <a:prstGeom prst="rect">
              <a:avLst/>
            </a:prstGeom>
            <a:noFill/>
            <a:ln w="9525">
              <a:noFill/>
              <a:miter lim="800000"/>
              <a:headEnd/>
              <a:tailEnd/>
            </a:ln>
            <a:effectLst/>
          </p:spPr>
          <p:txBody>
            <a:bodyPr wrap="none">
              <a:spAutoFit/>
            </a:bodyPr>
            <a:lstStyle/>
            <a:p>
              <a:pPr eaLnBrk="1" hangingPunct="1"/>
              <a:r>
                <a:rPr lang="en-US" sz="1400"/>
                <a:t>Volume</a:t>
              </a:r>
            </a:p>
          </p:txBody>
        </p:sp>
        <p:sp>
          <p:nvSpPr>
            <p:cNvPr id="143367" name="Text Box 7"/>
            <p:cNvSpPr txBox="1">
              <a:spLocks noChangeArrowheads="1"/>
            </p:cNvSpPr>
            <p:nvPr/>
          </p:nvSpPr>
          <p:spPr bwMode="auto">
            <a:xfrm>
              <a:off x="4608" y="2064"/>
              <a:ext cx="297" cy="173"/>
            </a:xfrm>
            <a:prstGeom prst="rect">
              <a:avLst/>
            </a:prstGeom>
            <a:noFill/>
            <a:ln w="9525">
              <a:noFill/>
              <a:miter lim="800000"/>
              <a:headEnd/>
              <a:tailEnd/>
            </a:ln>
            <a:effectLst/>
          </p:spPr>
          <p:txBody>
            <a:bodyPr wrap="none">
              <a:spAutoFit/>
            </a:bodyPr>
            <a:lstStyle/>
            <a:p>
              <a:pPr eaLnBrk="1" hangingPunct="1"/>
              <a:r>
                <a:rPr lang="en-US" sz="1200" b="0"/>
                <a:t>1 kg</a:t>
              </a:r>
            </a:p>
          </p:txBody>
        </p:sp>
      </p:grpSp>
      <p:grpSp>
        <p:nvGrpSpPr>
          <p:cNvPr id="143368" name="Group 8"/>
          <p:cNvGrpSpPr>
            <a:grpSpLocks/>
          </p:cNvGrpSpPr>
          <p:nvPr/>
        </p:nvGrpSpPr>
        <p:grpSpPr bwMode="auto">
          <a:xfrm>
            <a:off x="5029200" y="4191000"/>
            <a:ext cx="3035300" cy="1501775"/>
            <a:chOff x="2064" y="1824"/>
            <a:chExt cx="1912" cy="946"/>
          </a:xfrm>
        </p:grpSpPr>
        <p:sp>
          <p:nvSpPr>
            <p:cNvPr id="143369" name="Rectangle 9"/>
            <p:cNvSpPr>
              <a:spLocks noChangeArrowheads="1"/>
            </p:cNvSpPr>
            <p:nvPr/>
          </p:nvSpPr>
          <p:spPr bwMode="auto">
            <a:xfrm>
              <a:off x="2064" y="1920"/>
              <a:ext cx="384" cy="384"/>
            </a:xfrm>
            <a:prstGeom prst="rect">
              <a:avLst/>
            </a:prstGeom>
            <a:gradFill rotWithShape="1">
              <a:gsLst>
                <a:gs pos="0">
                  <a:srgbClr val="D1E4FF"/>
                </a:gs>
                <a:gs pos="100000">
                  <a:schemeClr val="hlink"/>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1E4FF"/>
              </a:extrusionClr>
            </a:sp3d>
          </p:spPr>
          <p:txBody>
            <a:bodyPr wrap="none" anchor="ctr">
              <a:flatTx/>
            </a:bodyPr>
            <a:lstStyle/>
            <a:p>
              <a:pPr algn="ctr" eaLnBrk="1" hangingPunct="1"/>
              <a:r>
                <a:rPr lang="en-US" sz="1600" b="0"/>
                <a:t>H</a:t>
              </a:r>
              <a:r>
                <a:rPr lang="en-US" sz="1600" b="0" baseline="-25000"/>
                <a:t>2</a:t>
              </a:r>
              <a:r>
                <a:rPr lang="en-US" sz="1600" b="0"/>
                <a:t>O</a:t>
              </a:r>
            </a:p>
          </p:txBody>
        </p:sp>
        <p:sp>
          <p:nvSpPr>
            <p:cNvPr id="143370" name="Text Box 10"/>
            <p:cNvSpPr txBox="1">
              <a:spLocks noChangeArrowheads="1"/>
            </p:cNvSpPr>
            <p:nvPr/>
          </p:nvSpPr>
          <p:spPr bwMode="auto">
            <a:xfrm>
              <a:off x="2976" y="1968"/>
              <a:ext cx="1000" cy="231"/>
            </a:xfrm>
            <a:prstGeom prst="rect">
              <a:avLst/>
            </a:prstGeom>
            <a:noFill/>
            <a:ln w="9525">
              <a:noFill/>
              <a:miter lim="800000"/>
              <a:headEnd/>
              <a:tailEnd/>
            </a:ln>
            <a:effectLst/>
          </p:spPr>
          <p:txBody>
            <a:bodyPr wrap="none">
              <a:spAutoFit/>
            </a:bodyPr>
            <a:lstStyle/>
            <a:p>
              <a:pPr eaLnBrk="1" hangingPunct="1"/>
              <a:r>
                <a:rPr lang="en-US" b="0"/>
                <a:t>=  </a:t>
              </a:r>
              <a:r>
                <a:rPr lang="en-US"/>
                <a:t>1 kilogram</a:t>
              </a:r>
            </a:p>
          </p:txBody>
        </p:sp>
        <p:sp>
          <p:nvSpPr>
            <p:cNvPr id="143371" name="Text Box 11"/>
            <p:cNvSpPr txBox="1">
              <a:spLocks noChangeArrowheads="1"/>
            </p:cNvSpPr>
            <p:nvPr/>
          </p:nvSpPr>
          <p:spPr bwMode="auto">
            <a:xfrm>
              <a:off x="2592" y="2578"/>
              <a:ext cx="395" cy="192"/>
            </a:xfrm>
            <a:prstGeom prst="rect">
              <a:avLst/>
            </a:prstGeom>
            <a:noFill/>
            <a:ln w="9525">
              <a:noFill/>
              <a:miter lim="800000"/>
              <a:headEnd/>
              <a:tailEnd/>
            </a:ln>
            <a:effectLst/>
          </p:spPr>
          <p:txBody>
            <a:bodyPr wrap="none">
              <a:spAutoFit/>
            </a:bodyPr>
            <a:lstStyle/>
            <a:p>
              <a:pPr eaLnBrk="1" hangingPunct="1"/>
              <a:r>
                <a:rPr lang="en-US" sz="1400"/>
                <a:t>Mass</a:t>
              </a:r>
            </a:p>
          </p:txBody>
        </p:sp>
        <p:sp>
          <p:nvSpPr>
            <p:cNvPr id="143372" name="Text Box 12"/>
            <p:cNvSpPr txBox="1">
              <a:spLocks noChangeArrowheads="1"/>
            </p:cNvSpPr>
            <p:nvPr/>
          </p:nvSpPr>
          <p:spPr bwMode="auto">
            <a:xfrm>
              <a:off x="2592" y="1920"/>
              <a:ext cx="409" cy="173"/>
            </a:xfrm>
            <a:prstGeom prst="rect">
              <a:avLst/>
            </a:prstGeom>
            <a:noFill/>
            <a:ln w="9525">
              <a:noFill/>
              <a:miter lim="800000"/>
              <a:headEnd/>
              <a:tailEnd/>
            </a:ln>
            <a:effectLst/>
          </p:spPr>
          <p:txBody>
            <a:bodyPr wrap="none">
              <a:spAutoFit/>
            </a:bodyPr>
            <a:lstStyle/>
            <a:p>
              <a:pPr eaLnBrk="1" hangingPunct="1"/>
              <a:r>
                <a:rPr lang="en-US" sz="1200" b="0"/>
                <a:t>1/10 m</a:t>
              </a:r>
            </a:p>
          </p:txBody>
        </p:sp>
        <p:sp>
          <p:nvSpPr>
            <p:cNvPr id="143373" name="Text Box 13"/>
            <p:cNvSpPr txBox="1">
              <a:spLocks noChangeArrowheads="1"/>
            </p:cNvSpPr>
            <p:nvPr/>
          </p:nvSpPr>
          <p:spPr bwMode="auto">
            <a:xfrm>
              <a:off x="2544" y="2256"/>
              <a:ext cx="409" cy="173"/>
            </a:xfrm>
            <a:prstGeom prst="rect">
              <a:avLst/>
            </a:prstGeom>
            <a:noFill/>
            <a:ln w="9525">
              <a:noFill/>
              <a:miter lim="800000"/>
              <a:headEnd/>
              <a:tailEnd/>
            </a:ln>
            <a:effectLst/>
          </p:spPr>
          <p:txBody>
            <a:bodyPr wrap="none">
              <a:spAutoFit/>
            </a:bodyPr>
            <a:lstStyle/>
            <a:p>
              <a:pPr eaLnBrk="1" hangingPunct="1"/>
              <a:r>
                <a:rPr lang="en-US" sz="1200" b="0"/>
                <a:t>1/10 m</a:t>
              </a:r>
            </a:p>
          </p:txBody>
        </p:sp>
        <p:sp>
          <p:nvSpPr>
            <p:cNvPr id="143374" name="Text Box 14"/>
            <p:cNvSpPr txBox="1">
              <a:spLocks noChangeArrowheads="1"/>
            </p:cNvSpPr>
            <p:nvPr/>
          </p:nvSpPr>
          <p:spPr bwMode="auto">
            <a:xfrm>
              <a:off x="2064" y="2400"/>
              <a:ext cx="409" cy="173"/>
            </a:xfrm>
            <a:prstGeom prst="rect">
              <a:avLst/>
            </a:prstGeom>
            <a:noFill/>
            <a:ln w="9525">
              <a:noFill/>
              <a:miter lim="800000"/>
              <a:headEnd/>
              <a:tailEnd/>
            </a:ln>
            <a:effectLst/>
          </p:spPr>
          <p:txBody>
            <a:bodyPr wrap="none">
              <a:spAutoFit/>
            </a:bodyPr>
            <a:lstStyle/>
            <a:p>
              <a:pPr eaLnBrk="1" hangingPunct="1"/>
              <a:r>
                <a:rPr lang="en-US" sz="1200" b="0"/>
                <a:t>1/10 m</a:t>
              </a:r>
            </a:p>
          </p:txBody>
        </p:sp>
        <p:sp>
          <p:nvSpPr>
            <p:cNvPr id="143375" name="Line 15"/>
            <p:cNvSpPr>
              <a:spLocks noChangeShapeType="1"/>
            </p:cNvSpPr>
            <p:nvPr/>
          </p:nvSpPr>
          <p:spPr bwMode="auto">
            <a:xfrm>
              <a:off x="2064" y="2352"/>
              <a:ext cx="384" cy="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
          <p:nvSpPr>
            <p:cNvPr id="143376" name="Line 16"/>
            <p:cNvSpPr>
              <a:spLocks noChangeShapeType="1"/>
            </p:cNvSpPr>
            <p:nvPr/>
          </p:nvSpPr>
          <p:spPr bwMode="auto">
            <a:xfrm rot="-5400000">
              <a:off x="2400" y="2016"/>
              <a:ext cx="384" cy="0"/>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sp>
          <p:nvSpPr>
            <p:cNvPr id="143377" name="Line 17"/>
            <p:cNvSpPr>
              <a:spLocks noChangeShapeType="1"/>
            </p:cNvSpPr>
            <p:nvPr/>
          </p:nvSpPr>
          <p:spPr bwMode="auto">
            <a:xfrm flipV="1">
              <a:off x="2448" y="2208"/>
              <a:ext cx="144" cy="144"/>
            </a:xfrm>
            <a:prstGeom prst="line">
              <a:avLst/>
            </a:prstGeom>
            <a:noFill/>
            <a:ln w="9525">
              <a:solidFill>
                <a:schemeClr val="tx1"/>
              </a:solidFill>
              <a:miter lim="800000"/>
              <a:headEnd type="triangle" w="med" len="med"/>
              <a:tailEnd type="triangle" w="med" len="med"/>
            </a:ln>
            <a:effectLst/>
          </p:spPr>
          <p:txBody>
            <a:bodyPr wrap="none"/>
            <a:lstStyle/>
            <a:p>
              <a:endParaRPr lang="en-US"/>
            </a:p>
          </p:txBody>
        </p:sp>
      </p:grpSp>
      <p:grpSp>
        <p:nvGrpSpPr>
          <p:cNvPr id="143378" name="Group 18"/>
          <p:cNvGrpSpPr>
            <a:grpSpLocks/>
          </p:cNvGrpSpPr>
          <p:nvPr/>
        </p:nvGrpSpPr>
        <p:grpSpPr bwMode="auto">
          <a:xfrm>
            <a:off x="990600" y="2819400"/>
            <a:ext cx="2628900" cy="1730375"/>
            <a:chOff x="144" y="1632"/>
            <a:chExt cx="1656" cy="1090"/>
          </a:xfrm>
        </p:grpSpPr>
        <p:sp>
          <p:nvSpPr>
            <p:cNvPr id="143379" name="Oval 19"/>
            <p:cNvSpPr>
              <a:spLocks noChangeArrowheads="1"/>
            </p:cNvSpPr>
            <p:nvPr/>
          </p:nvSpPr>
          <p:spPr bwMode="auto">
            <a:xfrm>
              <a:off x="144" y="1728"/>
              <a:ext cx="720" cy="720"/>
            </a:xfrm>
            <a:prstGeom prst="ellipse">
              <a:avLst/>
            </a:prstGeom>
            <a:gradFill rotWithShape="1">
              <a:gsLst>
                <a:gs pos="0">
                  <a:schemeClr val="accent1"/>
                </a:gs>
                <a:gs pos="50000">
                  <a:schemeClr val="hlink"/>
                </a:gs>
                <a:gs pos="100000">
                  <a:schemeClr val="accent1"/>
                </a:gs>
              </a:gsLst>
              <a:lin ang="2700000" scaled="1"/>
            </a:gradFill>
            <a:ln w="9525">
              <a:solidFill>
                <a:schemeClr val="tx1"/>
              </a:solidFill>
              <a:miter lim="800000"/>
              <a:headEnd/>
              <a:tailEnd/>
            </a:ln>
            <a:effectLst/>
          </p:spPr>
          <p:txBody>
            <a:bodyPr wrap="none" anchor="ctr"/>
            <a:lstStyle/>
            <a:p>
              <a:pPr algn="ctr" eaLnBrk="1" hangingPunct="1"/>
              <a:r>
                <a:rPr lang="en-US" sz="2400" b="0"/>
                <a:t>Earth</a:t>
              </a:r>
            </a:p>
          </p:txBody>
        </p:sp>
        <p:sp>
          <p:nvSpPr>
            <p:cNvPr id="143380" name="Text Box 20"/>
            <p:cNvSpPr txBox="1">
              <a:spLocks noChangeArrowheads="1"/>
            </p:cNvSpPr>
            <p:nvPr/>
          </p:nvSpPr>
          <p:spPr bwMode="auto">
            <a:xfrm>
              <a:off x="1008" y="2016"/>
              <a:ext cx="792" cy="231"/>
            </a:xfrm>
            <a:prstGeom prst="rect">
              <a:avLst/>
            </a:prstGeom>
            <a:noFill/>
            <a:ln w="9525">
              <a:noFill/>
              <a:miter lim="800000"/>
              <a:headEnd/>
              <a:tailEnd/>
            </a:ln>
            <a:effectLst/>
          </p:spPr>
          <p:txBody>
            <a:bodyPr wrap="none">
              <a:spAutoFit/>
            </a:bodyPr>
            <a:lstStyle/>
            <a:p>
              <a:pPr eaLnBrk="1" hangingPunct="1"/>
              <a:r>
                <a:rPr lang="en-US" b="0"/>
                <a:t>=  </a:t>
              </a:r>
              <a:r>
                <a:rPr lang="en-US"/>
                <a:t>1 meter</a:t>
              </a:r>
            </a:p>
          </p:txBody>
        </p:sp>
        <p:sp>
          <p:nvSpPr>
            <p:cNvPr id="143381" name="Text Box 21"/>
            <p:cNvSpPr txBox="1">
              <a:spLocks noChangeArrowheads="1"/>
            </p:cNvSpPr>
            <p:nvPr/>
          </p:nvSpPr>
          <p:spPr bwMode="auto">
            <a:xfrm>
              <a:off x="624" y="2530"/>
              <a:ext cx="487" cy="192"/>
            </a:xfrm>
            <a:prstGeom prst="rect">
              <a:avLst/>
            </a:prstGeom>
            <a:noFill/>
            <a:ln w="9525">
              <a:noFill/>
              <a:miter lim="800000"/>
              <a:headEnd/>
              <a:tailEnd/>
            </a:ln>
            <a:effectLst/>
          </p:spPr>
          <p:txBody>
            <a:bodyPr wrap="none">
              <a:spAutoFit/>
            </a:bodyPr>
            <a:lstStyle/>
            <a:p>
              <a:pPr eaLnBrk="1" hangingPunct="1"/>
              <a:r>
                <a:rPr lang="en-US" sz="1400"/>
                <a:t>Length</a:t>
              </a:r>
            </a:p>
          </p:txBody>
        </p:sp>
        <p:sp>
          <p:nvSpPr>
            <p:cNvPr id="143382" name="Text Box 22"/>
            <p:cNvSpPr txBox="1">
              <a:spLocks noChangeArrowheads="1"/>
            </p:cNvSpPr>
            <p:nvPr/>
          </p:nvSpPr>
          <p:spPr bwMode="auto">
            <a:xfrm>
              <a:off x="816" y="1632"/>
              <a:ext cx="701" cy="173"/>
            </a:xfrm>
            <a:prstGeom prst="rect">
              <a:avLst/>
            </a:prstGeom>
            <a:noFill/>
            <a:ln w="9525">
              <a:noFill/>
              <a:miter lim="800000"/>
              <a:headEnd/>
              <a:tailEnd/>
            </a:ln>
            <a:effectLst/>
          </p:spPr>
          <p:txBody>
            <a:bodyPr wrap="none">
              <a:spAutoFit/>
            </a:bodyPr>
            <a:lstStyle/>
            <a:p>
              <a:pPr eaLnBrk="1" hangingPunct="1"/>
              <a:r>
                <a:rPr lang="en-US" sz="1200" b="0"/>
                <a:t>1/10,000,000 </a:t>
              </a:r>
            </a:p>
          </p:txBody>
        </p:sp>
        <p:sp>
          <p:nvSpPr>
            <p:cNvPr id="143383" name="Freeform 23"/>
            <p:cNvSpPr>
              <a:spLocks/>
            </p:cNvSpPr>
            <p:nvPr/>
          </p:nvSpPr>
          <p:spPr bwMode="auto">
            <a:xfrm>
              <a:off x="578" y="1670"/>
              <a:ext cx="393" cy="397"/>
            </a:xfrm>
            <a:custGeom>
              <a:avLst/>
              <a:gdLst/>
              <a:ahLst/>
              <a:cxnLst>
                <a:cxn ang="0">
                  <a:pos x="0" y="3"/>
                </a:cxn>
                <a:cxn ang="0">
                  <a:pos x="45" y="6"/>
                </a:cxn>
                <a:cxn ang="0">
                  <a:pos x="163" y="40"/>
                </a:cxn>
                <a:cxn ang="0">
                  <a:pos x="253" y="99"/>
                </a:cxn>
                <a:cxn ang="0">
                  <a:pos x="333" y="195"/>
                </a:cxn>
                <a:cxn ang="0">
                  <a:pos x="379" y="310"/>
                </a:cxn>
                <a:cxn ang="0">
                  <a:pos x="393" y="397"/>
                </a:cxn>
              </a:cxnLst>
              <a:rect l="0" t="0" r="r" b="b"/>
              <a:pathLst>
                <a:path w="393" h="397">
                  <a:moveTo>
                    <a:pt x="0" y="3"/>
                  </a:moveTo>
                  <a:cubicBezTo>
                    <a:pt x="7" y="3"/>
                    <a:pt x="18" y="0"/>
                    <a:pt x="45" y="6"/>
                  </a:cubicBezTo>
                  <a:cubicBezTo>
                    <a:pt x="72" y="12"/>
                    <a:pt x="128" y="25"/>
                    <a:pt x="163" y="40"/>
                  </a:cubicBezTo>
                  <a:cubicBezTo>
                    <a:pt x="198" y="55"/>
                    <a:pt x="225" y="73"/>
                    <a:pt x="253" y="99"/>
                  </a:cubicBezTo>
                  <a:cubicBezTo>
                    <a:pt x="281" y="125"/>
                    <a:pt x="312" y="160"/>
                    <a:pt x="333" y="195"/>
                  </a:cubicBezTo>
                  <a:cubicBezTo>
                    <a:pt x="354" y="230"/>
                    <a:pt x="369" y="277"/>
                    <a:pt x="379" y="310"/>
                  </a:cubicBezTo>
                  <a:cubicBezTo>
                    <a:pt x="389" y="343"/>
                    <a:pt x="390" y="379"/>
                    <a:pt x="393" y="397"/>
                  </a:cubicBezTo>
                </a:path>
              </a:pathLst>
            </a:custGeom>
            <a:noFill/>
            <a:ln w="9525" cap="flat" cmpd="sng">
              <a:solidFill>
                <a:schemeClr val="tx1"/>
              </a:solidFill>
              <a:prstDash val="solid"/>
              <a:miter lim="800000"/>
              <a:headEnd type="arrow" w="med" len="med"/>
              <a:tailEnd type="arrow" w="med" len="med"/>
            </a:ln>
            <a:effectLst/>
          </p:spPr>
          <p:txBody>
            <a:bodyPr wrap="none"/>
            <a:lstStyle/>
            <a:p>
              <a:endParaRPr lang="en-US"/>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atin typeface="Arial" charset="0"/>
              </a:rPr>
              <a:t>The Official Standard Meter</a:t>
            </a:r>
          </a:p>
        </p:txBody>
      </p:sp>
      <p:pic>
        <p:nvPicPr>
          <p:cNvPr id="144387" name="Picture 3" descr="Standard meter"/>
          <p:cNvPicPr>
            <a:picLocks noChangeAspect="1" noChangeArrowheads="1"/>
          </p:cNvPicPr>
          <p:nvPr/>
        </p:nvPicPr>
        <p:blipFill>
          <a:blip r:embed="rId3" cstate="print"/>
          <a:srcRect l="1317" t="4749" r="2153" b="5103"/>
          <a:stretch>
            <a:fillRect/>
          </a:stretch>
        </p:blipFill>
        <p:spPr bwMode="auto">
          <a:xfrm>
            <a:off x="228600" y="1981200"/>
            <a:ext cx="8610600" cy="40386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z="2900">
                <a:latin typeface="Arial" charset="0"/>
              </a:rPr>
              <a:t>The Official Standard Kilogram</a:t>
            </a:r>
          </a:p>
        </p:txBody>
      </p:sp>
      <p:pic>
        <p:nvPicPr>
          <p:cNvPr id="145411" name="Picture 3" descr="Standard kilogram"/>
          <p:cNvPicPr>
            <a:picLocks noChangeAspect="1" noChangeArrowheads="1"/>
          </p:cNvPicPr>
          <p:nvPr/>
        </p:nvPicPr>
        <p:blipFill>
          <a:blip r:embed="rId3" cstate="print"/>
          <a:srcRect t="13846"/>
          <a:stretch>
            <a:fillRect/>
          </a:stretch>
        </p:blipFill>
        <p:spPr bwMode="auto">
          <a:xfrm>
            <a:off x="990600" y="1828800"/>
            <a:ext cx="3973513" cy="42672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AutoShape 6"/>
          <p:cNvSpPr>
            <a:spLocks noChangeArrowheads="1"/>
          </p:cNvSpPr>
          <p:nvPr/>
        </p:nvSpPr>
        <p:spPr bwMode="auto">
          <a:xfrm>
            <a:off x="609600" y="2209800"/>
            <a:ext cx="7924800" cy="3505200"/>
          </a:xfrm>
          <a:prstGeom prst="roundRect">
            <a:avLst>
              <a:gd name="adj" fmla="val 16667"/>
            </a:avLst>
          </a:prstGeom>
          <a:solidFill>
            <a:srgbClr val="E5FFF2"/>
          </a:solidFill>
          <a:ln w="12700">
            <a:solidFill>
              <a:schemeClr val="tx1"/>
            </a:solidFill>
            <a:round/>
            <a:headEnd type="none" w="sm" len="sm"/>
            <a:tailEnd type="none" w="sm" len="sm"/>
          </a:ln>
          <a:effectLst/>
        </p:spPr>
        <p:txBody>
          <a:bodyPr wrap="none" anchor="ctr"/>
          <a:lstStyle/>
          <a:p>
            <a:endParaRPr lang="en-US"/>
          </a:p>
        </p:txBody>
      </p:sp>
      <p:sp>
        <p:nvSpPr>
          <p:cNvPr id="146434" name="Rectangle 2"/>
          <p:cNvSpPr>
            <a:spLocks noGrp="1" noChangeArrowheads="1"/>
          </p:cNvSpPr>
          <p:nvPr>
            <p:ph type="title"/>
          </p:nvPr>
        </p:nvSpPr>
        <p:spPr>
          <a:xfrm>
            <a:off x="685800" y="381000"/>
            <a:ext cx="7772400" cy="1143000"/>
          </a:xfrm>
        </p:spPr>
        <p:txBody>
          <a:bodyPr/>
          <a:lstStyle/>
          <a:p>
            <a:r>
              <a:rPr lang="en-US">
                <a:latin typeface="Arial" charset="0"/>
              </a:rPr>
              <a:t>Derived Units Commonly Used in Chemistry</a:t>
            </a:r>
          </a:p>
        </p:txBody>
      </p:sp>
      <p:sp>
        <p:nvSpPr>
          <p:cNvPr id="146437"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46439" name="Rectangle 7"/>
          <p:cNvSpPr>
            <a:spLocks noChangeArrowheads="1"/>
          </p:cNvSpPr>
          <p:nvPr/>
        </p:nvSpPr>
        <p:spPr bwMode="auto">
          <a:xfrm>
            <a:off x="762000" y="2895600"/>
            <a:ext cx="7772400" cy="2563813"/>
          </a:xfrm>
          <a:prstGeom prst="rect">
            <a:avLst/>
          </a:prstGeom>
          <a:noFill/>
          <a:ln w="12699">
            <a:noFill/>
            <a:miter lim="800000"/>
            <a:headEnd type="none" w="sm" len="sm"/>
            <a:tailEnd type="none" w="sm" len="sm"/>
          </a:ln>
          <a:effectLst/>
        </p:spPr>
        <p:txBody>
          <a:bodyPr>
            <a:spAutoFit/>
          </a:bodyPr>
          <a:lstStyle/>
          <a:p>
            <a:r>
              <a:rPr lang="en-US" b="0"/>
              <a:t>    Area				square meter	             m</a:t>
            </a:r>
            <a:r>
              <a:rPr lang="en-US" b="0" baseline="30000"/>
              <a:t>2</a:t>
            </a:r>
          </a:p>
          <a:p>
            <a:r>
              <a:rPr lang="en-US" b="0"/>
              <a:t>    Volume			cubic meter                       m</a:t>
            </a:r>
            <a:r>
              <a:rPr lang="en-US" b="0" baseline="30000"/>
              <a:t>3</a:t>
            </a:r>
          </a:p>
          <a:p>
            <a:r>
              <a:rPr lang="en-US" b="0"/>
              <a:t>     Force				newton	          		N</a:t>
            </a:r>
          </a:p>
          <a:p>
            <a:r>
              <a:rPr lang="en-US" b="0"/>
              <a:t>    Pressure			pascal	                            Pa</a:t>
            </a:r>
          </a:p>
          <a:p>
            <a:r>
              <a:rPr lang="en-US" b="0"/>
              <a:t>    Energy			joule		          	J</a:t>
            </a:r>
          </a:p>
          <a:p>
            <a:r>
              <a:rPr lang="en-US" b="0"/>
              <a:t>    Power				watt		          	W</a:t>
            </a:r>
          </a:p>
          <a:p>
            <a:r>
              <a:rPr lang="en-US" b="0"/>
              <a:t>    Voltage			volt		          	V</a:t>
            </a:r>
          </a:p>
          <a:p>
            <a:r>
              <a:rPr lang="en-US" b="0"/>
              <a:t>    Frequency			hertz		              Hz</a:t>
            </a:r>
          </a:p>
          <a:p>
            <a:r>
              <a:rPr lang="en-US" b="0"/>
              <a:t>    Electric charge			coulomb	         		C</a:t>
            </a:r>
          </a:p>
        </p:txBody>
      </p:sp>
      <p:sp>
        <p:nvSpPr>
          <p:cNvPr id="146440" name="AutoShape 8"/>
          <p:cNvSpPr>
            <a:spLocks noChangeArrowheads="1"/>
          </p:cNvSpPr>
          <p:nvPr/>
        </p:nvSpPr>
        <p:spPr bwMode="auto">
          <a:xfrm>
            <a:off x="762000" y="2209800"/>
            <a:ext cx="7620000" cy="457200"/>
          </a:xfrm>
          <a:prstGeom prst="roundRect">
            <a:avLst>
              <a:gd name="adj" fmla="val 16667"/>
            </a:avLst>
          </a:prstGeom>
          <a:solidFill>
            <a:srgbClr val="DDDDFF"/>
          </a:solidFill>
          <a:ln w="12700">
            <a:solidFill>
              <a:schemeClr val="tx1"/>
            </a:solidFill>
            <a:round/>
            <a:headEnd type="none" w="sm" len="sm"/>
            <a:tailEnd type="none" w="sm" len="sm"/>
          </a:ln>
          <a:effectLst/>
        </p:spPr>
        <p:txBody>
          <a:bodyPr wrap="none" anchor="ctr"/>
          <a:lstStyle/>
          <a:p>
            <a:pPr algn="ctr"/>
            <a:r>
              <a:rPr lang="en-US" sz="2400" b="0"/>
              <a:t>Quantity		         Name		Symbol</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09600" y="609600"/>
            <a:ext cx="8153400" cy="1143000"/>
          </a:xfrm>
        </p:spPr>
        <p:txBody>
          <a:bodyPr/>
          <a:lstStyle/>
          <a:p>
            <a:r>
              <a:rPr lang="en-US" sz="2900">
                <a:latin typeface="Arial" charset="0"/>
              </a:rPr>
              <a:t>Area and Volume:  Derived Units</a:t>
            </a:r>
          </a:p>
        </p:txBody>
      </p:sp>
      <p:sp>
        <p:nvSpPr>
          <p:cNvPr id="147459" name="Text Box 3"/>
          <p:cNvSpPr txBox="1">
            <a:spLocks noChangeArrowheads="1"/>
          </p:cNvSpPr>
          <p:nvPr/>
        </p:nvSpPr>
        <p:spPr bwMode="auto">
          <a:xfrm>
            <a:off x="838200" y="1828800"/>
            <a:ext cx="3460750" cy="457200"/>
          </a:xfrm>
          <a:prstGeom prst="rect">
            <a:avLst/>
          </a:prstGeom>
          <a:noFill/>
          <a:ln w="9525">
            <a:noFill/>
            <a:miter lim="800000"/>
            <a:headEnd/>
            <a:tailEnd/>
          </a:ln>
          <a:effectLst/>
        </p:spPr>
        <p:txBody>
          <a:bodyPr wrap="none">
            <a:spAutoFit/>
          </a:bodyPr>
          <a:lstStyle/>
          <a:p>
            <a:pPr eaLnBrk="1" hangingPunct="1"/>
            <a:r>
              <a:rPr lang="en-US" sz="2400" b="0"/>
              <a:t>Area  =  length  x   width</a:t>
            </a:r>
          </a:p>
        </p:txBody>
      </p:sp>
      <p:sp>
        <p:nvSpPr>
          <p:cNvPr id="147460" name="Text Box 4"/>
          <p:cNvSpPr txBox="1">
            <a:spLocks noChangeArrowheads="1"/>
          </p:cNvSpPr>
          <p:nvPr/>
        </p:nvSpPr>
        <p:spPr bwMode="auto">
          <a:xfrm>
            <a:off x="1631950" y="2438400"/>
            <a:ext cx="2743200" cy="457200"/>
          </a:xfrm>
          <a:prstGeom prst="rect">
            <a:avLst/>
          </a:prstGeom>
          <a:noFill/>
          <a:ln w="9525">
            <a:noFill/>
            <a:miter lim="800000"/>
            <a:headEnd/>
            <a:tailEnd/>
          </a:ln>
          <a:effectLst/>
        </p:spPr>
        <p:txBody>
          <a:bodyPr>
            <a:spAutoFit/>
          </a:bodyPr>
          <a:lstStyle/>
          <a:p>
            <a:pPr eaLnBrk="1" hangingPunct="1"/>
            <a:r>
              <a:rPr lang="en-US" sz="2400" b="0"/>
              <a:t>=   5.0 </a:t>
            </a:r>
            <a:r>
              <a:rPr lang="en-US" sz="2400" b="0">
                <a:solidFill>
                  <a:srgbClr val="0066FF"/>
                </a:solidFill>
              </a:rPr>
              <a:t>m</a:t>
            </a:r>
            <a:r>
              <a:rPr lang="en-US" sz="2400" b="0"/>
              <a:t>  x  3.0 </a:t>
            </a:r>
            <a:r>
              <a:rPr lang="en-US" sz="2400" b="0">
                <a:solidFill>
                  <a:srgbClr val="0066FF"/>
                </a:solidFill>
              </a:rPr>
              <a:t>m</a:t>
            </a:r>
          </a:p>
        </p:txBody>
      </p:sp>
      <p:sp>
        <p:nvSpPr>
          <p:cNvPr id="147461" name="Text Box 5"/>
          <p:cNvSpPr txBox="1">
            <a:spLocks noChangeArrowheads="1"/>
          </p:cNvSpPr>
          <p:nvPr/>
        </p:nvSpPr>
        <p:spPr bwMode="auto">
          <a:xfrm>
            <a:off x="1631950" y="3008313"/>
            <a:ext cx="2070100" cy="457200"/>
          </a:xfrm>
          <a:prstGeom prst="rect">
            <a:avLst/>
          </a:prstGeom>
          <a:noFill/>
          <a:ln w="9525">
            <a:noFill/>
            <a:miter lim="800000"/>
            <a:headEnd/>
            <a:tailEnd/>
          </a:ln>
          <a:effectLst/>
        </p:spPr>
        <p:txBody>
          <a:bodyPr wrap="none">
            <a:spAutoFit/>
          </a:bodyPr>
          <a:lstStyle/>
          <a:p>
            <a:pPr eaLnBrk="1" hangingPunct="1"/>
            <a:r>
              <a:rPr lang="en-US" sz="2400" b="0"/>
              <a:t>=  15 ( </a:t>
            </a:r>
            <a:r>
              <a:rPr lang="en-US" sz="2400" b="0">
                <a:solidFill>
                  <a:srgbClr val="0066FF"/>
                </a:solidFill>
              </a:rPr>
              <a:t>m</a:t>
            </a:r>
            <a:r>
              <a:rPr lang="en-US" sz="2400" b="0"/>
              <a:t> x </a:t>
            </a:r>
            <a:r>
              <a:rPr lang="en-US" sz="2400" b="0">
                <a:solidFill>
                  <a:srgbClr val="0066FF"/>
                </a:solidFill>
              </a:rPr>
              <a:t>m</a:t>
            </a:r>
            <a:r>
              <a:rPr lang="en-US" sz="2400" b="0"/>
              <a:t>)</a:t>
            </a:r>
          </a:p>
        </p:txBody>
      </p:sp>
      <p:sp>
        <p:nvSpPr>
          <p:cNvPr id="147462" name="Text Box 6"/>
          <p:cNvSpPr txBox="1">
            <a:spLocks noChangeArrowheads="1"/>
          </p:cNvSpPr>
          <p:nvPr/>
        </p:nvSpPr>
        <p:spPr bwMode="auto">
          <a:xfrm>
            <a:off x="1631950" y="3541713"/>
            <a:ext cx="1236663" cy="457200"/>
          </a:xfrm>
          <a:prstGeom prst="rect">
            <a:avLst/>
          </a:prstGeom>
          <a:noFill/>
          <a:ln w="9525">
            <a:noFill/>
            <a:miter lim="800000"/>
            <a:headEnd/>
            <a:tailEnd/>
          </a:ln>
          <a:effectLst/>
        </p:spPr>
        <p:txBody>
          <a:bodyPr wrap="none">
            <a:spAutoFit/>
          </a:bodyPr>
          <a:lstStyle/>
          <a:p>
            <a:pPr eaLnBrk="1" hangingPunct="1"/>
            <a:r>
              <a:rPr lang="en-US" sz="2400" b="0"/>
              <a:t>= 15 </a:t>
            </a:r>
            <a:r>
              <a:rPr lang="en-US" sz="2400" b="0">
                <a:solidFill>
                  <a:srgbClr val="0066FF"/>
                </a:solidFill>
              </a:rPr>
              <a:t>m</a:t>
            </a:r>
            <a:r>
              <a:rPr lang="en-US" sz="2400" b="0" baseline="30000">
                <a:solidFill>
                  <a:srgbClr val="0066FF"/>
                </a:solidFill>
              </a:rPr>
              <a:t>2</a:t>
            </a:r>
          </a:p>
        </p:txBody>
      </p:sp>
      <p:sp>
        <p:nvSpPr>
          <p:cNvPr id="147463" name="Text Box 7"/>
          <p:cNvSpPr txBox="1">
            <a:spLocks noChangeArrowheads="1"/>
          </p:cNvSpPr>
          <p:nvPr/>
        </p:nvSpPr>
        <p:spPr bwMode="auto">
          <a:xfrm>
            <a:off x="3276600" y="4038600"/>
            <a:ext cx="5172075" cy="457200"/>
          </a:xfrm>
          <a:prstGeom prst="rect">
            <a:avLst/>
          </a:prstGeom>
          <a:noFill/>
          <a:ln w="9525">
            <a:noFill/>
            <a:miter lim="800000"/>
            <a:headEnd/>
            <a:tailEnd/>
          </a:ln>
          <a:effectLst/>
        </p:spPr>
        <p:txBody>
          <a:bodyPr wrap="none">
            <a:spAutoFit/>
          </a:bodyPr>
          <a:lstStyle/>
          <a:p>
            <a:pPr eaLnBrk="1" hangingPunct="1"/>
            <a:r>
              <a:rPr lang="en-US" sz="2400" b="0"/>
              <a:t>Volume  =  length  x   width  x  height</a:t>
            </a:r>
          </a:p>
        </p:txBody>
      </p:sp>
      <p:sp>
        <p:nvSpPr>
          <p:cNvPr id="147464" name="Text Box 8"/>
          <p:cNvSpPr txBox="1">
            <a:spLocks noChangeArrowheads="1"/>
          </p:cNvSpPr>
          <p:nvPr/>
        </p:nvSpPr>
        <p:spPr bwMode="auto">
          <a:xfrm>
            <a:off x="4495800" y="4648200"/>
            <a:ext cx="4114800" cy="457200"/>
          </a:xfrm>
          <a:prstGeom prst="rect">
            <a:avLst/>
          </a:prstGeom>
          <a:noFill/>
          <a:ln w="9525">
            <a:noFill/>
            <a:miter lim="800000"/>
            <a:headEnd/>
            <a:tailEnd/>
          </a:ln>
          <a:effectLst/>
        </p:spPr>
        <p:txBody>
          <a:bodyPr>
            <a:spAutoFit/>
          </a:bodyPr>
          <a:lstStyle/>
          <a:p>
            <a:pPr eaLnBrk="1" hangingPunct="1"/>
            <a:r>
              <a:rPr lang="en-US" sz="2400" b="0"/>
              <a:t>=   5.0 </a:t>
            </a:r>
            <a:r>
              <a:rPr lang="en-US" sz="2400" b="0">
                <a:solidFill>
                  <a:srgbClr val="0066FF"/>
                </a:solidFill>
              </a:rPr>
              <a:t>m</a:t>
            </a:r>
            <a:r>
              <a:rPr lang="en-US" sz="2400" b="0"/>
              <a:t>  x  3.0 </a:t>
            </a:r>
            <a:r>
              <a:rPr lang="en-US" sz="2400" b="0">
                <a:solidFill>
                  <a:srgbClr val="0066FF"/>
                </a:solidFill>
              </a:rPr>
              <a:t>m  </a:t>
            </a:r>
            <a:r>
              <a:rPr lang="en-US" sz="2400" b="0"/>
              <a:t>x  4.0</a:t>
            </a:r>
            <a:r>
              <a:rPr lang="en-US" sz="2400" b="0">
                <a:solidFill>
                  <a:srgbClr val="0066FF"/>
                </a:solidFill>
              </a:rPr>
              <a:t> m</a:t>
            </a:r>
          </a:p>
        </p:txBody>
      </p:sp>
      <p:sp>
        <p:nvSpPr>
          <p:cNvPr id="147465" name="Text Box 9"/>
          <p:cNvSpPr txBox="1">
            <a:spLocks noChangeArrowheads="1"/>
          </p:cNvSpPr>
          <p:nvPr/>
        </p:nvSpPr>
        <p:spPr bwMode="auto">
          <a:xfrm>
            <a:off x="4495800" y="5218113"/>
            <a:ext cx="2644775" cy="457200"/>
          </a:xfrm>
          <a:prstGeom prst="rect">
            <a:avLst/>
          </a:prstGeom>
          <a:noFill/>
          <a:ln w="9525">
            <a:noFill/>
            <a:miter lim="800000"/>
            <a:headEnd/>
            <a:tailEnd/>
          </a:ln>
          <a:effectLst/>
        </p:spPr>
        <p:txBody>
          <a:bodyPr wrap="none">
            <a:spAutoFit/>
          </a:bodyPr>
          <a:lstStyle/>
          <a:p>
            <a:pPr eaLnBrk="1" hangingPunct="1"/>
            <a:r>
              <a:rPr lang="en-US" sz="2400" b="0"/>
              <a:t>=  60 ( </a:t>
            </a:r>
            <a:r>
              <a:rPr lang="en-US" sz="2400" b="0">
                <a:solidFill>
                  <a:srgbClr val="0066FF"/>
                </a:solidFill>
              </a:rPr>
              <a:t>m</a:t>
            </a:r>
            <a:r>
              <a:rPr lang="en-US" sz="2400" b="0"/>
              <a:t> x </a:t>
            </a:r>
            <a:r>
              <a:rPr lang="en-US" sz="2400" b="0">
                <a:solidFill>
                  <a:srgbClr val="0066FF"/>
                </a:solidFill>
              </a:rPr>
              <a:t>m </a:t>
            </a:r>
            <a:r>
              <a:rPr lang="en-US" sz="2400" b="0"/>
              <a:t>x</a:t>
            </a:r>
            <a:r>
              <a:rPr lang="en-US" sz="2400" b="0">
                <a:solidFill>
                  <a:srgbClr val="0066FF"/>
                </a:solidFill>
              </a:rPr>
              <a:t> m</a:t>
            </a:r>
            <a:r>
              <a:rPr lang="en-US" sz="2400" b="0"/>
              <a:t>)</a:t>
            </a:r>
          </a:p>
        </p:txBody>
      </p:sp>
      <p:sp>
        <p:nvSpPr>
          <p:cNvPr id="147466" name="Text Box 10"/>
          <p:cNvSpPr txBox="1">
            <a:spLocks noChangeArrowheads="1"/>
          </p:cNvSpPr>
          <p:nvPr/>
        </p:nvSpPr>
        <p:spPr bwMode="auto">
          <a:xfrm>
            <a:off x="4495800" y="5751513"/>
            <a:ext cx="1320800" cy="457200"/>
          </a:xfrm>
          <a:prstGeom prst="rect">
            <a:avLst/>
          </a:prstGeom>
          <a:noFill/>
          <a:ln w="9525">
            <a:noFill/>
            <a:miter lim="800000"/>
            <a:headEnd/>
            <a:tailEnd/>
          </a:ln>
          <a:effectLst/>
        </p:spPr>
        <p:txBody>
          <a:bodyPr wrap="none">
            <a:spAutoFit/>
          </a:bodyPr>
          <a:lstStyle/>
          <a:p>
            <a:pPr eaLnBrk="1" hangingPunct="1"/>
            <a:r>
              <a:rPr lang="en-US" sz="2400" b="0"/>
              <a:t>=  60 </a:t>
            </a:r>
            <a:r>
              <a:rPr lang="en-US" sz="2400" b="0">
                <a:solidFill>
                  <a:srgbClr val="0066FF"/>
                </a:solidFill>
              </a:rPr>
              <a:t>m</a:t>
            </a:r>
            <a:r>
              <a:rPr lang="en-US" sz="2400" b="0" baseline="30000">
                <a:solidFill>
                  <a:srgbClr val="0066FF"/>
                </a:solidFill>
              </a:rPr>
              <a:t>3</a:t>
            </a:r>
          </a:p>
        </p:txBody>
      </p:sp>
      <p:sp>
        <p:nvSpPr>
          <p:cNvPr id="147467" name="Rectangle 11" descr="50%"/>
          <p:cNvSpPr>
            <a:spLocks noChangeArrowheads="1"/>
          </p:cNvSpPr>
          <p:nvPr/>
        </p:nvSpPr>
        <p:spPr bwMode="auto">
          <a:xfrm>
            <a:off x="5562600" y="1981200"/>
            <a:ext cx="1905000" cy="1066800"/>
          </a:xfrm>
          <a:prstGeom prst="rect">
            <a:avLst/>
          </a:prstGeom>
          <a:pattFill prst="pct50">
            <a:fgClr>
              <a:srgbClr val="9DC5FF"/>
            </a:fgClr>
            <a:bgClr>
              <a:srgbClr val="FFFFFF"/>
            </a:bgClr>
          </a:pattFill>
          <a:ln w="9525">
            <a:solidFill>
              <a:srgbClr val="9DC5FF"/>
            </a:solidFill>
            <a:miter lim="800000"/>
            <a:headEnd/>
            <a:tailEnd/>
          </a:ln>
          <a:effectLst/>
        </p:spPr>
        <p:txBody>
          <a:bodyPr wrap="none" anchor="ctr"/>
          <a:lstStyle/>
          <a:p>
            <a:endParaRPr lang="en-US"/>
          </a:p>
        </p:txBody>
      </p:sp>
      <p:sp>
        <p:nvSpPr>
          <p:cNvPr id="147468" name="Rectangle 12" descr="50%"/>
          <p:cNvSpPr>
            <a:spLocks noChangeArrowheads="1"/>
          </p:cNvSpPr>
          <p:nvPr/>
        </p:nvSpPr>
        <p:spPr bwMode="auto">
          <a:xfrm>
            <a:off x="990600" y="4837113"/>
            <a:ext cx="1905000" cy="1066800"/>
          </a:xfrm>
          <a:prstGeom prst="rect">
            <a:avLst/>
          </a:prstGeom>
          <a:pattFill prst="pct50">
            <a:fgClr>
              <a:srgbClr val="B7D4FF"/>
            </a:fgClr>
            <a:bgClr>
              <a:srgbClr val="FFFFFF"/>
            </a:bgClr>
          </a:patt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B7D4FF"/>
            </a:extrusionClr>
          </a:sp3d>
        </p:spPr>
        <p:txBody>
          <a:bodyPr wrap="none" anchor="ctr">
            <a:flatTx/>
          </a:bodyPr>
          <a:lstStyle/>
          <a:p>
            <a:endParaRPr lang="en-US"/>
          </a:p>
        </p:txBody>
      </p:sp>
      <p:sp>
        <p:nvSpPr>
          <p:cNvPr id="147469" name="AutoShape 1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4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4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74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74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74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74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7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utoUpdateAnimBg="0"/>
      <p:bldP spid="147460" grpId="0" autoUpdateAnimBg="0"/>
      <p:bldP spid="147461" grpId="0" autoUpdateAnimBg="0"/>
      <p:bldP spid="147462" grpId="0" autoUpdateAnimBg="0"/>
      <p:bldP spid="147463" grpId="0" autoUpdateAnimBg="0"/>
      <p:bldP spid="147464" grpId="0" autoUpdateAnimBg="0"/>
      <p:bldP spid="147465" grpId="0" autoUpdateAnimBg="0"/>
      <p:bldP spid="147466" grpId="0" autoUpdateAnimBg="0"/>
      <p:bldP spid="14746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Differences</a:t>
            </a:r>
          </a:p>
        </p:txBody>
      </p:sp>
      <p:sp>
        <p:nvSpPr>
          <p:cNvPr id="12291" name="Rectangle 3"/>
          <p:cNvSpPr>
            <a:spLocks noGrp="1" noChangeArrowheads="1"/>
          </p:cNvSpPr>
          <p:nvPr>
            <p:ph type="body" idx="1"/>
          </p:nvPr>
        </p:nvSpPr>
        <p:spPr>
          <a:xfrm>
            <a:off x="762000" y="2209800"/>
            <a:ext cx="7848600" cy="4038600"/>
          </a:xfrm>
          <a:noFill/>
          <a:ln/>
        </p:spPr>
        <p:txBody>
          <a:bodyPr lIns="92075" tIns="46038" rIns="92075" bIns="46038"/>
          <a:lstStyle/>
          <a:p>
            <a:r>
              <a:rPr lang="en-US"/>
              <a:t>Accuracy can be true of an individual measurement or the average of several</a:t>
            </a:r>
          </a:p>
          <a:p>
            <a:r>
              <a:rPr lang="en-US"/>
              <a:t>Precision requires several measurements before anything can be said about it</a:t>
            </a:r>
          </a:p>
          <a:p>
            <a:r>
              <a:rPr lang="en-US"/>
              <a:t>examples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1000"/>
                                        <p:tgtEl>
                                          <p:spTgt spid="12291">
                                            <p:txEl>
                                              <p:pRg st="2" end="2"/>
                                            </p:txEl>
                                          </p:spTgt>
                                        </p:tgtEl>
                                      </p:cBhvr>
                                    </p:animEffect>
                                    <p:anim calcmode="lin" valueType="num">
                                      <p:cBhvr>
                                        <p:cTn id="2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atin typeface="Arial" charset="0"/>
              </a:rPr>
              <a:t>Measurement</a:t>
            </a:r>
          </a:p>
        </p:txBody>
      </p:sp>
      <p:sp>
        <p:nvSpPr>
          <p:cNvPr id="149507" name="Rectangle 3"/>
          <p:cNvSpPr>
            <a:spLocks noGrp="1" noChangeArrowheads="1"/>
          </p:cNvSpPr>
          <p:nvPr>
            <p:ph type="body" idx="1"/>
          </p:nvPr>
        </p:nvSpPr>
        <p:spPr>
          <a:xfrm>
            <a:off x="1143000" y="1905000"/>
            <a:ext cx="5486400" cy="4114800"/>
          </a:xfrm>
        </p:spPr>
        <p:txBody>
          <a:bodyPr/>
          <a:lstStyle/>
          <a:p>
            <a:pPr>
              <a:lnSpc>
                <a:spcPct val="90000"/>
              </a:lnSpc>
            </a:pPr>
            <a:r>
              <a:rPr lang="en-US" sz="2000"/>
              <a:t>100 mL Graduated Cylinder</a:t>
            </a:r>
          </a:p>
          <a:p>
            <a:pPr>
              <a:lnSpc>
                <a:spcPct val="90000"/>
              </a:lnSpc>
            </a:pPr>
            <a:r>
              <a:rPr lang="en-US" sz="2000"/>
              <a:t>Units of Measuring Volume</a:t>
            </a:r>
          </a:p>
          <a:p>
            <a:pPr>
              <a:lnSpc>
                <a:spcPct val="90000"/>
              </a:lnSpc>
            </a:pPr>
            <a:r>
              <a:rPr lang="en-US" sz="2000"/>
              <a:t>Reading a Meniscus</a:t>
            </a:r>
          </a:p>
          <a:p>
            <a:pPr>
              <a:lnSpc>
                <a:spcPct val="90000"/>
              </a:lnSpc>
            </a:pPr>
            <a:r>
              <a:rPr lang="en-US" sz="2000"/>
              <a:t>Units for Measuring Mass</a:t>
            </a:r>
          </a:p>
          <a:p>
            <a:pPr>
              <a:lnSpc>
                <a:spcPct val="90000"/>
              </a:lnSpc>
            </a:pPr>
            <a:r>
              <a:rPr lang="en-US" sz="2000"/>
              <a:t>Quantities of Mass</a:t>
            </a:r>
          </a:p>
          <a:p>
            <a:pPr>
              <a:lnSpc>
                <a:spcPct val="90000"/>
              </a:lnSpc>
            </a:pPr>
            <a:r>
              <a:rPr lang="en-US" sz="2000"/>
              <a:t>SI-English Conversion Factors</a:t>
            </a:r>
          </a:p>
          <a:p>
            <a:pPr>
              <a:lnSpc>
                <a:spcPct val="90000"/>
              </a:lnSpc>
            </a:pPr>
            <a:r>
              <a:rPr lang="en-US" sz="2000"/>
              <a:t>Accuracy vs. Precision</a:t>
            </a:r>
          </a:p>
          <a:p>
            <a:pPr>
              <a:lnSpc>
                <a:spcPct val="90000"/>
              </a:lnSpc>
            </a:pPr>
            <a:r>
              <a:rPr lang="en-US" sz="2000"/>
              <a:t>Accuracy Precision Resolution</a:t>
            </a:r>
          </a:p>
          <a:p>
            <a:pPr>
              <a:lnSpc>
                <a:spcPct val="90000"/>
              </a:lnSpc>
            </a:pPr>
            <a:r>
              <a:rPr lang="en-US" sz="2000"/>
              <a:t>SI units for Measuring Length</a:t>
            </a:r>
          </a:p>
          <a:p>
            <a:pPr>
              <a:lnSpc>
                <a:spcPct val="90000"/>
              </a:lnSpc>
            </a:pPr>
            <a:r>
              <a:rPr lang="en-US" sz="2000"/>
              <a:t>Comparison of English and SI Units</a:t>
            </a:r>
          </a:p>
          <a:p>
            <a:pPr>
              <a:lnSpc>
                <a:spcPct val="90000"/>
              </a:lnSpc>
            </a:pPr>
            <a:r>
              <a:rPr lang="en-US" sz="2000"/>
              <a:t>Reporting Measurements</a:t>
            </a:r>
          </a:p>
          <a:p>
            <a:pPr>
              <a:lnSpc>
                <a:spcPct val="90000"/>
              </a:lnSpc>
            </a:pPr>
            <a:r>
              <a:rPr lang="en-US" sz="2000"/>
              <a:t>Measuring a Pin</a:t>
            </a:r>
          </a:p>
          <a:p>
            <a:pPr>
              <a:lnSpc>
                <a:spcPct val="90000"/>
              </a:lnSpc>
            </a:pPr>
            <a:r>
              <a:rPr lang="en-US" sz="2000"/>
              <a:t>Practice Measuring</a:t>
            </a:r>
          </a:p>
        </p:txBody>
      </p:sp>
      <p:sp>
        <p:nvSpPr>
          <p:cNvPr id="149508"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62000" y="2514600"/>
            <a:ext cx="2971800" cy="1143000"/>
          </a:xfrm>
        </p:spPr>
        <p:txBody>
          <a:bodyPr/>
          <a:lstStyle/>
          <a:p>
            <a:r>
              <a:rPr lang="en-US">
                <a:latin typeface="Arial" charset="0"/>
              </a:rPr>
              <a:t>100 mL Graduated Cylinder</a:t>
            </a:r>
          </a:p>
        </p:txBody>
      </p:sp>
      <p:pic>
        <p:nvPicPr>
          <p:cNvPr id="150531" name="Picture 3" descr="Zumdahl05_03"/>
          <p:cNvPicPr>
            <a:picLocks noChangeAspect="1" noChangeArrowheads="1"/>
          </p:cNvPicPr>
          <p:nvPr/>
        </p:nvPicPr>
        <p:blipFill>
          <a:blip r:embed="rId3" cstate="print"/>
          <a:srcRect/>
          <a:stretch>
            <a:fillRect/>
          </a:stretch>
        </p:blipFill>
        <p:spPr bwMode="auto">
          <a:xfrm>
            <a:off x="4114800" y="533400"/>
            <a:ext cx="2116138" cy="5715000"/>
          </a:xfrm>
          <a:prstGeom prst="rect">
            <a:avLst/>
          </a:prstGeom>
          <a:noFill/>
          <a:ln w="9525">
            <a:noFill/>
            <a:miter lim="800000"/>
            <a:headEnd/>
            <a:tailEnd/>
          </a:ln>
        </p:spPr>
      </p:pic>
      <p:sp>
        <p:nvSpPr>
          <p:cNvPr id="150532"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50533" name="Rectangle 5"/>
          <p:cNvSpPr>
            <a:spLocks noChangeArrowheads="1"/>
          </p:cNvSpPr>
          <p:nvPr/>
        </p:nvSpPr>
        <p:spPr bwMode="auto">
          <a:xfrm>
            <a:off x="76200" y="6553200"/>
            <a:ext cx="3179763" cy="214313"/>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119</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76200"/>
            <a:ext cx="7772400" cy="1143000"/>
          </a:xfrm>
        </p:spPr>
        <p:txBody>
          <a:bodyPr/>
          <a:lstStyle/>
          <a:p>
            <a:r>
              <a:rPr lang="en-US" sz="2500">
                <a:latin typeface="Arial" charset="0"/>
              </a:rPr>
              <a:t>Instruments for Measuring Volume</a:t>
            </a:r>
          </a:p>
        </p:txBody>
      </p:sp>
      <p:pic>
        <p:nvPicPr>
          <p:cNvPr id="151555" name="Picture 3" descr="Measure Liquid"/>
          <p:cNvPicPr>
            <a:picLocks noChangeAspect="1" noChangeArrowheads="1"/>
          </p:cNvPicPr>
          <p:nvPr/>
        </p:nvPicPr>
        <p:blipFill>
          <a:blip r:embed="rId3" cstate="print">
            <a:lum bright="6000" contrast="6000"/>
          </a:blip>
          <a:srcRect/>
          <a:stretch>
            <a:fillRect/>
          </a:stretch>
        </p:blipFill>
        <p:spPr bwMode="auto">
          <a:xfrm>
            <a:off x="1214438" y="1752600"/>
            <a:ext cx="6862762" cy="4295775"/>
          </a:xfrm>
          <a:prstGeom prst="rect">
            <a:avLst/>
          </a:prstGeom>
          <a:noFill/>
        </p:spPr>
      </p:pic>
      <p:sp>
        <p:nvSpPr>
          <p:cNvPr id="151556" name="Text Box 4"/>
          <p:cNvSpPr txBox="1">
            <a:spLocks noChangeArrowheads="1"/>
          </p:cNvSpPr>
          <p:nvPr/>
        </p:nvSpPr>
        <p:spPr bwMode="auto">
          <a:xfrm>
            <a:off x="1066800" y="5730875"/>
            <a:ext cx="1020763" cy="517525"/>
          </a:xfrm>
          <a:prstGeom prst="rect">
            <a:avLst/>
          </a:prstGeom>
          <a:noFill/>
          <a:ln w="9525">
            <a:noFill/>
            <a:miter lim="800000"/>
            <a:headEnd/>
            <a:tailEnd/>
          </a:ln>
          <a:effectLst/>
        </p:spPr>
        <p:txBody>
          <a:bodyPr wrap="none">
            <a:spAutoFit/>
          </a:bodyPr>
          <a:lstStyle/>
          <a:p>
            <a:pPr algn="ctr" eaLnBrk="1" hangingPunct="1"/>
            <a:r>
              <a:rPr lang="en-US" sz="1400" b="0"/>
              <a:t>Graduated</a:t>
            </a:r>
          </a:p>
          <a:p>
            <a:pPr algn="ctr" eaLnBrk="1" hangingPunct="1"/>
            <a:r>
              <a:rPr lang="en-US" sz="1400" b="0"/>
              <a:t>cylinder</a:t>
            </a:r>
          </a:p>
        </p:txBody>
      </p:sp>
      <p:sp>
        <p:nvSpPr>
          <p:cNvPr id="151557" name="Text Box 5"/>
          <p:cNvSpPr txBox="1">
            <a:spLocks noChangeArrowheads="1"/>
          </p:cNvSpPr>
          <p:nvPr/>
        </p:nvSpPr>
        <p:spPr bwMode="auto">
          <a:xfrm>
            <a:off x="2743200" y="5943600"/>
            <a:ext cx="785813" cy="304800"/>
          </a:xfrm>
          <a:prstGeom prst="rect">
            <a:avLst/>
          </a:prstGeom>
          <a:noFill/>
          <a:ln w="9525">
            <a:noFill/>
            <a:miter lim="800000"/>
            <a:headEnd/>
            <a:tailEnd/>
          </a:ln>
          <a:effectLst/>
        </p:spPr>
        <p:txBody>
          <a:bodyPr wrap="none">
            <a:spAutoFit/>
          </a:bodyPr>
          <a:lstStyle/>
          <a:p>
            <a:pPr algn="ctr" eaLnBrk="1" hangingPunct="1"/>
            <a:r>
              <a:rPr lang="en-US" sz="1400" b="0"/>
              <a:t>Syringe</a:t>
            </a:r>
          </a:p>
        </p:txBody>
      </p:sp>
      <p:sp>
        <p:nvSpPr>
          <p:cNvPr id="151558" name="Text Box 6"/>
          <p:cNvSpPr txBox="1">
            <a:spLocks noChangeArrowheads="1"/>
          </p:cNvSpPr>
          <p:nvPr/>
        </p:nvSpPr>
        <p:spPr bwMode="auto">
          <a:xfrm>
            <a:off x="6858000" y="5730875"/>
            <a:ext cx="1071563" cy="517525"/>
          </a:xfrm>
          <a:prstGeom prst="rect">
            <a:avLst/>
          </a:prstGeom>
          <a:noFill/>
          <a:ln w="9525">
            <a:noFill/>
            <a:miter lim="800000"/>
            <a:headEnd/>
            <a:tailEnd/>
          </a:ln>
          <a:effectLst/>
        </p:spPr>
        <p:txBody>
          <a:bodyPr wrap="none">
            <a:spAutoFit/>
          </a:bodyPr>
          <a:lstStyle/>
          <a:p>
            <a:pPr algn="ctr" eaLnBrk="1" hangingPunct="1"/>
            <a:r>
              <a:rPr lang="en-US" sz="1400" b="0"/>
              <a:t>Volumetric </a:t>
            </a:r>
          </a:p>
          <a:p>
            <a:pPr algn="ctr" eaLnBrk="1" hangingPunct="1"/>
            <a:r>
              <a:rPr lang="en-US" sz="1400" b="0"/>
              <a:t>flask</a:t>
            </a:r>
          </a:p>
        </p:txBody>
      </p:sp>
      <p:sp>
        <p:nvSpPr>
          <p:cNvPr id="151559" name="Text Box 7"/>
          <p:cNvSpPr txBox="1">
            <a:spLocks noChangeArrowheads="1"/>
          </p:cNvSpPr>
          <p:nvPr/>
        </p:nvSpPr>
        <p:spPr bwMode="auto">
          <a:xfrm>
            <a:off x="4114800" y="5943600"/>
            <a:ext cx="608013" cy="304800"/>
          </a:xfrm>
          <a:prstGeom prst="rect">
            <a:avLst/>
          </a:prstGeom>
          <a:noFill/>
          <a:ln w="9525">
            <a:noFill/>
            <a:miter lim="800000"/>
            <a:headEnd/>
            <a:tailEnd/>
          </a:ln>
          <a:effectLst/>
        </p:spPr>
        <p:txBody>
          <a:bodyPr wrap="none">
            <a:spAutoFit/>
          </a:bodyPr>
          <a:lstStyle/>
          <a:p>
            <a:pPr algn="ctr" eaLnBrk="1" hangingPunct="1"/>
            <a:r>
              <a:rPr lang="en-US" sz="1400" b="0"/>
              <a:t>Buret</a:t>
            </a:r>
          </a:p>
        </p:txBody>
      </p:sp>
      <p:sp>
        <p:nvSpPr>
          <p:cNvPr id="151560" name="Text Box 8"/>
          <p:cNvSpPr txBox="1">
            <a:spLocks noChangeArrowheads="1"/>
          </p:cNvSpPr>
          <p:nvPr/>
        </p:nvSpPr>
        <p:spPr bwMode="auto">
          <a:xfrm>
            <a:off x="5486400" y="5943600"/>
            <a:ext cx="588963" cy="304800"/>
          </a:xfrm>
          <a:prstGeom prst="rect">
            <a:avLst/>
          </a:prstGeom>
          <a:noFill/>
          <a:ln w="9525">
            <a:noFill/>
            <a:miter lim="800000"/>
            <a:headEnd/>
            <a:tailEnd/>
          </a:ln>
          <a:effectLst/>
        </p:spPr>
        <p:txBody>
          <a:bodyPr wrap="none">
            <a:spAutoFit/>
          </a:bodyPr>
          <a:lstStyle/>
          <a:p>
            <a:pPr algn="ctr" eaLnBrk="1" hangingPunct="1"/>
            <a:r>
              <a:rPr lang="en-US" sz="1400" b="0"/>
              <a:t>Pipet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 calcmode="lin" valueType="num">
                                      <p:cBhvr>
                                        <p:cTn id="7" dur="500" fill="hold"/>
                                        <p:tgtEl>
                                          <p:spTgt spid="151556"/>
                                        </p:tgtEl>
                                        <p:attrNameLst>
                                          <p:attrName>ppt_w</p:attrName>
                                        </p:attrNameLst>
                                      </p:cBhvr>
                                      <p:tavLst>
                                        <p:tav tm="0">
                                          <p:val>
                                            <p:fltVal val="0"/>
                                          </p:val>
                                        </p:tav>
                                        <p:tav tm="100000">
                                          <p:val>
                                            <p:strVal val="#ppt_w"/>
                                          </p:val>
                                        </p:tav>
                                      </p:tavLst>
                                    </p:anim>
                                    <p:anim calcmode="lin" valueType="num">
                                      <p:cBhvr>
                                        <p:cTn id="8" dur="500" fill="hold"/>
                                        <p:tgtEl>
                                          <p:spTgt spid="151556"/>
                                        </p:tgtEl>
                                        <p:attrNameLst>
                                          <p:attrName>ppt_h</p:attrName>
                                        </p:attrNameLst>
                                      </p:cBhvr>
                                      <p:tavLst>
                                        <p:tav tm="0">
                                          <p:val>
                                            <p:fltVal val="0"/>
                                          </p:val>
                                        </p:tav>
                                        <p:tav tm="100000">
                                          <p:val>
                                            <p:strVal val="#ppt_h"/>
                                          </p:val>
                                        </p:tav>
                                      </p:tavLst>
                                    </p:anim>
                                    <p:animEffect transition="in" filter="fade">
                                      <p:cBhvr>
                                        <p:cTn id="9" dur="500"/>
                                        <p:tgtEl>
                                          <p:spTgt spid="1515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1557"/>
                                        </p:tgtEl>
                                        <p:attrNameLst>
                                          <p:attrName>style.visibility</p:attrName>
                                        </p:attrNameLst>
                                      </p:cBhvr>
                                      <p:to>
                                        <p:strVal val="visible"/>
                                      </p:to>
                                    </p:set>
                                    <p:anim calcmode="lin" valueType="num">
                                      <p:cBhvr>
                                        <p:cTn id="14" dur="500" fill="hold"/>
                                        <p:tgtEl>
                                          <p:spTgt spid="151557"/>
                                        </p:tgtEl>
                                        <p:attrNameLst>
                                          <p:attrName>ppt_w</p:attrName>
                                        </p:attrNameLst>
                                      </p:cBhvr>
                                      <p:tavLst>
                                        <p:tav tm="0">
                                          <p:val>
                                            <p:fltVal val="0"/>
                                          </p:val>
                                        </p:tav>
                                        <p:tav tm="100000">
                                          <p:val>
                                            <p:strVal val="#ppt_w"/>
                                          </p:val>
                                        </p:tav>
                                      </p:tavLst>
                                    </p:anim>
                                    <p:anim calcmode="lin" valueType="num">
                                      <p:cBhvr>
                                        <p:cTn id="15" dur="500" fill="hold"/>
                                        <p:tgtEl>
                                          <p:spTgt spid="151557"/>
                                        </p:tgtEl>
                                        <p:attrNameLst>
                                          <p:attrName>ppt_h</p:attrName>
                                        </p:attrNameLst>
                                      </p:cBhvr>
                                      <p:tavLst>
                                        <p:tav tm="0">
                                          <p:val>
                                            <p:fltVal val="0"/>
                                          </p:val>
                                        </p:tav>
                                        <p:tav tm="100000">
                                          <p:val>
                                            <p:strVal val="#ppt_h"/>
                                          </p:val>
                                        </p:tav>
                                      </p:tavLst>
                                    </p:anim>
                                    <p:animEffect transition="in" filter="fade">
                                      <p:cBhvr>
                                        <p:cTn id="16" dur="500"/>
                                        <p:tgtEl>
                                          <p:spTgt spid="15155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1559"/>
                                        </p:tgtEl>
                                        <p:attrNameLst>
                                          <p:attrName>style.visibility</p:attrName>
                                        </p:attrNameLst>
                                      </p:cBhvr>
                                      <p:to>
                                        <p:strVal val="visible"/>
                                      </p:to>
                                    </p:set>
                                    <p:anim calcmode="lin" valueType="num">
                                      <p:cBhvr>
                                        <p:cTn id="21" dur="500" fill="hold"/>
                                        <p:tgtEl>
                                          <p:spTgt spid="151559"/>
                                        </p:tgtEl>
                                        <p:attrNameLst>
                                          <p:attrName>ppt_w</p:attrName>
                                        </p:attrNameLst>
                                      </p:cBhvr>
                                      <p:tavLst>
                                        <p:tav tm="0">
                                          <p:val>
                                            <p:fltVal val="0"/>
                                          </p:val>
                                        </p:tav>
                                        <p:tav tm="100000">
                                          <p:val>
                                            <p:strVal val="#ppt_w"/>
                                          </p:val>
                                        </p:tav>
                                      </p:tavLst>
                                    </p:anim>
                                    <p:anim calcmode="lin" valueType="num">
                                      <p:cBhvr>
                                        <p:cTn id="22" dur="500" fill="hold"/>
                                        <p:tgtEl>
                                          <p:spTgt spid="151559"/>
                                        </p:tgtEl>
                                        <p:attrNameLst>
                                          <p:attrName>ppt_h</p:attrName>
                                        </p:attrNameLst>
                                      </p:cBhvr>
                                      <p:tavLst>
                                        <p:tav tm="0">
                                          <p:val>
                                            <p:fltVal val="0"/>
                                          </p:val>
                                        </p:tav>
                                        <p:tav tm="100000">
                                          <p:val>
                                            <p:strVal val="#ppt_h"/>
                                          </p:val>
                                        </p:tav>
                                      </p:tavLst>
                                    </p:anim>
                                    <p:animEffect transition="in" filter="fade">
                                      <p:cBhvr>
                                        <p:cTn id="23" dur="500"/>
                                        <p:tgtEl>
                                          <p:spTgt spid="15155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1560"/>
                                        </p:tgtEl>
                                        <p:attrNameLst>
                                          <p:attrName>style.visibility</p:attrName>
                                        </p:attrNameLst>
                                      </p:cBhvr>
                                      <p:to>
                                        <p:strVal val="visible"/>
                                      </p:to>
                                    </p:set>
                                    <p:anim calcmode="lin" valueType="num">
                                      <p:cBhvr>
                                        <p:cTn id="28" dur="500" fill="hold"/>
                                        <p:tgtEl>
                                          <p:spTgt spid="151560"/>
                                        </p:tgtEl>
                                        <p:attrNameLst>
                                          <p:attrName>ppt_w</p:attrName>
                                        </p:attrNameLst>
                                      </p:cBhvr>
                                      <p:tavLst>
                                        <p:tav tm="0">
                                          <p:val>
                                            <p:fltVal val="0"/>
                                          </p:val>
                                        </p:tav>
                                        <p:tav tm="100000">
                                          <p:val>
                                            <p:strVal val="#ppt_w"/>
                                          </p:val>
                                        </p:tav>
                                      </p:tavLst>
                                    </p:anim>
                                    <p:anim calcmode="lin" valueType="num">
                                      <p:cBhvr>
                                        <p:cTn id="29" dur="500" fill="hold"/>
                                        <p:tgtEl>
                                          <p:spTgt spid="151560"/>
                                        </p:tgtEl>
                                        <p:attrNameLst>
                                          <p:attrName>ppt_h</p:attrName>
                                        </p:attrNameLst>
                                      </p:cBhvr>
                                      <p:tavLst>
                                        <p:tav tm="0">
                                          <p:val>
                                            <p:fltVal val="0"/>
                                          </p:val>
                                        </p:tav>
                                        <p:tav tm="100000">
                                          <p:val>
                                            <p:strVal val="#ppt_h"/>
                                          </p:val>
                                        </p:tav>
                                      </p:tavLst>
                                    </p:anim>
                                    <p:animEffect transition="in" filter="fade">
                                      <p:cBhvr>
                                        <p:cTn id="30" dur="500"/>
                                        <p:tgtEl>
                                          <p:spTgt spid="15156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1558"/>
                                        </p:tgtEl>
                                        <p:attrNameLst>
                                          <p:attrName>style.visibility</p:attrName>
                                        </p:attrNameLst>
                                      </p:cBhvr>
                                      <p:to>
                                        <p:strVal val="visible"/>
                                      </p:to>
                                    </p:set>
                                    <p:anim calcmode="lin" valueType="num">
                                      <p:cBhvr>
                                        <p:cTn id="35" dur="500" fill="hold"/>
                                        <p:tgtEl>
                                          <p:spTgt spid="151558"/>
                                        </p:tgtEl>
                                        <p:attrNameLst>
                                          <p:attrName>ppt_w</p:attrName>
                                        </p:attrNameLst>
                                      </p:cBhvr>
                                      <p:tavLst>
                                        <p:tav tm="0">
                                          <p:val>
                                            <p:fltVal val="0"/>
                                          </p:val>
                                        </p:tav>
                                        <p:tav tm="100000">
                                          <p:val>
                                            <p:strVal val="#ppt_w"/>
                                          </p:val>
                                        </p:tav>
                                      </p:tavLst>
                                    </p:anim>
                                    <p:anim calcmode="lin" valueType="num">
                                      <p:cBhvr>
                                        <p:cTn id="36" dur="500" fill="hold"/>
                                        <p:tgtEl>
                                          <p:spTgt spid="151558"/>
                                        </p:tgtEl>
                                        <p:attrNameLst>
                                          <p:attrName>ppt_h</p:attrName>
                                        </p:attrNameLst>
                                      </p:cBhvr>
                                      <p:tavLst>
                                        <p:tav tm="0">
                                          <p:val>
                                            <p:fltVal val="0"/>
                                          </p:val>
                                        </p:tav>
                                        <p:tav tm="100000">
                                          <p:val>
                                            <p:strVal val="#ppt_h"/>
                                          </p:val>
                                        </p:tav>
                                      </p:tavLst>
                                    </p:anim>
                                    <p:animEffect transition="in" filter="fade">
                                      <p:cBhvr>
                                        <p:cTn id="37" dur="500"/>
                                        <p:tgtEl>
                                          <p:spTgt spid="151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151557" grpId="0"/>
      <p:bldP spid="151558" grpId="0"/>
      <p:bldP spid="151559" grpId="0"/>
      <p:bldP spid="15156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atin typeface="Arial" charset="0"/>
              </a:rPr>
              <a:t>Units of Measuring Volume</a:t>
            </a:r>
          </a:p>
        </p:txBody>
      </p:sp>
      <p:sp>
        <p:nvSpPr>
          <p:cNvPr id="152580" name="Text Box 4"/>
          <p:cNvSpPr txBox="1">
            <a:spLocks noChangeArrowheads="1"/>
          </p:cNvSpPr>
          <p:nvPr/>
        </p:nvSpPr>
        <p:spPr bwMode="auto">
          <a:xfrm>
            <a:off x="2133600" y="2286000"/>
            <a:ext cx="1816100" cy="366713"/>
          </a:xfrm>
          <a:prstGeom prst="rect">
            <a:avLst/>
          </a:prstGeom>
          <a:noFill/>
          <a:ln w="9525">
            <a:noFill/>
            <a:miter lim="800000"/>
            <a:headEnd/>
            <a:tailEnd/>
          </a:ln>
          <a:effectLst/>
        </p:spPr>
        <p:txBody>
          <a:bodyPr wrap="none">
            <a:spAutoFit/>
          </a:bodyPr>
          <a:lstStyle/>
          <a:p>
            <a:pPr eaLnBrk="1" hangingPunct="1"/>
            <a:r>
              <a:rPr lang="en-US"/>
              <a:t>1 L  =  1000 mL</a:t>
            </a:r>
          </a:p>
        </p:txBody>
      </p:sp>
      <p:sp>
        <p:nvSpPr>
          <p:cNvPr id="152581" name="Text Box 5"/>
          <p:cNvSpPr txBox="1">
            <a:spLocks noChangeArrowheads="1"/>
          </p:cNvSpPr>
          <p:nvPr/>
        </p:nvSpPr>
        <p:spPr bwMode="auto">
          <a:xfrm>
            <a:off x="2209800" y="2743200"/>
            <a:ext cx="1765300" cy="366713"/>
          </a:xfrm>
          <a:prstGeom prst="rect">
            <a:avLst/>
          </a:prstGeom>
          <a:noFill/>
          <a:ln w="9525">
            <a:noFill/>
            <a:miter lim="800000"/>
            <a:headEnd/>
            <a:tailEnd/>
          </a:ln>
          <a:effectLst/>
        </p:spPr>
        <p:txBody>
          <a:bodyPr wrap="none">
            <a:spAutoFit/>
          </a:bodyPr>
          <a:lstStyle/>
          <a:p>
            <a:pPr eaLnBrk="1" hangingPunct="1"/>
            <a:r>
              <a:rPr lang="en-US"/>
              <a:t>1 qt  =  946 mL</a:t>
            </a:r>
          </a:p>
        </p:txBody>
      </p:sp>
      <p:sp>
        <p:nvSpPr>
          <p:cNvPr id="152582" name="AutoShape 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52583" name="Rectangle 7"/>
          <p:cNvSpPr>
            <a:spLocks noChangeArrowheads="1"/>
          </p:cNvSpPr>
          <p:nvPr/>
        </p:nvSpPr>
        <p:spPr bwMode="auto">
          <a:xfrm>
            <a:off x="76200" y="6491288"/>
            <a:ext cx="2052638" cy="214312"/>
          </a:xfrm>
          <a:prstGeom prst="rect">
            <a:avLst/>
          </a:prstGeom>
          <a:noFill/>
          <a:ln w="9525">
            <a:noFill/>
            <a:miter lim="800000"/>
            <a:headEnd/>
            <a:tailEnd/>
          </a:ln>
          <a:effectLst/>
        </p:spPr>
        <p:txBody>
          <a:bodyPr wrap="none">
            <a:spAutoFit/>
          </a:bodyPr>
          <a:lstStyle/>
          <a:p>
            <a:pPr eaLnBrk="1" hangingPunct="1"/>
            <a:r>
              <a:rPr lang="en-US" sz="800" b="0"/>
              <a:t>Timberlake, </a:t>
            </a:r>
            <a:r>
              <a:rPr lang="en-US" sz="800" b="0" u="sng"/>
              <a:t>Chemistry </a:t>
            </a:r>
            <a:r>
              <a:rPr lang="en-US" sz="800" b="0"/>
              <a:t>7</a:t>
            </a:r>
            <a:r>
              <a:rPr lang="en-US" sz="800" b="0" baseline="30000"/>
              <a:t>th</a:t>
            </a:r>
            <a:r>
              <a:rPr lang="en-US" sz="800" b="0"/>
              <a:t> Edition, page 3</a:t>
            </a:r>
          </a:p>
        </p:txBody>
      </p:sp>
      <p:sp>
        <p:nvSpPr>
          <p:cNvPr id="152586" name="Freeform 10"/>
          <p:cNvSpPr>
            <a:spLocks/>
          </p:cNvSpPr>
          <p:nvPr/>
        </p:nvSpPr>
        <p:spPr bwMode="auto">
          <a:xfrm>
            <a:off x="3989388" y="1962150"/>
            <a:ext cx="709612" cy="1157288"/>
          </a:xfrm>
          <a:custGeom>
            <a:avLst/>
            <a:gdLst/>
            <a:ahLst/>
            <a:cxnLst>
              <a:cxn ang="0">
                <a:pos x="22" y="0"/>
              </a:cxn>
              <a:cxn ang="0">
                <a:pos x="0" y="80"/>
              </a:cxn>
              <a:cxn ang="0">
                <a:pos x="12" y="729"/>
              </a:cxn>
              <a:cxn ang="0">
                <a:pos x="445" y="713"/>
              </a:cxn>
              <a:cxn ang="0">
                <a:pos x="447" y="407"/>
              </a:cxn>
              <a:cxn ang="0">
                <a:pos x="22" y="0"/>
              </a:cxn>
            </a:cxnLst>
            <a:rect l="0" t="0" r="r" b="b"/>
            <a:pathLst>
              <a:path w="447" h="729">
                <a:moveTo>
                  <a:pt x="22" y="0"/>
                </a:moveTo>
                <a:lnTo>
                  <a:pt x="0" y="80"/>
                </a:lnTo>
                <a:lnTo>
                  <a:pt x="12" y="729"/>
                </a:lnTo>
                <a:lnTo>
                  <a:pt x="445" y="713"/>
                </a:lnTo>
                <a:lnTo>
                  <a:pt x="447" y="407"/>
                </a:lnTo>
                <a:lnTo>
                  <a:pt x="22" y="0"/>
                </a:lnTo>
                <a:close/>
              </a:path>
            </a:pathLst>
          </a:custGeom>
          <a:noFill/>
          <a:ln w="12700" cap="flat" cmpd="sng">
            <a:solidFill>
              <a:schemeClr val="bg1"/>
            </a:solidFill>
            <a:prstDash val="solid"/>
            <a:round/>
            <a:headEnd type="none" w="sm" len="sm"/>
            <a:tailEnd type="none" w="sm" len="sm"/>
          </a:ln>
          <a:effectLst/>
        </p:spPr>
        <p:txBody>
          <a:bodyPr/>
          <a:lstStyle/>
          <a:p>
            <a:endParaRPr lang="en-US"/>
          </a:p>
        </p:txBody>
      </p:sp>
      <p:grpSp>
        <p:nvGrpSpPr>
          <p:cNvPr id="152589" name="Group 13"/>
          <p:cNvGrpSpPr>
            <a:grpSpLocks/>
          </p:cNvGrpSpPr>
          <p:nvPr/>
        </p:nvGrpSpPr>
        <p:grpSpPr bwMode="auto">
          <a:xfrm>
            <a:off x="6096000" y="1295400"/>
            <a:ext cx="2057400" cy="4724400"/>
            <a:chOff x="3840" y="816"/>
            <a:chExt cx="1296" cy="2976"/>
          </a:xfrm>
        </p:grpSpPr>
        <p:pic>
          <p:nvPicPr>
            <p:cNvPr id="152579" name="Picture 3" descr="1 quart = 946 mL"/>
            <p:cNvPicPr>
              <a:picLocks noChangeAspect="1" noChangeArrowheads="1"/>
            </p:cNvPicPr>
            <p:nvPr/>
          </p:nvPicPr>
          <p:blipFill>
            <a:blip r:embed="rId4" cstate="print">
              <a:lum bright="-2000" contrast="18000"/>
            </a:blip>
            <a:srcRect l="3989" t="2911" r="54901" b="8513"/>
            <a:stretch>
              <a:fillRect/>
            </a:stretch>
          </p:blipFill>
          <p:spPr bwMode="auto">
            <a:xfrm>
              <a:off x="3840" y="816"/>
              <a:ext cx="1008" cy="2976"/>
            </a:xfrm>
            <a:prstGeom prst="rect">
              <a:avLst/>
            </a:prstGeom>
            <a:solidFill>
              <a:schemeClr val="bg1"/>
            </a:solidFill>
            <a:ln w="9525">
              <a:solidFill>
                <a:schemeClr val="bg1"/>
              </a:solidFill>
              <a:miter lim="800000"/>
              <a:headEnd/>
              <a:tailEnd/>
            </a:ln>
          </p:spPr>
        </p:pic>
        <p:sp>
          <p:nvSpPr>
            <p:cNvPr id="152587" name="Freeform 11"/>
            <p:cNvSpPr>
              <a:spLocks/>
            </p:cNvSpPr>
            <p:nvPr/>
          </p:nvSpPr>
          <p:spPr bwMode="auto">
            <a:xfrm>
              <a:off x="4557" y="991"/>
              <a:ext cx="579" cy="2559"/>
            </a:xfrm>
            <a:custGeom>
              <a:avLst/>
              <a:gdLst/>
              <a:ahLst/>
              <a:cxnLst>
                <a:cxn ang="0">
                  <a:pos x="67" y="58"/>
                </a:cxn>
                <a:cxn ang="0">
                  <a:pos x="297" y="108"/>
                </a:cxn>
                <a:cxn ang="0">
                  <a:pos x="82" y="42"/>
                </a:cxn>
                <a:cxn ang="0">
                  <a:pos x="22" y="240"/>
                </a:cxn>
                <a:cxn ang="0">
                  <a:pos x="34" y="1384"/>
                </a:cxn>
                <a:cxn ang="0">
                  <a:pos x="76" y="2402"/>
                </a:cxn>
                <a:cxn ang="0">
                  <a:pos x="489" y="2327"/>
                </a:cxn>
                <a:cxn ang="0">
                  <a:pos x="486" y="1344"/>
                </a:cxn>
                <a:cxn ang="0">
                  <a:pos x="451" y="702"/>
                </a:cxn>
                <a:cxn ang="0">
                  <a:pos x="515" y="337"/>
                </a:cxn>
                <a:cxn ang="0">
                  <a:pos x="67" y="58"/>
                </a:cxn>
              </a:cxnLst>
              <a:rect l="0" t="0" r="r" b="b"/>
              <a:pathLst>
                <a:path w="579" h="2559">
                  <a:moveTo>
                    <a:pt x="67" y="58"/>
                  </a:moveTo>
                  <a:cubicBezTo>
                    <a:pt x="61" y="0"/>
                    <a:pt x="295" y="109"/>
                    <a:pt x="297" y="108"/>
                  </a:cubicBezTo>
                  <a:cubicBezTo>
                    <a:pt x="299" y="106"/>
                    <a:pt x="128" y="21"/>
                    <a:pt x="82" y="42"/>
                  </a:cubicBezTo>
                  <a:cubicBezTo>
                    <a:pt x="36" y="63"/>
                    <a:pt x="30" y="16"/>
                    <a:pt x="22" y="240"/>
                  </a:cubicBezTo>
                  <a:cubicBezTo>
                    <a:pt x="14" y="464"/>
                    <a:pt x="25" y="1024"/>
                    <a:pt x="34" y="1384"/>
                  </a:cubicBezTo>
                  <a:cubicBezTo>
                    <a:pt x="43" y="1744"/>
                    <a:pt x="0" y="2245"/>
                    <a:pt x="76" y="2402"/>
                  </a:cubicBezTo>
                  <a:cubicBezTo>
                    <a:pt x="152" y="2559"/>
                    <a:pt x="421" y="2503"/>
                    <a:pt x="489" y="2327"/>
                  </a:cubicBezTo>
                  <a:cubicBezTo>
                    <a:pt x="557" y="2151"/>
                    <a:pt x="492" y="1614"/>
                    <a:pt x="486" y="1344"/>
                  </a:cubicBezTo>
                  <a:cubicBezTo>
                    <a:pt x="480" y="1074"/>
                    <a:pt x="446" y="870"/>
                    <a:pt x="451" y="702"/>
                  </a:cubicBezTo>
                  <a:cubicBezTo>
                    <a:pt x="456" y="534"/>
                    <a:pt x="579" y="444"/>
                    <a:pt x="515" y="337"/>
                  </a:cubicBezTo>
                  <a:cubicBezTo>
                    <a:pt x="451" y="230"/>
                    <a:pt x="160" y="116"/>
                    <a:pt x="67" y="58"/>
                  </a:cubicBezTo>
                  <a:close/>
                </a:path>
              </a:pathLst>
            </a:custGeom>
            <a:solidFill>
              <a:schemeClr val="bg1"/>
            </a:solidFill>
            <a:ln w="12700" cap="flat" cmpd="sng">
              <a:solidFill>
                <a:schemeClr val="bg1"/>
              </a:solidFill>
              <a:prstDash val="solid"/>
              <a:round/>
              <a:headEnd type="none" w="sm" len="sm"/>
              <a:tailEnd type="none" w="sm" len="sm"/>
            </a:ln>
            <a:effectLst/>
          </p:spPr>
          <p:txBody>
            <a:bodyPr/>
            <a:lstStyle/>
            <a:p>
              <a:endParaRPr lang="en-US"/>
            </a:p>
          </p:txBody>
        </p:sp>
      </p:grpSp>
    </p:spTree>
  </p:cSld>
  <p:clrMapOvr>
    <a:masterClrMapping/>
  </p:clrMapOvr>
  <p:transition>
    <p:checke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a:latin typeface="Arial" charset="0"/>
              </a:rPr>
              <a:t>Reading a Meniscus</a:t>
            </a:r>
          </a:p>
        </p:txBody>
      </p:sp>
      <p:sp>
        <p:nvSpPr>
          <p:cNvPr id="314371"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314372" name="Line 4"/>
          <p:cNvSpPr>
            <a:spLocks noChangeShapeType="1"/>
          </p:cNvSpPr>
          <p:nvPr/>
        </p:nvSpPr>
        <p:spPr bwMode="auto">
          <a:xfrm flipH="1">
            <a:off x="3514725" y="3549650"/>
            <a:ext cx="2708275" cy="0"/>
          </a:xfrm>
          <a:prstGeom prst="line">
            <a:avLst/>
          </a:prstGeom>
          <a:noFill/>
          <a:ln w="9525">
            <a:solidFill>
              <a:schemeClr val="tx1"/>
            </a:solidFill>
            <a:prstDash val="lgDash"/>
            <a:miter lim="800000"/>
            <a:headEnd/>
            <a:tailEnd type="triangle" w="med" len="med"/>
          </a:ln>
          <a:effectLst/>
        </p:spPr>
        <p:txBody>
          <a:bodyPr wrap="none"/>
          <a:lstStyle/>
          <a:p>
            <a:endParaRPr lang="en-US"/>
          </a:p>
        </p:txBody>
      </p:sp>
      <p:sp>
        <p:nvSpPr>
          <p:cNvPr id="314373" name="Line 5"/>
          <p:cNvSpPr>
            <a:spLocks noChangeShapeType="1"/>
          </p:cNvSpPr>
          <p:nvPr/>
        </p:nvSpPr>
        <p:spPr bwMode="auto">
          <a:xfrm flipH="1">
            <a:off x="3676650" y="3375025"/>
            <a:ext cx="2619375" cy="727075"/>
          </a:xfrm>
          <a:prstGeom prst="line">
            <a:avLst/>
          </a:prstGeom>
          <a:noFill/>
          <a:ln w="9525">
            <a:solidFill>
              <a:schemeClr val="tx1"/>
            </a:solidFill>
            <a:prstDash val="lgDash"/>
            <a:miter lim="800000"/>
            <a:headEnd/>
            <a:tailEnd type="triangle" w="med" len="med"/>
          </a:ln>
          <a:effectLst/>
        </p:spPr>
        <p:txBody>
          <a:bodyPr wrap="none"/>
          <a:lstStyle/>
          <a:p>
            <a:endParaRPr lang="en-US"/>
          </a:p>
        </p:txBody>
      </p:sp>
      <p:sp>
        <p:nvSpPr>
          <p:cNvPr id="314374" name="Line 6"/>
          <p:cNvSpPr>
            <a:spLocks noChangeShapeType="1"/>
          </p:cNvSpPr>
          <p:nvPr/>
        </p:nvSpPr>
        <p:spPr bwMode="auto">
          <a:xfrm flipH="1" flipV="1">
            <a:off x="3949700" y="3006725"/>
            <a:ext cx="2301875" cy="803275"/>
          </a:xfrm>
          <a:prstGeom prst="line">
            <a:avLst/>
          </a:prstGeom>
          <a:noFill/>
          <a:ln w="9525">
            <a:solidFill>
              <a:schemeClr val="tx1"/>
            </a:solidFill>
            <a:prstDash val="lgDash"/>
            <a:miter lim="800000"/>
            <a:headEnd/>
            <a:tailEnd type="triangle" w="med" len="med"/>
          </a:ln>
          <a:effectLst/>
        </p:spPr>
        <p:txBody>
          <a:bodyPr wrap="none"/>
          <a:lstStyle/>
          <a:p>
            <a:endParaRPr lang="en-US"/>
          </a:p>
        </p:txBody>
      </p:sp>
      <p:grpSp>
        <p:nvGrpSpPr>
          <p:cNvPr id="314375" name="Group 7"/>
          <p:cNvGrpSpPr>
            <a:grpSpLocks/>
          </p:cNvGrpSpPr>
          <p:nvPr/>
        </p:nvGrpSpPr>
        <p:grpSpPr bwMode="auto">
          <a:xfrm>
            <a:off x="5200650" y="2209800"/>
            <a:ext cx="912813" cy="2514600"/>
            <a:chOff x="3276" y="1392"/>
            <a:chExt cx="575" cy="1584"/>
          </a:xfrm>
        </p:grpSpPr>
        <p:sp>
          <p:nvSpPr>
            <p:cNvPr id="314376" name="Freeform 8"/>
            <p:cNvSpPr>
              <a:spLocks/>
            </p:cNvSpPr>
            <p:nvPr/>
          </p:nvSpPr>
          <p:spPr bwMode="auto">
            <a:xfrm>
              <a:off x="3276" y="1392"/>
              <a:ext cx="536" cy="1584"/>
            </a:xfrm>
            <a:custGeom>
              <a:avLst/>
              <a:gdLst/>
              <a:ahLst/>
              <a:cxnLst>
                <a:cxn ang="0">
                  <a:pos x="0" y="2"/>
                </a:cxn>
                <a:cxn ang="0">
                  <a:pos x="210" y="84"/>
                </a:cxn>
                <a:cxn ang="0">
                  <a:pos x="236" y="0"/>
                </a:cxn>
                <a:cxn ang="0">
                  <a:pos x="508" y="122"/>
                </a:cxn>
                <a:cxn ang="0">
                  <a:pos x="536" y="124"/>
                </a:cxn>
                <a:cxn ang="0">
                  <a:pos x="536" y="1532"/>
                </a:cxn>
                <a:cxn ang="0">
                  <a:pos x="290" y="1496"/>
                </a:cxn>
                <a:cxn ang="0">
                  <a:pos x="278" y="1500"/>
                </a:cxn>
                <a:cxn ang="0">
                  <a:pos x="304" y="1532"/>
                </a:cxn>
                <a:cxn ang="0">
                  <a:pos x="296" y="1552"/>
                </a:cxn>
                <a:cxn ang="0">
                  <a:pos x="296" y="1566"/>
                </a:cxn>
                <a:cxn ang="0">
                  <a:pos x="272" y="1584"/>
                </a:cxn>
                <a:cxn ang="0">
                  <a:pos x="234" y="1584"/>
                </a:cxn>
                <a:cxn ang="0">
                  <a:pos x="218" y="1552"/>
                </a:cxn>
                <a:cxn ang="0">
                  <a:pos x="180" y="1526"/>
                </a:cxn>
                <a:cxn ang="0">
                  <a:pos x="146" y="1516"/>
                </a:cxn>
                <a:cxn ang="0">
                  <a:pos x="94" y="1510"/>
                </a:cxn>
                <a:cxn ang="0">
                  <a:pos x="30" y="1506"/>
                </a:cxn>
                <a:cxn ang="0">
                  <a:pos x="10" y="1506"/>
                </a:cxn>
                <a:cxn ang="0">
                  <a:pos x="0" y="2"/>
                </a:cxn>
              </a:cxnLst>
              <a:rect l="0" t="0" r="r" b="b"/>
              <a:pathLst>
                <a:path w="536" h="1584">
                  <a:moveTo>
                    <a:pt x="0" y="2"/>
                  </a:moveTo>
                  <a:lnTo>
                    <a:pt x="210" y="84"/>
                  </a:lnTo>
                  <a:lnTo>
                    <a:pt x="236" y="0"/>
                  </a:lnTo>
                  <a:lnTo>
                    <a:pt x="508" y="122"/>
                  </a:lnTo>
                  <a:lnTo>
                    <a:pt x="536" y="124"/>
                  </a:lnTo>
                  <a:lnTo>
                    <a:pt x="536" y="1532"/>
                  </a:lnTo>
                  <a:lnTo>
                    <a:pt x="290" y="1496"/>
                  </a:lnTo>
                  <a:lnTo>
                    <a:pt x="278" y="1500"/>
                  </a:lnTo>
                  <a:lnTo>
                    <a:pt x="304" y="1532"/>
                  </a:lnTo>
                  <a:lnTo>
                    <a:pt x="296" y="1552"/>
                  </a:lnTo>
                  <a:lnTo>
                    <a:pt x="296" y="1566"/>
                  </a:lnTo>
                  <a:lnTo>
                    <a:pt x="272" y="1584"/>
                  </a:lnTo>
                  <a:lnTo>
                    <a:pt x="234" y="1584"/>
                  </a:lnTo>
                  <a:lnTo>
                    <a:pt x="218" y="1552"/>
                  </a:lnTo>
                  <a:lnTo>
                    <a:pt x="180" y="1526"/>
                  </a:lnTo>
                  <a:lnTo>
                    <a:pt x="146" y="1516"/>
                  </a:lnTo>
                  <a:lnTo>
                    <a:pt x="94" y="1510"/>
                  </a:lnTo>
                  <a:lnTo>
                    <a:pt x="30" y="1506"/>
                  </a:lnTo>
                  <a:lnTo>
                    <a:pt x="10" y="1506"/>
                  </a:lnTo>
                  <a:lnTo>
                    <a:pt x="0" y="2"/>
                  </a:lnTo>
                  <a:close/>
                </a:path>
              </a:pathLst>
            </a:custGeom>
            <a:noFill/>
            <a:ln w="15875" cap="flat" cmpd="sng">
              <a:solidFill>
                <a:schemeClr val="tx1"/>
              </a:solidFill>
              <a:prstDash val="solid"/>
              <a:miter lim="800000"/>
              <a:headEnd type="none" w="med" len="med"/>
              <a:tailEnd type="none" w="med" len="med"/>
            </a:ln>
            <a:effectLst/>
          </p:spPr>
          <p:txBody>
            <a:bodyPr wrap="none"/>
            <a:lstStyle/>
            <a:p>
              <a:endParaRPr lang="en-US"/>
            </a:p>
          </p:txBody>
        </p:sp>
        <p:sp>
          <p:nvSpPr>
            <p:cNvPr id="314377" name="Line 9"/>
            <p:cNvSpPr>
              <a:spLocks noChangeShapeType="1"/>
            </p:cNvSpPr>
            <p:nvPr/>
          </p:nvSpPr>
          <p:spPr bwMode="auto">
            <a:xfrm>
              <a:off x="3276" y="1612"/>
              <a:ext cx="442" cy="0"/>
            </a:xfrm>
            <a:prstGeom prst="line">
              <a:avLst/>
            </a:prstGeom>
            <a:noFill/>
            <a:ln w="9525">
              <a:solidFill>
                <a:schemeClr val="tx1"/>
              </a:solidFill>
              <a:miter lim="800000"/>
              <a:headEnd/>
              <a:tailEnd/>
            </a:ln>
            <a:effectLst/>
          </p:spPr>
          <p:txBody>
            <a:bodyPr wrap="none"/>
            <a:lstStyle/>
            <a:p>
              <a:endParaRPr lang="en-US"/>
            </a:p>
          </p:txBody>
        </p:sp>
        <p:sp>
          <p:nvSpPr>
            <p:cNvPr id="314378" name="Line 10"/>
            <p:cNvSpPr>
              <a:spLocks noChangeShapeType="1"/>
            </p:cNvSpPr>
            <p:nvPr/>
          </p:nvSpPr>
          <p:spPr bwMode="auto">
            <a:xfrm>
              <a:off x="3280" y="2084"/>
              <a:ext cx="442" cy="0"/>
            </a:xfrm>
            <a:prstGeom prst="line">
              <a:avLst/>
            </a:prstGeom>
            <a:noFill/>
            <a:ln w="9525">
              <a:solidFill>
                <a:schemeClr val="tx1"/>
              </a:solidFill>
              <a:miter lim="800000"/>
              <a:headEnd/>
              <a:tailEnd/>
            </a:ln>
            <a:effectLst/>
          </p:spPr>
          <p:txBody>
            <a:bodyPr wrap="none"/>
            <a:lstStyle/>
            <a:p>
              <a:endParaRPr lang="en-US"/>
            </a:p>
          </p:txBody>
        </p:sp>
        <p:sp>
          <p:nvSpPr>
            <p:cNvPr id="314379" name="Line 11"/>
            <p:cNvSpPr>
              <a:spLocks noChangeShapeType="1"/>
            </p:cNvSpPr>
            <p:nvPr/>
          </p:nvSpPr>
          <p:spPr bwMode="auto">
            <a:xfrm>
              <a:off x="3282" y="2556"/>
              <a:ext cx="442" cy="0"/>
            </a:xfrm>
            <a:prstGeom prst="line">
              <a:avLst/>
            </a:prstGeom>
            <a:noFill/>
            <a:ln w="9525">
              <a:solidFill>
                <a:schemeClr val="tx1"/>
              </a:solidFill>
              <a:miter lim="800000"/>
              <a:headEnd/>
              <a:tailEnd/>
            </a:ln>
            <a:effectLst/>
          </p:spPr>
          <p:txBody>
            <a:bodyPr wrap="none"/>
            <a:lstStyle/>
            <a:p>
              <a:endParaRPr lang="en-US"/>
            </a:p>
          </p:txBody>
        </p:sp>
        <p:sp>
          <p:nvSpPr>
            <p:cNvPr id="314380" name="Line 12"/>
            <p:cNvSpPr>
              <a:spLocks noChangeShapeType="1"/>
            </p:cNvSpPr>
            <p:nvPr/>
          </p:nvSpPr>
          <p:spPr bwMode="auto">
            <a:xfrm>
              <a:off x="3410" y="1658"/>
              <a:ext cx="178" cy="0"/>
            </a:xfrm>
            <a:prstGeom prst="line">
              <a:avLst/>
            </a:prstGeom>
            <a:noFill/>
            <a:ln w="9525">
              <a:solidFill>
                <a:schemeClr val="tx1"/>
              </a:solidFill>
              <a:miter lim="800000"/>
              <a:headEnd/>
              <a:tailEnd/>
            </a:ln>
            <a:effectLst/>
          </p:spPr>
          <p:txBody>
            <a:bodyPr wrap="none"/>
            <a:lstStyle/>
            <a:p>
              <a:endParaRPr lang="en-US"/>
            </a:p>
          </p:txBody>
        </p:sp>
        <p:sp>
          <p:nvSpPr>
            <p:cNvPr id="314381" name="Line 13"/>
            <p:cNvSpPr>
              <a:spLocks noChangeShapeType="1"/>
            </p:cNvSpPr>
            <p:nvPr/>
          </p:nvSpPr>
          <p:spPr bwMode="auto">
            <a:xfrm>
              <a:off x="3408" y="1706"/>
              <a:ext cx="178" cy="0"/>
            </a:xfrm>
            <a:prstGeom prst="line">
              <a:avLst/>
            </a:prstGeom>
            <a:noFill/>
            <a:ln w="9525">
              <a:solidFill>
                <a:schemeClr val="tx1"/>
              </a:solidFill>
              <a:miter lim="800000"/>
              <a:headEnd/>
              <a:tailEnd/>
            </a:ln>
            <a:effectLst/>
          </p:spPr>
          <p:txBody>
            <a:bodyPr wrap="none"/>
            <a:lstStyle/>
            <a:p>
              <a:endParaRPr lang="en-US"/>
            </a:p>
          </p:txBody>
        </p:sp>
        <p:sp>
          <p:nvSpPr>
            <p:cNvPr id="314382" name="Line 14"/>
            <p:cNvSpPr>
              <a:spLocks noChangeShapeType="1"/>
            </p:cNvSpPr>
            <p:nvPr/>
          </p:nvSpPr>
          <p:spPr bwMode="auto">
            <a:xfrm>
              <a:off x="3408" y="1752"/>
              <a:ext cx="178" cy="0"/>
            </a:xfrm>
            <a:prstGeom prst="line">
              <a:avLst/>
            </a:prstGeom>
            <a:noFill/>
            <a:ln w="9525">
              <a:solidFill>
                <a:schemeClr val="tx1"/>
              </a:solidFill>
              <a:miter lim="800000"/>
              <a:headEnd/>
              <a:tailEnd/>
            </a:ln>
            <a:effectLst/>
          </p:spPr>
          <p:txBody>
            <a:bodyPr wrap="none"/>
            <a:lstStyle/>
            <a:p>
              <a:endParaRPr lang="en-US"/>
            </a:p>
          </p:txBody>
        </p:sp>
        <p:sp>
          <p:nvSpPr>
            <p:cNvPr id="314383" name="Line 15"/>
            <p:cNvSpPr>
              <a:spLocks noChangeShapeType="1"/>
            </p:cNvSpPr>
            <p:nvPr/>
          </p:nvSpPr>
          <p:spPr bwMode="auto">
            <a:xfrm>
              <a:off x="3408" y="1800"/>
              <a:ext cx="178" cy="0"/>
            </a:xfrm>
            <a:prstGeom prst="line">
              <a:avLst/>
            </a:prstGeom>
            <a:noFill/>
            <a:ln w="9525">
              <a:solidFill>
                <a:schemeClr val="tx1"/>
              </a:solidFill>
              <a:miter lim="800000"/>
              <a:headEnd/>
              <a:tailEnd/>
            </a:ln>
            <a:effectLst/>
          </p:spPr>
          <p:txBody>
            <a:bodyPr wrap="none"/>
            <a:lstStyle/>
            <a:p>
              <a:endParaRPr lang="en-US"/>
            </a:p>
          </p:txBody>
        </p:sp>
        <p:sp>
          <p:nvSpPr>
            <p:cNvPr id="314384" name="Line 16"/>
            <p:cNvSpPr>
              <a:spLocks noChangeShapeType="1"/>
            </p:cNvSpPr>
            <p:nvPr/>
          </p:nvSpPr>
          <p:spPr bwMode="auto">
            <a:xfrm>
              <a:off x="3414" y="1896"/>
              <a:ext cx="178" cy="0"/>
            </a:xfrm>
            <a:prstGeom prst="line">
              <a:avLst/>
            </a:prstGeom>
            <a:noFill/>
            <a:ln w="9525">
              <a:solidFill>
                <a:schemeClr val="tx1"/>
              </a:solidFill>
              <a:miter lim="800000"/>
              <a:headEnd/>
              <a:tailEnd/>
            </a:ln>
            <a:effectLst/>
          </p:spPr>
          <p:txBody>
            <a:bodyPr wrap="none"/>
            <a:lstStyle/>
            <a:p>
              <a:endParaRPr lang="en-US"/>
            </a:p>
          </p:txBody>
        </p:sp>
        <p:sp>
          <p:nvSpPr>
            <p:cNvPr id="314385" name="Line 17"/>
            <p:cNvSpPr>
              <a:spLocks noChangeShapeType="1"/>
            </p:cNvSpPr>
            <p:nvPr/>
          </p:nvSpPr>
          <p:spPr bwMode="auto">
            <a:xfrm>
              <a:off x="3412" y="1944"/>
              <a:ext cx="178" cy="0"/>
            </a:xfrm>
            <a:prstGeom prst="line">
              <a:avLst/>
            </a:prstGeom>
            <a:noFill/>
            <a:ln w="9525">
              <a:solidFill>
                <a:schemeClr val="tx1"/>
              </a:solidFill>
              <a:miter lim="800000"/>
              <a:headEnd/>
              <a:tailEnd/>
            </a:ln>
            <a:effectLst/>
          </p:spPr>
          <p:txBody>
            <a:bodyPr wrap="none"/>
            <a:lstStyle/>
            <a:p>
              <a:endParaRPr lang="en-US"/>
            </a:p>
          </p:txBody>
        </p:sp>
        <p:sp>
          <p:nvSpPr>
            <p:cNvPr id="314386" name="Line 18"/>
            <p:cNvSpPr>
              <a:spLocks noChangeShapeType="1"/>
            </p:cNvSpPr>
            <p:nvPr/>
          </p:nvSpPr>
          <p:spPr bwMode="auto">
            <a:xfrm>
              <a:off x="3412" y="1990"/>
              <a:ext cx="178" cy="0"/>
            </a:xfrm>
            <a:prstGeom prst="line">
              <a:avLst/>
            </a:prstGeom>
            <a:noFill/>
            <a:ln w="9525">
              <a:solidFill>
                <a:schemeClr val="tx1"/>
              </a:solidFill>
              <a:miter lim="800000"/>
              <a:headEnd/>
              <a:tailEnd/>
            </a:ln>
            <a:effectLst/>
          </p:spPr>
          <p:txBody>
            <a:bodyPr wrap="none"/>
            <a:lstStyle/>
            <a:p>
              <a:endParaRPr lang="en-US"/>
            </a:p>
          </p:txBody>
        </p:sp>
        <p:sp>
          <p:nvSpPr>
            <p:cNvPr id="314387" name="Line 19"/>
            <p:cNvSpPr>
              <a:spLocks noChangeShapeType="1"/>
            </p:cNvSpPr>
            <p:nvPr/>
          </p:nvSpPr>
          <p:spPr bwMode="auto">
            <a:xfrm>
              <a:off x="3412" y="2038"/>
              <a:ext cx="178" cy="0"/>
            </a:xfrm>
            <a:prstGeom prst="line">
              <a:avLst/>
            </a:prstGeom>
            <a:noFill/>
            <a:ln w="9525">
              <a:solidFill>
                <a:schemeClr val="tx1"/>
              </a:solidFill>
              <a:miter lim="800000"/>
              <a:headEnd/>
              <a:tailEnd/>
            </a:ln>
            <a:effectLst/>
          </p:spPr>
          <p:txBody>
            <a:bodyPr wrap="none"/>
            <a:lstStyle/>
            <a:p>
              <a:endParaRPr lang="en-US"/>
            </a:p>
          </p:txBody>
        </p:sp>
        <p:sp>
          <p:nvSpPr>
            <p:cNvPr id="314388" name="Line 20"/>
            <p:cNvSpPr>
              <a:spLocks noChangeShapeType="1"/>
            </p:cNvSpPr>
            <p:nvPr/>
          </p:nvSpPr>
          <p:spPr bwMode="auto">
            <a:xfrm>
              <a:off x="3412" y="2600"/>
              <a:ext cx="178" cy="0"/>
            </a:xfrm>
            <a:prstGeom prst="line">
              <a:avLst/>
            </a:prstGeom>
            <a:noFill/>
            <a:ln w="9525">
              <a:solidFill>
                <a:schemeClr val="tx1"/>
              </a:solidFill>
              <a:miter lim="800000"/>
              <a:headEnd/>
              <a:tailEnd/>
            </a:ln>
            <a:effectLst/>
          </p:spPr>
          <p:txBody>
            <a:bodyPr wrap="none"/>
            <a:lstStyle/>
            <a:p>
              <a:endParaRPr lang="en-US"/>
            </a:p>
          </p:txBody>
        </p:sp>
        <p:sp>
          <p:nvSpPr>
            <p:cNvPr id="314389" name="Line 21"/>
            <p:cNvSpPr>
              <a:spLocks noChangeShapeType="1"/>
            </p:cNvSpPr>
            <p:nvPr/>
          </p:nvSpPr>
          <p:spPr bwMode="auto">
            <a:xfrm>
              <a:off x="3410" y="2648"/>
              <a:ext cx="178" cy="0"/>
            </a:xfrm>
            <a:prstGeom prst="line">
              <a:avLst/>
            </a:prstGeom>
            <a:noFill/>
            <a:ln w="9525">
              <a:solidFill>
                <a:schemeClr val="tx1"/>
              </a:solidFill>
              <a:miter lim="800000"/>
              <a:headEnd/>
              <a:tailEnd/>
            </a:ln>
            <a:effectLst/>
          </p:spPr>
          <p:txBody>
            <a:bodyPr wrap="none"/>
            <a:lstStyle/>
            <a:p>
              <a:endParaRPr lang="en-US"/>
            </a:p>
          </p:txBody>
        </p:sp>
        <p:sp>
          <p:nvSpPr>
            <p:cNvPr id="314390" name="Line 22"/>
            <p:cNvSpPr>
              <a:spLocks noChangeShapeType="1"/>
            </p:cNvSpPr>
            <p:nvPr/>
          </p:nvSpPr>
          <p:spPr bwMode="auto">
            <a:xfrm>
              <a:off x="3410" y="2694"/>
              <a:ext cx="178" cy="0"/>
            </a:xfrm>
            <a:prstGeom prst="line">
              <a:avLst/>
            </a:prstGeom>
            <a:noFill/>
            <a:ln w="9525">
              <a:solidFill>
                <a:schemeClr val="tx1"/>
              </a:solidFill>
              <a:miter lim="800000"/>
              <a:headEnd/>
              <a:tailEnd/>
            </a:ln>
            <a:effectLst/>
          </p:spPr>
          <p:txBody>
            <a:bodyPr wrap="none"/>
            <a:lstStyle/>
            <a:p>
              <a:endParaRPr lang="en-US"/>
            </a:p>
          </p:txBody>
        </p:sp>
        <p:sp>
          <p:nvSpPr>
            <p:cNvPr id="314391" name="Line 23"/>
            <p:cNvSpPr>
              <a:spLocks noChangeShapeType="1"/>
            </p:cNvSpPr>
            <p:nvPr/>
          </p:nvSpPr>
          <p:spPr bwMode="auto">
            <a:xfrm>
              <a:off x="3410" y="2742"/>
              <a:ext cx="178" cy="0"/>
            </a:xfrm>
            <a:prstGeom prst="line">
              <a:avLst/>
            </a:prstGeom>
            <a:noFill/>
            <a:ln w="9525">
              <a:solidFill>
                <a:schemeClr val="tx1"/>
              </a:solidFill>
              <a:miter lim="800000"/>
              <a:headEnd/>
              <a:tailEnd/>
            </a:ln>
            <a:effectLst/>
          </p:spPr>
          <p:txBody>
            <a:bodyPr wrap="none"/>
            <a:lstStyle/>
            <a:p>
              <a:endParaRPr lang="en-US"/>
            </a:p>
          </p:txBody>
        </p:sp>
        <p:sp>
          <p:nvSpPr>
            <p:cNvPr id="314392" name="Line 24"/>
            <p:cNvSpPr>
              <a:spLocks noChangeShapeType="1"/>
            </p:cNvSpPr>
            <p:nvPr/>
          </p:nvSpPr>
          <p:spPr bwMode="auto">
            <a:xfrm>
              <a:off x="3414" y="2366"/>
              <a:ext cx="178" cy="0"/>
            </a:xfrm>
            <a:prstGeom prst="line">
              <a:avLst/>
            </a:prstGeom>
            <a:noFill/>
            <a:ln w="9525">
              <a:solidFill>
                <a:schemeClr val="tx1"/>
              </a:solidFill>
              <a:miter lim="800000"/>
              <a:headEnd/>
              <a:tailEnd/>
            </a:ln>
            <a:effectLst/>
          </p:spPr>
          <p:txBody>
            <a:bodyPr wrap="none"/>
            <a:lstStyle/>
            <a:p>
              <a:endParaRPr lang="en-US"/>
            </a:p>
          </p:txBody>
        </p:sp>
        <p:sp>
          <p:nvSpPr>
            <p:cNvPr id="314393" name="Line 25"/>
            <p:cNvSpPr>
              <a:spLocks noChangeShapeType="1"/>
            </p:cNvSpPr>
            <p:nvPr/>
          </p:nvSpPr>
          <p:spPr bwMode="auto">
            <a:xfrm>
              <a:off x="3412" y="2414"/>
              <a:ext cx="178" cy="0"/>
            </a:xfrm>
            <a:prstGeom prst="line">
              <a:avLst/>
            </a:prstGeom>
            <a:noFill/>
            <a:ln w="9525">
              <a:solidFill>
                <a:schemeClr val="tx1"/>
              </a:solidFill>
              <a:miter lim="800000"/>
              <a:headEnd/>
              <a:tailEnd/>
            </a:ln>
            <a:effectLst/>
          </p:spPr>
          <p:txBody>
            <a:bodyPr wrap="none"/>
            <a:lstStyle/>
            <a:p>
              <a:endParaRPr lang="en-US"/>
            </a:p>
          </p:txBody>
        </p:sp>
        <p:sp>
          <p:nvSpPr>
            <p:cNvPr id="314394" name="Line 26"/>
            <p:cNvSpPr>
              <a:spLocks noChangeShapeType="1"/>
            </p:cNvSpPr>
            <p:nvPr/>
          </p:nvSpPr>
          <p:spPr bwMode="auto">
            <a:xfrm>
              <a:off x="3412" y="2460"/>
              <a:ext cx="178" cy="0"/>
            </a:xfrm>
            <a:prstGeom prst="line">
              <a:avLst/>
            </a:prstGeom>
            <a:noFill/>
            <a:ln w="9525">
              <a:solidFill>
                <a:schemeClr val="tx1"/>
              </a:solidFill>
              <a:miter lim="800000"/>
              <a:headEnd/>
              <a:tailEnd/>
            </a:ln>
            <a:effectLst/>
          </p:spPr>
          <p:txBody>
            <a:bodyPr wrap="none"/>
            <a:lstStyle/>
            <a:p>
              <a:endParaRPr lang="en-US"/>
            </a:p>
          </p:txBody>
        </p:sp>
        <p:sp>
          <p:nvSpPr>
            <p:cNvPr id="314395" name="Line 27"/>
            <p:cNvSpPr>
              <a:spLocks noChangeShapeType="1"/>
            </p:cNvSpPr>
            <p:nvPr/>
          </p:nvSpPr>
          <p:spPr bwMode="auto">
            <a:xfrm>
              <a:off x="3412" y="2508"/>
              <a:ext cx="178" cy="0"/>
            </a:xfrm>
            <a:prstGeom prst="line">
              <a:avLst/>
            </a:prstGeom>
            <a:noFill/>
            <a:ln w="9525">
              <a:solidFill>
                <a:schemeClr val="tx1"/>
              </a:solidFill>
              <a:miter lim="800000"/>
              <a:headEnd/>
              <a:tailEnd/>
            </a:ln>
            <a:effectLst/>
          </p:spPr>
          <p:txBody>
            <a:bodyPr wrap="none"/>
            <a:lstStyle/>
            <a:p>
              <a:endParaRPr lang="en-US"/>
            </a:p>
          </p:txBody>
        </p:sp>
        <p:sp>
          <p:nvSpPr>
            <p:cNvPr id="314396" name="Line 28"/>
            <p:cNvSpPr>
              <a:spLocks noChangeShapeType="1"/>
            </p:cNvSpPr>
            <p:nvPr/>
          </p:nvSpPr>
          <p:spPr bwMode="auto">
            <a:xfrm>
              <a:off x="3416" y="2130"/>
              <a:ext cx="178" cy="0"/>
            </a:xfrm>
            <a:prstGeom prst="line">
              <a:avLst/>
            </a:prstGeom>
            <a:noFill/>
            <a:ln w="9525">
              <a:solidFill>
                <a:schemeClr val="tx1"/>
              </a:solidFill>
              <a:miter lim="800000"/>
              <a:headEnd/>
              <a:tailEnd/>
            </a:ln>
            <a:effectLst/>
          </p:spPr>
          <p:txBody>
            <a:bodyPr wrap="none"/>
            <a:lstStyle/>
            <a:p>
              <a:endParaRPr lang="en-US"/>
            </a:p>
          </p:txBody>
        </p:sp>
        <p:sp>
          <p:nvSpPr>
            <p:cNvPr id="314397" name="Line 29"/>
            <p:cNvSpPr>
              <a:spLocks noChangeShapeType="1"/>
            </p:cNvSpPr>
            <p:nvPr/>
          </p:nvSpPr>
          <p:spPr bwMode="auto">
            <a:xfrm>
              <a:off x="3414" y="2178"/>
              <a:ext cx="178" cy="0"/>
            </a:xfrm>
            <a:prstGeom prst="line">
              <a:avLst/>
            </a:prstGeom>
            <a:noFill/>
            <a:ln w="9525">
              <a:solidFill>
                <a:schemeClr val="tx1"/>
              </a:solidFill>
              <a:miter lim="800000"/>
              <a:headEnd/>
              <a:tailEnd/>
            </a:ln>
            <a:effectLst/>
          </p:spPr>
          <p:txBody>
            <a:bodyPr wrap="none"/>
            <a:lstStyle/>
            <a:p>
              <a:endParaRPr lang="en-US"/>
            </a:p>
          </p:txBody>
        </p:sp>
        <p:sp>
          <p:nvSpPr>
            <p:cNvPr id="314398" name="Line 30"/>
            <p:cNvSpPr>
              <a:spLocks noChangeShapeType="1"/>
            </p:cNvSpPr>
            <p:nvPr/>
          </p:nvSpPr>
          <p:spPr bwMode="auto">
            <a:xfrm>
              <a:off x="3414" y="2224"/>
              <a:ext cx="178" cy="0"/>
            </a:xfrm>
            <a:prstGeom prst="line">
              <a:avLst/>
            </a:prstGeom>
            <a:noFill/>
            <a:ln w="9525">
              <a:solidFill>
                <a:schemeClr val="tx1"/>
              </a:solidFill>
              <a:miter lim="800000"/>
              <a:headEnd/>
              <a:tailEnd/>
            </a:ln>
            <a:effectLst/>
          </p:spPr>
          <p:txBody>
            <a:bodyPr wrap="none"/>
            <a:lstStyle/>
            <a:p>
              <a:endParaRPr lang="en-US"/>
            </a:p>
          </p:txBody>
        </p:sp>
        <p:sp>
          <p:nvSpPr>
            <p:cNvPr id="314399" name="Line 31"/>
            <p:cNvSpPr>
              <a:spLocks noChangeShapeType="1"/>
            </p:cNvSpPr>
            <p:nvPr/>
          </p:nvSpPr>
          <p:spPr bwMode="auto">
            <a:xfrm>
              <a:off x="3414" y="2272"/>
              <a:ext cx="178" cy="0"/>
            </a:xfrm>
            <a:prstGeom prst="line">
              <a:avLst/>
            </a:prstGeom>
            <a:noFill/>
            <a:ln w="9525">
              <a:solidFill>
                <a:schemeClr val="tx1"/>
              </a:solidFill>
              <a:miter lim="800000"/>
              <a:headEnd/>
              <a:tailEnd/>
            </a:ln>
            <a:effectLst/>
          </p:spPr>
          <p:txBody>
            <a:bodyPr wrap="none"/>
            <a:lstStyle/>
            <a:p>
              <a:endParaRPr lang="en-US"/>
            </a:p>
          </p:txBody>
        </p:sp>
        <p:sp>
          <p:nvSpPr>
            <p:cNvPr id="314400" name="Line 32"/>
            <p:cNvSpPr>
              <a:spLocks noChangeShapeType="1"/>
            </p:cNvSpPr>
            <p:nvPr/>
          </p:nvSpPr>
          <p:spPr bwMode="auto">
            <a:xfrm>
              <a:off x="3360" y="1846"/>
              <a:ext cx="288" cy="0"/>
            </a:xfrm>
            <a:prstGeom prst="line">
              <a:avLst/>
            </a:prstGeom>
            <a:noFill/>
            <a:ln w="9525">
              <a:solidFill>
                <a:schemeClr val="tx1"/>
              </a:solidFill>
              <a:miter lim="800000"/>
              <a:headEnd/>
              <a:tailEnd/>
            </a:ln>
            <a:effectLst/>
          </p:spPr>
          <p:txBody>
            <a:bodyPr wrap="none"/>
            <a:lstStyle/>
            <a:p>
              <a:endParaRPr lang="en-US"/>
            </a:p>
          </p:txBody>
        </p:sp>
        <p:sp>
          <p:nvSpPr>
            <p:cNvPr id="314401" name="Line 33"/>
            <p:cNvSpPr>
              <a:spLocks noChangeShapeType="1"/>
            </p:cNvSpPr>
            <p:nvPr/>
          </p:nvSpPr>
          <p:spPr bwMode="auto">
            <a:xfrm>
              <a:off x="3370" y="2320"/>
              <a:ext cx="288" cy="0"/>
            </a:xfrm>
            <a:prstGeom prst="line">
              <a:avLst/>
            </a:prstGeom>
            <a:noFill/>
            <a:ln w="9525">
              <a:solidFill>
                <a:schemeClr val="tx1"/>
              </a:solidFill>
              <a:miter lim="800000"/>
              <a:headEnd/>
              <a:tailEnd/>
            </a:ln>
            <a:effectLst/>
          </p:spPr>
          <p:txBody>
            <a:bodyPr wrap="none"/>
            <a:lstStyle/>
            <a:p>
              <a:endParaRPr lang="en-US"/>
            </a:p>
          </p:txBody>
        </p:sp>
        <p:sp>
          <p:nvSpPr>
            <p:cNvPr id="314402" name="Line 34"/>
            <p:cNvSpPr>
              <a:spLocks noChangeShapeType="1"/>
            </p:cNvSpPr>
            <p:nvPr/>
          </p:nvSpPr>
          <p:spPr bwMode="auto">
            <a:xfrm>
              <a:off x="3370" y="2788"/>
              <a:ext cx="288" cy="0"/>
            </a:xfrm>
            <a:prstGeom prst="line">
              <a:avLst/>
            </a:prstGeom>
            <a:noFill/>
            <a:ln w="9525">
              <a:solidFill>
                <a:schemeClr val="tx1"/>
              </a:solidFill>
              <a:miter lim="800000"/>
              <a:headEnd/>
              <a:tailEnd/>
            </a:ln>
            <a:effectLst/>
          </p:spPr>
          <p:txBody>
            <a:bodyPr wrap="none"/>
            <a:lstStyle/>
            <a:p>
              <a:endParaRPr lang="en-US"/>
            </a:p>
          </p:txBody>
        </p:sp>
        <p:sp>
          <p:nvSpPr>
            <p:cNvPr id="314403" name="Line 35"/>
            <p:cNvSpPr>
              <a:spLocks noChangeShapeType="1"/>
            </p:cNvSpPr>
            <p:nvPr/>
          </p:nvSpPr>
          <p:spPr bwMode="auto">
            <a:xfrm>
              <a:off x="3412" y="2836"/>
              <a:ext cx="178" cy="0"/>
            </a:xfrm>
            <a:prstGeom prst="line">
              <a:avLst/>
            </a:prstGeom>
            <a:noFill/>
            <a:ln w="9525">
              <a:solidFill>
                <a:schemeClr val="tx1"/>
              </a:solidFill>
              <a:miter lim="800000"/>
              <a:headEnd/>
              <a:tailEnd/>
            </a:ln>
            <a:effectLst/>
          </p:spPr>
          <p:txBody>
            <a:bodyPr wrap="none"/>
            <a:lstStyle/>
            <a:p>
              <a:endParaRPr lang="en-US"/>
            </a:p>
          </p:txBody>
        </p:sp>
        <p:sp>
          <p:nvSpPr>
            <p:cNvPr id="314404" name="Text Box 36"/>
            <p:cNvSpPr txBox="1">
              <a:spLocks noChangeArrowheads="1"/>
            </p:cNvSpPr>
            <p:nvPr/>
          </p:nvSpPr>
          <p:spPr bwMode="auto">
            <a:xfrm>
              <a:off x="3626" y="1475"/>
              <a:ext cx="222" cy="173"/>
            </a:xfrm>
            <a:prstGeom prst="rect">
              <a:avLst/>
            </a:prstGeom>
            <a:noFill/>
            <a:ln w="9525">
              <a:noFill/>
              <a:miter lim="800000"/>
              <a:headEnd/>
              <a:tailEnd/>
            </a:ln>
            <a:effectLst/>
          </p:spPr>
          <p:txBody>
            <a:bodyPr wrap="none">
              <a:spAutoFit/>
            </a:bodyPr>
            <a:lstStyle/>
            <a:p>
              <a:pPr eaLnBrk="1" hangingPunct="1"/>
              <a:r>
                <a:rPr lang="en-US" sz="1200" b="0"/>
                <a:t>10</a:t>
              </a:r>
            </a:p>
          </p:txBody>
        </p:sp>
        <p:sp>
          <p:nvSpPr>
            <p:cNvPr id="314405" name="Text Box 37"/>
            <p:cNvSpPr txBox="1">
              <a:spLocks noChangeArrowheads="1"/>
            </p:cNvSpPr>
            <p:nvPr/>
          </p:nvSpPr>
          <p:spPr bwMode="auto">
            <a:xfrm>
              <a:off x="3680" y="1945"/>
              <a:ext cx="169" cy="173"/>
            </a:xfrm>
            <a:prstGeom prst="rect">
              <a:avLst/>
            </a:prstGeom>
            <a:noFill/>
            <a:ln w="9525">
              <a:noFill/>
              <a:miter lim="800000"/>
              <a:headEnd/>
              <a:tailEnd/>
            </a:ln>
            <a:effectLst/>
          </p:spPr>
          <p:txBody>
            <a:bodyPr wrap="none">
              <a:spAutoFit/>
            </a:bodyPr>
            <a:lstStyle/>
            <a:p>
              <a:pPr eaLnBrk="1" hangingPunct="1"/>
              <a:r>
                <a:rPr lang="en-US" sz="1200" b="0"/>
                <a:t>8</a:t>
              </a:r>
            </a:p>
          </p:txBody>
        </p:sp>
        <p:sp>
          <p:nvSpPr>
            <p:cNvPr id="314406" name="Text Box 38"/>
            <p:cNvSpPr txBox="1">
              <a:spLocks noChangeArrowheads="1"/>
            </p:cNvSpPr>
            <p:nvPr/>
          </p:nvSpPr>
          <p:spPr bwMode="auto">
            <a:xfrm>
              <a:off x="3682" y="2419"/>
              <a:ext cx="169" cy="173"/>
            </a:xfrm>
            <a:prstGeom prst="rect">
              <a:avLst/>
            </a:prstGeom>
            <a:noFill/>
            <a:ln w="9525">
              <a:noFill/>
              <a:miter lim="800000"/>
              <a:headEnd/>
              <a:tailEnd/>
            </a:ln>
            <a:effectLst/>
          </p:spPr>
          <p:txBody>
            <a:bodyPr wrap="none">
              <a:spAutoFit/>
            </a:bodyPr>
            <a:lstStyle/>
            <a:p>
              <a:pPr eaLnBrk="1" hangingPunct="1"/>
              <a:r>
                <a:rPr lang="en-US" sz="1200" b="0"/>
                <a:t>6</a:t>
              </a:r>
            </a:p>
          </p:txBody>
        </p:sp>
        <p:sp>
          <p:nvSpPr>
            <p:cNvPr id="314407" name="Line 39"/>
            <p:cNvSpPr>
              <a:spLocks noChangeShapeType="1"/>
            </p:cNvSpPr>
            <p:nvPr/>
          </p:nvSpPr>
          <p:spPr bwMode="auto">
            <a:xfrm>
              <a:off x="3316" y="1570"/>
              <a:ext cx="0" cy="280"/>
            </a:xfrm>
            <a:prstGeom prst="line">
              <a:avLst/>
            </a:prstGeom>
            <a:noFill/>
            <a:ln w="6350">
              <a:solidFill>
                <a:schemeClr val="tx1"/>
              </a:solidFill>
              <a:miter lim="800000"/>
              <a:headEnd/>
              <a:tailEnd/>
            </a:ln>
            <a:effectLst/>
          </p:spPr>
          <p:txBody>
            <a:bodyPr wrap="none"/>
            <a:lstStyle/>
            <a:p>
              <a:endParaRPr lang="en-US"/>
            </a:p>
          </p:txBody>
        </p:sp>
        <p:sp>
          <p:nvSpPr>
            <p:cNvPr id="314408" name="Line 40"/>
            <p:cNvSpPr>
              <a:spLocks noChangeShapeType="1"/>
            </p:cNvSpPr>
            <p:nvPr/>
          </p:nvSpPr>
          <p:spPr bwMode="auto">
            <a:xfrm>
              <a:off x="3320" y="2028"/>
              <a:ext cx="0" cy="280"/>
            </a:xfrm>
            <a:prstGeom prst="line">
              <a:avLst/>
            </a:prstGeom>
            <a:noFill/>
            <a:ln w="6350">
              <a:solidFill>
                <a:schemeClr val="tx1"/>
              </a:solidFill>
              <a:miter lim="800000"/>
              <a:headEnd/>
              <a:tailEnd/>
            </a:ln>
            <a:effectLst/>
          </p:spPr>
          <p:txBody>
            <a:bodyPr wrap="none"/>
            <a:lstStyle/>
            <a:p>
              <a:endParaRPr lang="en-US"/>
            </a:p>
          </p:txBody>
        </p:sp>
        <p:sp>
          <p:nvSpPr>
            <p:cNvPr id="314409" name="Line 41"/>
            <p:cNvSpPr>
              <a:spLocks noChangeShapeType="1"/>
            </p:cNvSpPr>
            <p:nvPr/>
          </p:nvSpPr>
          <p:spPr bwMode="auto">
            <a:xfrm>
              <a:off x="3322" y="2492"/>
              <a:ext cx="0" cy="280"/>
            </a:xfrm>
            <a:prstGeom prst="line">
              <a:avLst/>
            </a:prstGeom>
            <a:noFill/>
            <a:ln w="6350">
              <a:solidFill>
                <a:schemeClr val="tx1"/>
              </a:solidFill>
              <a:miter lim="800000"/>
              <a:headEnd/>
              <a:tailEnd/>
            </a:ln>
            <a:effectLst/>
          </p:spPr>
          <p:txBody>
            <a:bodyPr wrap="none"/>
            <a:lstStyle/>
            <a:p>
              <a:endParaRPr lang="en-US"/>
            </a:p>
          </p:txBody>
        </p:sp>
        <p:sp>
          <p:nvSpPr>
            <p:cNvPr id="314410" name="Line 42"/>
            <p:cNvSpPr>
              <a:spLocks noChangeShapeType="1"/>
            </p:cNvSpPr>
            <p:nvPr/>
          </p:nvSpPr>
          <p:spPr bwMode="auto">
            <a:xfrm>
              <a:off x="3314" y="1486"/>
              <a:ext cx="0" cy="26"/>
            </a:xfrm>
            <a:prstGeom prst="line">
              <a:avLst/>
            </a:prstGeom>
            <a:noFill/>
            <a:ln w="6350">
              <a:solidFill>
                <a:schemeClr val="tx1"/>
              </a:solidFill>
              <a:miter lim="800000"/>
              <a:headEnd/>
              <a:tailEnd/>
            </a:ln>
            <a:effectLst/>
          </p:spPr>
          <p:txBody>
            <a:bodyPr wrap="none"/>
            <a:lstStyle/>
            <a:p>
              <a:endParaRPr lang="en-US"/>
            </a:p>
          </p:txBody>
        </p:sp>
        <p:sp>
          <p:nvSpPr>
            <p:cNvPr id="314411" name="Line 43"/>
            <p:cNvSpPr>
              <a:spLocks noChangeShapeType="1"/>
            </p:cNvSpPr>
            <p:nvPr/>
          </p:nvSpPr>
          <p:spPr bwMode="auto">
            <a:xfrm>
              <a:off x="3318" y="1890"/>
              <a:ext cx="0" cy="26"/>
            </a:xfrm>
            <a:prstGeom prst="line">
              <a:avLst/>
            </a:prstGeom>
            <a:noFill/>
            <a:ln w="6350">
              <a:solidFill>
                <a:schemeClr val="tx1"/>
              </a:solidFill>
              <a:miter lim="800000"/>
              <a:headEnd/>
              <a:tailEnd/>
            </a:ln>
            <a:effectLst/>
          </p:spPr>
          <p:txBody>
            <a:bodyPr wrap="none"/>
            <a:lstStyle/>
            <a:p>
              <a:endParaRPr lang="en-US"/>
            </a:p>
          </p:txBody>
        </p:sp>
        <p:sp>
          <p:nvSpPr>
            <p:cNvPr id="314412" name="Line 44"/>
            <p:cNvSpPr>
              <a:spLocks noChangeShapeType="1"/>
            </p:cNvSpPr>
            <p:nvPr/>
          </p:nvSpPr>
          <p:spPr bwMode="auto">
            <a:xfrm>
              <a:off x="3318" y="1950"/>
              <a:ext cx="0" cy="26"/>
            </a:xfrm>
            <a:prstGeom prst="line">
              <a:avLst/>
            </a:prstGeom>
            <a:noFill/>
            <a:ln w="6350">
              <a:solidFill>
                <a:schemeClr val="tx1"/>
              </a:solidFill>
              <a:miter lim="800000"/>
              <a:headEnd/>
              <a:tailEnd/>
            </a:ln>
            <a:effectLst/>
          </p:spPr>
          <p:txBody>
            <a:bodyPr wrap="none"/>
            <a:lstStyle/>
            <a:p>
              <a:endParaRPr lang="en-US"/>
            </a:p>
          </p:txBody>
        </p:sp>
        <p:sp>
          <p:nvSpPr>
            <p:cNvPr id="314413" name="Line 45"/>
            <p:cNvSpPr>
              <a:spLocks noChangeShapeType="1"/>
            </p:cNvSpPr>
            <p:nvPr/>
          </p:nvSpPr>
          <p:spPr bwMode="auto">
            <a:xfrm>
              <a:off x="3322" y="2344"/>
              <a:ext cx="0" cy="26"/>
            </a:xfrm>
            <a:prstGeom prst="line">
              <a:avLst/>
            </a:prstGeom>
            <a:noFill/>
            <a:ln w="6350">
              <a:solidFill>
                <a:schemeClr val="tx1"/>
              </a:solidFill>
              <a:miter lim="800000"/>
              <a:headEnd/>
              <a:tailEnd/>
            </a:ln>
            <a:effectLst/>
          </p:spPr>
          <p:txBody>
            <a:bodyPr wrap="none"/>
            <a:lstStyle/>
            <a:p>
              <a:endParaRPr lang="en-US"/>
            </a:p>
          </p:txBody>
        </p:sp>
        <p:sp>
          <p:nvSpPr>
            <p:cNvPr id="314414" name="Line 46"/>
            <p:cNvSpPr>
              <a:spLocks noChangeShapeType="1"/>
            </p:cNvSpPr>
            <p:nvPr/>
          </p:nvSpPr>
          <p:spPr bwMode="auto">
            <a:xfrm>
              <a:off x="3322" y="2404"/>
              <a:ext cx="0" cy="26"/>
            </a:xfrm>
            <a:prstGeom prst="line">
              <a:avLst/>
            </a:prstGeom>
            <a:noFill/>
            <a:ln w="6350">
              <a:solidFill>
                <a:schemeClr val="tx1"/>
              </a:solidFill>
              <a:miter lim="800000"/>
              <a:headEnd/>
              <a:tailEnd/>
            </a:ln>
            <a:effectLst/>
          </p:spPr>
          <p:txBody>
            <a:bodyPr wrap="none"/>
            <a:lstStyle/>
            <a:p>
              <a:endParaRPr lang="en-US"/>
            </a:p>
          </p:txBody>
        </p:sp>
        <p:sp>
          <p:nvSpPr>
            <p:cNvPr id="314415" name="Line 47"/>
            <p:cNvSpPr>
              <a:spLocks noChangeShapeType="1"/>
            </p:cNvSpPr>
            <p:nvPr/>
          </p:nvSpPr>
          <p:spPr bwMode="auto">
            <a:xfrm>
              <a:off x="3326" y="2804"/>
              <a:ext cx="0" cy="26"/>
            </a:xfrm>
            <a:prstGeom prst="line">
              <a:avLst/>
            </a:prstGeom>
            <a:noFill/>
            <a:ln w="6350">
              <a:solidFill>
                <a:schemeClr val="tx1"/>
              </a:solidFill>
              <a:miter lim="800000"/>
              <a:headEnd/>
              <a:tailEnd/>
            </a:ln>
            <a:effectLst/>
          </p:spPr>
          <p:txBody>
            <a:bodyPr wrap="none"/>
            <a:lstStyle/>
            <a:p>
              <a:endParaRPr lang="en-US"/>
            </a:p>
          </p:txBody>
        </p:sp>
        <p:sp>
          <p:nvSpPr>
            <p:cNvPr id="314416" name="Line 48"/>
            <p:cNvSpPr>
              <a:spLocks noChangeShapeType="1"/>
            </p:cNvSpPr>
            <p:nvPr/>
          </p:nvSpPr>
          <p:spPr bwMode="auto">
            <a:xfrm>
              <a:off x="3326" y="2864"/>
              <a:ext cx="0" cy="26"/>
            </a:xfrm>
            <a:prstGeom prst="line">
              <a:avLst/>
            </a:prstGeom>
            <a:noFill/>
            <a:ln w="6350">
              <a:solidFill>
                <a:schemeClr val="tx1"/>
              </a:solidFill>
              <a:miter lim="800000"/>
              <a:headEnd/>
              <a:tailEnd/>
            </a:ln>
            <a:effectLst/>
          </p:spPr>
          <p:txBody>
            <a:bodyPr wrap="none"/>
            <a:lstStyle/>
            <a:p>
              <a:endParaRPr lang="en-US"/>
            </a:p>
          </p:txBody>
        </p:sp>
        <p:sp>
          <p:nvSpPr>
            <p:cNvPr id="314417" name="Freeform 49"/>
            <p:cNvSpPr>
              <a:spLocks/>
            </p:cNvSpPr>
            <p:nvPr/>
          </p:nvSpPr>
          <p:spPr bwMode="auto">
            <a:xfrm>
              <a:off x="3280" y="2144"/>
              <a:ext cx="534" cy="89"/>
            </a:xfrm>
            <a:custGeom>
              <a:avLst/>
              <a:gdLst/>
              <a:ahLst/>
              <a:cxnLst>
                <a:cxn ang="0">
                  <a:pos x="0" y="16"/>
                </a:cxn>
                <a:cxn ang="0">
                  <a:pos x="254" y="86"/>
                </a:cxn>
                <a:cxn ang="0">
                  <a:pos x="534" y="0"/>
                </a:cxn>
              </a:cxnLst>
              <a:rect l="0" t="0" r="r" b="b"/>
              <a:pathLst>
                <a:path w="534" h="89">
                  <a:moveTo>
                    <a:pt x="0" y="16"/>
                  </a:moveTo>
                  <a:cubicBezTo>
                    <a:pt x="42" y="28"/>
                    <a:pt x="165" y="89"/>
                    <a:pt x="254" y="86"/>
                  </a:cubicBezTo>
                  <a:cubicBezTo>
                    <a:pt x="343" y="83"/>
                    <a:pt x="476" y="18"/>
                    <a:pt x="534" y="0"/>
                  </a:cubicBezTo>
                </a:path>
              </a:pathLst>
            </a:custGeom>
            <a:noFill/>
            <a:ln w="28575" cap="flat" cmpd="sng">
              <a:solidFill>
                <a:srgbClr val="3366FF"/>
              </a:solidFill>
              <a:prstDash val="solid"/>
              <a:miter lim="800000"/>
              <a:headEnd type="none" w="med" len="med"/>
              <a:tailEnd type="none" w="med" len="med"/>
            </a:ln>
            <a:effectLst/>
          </p:spPr>
          <p:txBody>
            <a:bodyPr wrap="none"/>
            <a:lstStyle/>
            <a:p>
              <a:endParaRPr lang="en-US"/>
            </a:p>
          </p:txBody>
        </p:sp>
      </p:grpSp>
      <p:sp>
        <p:nvSpPr>
          <p:cNvPr id="314418" name="Text Box 50"/>
          <p:cNvSpPr txBox="1">
            <a:spLocks noChangeArrowheads="1"/>
          </p:cNvSpPr>
          <p:nvPr/>
        </p:nvSpPr>
        <p:spPr bwMode="auto">
          <a:xfrm rot="1120699">
            <a:off x="3516313" y="2836863"/>
            <a:ext cx="1760537" cy="304800"/>
          </a:xfrm>
          <a:prstGeom prst="rect">
            <a:avLst/>
          </a:prstGeom>
          <a:noFill/>
          <a:ln w="9525">
            <a:noFill/>
            <a:miter lim="800000"/>
            <a:headEnd/>
            <a:tailEnd/>
          </a:ln>
          <a:effectLst/>
        </p:spPr>
        <p:txBody>
          <a:bodyPr wrap="none">
            <a:spAutoFit/>
          </a:bodyPr>
          <a:lstStyle/>
          <a:p>
            <a:pPr eaLnBrk="1" hangingPunct="1"/>
            <a:r>
              <a:rPr lang="en-US" sz="1400" b="0"/>
              <a:t>line of sight too high</a:t>
            </a:r>
          </a:p>
        </p:txBody>
      </p:sp>
      <p:sp>
        <p:nvSpPr>
          <p:cNvPr id="314419" name="Text Box 51"/>
          <p:cNvSpPr txBox="1">
            <a:spLocks noChangeArrowheads="1"/>
          </p:cNvSpPr>
          <p:nvPr/>
        </p:nvSpPr>
        <p:spPr bwMode="auto">
          <a:xfrm rot="1085132">
            <a:off x="6135688" y="3957638"/>
            <a:ext cx="1385887" cy="304800"/>
          </a:xfrm>
          <a:prstGeom prst="rect">
            <a:avLst/>
          </a:prstGeom>
          <a:noFill/>
          <a:ln w="9525">
            <a:noFill/>
            <a:miter lim="800000"/>
            <a:headEnd/>
            <a:tailEnd/>
          </a:ln>
          <a:effectLst/>
        </p:spPr>
        <p:txBody>
          <a:bodyPr wrap="none">
            <a:spAutoFit/>
          </a:bodyPr>
          <a:lstStyle/>
          <a:p>
            <a:pPr eaLnBrk="1" hangingPunct="1"/>
            <a:r>
              <a:rPr lang="en-US" sz="1400" b="0"/>
              <a:t>reading too low</a:t>
            </a:r>
          </a:p>
        </p:txBody>
      </p:sp>
      <p:sp>
        <p:nvSpPr>
          <p:cNvPr id="314420" name="Text Box 52"/>
          <p:cNvSpPr txBox="1">
            <a:spLocks noChangeArrowheads="1"/>
          </p:cNvSpPr>
          <p:nvPr/>
        </p:nvSpPr>
        <p:spPr bwMode="auto">
          <a:xfrm rot="-1091125">
            <a:off x="6186488" y="2835275"/>
            <a:ext cx="1454150" cy="304800"/>
          </a:xfrm>
          <a:prstGeom prst="rect">
            <a:avLst/>
          </a:prstGeom>
          <a:noFill/>
          <a:ln w="9525">
            <a:noFill/>
            <a:miter lim="800000"/>
            <a:headEnd/>
            <a:tailEnd/>
          </a:ln>
          <a:effectLst/>
        </p:spPr>
        <p:txBody>
          <a:bodyPr wrap="none">
            <a:spAutoFit/>
          </a:bodyPr>
          <a:lstStyle/>
          <a:p>
            <a:pPr eaLnBrk="1" hangingPunct="1"/>
            <a:r>
              <a:rPr lang="en-US" sz="1400" b="0"/>
              <a:t>reading too high</a:t>
            </a:r>
          </a:p>
        </p:txBody>
      </p:sp>
      <p:sp>
        <p:nvSpPr>
          <p:cNvPr id="314421" name="Text Box 53"/>
          <p:cNvSpPr txBox="1">
            <a:spLocks noChangeArrowheads="1"/>
          </p:cNvSpPr>
          <p:nvPr/>
        </p:nvSpPr>
        <p:spPr bwMode="auto">
          <a:xfrm rot="-983730">
            <a:off x="3001963" y="3746500"/>
            <a:ext cx="1692275" cy="304800"/>
          </a:xfrm>
          <a:prstGeom prst="rect">
            <a:avLst/>
          </a:prstGeom>
          <a:noFill/>
          <a:ln w="9525">
            <a:noFill/>
            <a:miter lim="800000"/>
            <a:headEnd/>
            <a:tailEnd/>
          </a:ln>
          <a:effectLst/>
        </p:spPr>
        <p:txBody>
          <a:bodyPr wrap="none">
            <a:spAutoFit/>
          </a:bodyPr>
          <a:lstStyle/>
          <a:p>
            <a:pPr eaLnBrk="1" hangingPunct="1"/>
            <a:r>
              <a:rPr lang="en-US" sz="1400" b="0"/>
              <a:t>line of sight too low</a:t>
            </a:r>
          </a:p>
        </p:txBody>
      </p:sp>
      <p:sp>
        <p:nvSpPr>
          <p:cNvPr id="314422" name="Text Box 54"/>
          <p:cNvSpPr txBox="1">
            <a:spLocks noChangeArrowheads="1"/>
          </p:cNvSpPr>
          <p:nvPr/>
        </p:nvSpPr>
        <p:spPr bwMode="auto">
          <a:xfrm>
            <a:off x="3232150" y="3243263"/>
            <a:ext cx="1641475" cy="304800"/>
          </a:xfrm>
          <a:prstGeom prst="rect">
            <a:avLst/>
          </a:prstGeom>
          <a:noFill/>
          <a:ln w="9525">
            <a:noFill/>
            <a:miter lim="800000"/>
            <a:headEnd/>
            <a:tailEnd/>
          </a:ln>
          <a:effectLst/>
        </p:spPr>
        <p:txBody>
          <a:bodyPr wrap="none">
            <a:spAutoFit/>
          </a:bodyPr>
          <a:lstStyle/>
          <a:p>
            <a:pPr eaLnBrk="1" hangingPunct="1"/>
            <a:r>
              <a:rPr lang="en-US" sz="1400" b="0"/>
              <a:t>proper line of sight</a:t>
            </a:r>
          </a:p>
        </p:txBody>
      </p:sp>
      <p:sp>
        <p:nvSpPr>
          <p:cNvPr id="314423" name="Text Box 55"/>
          <p:cNvSpPr txBox="1">
            <a:spLocks noChangeArrowheads="1"/>
          </p:cNvSpPr>
          <p:nvPr/>
        </p:nvSpPr>
        <p:spPr bwMode="auto">
          <a:xfrm>
            <a:off x="6299200" y="3376613"/>
            <a:ext cx="1365250" cy="304800"/>
          </a:xfrm>
          <a:prstGeom prst="rect">
            <a:avLst/>
          </a:prstGeom>
          <a:noFill/>
          <a:ln w="9525">
            <a:noFill/>
            <a:miter lim="800000"/>
            <a:headEnd/>
            <a:tailEnd/>
          </a:ln>
          <a:effectLst/>
        </p:spPr>
        <p:txBody>
          <a:bodyPr wrap="none">
            <a:spAutoFit/>
          </a:bodyPr>
          <a:lstStyle/>
          <a:p>
            <a:pPr eaLnBrk="1" hangingPunct="1"/>
            <a:r>
              <a:rPr lang="en-US" sz="1400" b="0"/>
              <a:t>reading correct</a:t>
            </a:r>
          </a:p>
        </p:txBody>
      </p:sp>
      <p:sp>
        <p:nvSpPr>
          <p:cNvPr id="314424" name="Oval 56"/>
          <p:cNvSpPr>
            <a:spLocks noChangeArrowheads="1"/>
          </p:cNvSpPr>
          <p:nvPr/>
        </p:nvSpPr>
        <p:spPr bwMode="auto">
          <a:xfrm>
            <a:off x="2339975" y="3155950"/>
            <a:ext cx="555625" cy="215900"/>
          </a:xfrm>
          <a:prstGeom prst="ellipse">
            <a:avLst/>
          </a:prstGeom>
          <a:gradFill rotWithShape="1">
            <a:gsLst>
              <a:gs pos="0">
                <a:srgbClr val="99CCFF">
                  <a:gamma/>
                  <a:tint val="38039"/>
                  <a:invGamma/>
                </a:srgbClr>
              </a:gs>
              <a:gs pos="100000">
                <a:srgbClr val="99CCFF"/>
              </a:gs>
            </a:gsLst>
            <a:lin ang="5400000" scaled="1"/>
          </a:gradFill>
          <a:ln w="3175">
            <a:solidFill>
              <a:srgbClr val="CCFFFF"/>
            </a:solidFill>
            <a:miter lim="800000"/>
            <a:headEnd/>
            <a:tailEnd/>
          </a:ln>
          <a:effectLst/>
        </p:spPr>
        <p:txBody>
          <a:bodyPr wrap="none" anchor="ctr"/>
          <a:lstStyle/>
          <a:p>
            <a:endParaRPr lang="en-US"/>
          </a:p>
        </p:txBody>
      </p:sp>
      <p:sp>
        <p:nvSpPr>
          <p:cNvPr id="314425" name="Oval 57"/>
          <p:cNvSpPr>
            <a:spLocks noChangeArrowheads="1"/>
          </p:cNvSpPr>
          <p:nvPr/>
        </p:nvSpPr>
        <p:spPr bwMode="auto">
          <a:xfrm>
            <a:off x="2076450" y="2679700"/>
            <a:ext cx="1044575" cy="1063625"/>
          </a:xfrm>
          <a:prstGeom prst="ellipse">
            <a:avLst/>
          </a:prstGeom>
          <a:noFill/>
          <a:ln w="9525">
            <a:solidFill>
              <a:schemeClr val="tx1"/>
            </a:solidFill>
            <a:miter lim="800000"/>
            <a:headEnd/>
            <a:tailEnd/>
          </a:ln>
          <a:effectLst/>
        </p:spPr>
        <p:txBody>
          <a:bodyPr wrap="none" anchor="ctr"/>
          <a:lstStyle/>
          <a:p>
            <a:endParaRPr lang="en-US"/>
          </a:p>
        </p:txBody>
      </p:sp>
      <p:grpSp>
        <p:nvGrpSpPr>
          <p:cNvPr id="314426" name="Group 58"/>
          <p:cNvGrpSpPr>
            <a:grpSpLocks/>
          </p:cNvGrpSpPr>
          <p:nvPr/>
        </p:nvGrpSpPr>
        <p:grpSpPr bwMode="auto">
          <a:xfrm>
            <a:off x="2514600" y="3006725"/>
            <a:ext cx="200025" cy="1933575"/>
            <a:chOff x="1584" y="1894"/>
            <a:chExt cx="126" cy="1218"/>
          </a:xfrm>
        </p:grpSpPr>
        <p:sp>
          <p:nvSpPr>
            <p:cNvPr id="314427" name="Freeform 59"/>
            <p:cNvSpPr>
              <a:spLocks/>
            </p:cNvSpPr>
            <p:nvPr/>
          </p:nvSpPr>
          <p:spPr bwMode="auto">
            <a:xfrm>
              <a:off x="1588" y="1894"/>
              <a:ext cx="116" cy="12"/>
            </a:xfrm>
            <a:custGeom>
              <a:avLst/>
              <a:gdLst/>
              <a:ahLst/>
              <a:cxnLst>
                <a:cxn ang="0">
                  <a:pos x="0" y="0"/>
                </a:cxn>
                <a:cxn ang="0">
                  <a:pos x="58" y="12"/>
                </a:cxn>
                <a:cxn ang="0">
                  <a:pos x="116" y="2"/>
                </a:cxn>
              </a:cxnLst>
              <a:rect l="0" t="0" r="r" b="b"/>
              <a:pathLst>
                <a:path w="116" h="12">
                  <a:moveTo>
                    <a:pt x="0" y="0"/>
                  </a:moveTo>
                  <a:cubicBezTo>
                    <a:pt x="19" y="6"/>
                    <a:pt x="39" y="12"/>
                    <a:pt x="58" y="12"/>
                  </a:cubicBezTo>
                  <a:cubicBezTo>
                    <a:pt x="77" y="12"/>
                    <a:pt x="96" y="7"/>
                    <a:pt x="116" y="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28" name="Freeform 60"/>
            <p:cNvSpPr>
              <a:spLocks/>
            </p:cNvSpPr>
            <p:nvPr/>
          </p:nvSpPr>
          <p:spPr bwMode="auto">
            <a:xfrm>
              <a:off x="1584" y="2196"/>
              <a:ext cx="116" cy="12"/>
            </a:xfrm>
            <a:custGeom>
              <a:avLst/>
              <a:gdLst/>
              <a:ahLst/>
              <a:cxnLst>
                <a:cxn ang="0">
                  <a:pos x="0" y="0"/>
                </a:cxn>
                <a:cxn ang="0">
                  <a:pos x="58" y="12"/>
                </a:cxn>
                <a:cxn ang="0">
                  <a:pos x="116" y="2"/>
                </a:cxn>
              </a:cxnLst>
              <a:rect l="0" t="0" r="r" b="b"/>
              <a:pathLst>
                <a:path w="116" h="12">
                  <a:moveTo>
                    <a:pt x="0" y="0"/>
                  </a:moveTo>
                  <a:cubicBezTo>
                    <a:pt x="19" y="6"/>
                    <a:pt x="39" y="12"/>
                    <a:pt x="58" y="12"/>
                  </a:cubicBezTo>
                  <a:cubicBezTo>
                    <a:pt x="77" y="12"/>
                    <a:pt x="96" y="7"/>
                    <a:pt x="116" y="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29" name="Freeform 61"/>
            <p:cNvSpPr>
              <a:spLocks/>
            </p:cNvSpPr>
            <p:nvPr/>
          </p:nvSpPr>
          <p:spPr bwMode="auto">
            <a:xfrm>
              <a:off x="1590" y="2498"/>
              <a:ext cx="116" cy="12"/>
            </a:xfrm>
            <a:custGeom>
              <a:avLst/>
              <a:gdLst/>
              <a:ahLst/>
              <a:cxnLst>
                <a:cxn ang="0">
                  <a:pos x="0" y="0"/>
                </a:cxn>
                <a:cxn ang="0">
                  <a:pos x="58" y="12"/>
                </a:cxn>
                <a:cxn ang="0">
                  <a:pos x="116" y="2"/>
                </a:cxn>
              </a:cxnLst>
              <a:rect l="0" t="0" r="r" b="b"/>
              <a:pathLst>
                <a:path w="116" h="12">
                  <a:moveTo>
                    <a:pt x="0" y="0"/>
                  </a:moveTo>
                  <a:cubicBezTo>
                    <a:pt x="19" y="6"/>
                    <a:pt x="39" y="12"/>
                    <a:pt x="58" y="12"/>
                  </a:cubicBezTo>
                  <a:cubicBezTo>
                    <a:pt x="77" y="12"/>
                    <a:pt x="96" y="7"/>
                    <a:pt x="116" y="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0" name="Freeform 62"/>
            <p:cNvSpPr>
              <a:spLocks/>
            </p:cNvSpPr>
            <p:nvPr/>
          </p:nvSpPr>
          <p:spPr bwMode="auto">
            <a:xfrm>
              <a:off x="1594" y="2798"/>
              <a:ext cx="116" cy="12"/>
            </a:xfrm>
            <a:custGeom>
              <a:avLst/>
              <a:gdLst/>
              <a:ahLst/>
              <a:cxnLst>
                <a:cxn ang="0">
                  <a:pos x="0" y="0"/>
                </a:cxn>
                <a:cxn ang="0">
                  <a:pos x="58" y="12"/>
                </a:cxn>
                <a:cxn ang="0">
                  <a:pos x="116" y="2"/>
                </a:cxn>
              </a:cxnLst>
              <a:rect l="0" t="0" r="r" b="b"/>
              <a:pathLst>
                <a:path w="116" h="12">
                  <a:moveTo>
                    <a:pt x="0" y="0"/>
                  </a:moveTo>
                  <a:cubicBezTo>
                    <a:pt x="19" y="6"/>
                    <a:pt x="39" y="12"/>
                    <a:pt x="58" y="12"/>
                  </a:cubicBezTo>
                  <a:cubicBezTo>
                    <a:pt x="77" y="12"/>
                    <a:pt x="96" y="7"/>
                    <a:pt x="116" y="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1" name="Freeform 63"/>
            <p:cNvSpPr>
              <a:spLocks/>
            </p:cNvSpPr>
            <p:nvPr/>
          </p:nvSpPr>
          <p:spPr bwMode="auto">
            <a:xfrm>
              <a:off x="1594" y="3100"/>
              <a:ext cx="116" cy="12"/>
            </a:xfrm>
            <a:custGeom>
              <a:avLst/>
              <a:gdLst/>
              <a:ahLst/>
              <a:cxnLst>
                <a:cxn ang="0">
                  <a:pos x="0" y="0"/>
                </a:cxn>
                <a:cxn ang="0">
                  <a:pos x="58" y="12"/>
                </a:cxn>
                <a:cxn ang="0">
                  <a:pos x="116" y="2"/>
                </a:cxn>
              </a:cxnLst>
              <a:rect l="0" t="0" r="r" b="b"/>
              <a:pathLst>
                <a:path w="116" h="12">
                  <a:moveTo>
                    <a:pt x="0" y="0"/>
                  </a:moveTo>
                  <a:cubicBezTo>
                    <a:pt x="19" y="6"/>
                    <a:pt x="39" y="12"/>
                    <a:pt x="58" y="12"/>
                  </a:cubicBezTo>
                  <a:cubicBezTo>
                    <a:pt x="77" y="12"/>
                    <a:pt x="96" y="7"/>
                    <a:pt x="116" y="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grpSp>
      <p:sp>
        <p:nvSpPr>
          <p:cNvPr id="314432" name="Freeform 64"/>
          <p:cNvSpPr>
            <a:spLocks/>
          </p:cNvSpPr>
          <p:nvPr/>
        </p:nvSpPr>
        <p:spPr bwMode="auto">
          <a:xfrm>
            <a:off x="2209800" y="5094288"/>
            <a:ext cx="850900" cy="117475"/>
          </a:xfrm>
          <a:custGeom>
            <a:avLst/>
            <a:gdLst/>
            <a:ahLst/>
            <a:cxnLst>
              <a:cxn ang="0">
                <a:pos x="0" y="51"/>
              </a:cxn>
              <a:cxn ang="0">
                <a:pos x="54" y="39"/>
              </a:cxn>
              <a:cxn ang="0">
                <a:pos x="77" y="3"/>
              </a:cxn>
              <a:cxn ang="0">
                <a:pos x="108" y="36"/>
              </a:cxn>
              <a:cxn ang="0">
                <a:pos x="218" y="70"/>
              </a:cxn>
              <a:cxn ang="0">
                <a:pos x="354" y="63"/>
              </a:cxn>
              <a:cxn ang="0">
                <a:pos x="426" y="33"/>
              </a:cxn>
              <a:cxn ang="0">
                <a:pos x="455" y="0"/>
              </a:cxn>
              <a:cxn ang="0">
                <a:pos x="490" y="35"/>
              </a:cxn>
              <a:cxn ang="0">
                <a:pos x="536" y="45"/>
              </a:cxn>
            </a:cxnLst>
            <a:rect l="0" t="0" r="r" b="b"/>
            <a:pathLst>
              <a:path w="536" h="74">
                <a:moveTo>
                  <a:pt x="0" y="51"/>
                </a:moveTo>
                <a:cubicBezTo>
                  <a:pt x="20" y="50"/>
                  <a:pt x="41" y="47"/>
                  <a:pt x="54" y="39"/>
                </a:cubicBezTo>
                <a:cubicBezTo>
                  <a:pt x="67" y="31"/>
                  <a:pt x="68" y="3"/>
                  <a:pt x="77" y="3"/>
                </a:cubicBezTo>
                <a:cubicBezTo>
                  <a:pt x="86" y="3"/>
                  <a:pt x="85" y="25"/>
                  <a:pt x="108" y="36"/>
                </a:cubicBezTo>
                <a:cubicBezTo>
                  <a:pt x="131" y="47"/>
                  <a:pt x="177" y="66"/>
                  <a:pt x="218" y="70"/>
                </a:cubicBezTo>
                <a:cubicBezTo>
                  <a:pt x="259" y="74"/>
                  <a:pt x="319" y="69"/>
                  <a:pt x="354" y="63"/>
                </a:cubicBezTo>
                <a:cubicBezTo>
                  <a:pt x="389" y="57"/>
                  <a:pt x="409" y="43"/>
                  <a:pt x="426" y="33"/>
                </a:cubicBezTo>
                <a:cubicBezTo>
                  <a:pt x="443" y="23"/>
                  <a:pt x="444" y="0"/>
                  <a:pt x="455" y="0"/>
                </a:cubicBezTo>
                <a:cubicBezTo>
                  <a:pt x="466" y="0"/>
                  <a:pt x="476" y="27"/>
                  <a:pt x="490" y="35"/>
                </a:cubicBezTo>
                <a:cubicBezTo>
                  <a:pt x="504" y="43"/>
                  <a:pt x="527" y="43"/>
                  <a:pt x="536" y="45"/>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3" name="Freeform 65"/>
          <p:cNvSpPr>
            <a:spLocks/>
          </p:cNvSpPr>
          <p:nvPr/>
        </p:nvSpPr>
        <p:spPr bwMode="auto">
          <a:xfrm>
            <a:off x="2293938" y="2089150"/>
            <a:ext cx="581025" cy="179388"/>
          </a:xfrm>
          <a:custGeom>
            <a:avLst/>
            <a:gdLst/>
            <a:ahLst/>
            <a:cxnLst>
              <a:cxn ang="0">
                <a:pos x="37" y="37"/>
              </a:cxn>
              <a:cxn ang="0">
                <a:pos x="76" y="18"/>
              </a:cxn>
              <a:cxn ang="0">
                <a:pos x="106" y="9"/>
              </a:cxn>
              <a:cxn ang="0">
                <a:pos x="150" y="3"/>
              </a:cxn>
              <a:cxn ang="0">
                <a:pos x="202" y="0"/>
              </a:cxn>
              <a:cxn ang="0">
                <a:pos x="247" y="3"/>
              </a:cxn>
              <a:cxn ang="0">
                <a:pos x="295" y="12"/>
              </a:cxn>
              <a:cxn ang="0">
                <a:pos x="337" y="24"/>
              </a:cxn>
              <a:cxn ang="0">
                <a:pos x="354" y="36"/>
              </a:cxn>
              <a:cxn ang="0">
                <a:pos x="366" y="48"/>
              </a:cxn>
              <a:cxn ang="0">
                <a:pos x="357" y="73"/>
              </a:cxn>
              <a:cxn ang="0">
                <a:pos x="331" y="90"/>
              </a:cxn>
              <a:cxn ang="0">
                <a:pos x="303" y="102"/>
              </a:cxn>
              <a:cxn ang="0">
                <a:pos x="267" y="108"/>
              </a:cxn>
              <a:cxn ang="0">
                <a:pos x="228" y="112"/>
              </a:cxn>
              <a:cxn ang="0">
                <a:pos x="198" y="112"/>
              </a:cxn>
              <a:cxn ang="0">
                <a:pos x="166" y="112"/>
              </a:cxn>
              <a:cxn ang="0">
                <a:pos x="129" y="109"/>
              </a:cxn>
              <a:cxn ang="0">
                <a:pos x="93" y="103"/>
              </a:cxn>
              <a:cxn ang="0">
                <a:pos x="67" y="91"/>
              </a:cxn>
              <a:cxn ang="0">
                <a:pos x="49" y="82"/>
              </a:cxn>
              <a:cxn ang="0">
                <a:pos x="34" y="76"/>
              </a:cxn>
              <a:cxn ang="0">
                <a:pos x="19" y="79"/>
              </a:cxn>
              <a:cxn ang="0">
                <a:pos x="10" y="85"/>
              </a:cxn>
              <a:cxn ang="0">
                <a:pos x="1" y="76"/>
              </a:cxn>
              <a:cxn ang="0">
                <a:pos x="18" y="64"/>
              </a:cxn>
              <a:cxn ang="0">
                <a:pos x="27" y="55"/>
              </a:cxn>
              <a:cxn ang="0">
                <a:pos x="37" y="37"/>
              </a:cxn>
            </a:cxnLst>
            <a:rect l="0" t="0" r="r" b="b"/>
            <a:pathLst>
              <a:path w="366" h="113">
                <a:moveTo>
                  <a:pt x="37" y="37"/>
                </a:moveTo>
                <a:cubicBezTo>
                  <a:pt x="45" y="30"/>
                  <a:pt x="65" y="23"/>
                  <a:pt x="76" y="18"/>
                </a:cubicBezTo>
                <a:cubicBezTo>
                  <a:pt x="87" y="13"/>
                  <a:pt x="94" y="11"/>
                  <a:pt x="106" y="9"/>
                </a:cubicBezTo>
                <a:cubicBezTo>
                  <a:pt x="118" y="7"/>
                  <a:pt x="134" y="4"/>
                  <a:pt x="150" y="3"/>
                </a:cubicBezTo>
                <a:cubicBezTo>
                  <a:pt x="166" y="2"/>
                  <a:pt x="186" y="0"/>
                  <a:pt x="202" y="0"/>
                </a:cubicBezTo>
                <a:cubicBezTo>
                  <a:pt x="218" y="0"/>
                  <a:pt x="231" y="1"/>
                  <a:pt x="247" y="3"/>
                </a:cubicBezTo>
                <a:cubicBezTo>
                  <a:pt x="263" y="5"/>
                  <a:pt x="280" y="8"/>
                  <a:pt x="295" y="12"/>
                </a:cubicBezTo>
                <a:cubicBezTo>
                  <a:pt x="310" y="16"/>
                  <a:pt x="327" y="20"/>
                  <a:pt x="337" y="24"/>
                </a:cubicBezTo>
                <a:cubicBezTo>
                  <a:pt x="347" y="28"/>
                  <a:pt x="349" y="32"/>
                  <a:pt x="354" y="36"/>
                </a:cubicBezTo>
                <a:cubicBezTo>
                  <a:pt x="359" y="40"/>
                  <a:pt x="366" y="42"/>
                  <a:pt x="366" y="48"/>
                </a:cubicBezTo>
                <a:cubicBezTo>
                  <a:pt x="366" y="54"/>
                  <a:pt x="363" y="66"/>
                  <a:pt x="357" y="73"/>
                </a:cubicBezTo>
                <a:cubicBezTo>
                  <a:pt x="351" y="80"/>
                  <a:pt x="340" y="85"/>
                  <a:pt x="331" y="90"/>
                </a:cubicBezTo>
                <a:cubicBezTo>
                  <a:pt x="322" y="95"/>
                  <a:pt x="314" y="99"/>
                  <a:pt x="303" y="102"/>
                </a:cubicBezTo>
                <a:cubicBezTo>
                  <a:pt x="292" y="105"/>
                  <a:pt x="279" y="106"/>
                  <a:pt x="267" y="108"/>
                </a:cubicBezTo>
                <a:cubicBezTo>
                  <a:pt x="255" y="110"/>
                  <a:pt x="239" y="111"/>
                  <a:pt x="228" y="112"/>
                </a:cubicBezTo>
                <a:cubicBezTo>
                  <a:pt x="217" y="113"/>
                  <a:pt x="208" y="112"/>
                  <a:pt x="198" y="112"/>
                </a:cubicBezTo>
                <a:cubicBezTo>
                  <a:pt x="188" y="112"/>
                  <a:pt x="177" y="112"/>
                  <a:pt x="166" y="112"/>
                </a:cubicBezTo>
                <a:cubicBezTo>
                  <a:pt x="155" y="112"/>
                  <a:pt x="141" y="110"/>
                  <a:pt x="129" y="109"/>
                </a:cubicBezTo>
                <a:cubicBezTo>
                  <a:pt x="117" y="108"/>
                  <a:pt x="103" y="106"/>
                  <a:pt x="93" y="103"/>
                </a:cubicBezTo>
                <a:cubicBezTo>
                  <a:pt x="83" y="100"/>
                  <a:pt x="74" y="94"/>
                  <a:pt x="67" y="91"/>
                </a:cubicBezTo>
                <a:cubicBezTo>
                  <a:pt x="60" y="88"/>
                  <a:pt x="54" y="84"/>
                  <a:pt x="49" y="82"/>
                </a:cubicBezTo>
                <a:cubicBezTo>
                  <a:pt x="44" y="80"/>
                  <a:pt x="39" y="76"/>
                  <a:pt x="34" y="76"/>
                </a:cubicBezTo>
                <a:cubicBezTo>
                  <a:pt x="29" y="76"/>
                  <a:pt x="23" y="78"/>
                  <a:pt x="19" y="79"/>
                </a:cubicBezTo>
                <a:cubicBezTo>
                  <a:pt x="15" y="80"/>
                  <a:pt x="13" y="86"/>
                  <a:pt x="10" y="85"/>
                </a:cubicBezTo>
                <a:cubicBezTo>
                  <a:pt x="7" y="84"/>
                  <a:pt x="0" y="79"/>
                  <a:pt x="1" y="76"/>
                </a:cubicBezTo>
                <a:cubicBezTo>
                  <a:pt x="2" y="73"/>
                  <a:pt x="14" y="68"/>
                  <a:pt x="18" y="64"/>
                </a:cubicBezTo>
                <a:cubicBezTo>
                  <a:pt x="22" y="60"/>
                  <a:pt x="24" y="59"/>
                  <a:pt x="27" y="55"/>
                </a:cubicBezTo>
                <a:cubicBezTo>
                  <a:pt x="30" y="51"/>
                  <a:pt x="35" y="41"/>
                  <a:pt x="37" y="37"/>
                </a:cubicBezTo>
                <a:close/>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4" name="Freeform 66"/>
          <p:cNvSpPr>
            <a:spLocks/>
          </p:cNvSpPr>
          <p:nvPr/>
        </p:nvSpPr>
        <p:spPr bwMode="auto">
          <a:xfrm>
            <a:off x="2263775" y="2062163"/>
            <a:ext cx="641350" cy="228600"/>
          </a:xfrm>
          <a:custGeom>
            <a:avLst/>
            <a:gdLst/>
            <a:ahLst/>
            <a:cxnLst>
              <a:cxn ang="0">
                <a:pos x="34" y="51"/>
              </a:cxn>
              <a:cxn ang="0">
                <a:pos x="65" y="35"/>
              </a:cxn>
              <a:cxn ang="0">
                <a:pos x="104" y="14"/>
              </a:cxn>
              <a:cxn ang="0">
                <a:pos x="155" y="5"/>
              </a:cxn>
              <a:cxn ang="0">
                <a:pos x="212" y="2"/>
              </a:cxn>
              <a:cxn ang="0">
                <a:pos x="269" y="2"/>
              </a:cxn>
              <a:cxn ang="0">
                <a:pos x="323" y="15"/>
              </a:cxn>
              <a:cxn ang="0">
                <a:pos x="371" y="35"/>
              </a:cxn>
              <a:cxn ang="0">
                <a:pos x="395" y="56"/>
              </a:cxn>
              <a:cxn ang="0">
                <a:pos x="404" y="69"/>
              </a:cxn>
              <a:cxn ang="0">
                <a:pos x="394" y="98"/>
              </a:cxn>
              <a:cxn ang="0">
                <a:pos x="363" y="117"/>
              </a:cxn>
              <a:cxn ang="0">
                <a:pos x="331" y="131"/>
              </a:cxn>
              <a:cxn ang="0">
                <a:pos x="289" y="138"/>
              </a:cxn>
              <a:cxn ang="0">
                <a:pos x="244" y="143"/>
              </a:cxn>
              <a:cxn ang="0">
                <a:pos x="209" y="143"/>
              </a:cxn>
              <a:cxn ang="0">
                <a:pos x="172" y="143"/>
              </a:cxn>
              <a:cxn ang="0">
                <a:pos x="129" y="139"/>
              </a:cxn>
              <a:cxn ang="0">
                <a:pos x="88" y="132"/>
              </a:cxn>
              <a:cxn ang="0">
                <a:pos x="58" y="118"/>
              </a:cxn>
              <a:cxn ang="0">
                <a:pos x="37" y="108"/>
              </a:cxn>
              <a:cxn ang="0">
                <a:pos x="22" y="119"/>
              </a:cxn>
              <a:cxn ang="0">
                <a:pos x="8" y="128"/>
              </a:cxn>
              <a:cxn ang="0">
                <a:pos x="1" y="123"/>
              </a:cxn>
              <a:cxn ang="0">
                <a:pos x="1" y="105"/>
              </a:cxn>
              <a:cxn ang="0">
                <a:pos x="10" y="86"/>
              </a:cxn>
              <a:cxn ang="0">
                <a:pos x="23" y="63"/>
              </a:cxn>
              <a:cxn ang="0">
                <a:pos x="34" y="51"/>
              </a:cxn>
            </a:cxnLst>
            <a:rect l="0" t="0" r="r" b="b"/>
            <a:pathLst>
              <a:path w="404" h="144">
                <a:moveTo>
                  <a:pt x="34" y="51"/>
                </a:moveTo>
                <a:cubicBezTo>
                  <a:pt x="41" y="46"/>
                  <a:pt x="53" y="41"/>
                  <a:pt x="65" y="35"/>
                </a:cubicBezTo>
                <a:cubicBezTo>
                  <a:pt x="77" y="29"/>
                  <a:pt x="89" y="19"/>
                  <a:pt x="104" y="14"/>
                </a:cubicBezTo>
                <a:cubicBezTo>
                  <a:pt x="119" y="9"/>
                  <a:pt x="137" y="7"/>
                  <a:pt x="155" y="5"/>
                </a:cubicBezTo>
                <a:cubicBezTo>
                  <a:pt x="173" y="3"/>
                  <a:pt x="193" y="3"/>
                  <a:pt x="212" y="2"/>
                </a:cubicBezTo>
                <a:cubicBezTo>
                  <a:pt x="231" y="1"/>
                  <a:pt x="250" y="0"/>
                  <a:pt x="269" y="2"/>
                </a:cubicBezTo>
                <a:cubicBezTo>
                  <a:pt x="288" y="4"/>
                  <a:pt x="306" y="10"/>
                  <a:pt x="323" y="15"/>
                </a:cubicBezTo>
                <a:cubicBezTo>
                  <a:pt x="340" y="20"/>
                  <a:pt x="359" y="28"/>
                  <a:pt x="371" y="35"/>
                </a:cubicBezTo>
                <a:cubicBezTo>
                  <a:pt x="383" y="42"/>
                  <a:pt x="390" y="50"/>
                  <a:pt x="395" y="56"/>
                </a:cubicBezTo>
                <a:cubicBezTo>
                  <a:pt x="400" y="62"/>
                  <a:pt x="404" y="62"/>
                  <a:pt x="404" y="69"/>
                </a:cubicBezTo>
                <a:cubicBezTo>
                  <a:pt x="404" y="76"/>
                  <a:pt x="401" y="90"/>
                  <a:pt x="394" y="98"/>
                </a:cubicBezTo>
                <a:cubicBezTo>
                  <a:pt x="387" y="106"/>
                  <a:pt x="374" y="112"/>
                  <a:pt x="363" y="117"/>
                </a:cubicBezTo>
                <a:cubicBezTo>
                  <a:pt x="353" y="123"/>
                  <a:pt x="344" y="128"/>
                  <a:pt x="331" y="131"/>
                </a:cubicBezTo>
                <a:cubicBezTo>
                  <a:pt x="318" y="135"/>
                  <a:pt x="303" y="136"/>
                  <a:pt x="289" y="138"/>
                </a:cubicBezTo>
                <a:cubicBezTo>
                  <a:pt x="275" y="141"/>
                  <a:pt x="257" y="142"/>
                  <a:pt x="244" y="143"/>
                </a:cubicBezTo>
                <a:cubicBezTo>
                  <a:pt x="231" y="144"/>
                  <a:pt x="221" y="143"/>
                  <a:pt x="209" y="143"/>
                </a:cubicBezTo>
                <a:cubicBezTo>
                  <a:pt x="198" y="143"/>
                  <a:pt x="185" y="143"/>
                  <a:pt x="172" y="143"/>
                </a:cubicBezTo>
                <a:cubicBezTo>
                  <a:pt x="160" y="143"/>
                  <a:pt x="143" y="141"/>
                  <a:pt x="129" y="139"/>
                </a:cubicBezTo>
                <a:cubicBezTo>
                  <a:pt x="116" y="138"/>
                  <a:pt x="99" y="136"/>
                  <a:pt x="88" y="132"/>
                </a:cubicBezTo>
                <a:cubicBezTo>
                  <a:pt x="76" y="129"/>
                  <a:pt x="66" y="122"/>
                  <a:pt x="58" y="118"/>
                </a:cubicBezTo>
                <a:cubicBezTo>
                  <a:pt x="50" y="115"/>
                  <a:pt x="43" y="108"/>
                  <a:pt x="37" y="108"/>
                </a:cubicBezTo>
                <a:cubicBezTo>
                  <a:pt x="31" y="108"/>
                  <a:pt x="27" y="116"/>
                  <a:pt x="22" y="119"/>
                </a:cubicBezTo>
                <a:cubicBezTo>
                  <a:pt x="17" y="122"/>
                  <a:pt x="11" y="127"/>
                  <a:pt x="8" y="128"/>
                </a:cubicBezTo>
                <a:cubicBezTo>
                  <a:pt x="5" y="129"/>
                  <a:pt x="2" y="127"/>
                  <a:pt x="1" y="123"/>
                </a:cubicBezTo>
                <a:cubicBezTo>
                  <a:pt x="0" y="119"/>
                  <a:pt x="0" y="111"/>
                  <a:pt x="1" y="105"/>
                </a:cubicBezTo>
                <a:cubicBezTo>
                  <a:pt x="2" y="99"/>
                  <a:pt x="6" y="93"/>
                  <a:pt x="10" y="86"/>
                </a:cubicBezTo>
                <a:cubicBezTo>
                  <a:pt x="14" y="79"/>
                  <a:pt x="19" y="69"/>
                  <a:pt x="23" y="63"/>
                </a:cubicBezTo>
                <a:cubicBezTo>
                  <a:pt x="27" y="57"/>
                  <a:pt x="32" y="53"/>
                  <a:pt x="34" y="51"/>
                </a:cubicBezTo>
                <a:close/>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5" name="Freeform 67"/>
          <p:cNvSpPr>
            <a:spLocks/>
          </p:cNvSpPr>
          <p:nvPr/>
        </p:nvSpPr>
        <p:spPr bwMode="auto">
          <a:xfrm>
            <a:off x="2265363" y="2265363"/>
            <a:ext cx="68262" cy="114300"/>
          </a:xfrm>
          <a:custGeom>
            <a:avLst/>
            <a:gdLst/>
            <a:ahLst/>
            <a:cxnLst>
              <a:cxn ang="0">
                <a:pos x="0" y="0"/>
              </a:cxn>
              <a:cxn ang="0">
                <a:pos x="36" y="33"/>
              </a:cxn>
              <a:cxn ang="0">
                <a:pos x="42" y="72"/>
              </a:cxn>
            </a:cxnLst>
            <a:rect l="0" t="0" r="r" b="b"/>
            <a:pathLst>
              <a:path w="43" h="72">
                <a:moveTo>
                  <a:pt x="0" y="0"/>
                </a:moveTo>
                <a:cubicBezTo>
                  <a:pt x="6" y="5"/>
                  <a:pt x="29" y="21"/>
                  <a:pt x="36" y="33"/>
                </a:cubicBezTo>
                <a:cubicBezTo>
                  <a:pt x="43" y="45"/>
                  <a:pt x="42" y="58"/>
                  <a:pt x="42" y="72"/>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314436" name="Oval 68"/>
          <p:cNvSpPr>
            <a:spLocks noChangeArrowheads="1"/>
          </p:cNvSpPr>
          <p:nvPr/>
        </p:nvSpPr>
        <p:spPr bwMode="auto">
          <a:xfrm>
            <a:off x="2027238" y="4978400"/>
            <a:ext cx="1222375" cy="579438"/>
          </a:xfrm>
          <a:prstGeom prst="ellipse">
            <a:avLst/>
          </a:prstGeom>
          <a:noFill/>
          <a:ln w="9525">
            <a:solidFill>
              <a:schemeClr val="tx1"/>
            </a:solidFill>
            <a:miter lim="800000"/>
            <a:headEnd/>
            <a:tailEnd/>
          </a:ln>
          <a:effectLst/>
        </p:spPr>
        <p:txBody>
          <a:bodyPr wrap="none" anchor="ctr"/>
          <a:lstStyle/>
          <a:p>
            <a:endParaRPr lang="en-US"/>
          </a:p>
        </p:txBody>
      </p:sp>
      <p:sp>
        <p:nvSpPr>
          <p:cNvPr id="314437" name="Oval 69"/>
          <p:cNvSpPr>
            <a:spLocks noChangeArrowheads="1"/>
          </p:cNvSpPr>
          <p:nvPr/>
        </p:nvSpPr>
        <p:spPr bwMode="auto">
          <a:xfrm>
            <a:off x="1973263" y="4976813"/>
            <a:ext cx="1322387" cy="630237"/>
          </a:xfrm>
          <a:prstGeom prst="ellipse">
            <a:avLst/>
          </a:prstGeom>
          <a:noFill/>
          <a:ln w="9525">
            <a:solidFill>
              <a:schemeClr val="tx1"/>
            </a:solidFill>
            <a:miter lim="800000"/>
            <a:headEnd/>
            <a:tailEnd/>
          </a:ln>
          <a:effectLst/>
        </p:spPr>
        <p:txBody>
          <a:bodyPr wrap="none" anchor="ctr"/>
          <a:lstStyle/>
          <a:p>
            <a:endParaRPr lang="en-US"/>
          </a:p>
        </p:txBody>
      </p:sp>
      <p:sp>
        <p:nvSpPr>
          <p:cNvPr id="314438" name="Freeform 70"/>
          <p:cNvSpPr>
            <a:spLocks/>
          </p:cNvSpPr>
          <p:nvPr/>
        </p:nvSpPr>
        <p:spPr bwMode="auto">
          <a:xfrm>
            <a:off x="2360613" y="4962525"/>
            <a:ext cx="552450" cy="65088"/>
          </a:xfrm>
          <a:custGeom>
            <a:avLst/>
            <a:gdLst/>
            <a:ahLst/>
            <a:cxnLst>
              <a:cxn ang="0">
                <a:pos x="0" y="8"/>
              </a:cxn>
              <a:cxn ang="0">
                <a:pos x="0" y="41"/>
              </a:cxn>
              <a:cxn ang="0">
                <a:pos x="157" y="18"/>
              </a:cxn>
              <a:cxn ang="0">
                <a:pos x="348" y="38"/>
              </a:cxn>
              <a:cxn ang="0">
                <a:pos x="343" y="0"/>
              </a:cxn>
              <a:cxn ang="0">
                <a:pos x="0" y="8"/>
              </a:cxn>
            </a:cxnLst>
            <a:rect l="0" t="0" r="r" b="b"/>
            <a:pathLst>
              <a:path w="348" h="41">
                <a:moveTo>
                  <a:pt x="0" y="8"/>
                </a:moveTo>
                <a:lnTo>
                  <a:pt x="0" y="41"/>
                </a:lnTo>
                <a:lnTo>
                  <a:pt x="157" y="18"/>
                </a:lnTo>
                <a:lnTo>
                  <a:pt x="348" y="38"/>
                </a:lnTo>
                <a:lnTo>
                  <a:pt x="343" y="0"/>
                </a:lnTo>
                <a:lnTo>
                  <a:pt x="0" y="8"/>
                </a:lnTo>
                <a:close/>
              </a:path>
            </a:pathLst>
          </a:custGeom>
          <a:solidFill>
            <a:schemeClr val="bg1"/>
          </a:solidFill>
          <a:ln w="9525" cap="flat" cmpd="sng">
            <a:noFill/>
            <a:prstDash val="solid"/>
            <a:miter lim="800000"/>
            <a:headEnd type="none" w="med" len="med"/>
            <a:tailEnd type="none" w="med" len="med"/>
          </a:ln>
          <a:effectLst/>
        </p:spPr>
        <p:txBody>
          <a:bodyPr wrap="none"/>
          <a:lstStyle/>
          <a:p>
            <a:endParaRPr lang="en-US"/>
          </a:p>
        </p:txBody>
      </p:sp>
      <p:sp>
        <p:nvSpPr>
          <p:cNvPr id="314439" name="Text Box 71"/>
          <p:cNvSpPr txBox="1">
            <a:spLocks noChangeArrowheads="1"/>
          </p:cNvSpPr>
          <p:nvPr/>
        </p:nvSpPr>
        <p:spPr bwMode="auto">
          <a:xfrm>
            <a:off x="2125663" y="5678488"/>
            <a:ext cx="981075" cy="517525"/>
          </a:xfrm>
          <a:prstGeom prst="rect">
            <a:avLst/>
          </a:prstGeom>
          <a:noFill/>
          <a:ln w="9525">
            <a:noFill/>
            <a:miter lim="800000"/>
            <a:headEnd/>
            <a:tailEnd/>
          </a:ln>
          <a:effectLst/>
        </p:spPr>
        <p:txBody>
          <a:bodyPr wrap="none">
            <a:spAutoFit/>
          </a:bodyPr>
          <a:lstStyle/>
          <a:p>
            <a:pPr algn="ctr" eaLnBrk="1" hangingPunct="1"/>
            <a:r>
              <a:rPr lang="en-US" sz="1400" b="0"/>
              <a:t>graduated</a:t>
            </a:r>
          </a:p>
          <a:p>
            <a:pPr algn="ctr" eaLnBrk="1" hangingPunct="1"/>
            <a:r>
              <a:rPr lang="en-US" sz="1400" b="0"/>
              <a:t>cylinder</a:t>
            </a:r>
          </a:p>
        </p:txBody>
      </p:sp>
      <p:sp>
        <p:nvSpPr>
          <p:cNvPr id="314440" name="Text Box 72"/>
          <p:cNvSpPr txBox="1">
            <a:spLocks noChangeArrowheads="1"/>
          </p:cNvSpPr>
          <p:nvPr/>
        </p:nvSpPr>
        <p:spPr bwMode="auto">
          <a:xfrm>
            <a:off x="2384425" y="2306638"/>
            <a:ext cx="457200" cy="214312"/>
          </a:xfrm>
          <a:prstGeom prst="rect">
            <a:avLst/>
          </a:prstGeom>
          <a:noFill/>
          <a:ln w="9525">
            <a:noFill/>
            <a:miter lim="800000"/>
            <a:headEnd/>
            <a:tailEnd/>
          </a:ln>
          <a:effectLst/>
        </p:spPr>
        <p:txBody>
          <a:bodyPr wrap="none">
            <a:spAutoFit/>
          </a:bodyPr>
          <a:lstStyle/>
          <a:p>
            <a:pPr eaLnBrk="1" hangingPunct="1"/>
            <a:r>
              <a:rPr lang="en-US" sz="800" b="0">
                <a:solidFill>
                  <a:srgbClr val="B2B2B2"/>
                </a:solidFill>
                <a:latin typeface="Comic Sans MS" pitchFamily="66" charset="0"/>
              </a:rPr>
              <a:t>10 mL</a:t>
            </a:r>
          </a:p>
        </p:txBody>
      </p:sp>
      <p:sp>
        <p:nvSpPr>
          <p:cNvPr id="314441" name="Oval 73"/>
          <p:cNvSpPr>
            <a:spLocks noChangeArrowheads="1"/>
          </p:cNvSpPr>
          <p:nvPr/>
        </p:nvSpPr>
        <p:spPr bwMode="auto">
          <a:xfrm>
            <a:off x="2341563" y="3527425"/>
            <a:ext cx="555625" cy="215900"/>
          </a:xfrm>
          <a:prstGeom prst="ellipse">
            <a:avLst/>
          </a:prstGeom>
          <a:noFill/>
          <a:ln w="9525">
            <a:solidFill>
              <a:srgbClr val="333333"/>
            </a:solidFill>
            <a:miter lim="800000"/>
            <a:headEnd/>
            <a:tailEnd/>
          </a:ln>
          <a:effectLst/>
        </p:spPr>
        <p:txBody>
          <a:bodyPr wrap="none" anchor="ctr"/>
          <a:lstStyle/>
          <a:p>
            <a:endParaRPr lang="en-US"/>
          </a:p>
        </p:txBody>
      </p:sp>
      <p:sp>
        <p:nvSpPr>
          <p:cNvPr id="314442" name="Oval 74"/>
          <p:cNvSpPr>
            <a:spLocks noChangeArrowheads="1"/>
          </p:cNvSpPr>
          <p:nvPr/>
        </p:nvSpPr>
        <p:spPr bwMode="auto">
          <a:xfrm>
            <a:off x="2346325" y="4003675"/>
            <a:ext cx="555625" cy="215900"/>
          </a:xfrm>
          <a:prstGeom prst="ellipse">
            <a:avLst/>
          </a:prstGeom>
          <a:noFill/>
          <a:ln w="9525">
            <a:solidFill>
              <a:srgbClr val="333333"/>
            </a:solidFill>
            <a:miter lim="800000"/>
            <a:headEnd/>
            <a:tailEnd/>
          </a:ln>
          <a:effectLst/>
        </p:spPr>
        <p:txBody>
          <a:bodyPr wrap="none" anchor="ctr"/>
          <a:lstStyle/>
          <a:p>
            <a:endParaRPr lang="en-US"/>
          </a:p>
        </p:txBody>
      </p:sp>
      <p:sp>
        <p:nvSpPr>
          <p:cNvPr id="314443" name="Oval 75"/>
          <p:cNvSpPr>
            <a:spLocks noChangeArrowheads="1"/>
          </p:cNvSpPr>
          <p:nvPr/>
        </p:nvSpPr>
        <p:spPr bwMode="auto">
          <a:xfrm>
            <a:off x="2351088" y="4481513"/>
            <a:ext cx="555625" cy="215900"/>
          </a:xfrm>
          <a:prstGeom prst="ellipse">
            <a:avLst/>
          </a:prstGeom>
          <a:noFill/>
          <a:ln w="9525">
            <a:solidFill>
              <a:srgbClr val="333333"/>
            </a:solidFill>
            <a:miter lim="800000"/>
            <a:headEnd/>
            <a:tailEnd/>
          </a:ln>
          <a:effectLst/>
        </p:spPr>
        <p:txBody>
          <a:bodyPr wrap="none" anchor="ctr"/>
          <a:lstStyle/>
          <a:p>
            <a:endParaRPr lang="en-US"/>
          </a:p>
        </p:txBody>
      </p:sp>
      <p:sp>
        <p:nvSpPr>
          <p:cNvPr id="314444" name="Oval 76"/>
          <p:cNvSpPr>
            <a:spLocks noChangeArrowheads="1"/>
          </p:cNvSpPr>
          <p:nvPr/>
        </p:nvSpPr>
        <p:spPr bwMode="auto">
          <a:xfrm>
            <a:off x="2355850" y="4956175"/>
            <a:ext cx="555625" cy="215900"/>
          </a:xfrm>
          <a:prstGeom prst="ellipse">
            <a:avLst/>
          </a:prstGeom>
          <a:noFill/>
          <a:ln w="9525">
            <a:solidFill>
              <a:schemeClr val="tx1"/>
            </a:solidFill>
            <a:miter lim="800000"/>
            <a:headEnd/>
            <a:tailEnd/>
          </a:ln>
          <a:effectLst/>
        </p:spPr>
        <p:txBody>
          <a:bodyPr wrap="none" anchor="ctr"/>
          <a:lstStyle/>
          <a:p>
            <a:endParaRPr lang="en-US"/>
          </a:p>
        </p:txBody>
      </p:sp>
      <p:sp>
        <p:nvSpPr>
          <p:cNvPr id="314445" name="Oval 77"/>
          <p:cNvSpPr>
            <a:spLocks noChangeArrowheads="1"/>
          </p:cNvSpPr>
          <p:nvPr/>
        </p:nvSpPr>
        <p:spPr bwMode="auto">
          <a:xfrm>
            <a:off x="2335213" y="2562225"/>
            <a:ext cx="555625" cy="215900"/>
          </a:xfrm>
          <a:prstGeom prst="ellipse">
            <a:avLst/>
          </a:prstGeom>
          <a:noFill/>
          <a:ln w="9525">
            <a:solidFill>
              <a:srgbClr val="333333"/>
            </a:solidFill>
            <a:miter lim="800000"/>
            <a:headEnd/>
            <a:tailEnd/>
          </a:ln>
          <a:effectLst/>
        </p:spPr>
        <p:txBody>
          <a:bodyPr wrap="none" anchor="ctr"/>
          <a:lstStyle/>
          <a:p>
            <a:endParaRPr lang="en-US"/>
          </a:p>
        </p:txBody>
      </p:sp>
      <p:sp>
        <p:nvSpPr>
          <p:cNvPr id="314446" name="Rectangle 78"/>
          <p:cNvSpPr>
            <a:spLocks noChangeArrowheads="1"/>
          </p:cNvSpPr>
          <p:nvPr/>
        </p:nvSpPr>
        <p:spPr bwMode="auto">
          <a:xfrm>
            <a:off x="2336800" y="2543175"/>
            <a:ext cx="544513" cy="128588"/>
          </a:xfrm>
          <a:prstGeom prst="rect">
            <a:avLst/>
          </a:prstGeom>
          <a:solidFill>
            <a:schemeClr val="bg1"/>
          </a:solidFill>
          <a:ln w="9525">
            <a:noFill/>
            <a:miter lim="800000"/>
            <a:headEnd/>
            <a:tailEnd/>
          </a:ln>
          <a:effectLst/>
        </p:spPr>
        <p:txBody>
          <a:bodyPr wrap="none" anchor="ctr"/>
          <a:lstStyle/>
          <a:p>
            <a:endParaRPr lang="en-US"/>
          </a:p>
        </p:txBody>
      </p:sp>
      <p:sp>
        <p:nvSpPr>
          <p:cNvPr id="314447" name="Rectangle 79"/>
          <p:cNvSpPr>
            <a:spLocks noChangeArrowheads="1"/>
          </p:cNvSpPr>
          <p:nvPr/>
        </p:nvSpPr>
        <p:spPr bwMode="auto">
          <a:xfrm>
            <a:off x="2349500" y="3517900"/>
            <a:ext cx="544513" cy="128588"/>
          </a:xfrm>
          <a:prstGeom prst="rect">
            <a:avLst/>
          </a:prstGeom>
          <a:solidFill>
            <a:schemeClr val="bg1"/>
          </a:solidFill>
          <a:ln w="9525">
            <a:noFill/>
            <a:miter lim="800000"/>
            <a:headEnd/>
            <a:tailEnd/>
          </a:ln>
          <a:effectLst/>
        </p:spPr>
        <p:txBody>
          <a:bodyPr wrap="none" anchor="ctr"/>
          <a:lstStyle/>
          <a:p>
            <a:endParaRPr lang="en-US"/>
          </a:p>
        </p:txBody>
      </p:sp>
      <p:sp>
        <p:nvSpPr>
          <p:cNvPr id="314448" name="Rectangle 80"/>
          <p:cNvSpPr>
            <a:spLocks noChangeArrowheads="1"/>
          </p:cNvSpPr>
          <p:nvPr/>
        </p:nvSpPr>
        <p:spPr bwMode="auto">
          <a:xfrm>
            <a:off x="2352675" y="3997325"/>
            <a:ext cx="544513" cy="128588"/>
          </a:xfrm>
          <a:prstGeom prst="rect">
            <a:avLst/>
          </a:prstGeom>
          <a:solidFill>
            <a:schemeClr val="bg1"/>
          </a:solidFill>
          <a:ln w="9525">
            <a:noFill/>
            <a:miter lim="800000"/>
            <a:headEnd/>
            <a:tailEnd/>
          </a:ln>
          <a:effectLst/>
        </p:spPr>
        <p:txBody>
          <a:bodyPr wrap="none" anchor="ctr"/>
          <a:lstStyle/>
          <a:p>
            <a:endParaRPr lang="en-US"/>
          </a:p>
        </p:txBody>
      </p:sp>
      <p:sp>
        <p:nvSpPr>
          <p:cNvPr id="314449" name="Rectangle 81"/>
          <p:cNvSpPr>
            <a:spLocks noChangeArrowheads="1"/>
          </p:cNvSpPr>
          <p:nvPr/>
        </p:nvSpPr>
        <p:spPr bwMode="auto">
          <a:xfrm>
            <a:off x="2357438" y="4476750"/>
            <a:ext cx="544512" cy="128588"/>
          </a:xfrm>
          <a:prstGeom prst="rect">
            <a:avLst/>
          </a:prstGeom>
          <a:solidFill>
            <a:schemeClr val="bg1"/>
          </a:solidFill>
          <a:ln w="9525">
            <a:noFill/>
            <a:miter lim="800000"/>
            <a:headEnd/>
            <a:tailEnd/>
          </a:ln>
          <a:effectLst/>
        </p:spPr>
        <p:txBody>
          <a:bodyPr wrap="none" anchor="ctr"/>
          <a:lstStyle/>
          <a:p>
            <a:endParaRPr lang="en-US"/>
          </a:p>
        </p:txBody>
      </p:sp>
      <p:sp>
        <p:nvSpPr>
          <p:cNvPr id="314450" name="Rectangle 82"/>
          <p:cNvSpPr>
            <a:spLocks noChangeArrowheads="1"/>
          </p:cNvSpPr>
          <p:nvPr/>
        </p:nvSpPr>
        <p:spPr bwMode="auto">
          <a:xfrm>
            <a:off x="2360613" y="4945063"/>
            <a:ext cx="544512" cy="128587"/>
          </a:xfrm>
          <a:prstGeom prst="rect">
            <a:avLst/>
          </a:prstGeom>
          <a:solidFill>
            <a:schemeClr val="bg1"/>
          </a:solidFill>
          <a:ln w="9525">
            <a:noFill/>
            <a:miter lim="800000"/>
            <a:headEnd/>
            <a:tailEnd/>
          </a:ln>
          <a:effectLst/>
        </p:spPr>
        <p:txBody>
          <a:bodyPr wrap="none" anchor="ctr"/>
          <a:lstStyle/>
          <a:p>
            <a:endParaRPr lang="en-US"/>
          </a:p>
        </p:txBody>
      </p:sp>
      <p:sp>
        <p:nvSpPr>
          <p:cNvPr id="314451" name="Line 83"/>
          <p:cNvSpPr>
            <a:spLocks noChangeShapeType="1"/>
          </p:cNvSpPr>
          <p:nvPr/>
        </p:nvSpPr>
        <p:spPr bwMode="auto">
          <a:xfrm flipH="1" flipV="1">
            <a:off x="2333625" y="2374900"/>
            <a:ext cx="22225" cy="2692400"/>
          </a:xfrm>
          <a:prstGeom prst="line">
            <a:avLst/>
          </a:prstGeom>
          <a:noFill/>
          <a:ln w="9525">
            <a:solidFill>
              <a:schemeClr val="tx1"/>
            </a:solidFill>
            <a:miter lim="800000"/>
            <a:headEnd/>
            <a:tailEnd/>
          </a:ln>
          <a:effectLst/>
        </p:spPr>
        <p:txBody>
          <a:bodyPr wrap="none"/>
          <a:lstStyle/>
          <a:p>
            <a:endParaRPr lang="en-US"/>
          </a:p>
        </p:txBody>
      </p:sp>
      <p:sp>
        <p:nvSpPr>
          <p:cNvPr id="314452" name="Line 84"/>
          <p:cNvSpPr>
            <a:spLocks noChangeShapeType="1"/>
          </p:cNvSpPr>
          <p:nvPr/>
        </p:nvSpPr>
        <p:spPr bwMode="auto">
          <a:xfrm>
            <a:off x="2882900" y="2225675"/>
            <a:ext cx="28575" cy="2836863"/>
          </a:xfrm>
          <a:prstGeom prst="line">
            <a:avLst/>
          </a:prstGeom>
          <a:noFill/>
          <a:ln w="9525">
            <a:solidFill>
              <a:schemeClr val="tx1"/>
            </a:solidFill>
            <a:miter lim="800000"/>
            <a:headEnd/>
            <a:tailEn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14375"/>
                                        </p:tgtEl>
                                        <p:attrNameLst>
                                          <p:attrName>style.visibility</p:attrName>
                                        </p:attrNameLst>
                                      </p:cBhvr>
                                      <p:to>
                                        <p:strVal val="visible"/>
                                      </p:to>
                                    </p:set>
                                    <p:anim calcmode="lin" valueType="num">
                                      <p:cBhvr>
                                        <p:cTn id="7" dur="500" fill="hold"/>
                                        <p:tgtEl>
                                          <p:spTgt spid="31437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437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437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437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14374"/>
                                        </p:tgtEl>
                                        <p:attrNameLst>
                                          <p:attrName>style.visibility</p:attrName>
                                        </p:attrNameLst>
                                      </p:cBhvr>
                                      <p:to>
                                        <p:strVal val="visible"/>
                                      </p:to>
                                    </p:set>
                                    <p:animEffect transition="in" filter="wipe(down)">
                                      <p:cBhvr>
                                        <p:cTn id="15" dur="500"/>
                                        <p:tgtEl>
                                          <p:spTgt spid="31437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14419"/>
                                        </p:tgtEl>
                                        <p:attrNameLst>
                                          <p:attrName>style.visibility</p:attrName>
                                        </p:attrNameLst>
                                      </p:cBhvr>
                                      <p:to>
                                        <p:strVal val="visible"/>
                                      </p:to>
                                    </p:set>
                                    <p:anim calcmode="lin" valueType="num">
                                      <p:cBhvr>
                                        <p:cTn id="20" dur="500" fill="hold"/>
                                        <p:tgtEl>
                                          <p:spTgt spid="314419"/>
                                        </p:tgtEl>
                                        <p:attrNameLst>
                                          <p:attrName>ppt_w</p:attrName>
                                        </p:attrNameLst>
                                      </p:cBhvr>
                                      <p:tavLst>
                                        <p:tav tm="0">
                                          <p:val>
                                            <p:fltVal val="0"/>
                                          </p:val>
                                        </p:tav>
                                        <p:tav tm="100000">
                                          <p:val>
                                            <p:strVal val="#ppt_w"/>
                                          </p:val>
                                        </p:tav>
                                      </p:tavLst>
                                    </p:anim>
                                    <p:anim calcmode="lin" valueType="num">
                                      <p:cBhvr>
                                        <p:cTn id="21" dur="500" fill="hold"/>
                                        <p:tgtEl>
                                          <p:spTgt spid="314419"/>
                                        </p:tgtEl>
                                        <p:attrNameLst>
                                          <p:attrName>ppt_h</p:attrName>
                                        </p:attrNameLst>
                                      </p:cBhvr>
                                      <p:tavLst>
                                        <p:tav tm="0">
                                          <p:val>
                                            <p:fltVal val="0"/>
                                          </p:val>
                                        </p:tav>
                                        <p:tav tm="100000">
                                          <p:val>
                                            <p:strVal val="#ppt_h"/>
                                          </p:val>
                                        </p:tav>
                                      </p:tavLst>
                                    </p:anim>
                                    <p:animEffect transition="in" filter="fade">
                                      <p:cBhvr>
                                        <p:cTn id="22" dur="500"/>
                                        <p:tgtEl>
                                          <p:spTgt spid="314419"/>
                                        </p:tgtEl>
                                      </p:cBhvr>
                                    </p:animEffect>
                                  </p:childTnLst>
                                </p:cTn>
                              </p:par>
                            </p:childTnLst>
                          </p:cTn>
                        </p:par>
                        <p:par>
                          <p:cTn id="23" fill="hold">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314418"/>
                                        </p:tgtEl>
                                        <p:attrNameLst>
                                          <p:attrName>style.visibility</p:attrName>
                                        </p:attrNameLst>
                                      </p:cBhvr>
                                      <p:to>
                                        <p:strVal val="visible"/>
                                      </p:to>
                                    </p:set>
                                    <p:anim calcmode="lin" valueType="num">
                                      <p:cBhvr>
                                        <p:cTn id="26" dur="500" fill="hold"/>
                                        <p:tgtEl>
                                          <p:spTgt spid="314418"/>
                                        </p:tgtEl>
                                        <p:attrNameLst>
                                          <p:attrName>ppt_w</p:attrName>
                                        </p:attrNameLst>
                                      </p:cBhvr>
                                      <p:tavLst>
                                        <p:tav tm="0">
                                          <p:val>
                                            <p:fltVal val="0"/>
                                          </p:val>
                                        </p:tav>
                                        <p:tav tm="100000">
                                          <p:val>
                                            <p:strVal val="#ppt_w"/>
                                          </p:val>
                                        </p:tav>
                                      </p:tavLst>
                                    </p:anim>
                                    <p:anim calcmode="lin" valueType="num">
                                      <p:cBhvr>
                                        <p:cTn id="27" dur="500" fill="hold"/>
                                        <p:tgtEl>
                                          <p:spTgt spid="314418"/>
                                        </p:tgtEl>
                                        <p:attrNameLst>
                                          <p:attrName>ppt_h</p:attrName>
                                        </p:attrNameLst>
                                      </p:cBhvr>
                                      <p:tavLst>
                                        <p:tav tm="0">
                                          <p:val>
                                            <p:fltVal val="0"/>
                                          </p:val>
                                        </p:tav>
                                        <p:tav tm="100000">
                                          <p:val>
                                            <p:strVal val="#ppt_h"/>
                                          </p:val>
                                        </p:tav>
                                      </p:tavLst>
                                    </p:anim>
                                    <p:animEffect transition="in" filter="fade">
                                      <p:cBhvr>
                                        <p:cTn id="28" dur="500"/>
                                        <p:tgtEl>
                                          <p:spTgt spid="3144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4373"/>
                                        </p:tgtEl>
                                        <p:attrNameLst>
                                          <p:attrName>style.visibility</p:attrName>
                                        </p:attrNameLst>
                                      </p:cBhvr>
                                      <p:to>
                                        <p:strVal val="visible"/>
                                      </p:to>
                                    </p:set>
                                    <p:animEffect transition="in" filter="wipe(up)">
                                      <p:cBhvr>
                                        <p:cTn id="33" dur="500"/>
                                        <p:tgtEl>
                                          <p:spTgt spid="31437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14420"/>
                                        </p:tgtEl>
                                        <p:attrNameLst>
                                          <p:attrName>style.visibility</p:attrName>
                                        </p:attrNameLst>
                                      </p:cBhvr>
                                      <p:to>
                                        <p:strVal val="visible"/>
                                      </p:to>
                                    </p:set>
                                    <p:anim calcmode="lin" valueType="num">
                                      <p:cBhvr>
                                        <p:cTn id="38" dur="500" fill="hold"/>
                                        <p:tgtEl>
                                          <p:spTgt spid="314420"/>
                                        </p:tgtEl>
                                        <p:attrNameLst>
                                          <p:attrName>ppt_w</p:attrName>
                                        </p:attrNameLst>
                                      </p:cBhvr>
                                      <p:tavLst>
                                        <p:tav tm="0">
                                          <p:val>
                                            <p:fltVal val="0"/>
                                          </p:val>
                                        </p:tav>
                                        <p:tav tm="100000">
                                          <p:val>
                                            <p:strVal val="#ppt_w"/>
                                          </p:val>
                                        </p:tav>
                                      </p:tavLst>
                                    </p:anim>
                                    <p:anim calcmode="lin" valueType="num">
                                      <p:cBhvr>
                                        <p:cTn id="39" dur="500" fill="hold"/>
                                        <p:tgtEl>
                                          <p:spTgt spid="314420"/>
                                        </p:tgtEl>
                                        <p:attrNameLst>
                                          <p:attrName>ppt_h</p:attrName>
                                        </p:attrNameLst>
                                      </p:cBhvr>
                                      <p:tavLst>
                                        <p:tav tm="0">
                                          <p:val>
                                            <p:fltVal val="0"/>
                                          </p:val>
                                        </p:tav>
                                        <p:tav tm="100000">
                                          <p:val>
                                            <p:strVal val="#ppt_h"/>
                                          </p:val>
                                        </p:tav>
                                      </p:tavLst>
                                    </p:anim>
                                    <p:animEffect transition="in" filter="fade">
                                      <p:cBhvr>
                                        <p:cTn id="40" dur="500"/>
                                        <p:tgtEl>
                                          <p:spTgt spid="314420"/>
                                        </p:tgtEl>
                                      </p:cBhvr>
                                    </p:animEffect>
                                  </p:childTnLst>
                                </p:cTn>
                              </p:par>
                            </p:childTnLst>
                          </p:cTn>
                        </p:par>
                        <p:par>
                          <p:cTn id="41" fill="hold">
                            <p:stCondLst>
                              <p:cond delay="500"/>
                            </p:stCondLst>
                            <p:childTnLst>
                              <p:par>
                                <p:cTn id="42" presetID="53" presetClass="entr" presetSubtype="0" fill="hold" nodeType="afterEffect">
                                  <p:stCondLst>
                                    <p:cond delay="0"/>
                                  </p:stCondLst>
                                  <p:childTnLst>
                                    <p:set>
                                      <p:cBhvr>
                                        <p:cTn id="43" dur="1" fill="hold">
                                          <p:stCondLst>
                                            <p:cond delay="0"/>
                                          </p:stCondLst>
                                        </p:cTn>
                                        <p:tgtEl>
                                          <p:spTgt spid="314421">
                                            <p:txEl>
                                              <p:pRg st="0" end="0"/>
                                            </p:txEl>
                                          </p:spTgt>
                                        </p:tgtEl>
                                        <p:attrNameLst>
                                          <p:attrName>style.visibility</p:attrName>
                                        </p:attrNameLst>
                                      </p:cBhvr>
                                      <p:to>
                                        <p:strVal val="visible"/>
                                      </p:to>
                                    </p:set>
                                    <p:anim calcmode="lin" valueType="num">
                                      <p:cBhvr>
                                        <p:cTn id="44" dur="500" fill="hold"/>
                                        <p:tgtEl>
                                          <p:spTgt spid="314421">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314421">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31442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314372"/>
                                        </p:tgtEl>
                                        <p:attrNameLst>
                                          <p:attrName>style.visibility</p:attrName>
                                        </p:attrNameLst>
                                      </p:cBhvr>
                                      <p:to>
                                        <p:strVal val="visible"/>
                                      </p:to>
                                    </p:set>
                                    <p:animEffect transition="in" filter="wipe(right)">
                                      <p:cBhvr>
                                        <p:cTn id="51" dur="500"/>
                                        <p:tgtEl>
                                          <p:spTgt spid="31437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14423"/>
                                        </p:tgtEl>
                                        <p:attrNameLst>
                                          <p:attrName>style.visibility</p:attrName>
                                        </p:attrNameLst>
                                      </p:cBhvr>
                                      <p:to>
                                        <p:strVal val="visible"/>
                                      </p:to>
                                    </p:set>
                                    <p:anim calcmode="lin" valueType="num">
                                      <p:cBhvr>
                                        <p:cTn id="56" dur="500" fill="hold"/>
                                        <p:tgtEl>
                                          <p:spTgt spid="314423"/>
                                        </p:tgtEl>
                                        <p:attrNameLst>
                                          <p:attrName>ppt_w</p:attrName>
                                        </p:attrNameLst>
                                      </p:cBhvr>
                                      <p:tavLst>
                                        <p:tav tm="0">
                                          <p:val>
                                            <p:fltVal val="0"/>
                                          </p:val>
                                        </p:tav>
                                        <p:tav tm="100000">
                                          <p:val>
                                            <p:strVal val="#ppt_w"/>
                                          </p:val>
                                        </p:tav>
                                      </p:tavLst>
                                    </p:anim>
                                    <p:anim calcmode="lin" valueType="num">
                                      <p:cBhvr>
                                        <p:cTn id="57" dur="500" fill="hold"/>
                                        <p:tgtEl>
                                          <p:spTgt spid="314423"/>
                                        </p:tgtEl>
                                        <p:attrNameLst>
                                          <p:attrName>ppt_h</p:attrName>
                                        </p:attrNameLst>
                                      </p:cBhvr>
                                      <p:tavLst>
                                        <p:tav tm="0">
                                          <p:val>
                                            <p:fltVal val="0"/>
                                          </p:val>
                                        </p:tav>
                                        <p:tav tm="100000">
                                          <p:val>
                                            <p:strVal val="#ppt_h"/>
                                          </p:val>
                                        </p:tav>
                                      </p:tavLst>
                                    </p:anim>
                                    <p:animEffect transition="in" filter="fade">
                                      <p:cBhvr>
                                        <p:cTn id="58" dur="500"/>
                                        <p:tgtEl>
                                          <p:spTgt spid="314423"/>
                                        </p:tgtEl>
                                      </p:cBhvr>
                                    </p:animEffect>
                                  </p:childTnLst>
                                </p:cTn>
                              </p:par>
                            </p:childTnLst>
                          </p:cTn>
                        </p:par>
                        <p:par>
                          <p:cTn id="59" fill="hold">
                            <p:stCondLst>
                              <p:cond delay="500"/>
                            </p:stCondLst>
                            <p:childTnLst>
                              <p:par>
                                <p:cTn id="60" presetID="53" presetClass="entr" presetSubtype="0" fill="hold" grpId="0" nodeType="afterEffect">
                                  <p:stCondLst>
                                    <p:cond delay="0"/>
                                  </p:stCondLst>
                                  <p:childTnLst>
                                    <p:set>
                                      <p:cBhvr>
                                        <p:cTn id="61" dur="1" fill="hold">
                                          <p:stCondLst>
                                            <p:cond delay="0"/>
                                          </p:stCondLst>
                                        </p:cTn>
                                        <p:tgtEl>
                                          <p:spTgt spid="314422"/>
                                        </p:tgtEl>
                                        <p:attrNameLst>
                                          <p:attrName>style.visibility</p:attrName>
                                        </p:attrNameLst>
                                      </p:cBhvr>
                                      <p:to>
                                        <p:strVal val="visible"/>
                                      </p:to>
                                    </p:set>
                                    <p:anim calcmode="lin" valueType="num">
                                      <p:cBhvr>
                                        <p:cTn id="62" dur="500" fill="hold"/>
                                        <p:tgtEl>
                                          <p:spTgt spid="314422"/>
                                        </p:tgtEl>
                                        <p:attrNameLst>
                                          <p:attrName>ppt_w</p:attrName>
                                        </p:attrNameLst>
                                      </p:cBhvr>
                                      <p:tavLst>
                                        <p:tav tm="0">
                                          <p:val>
                                            <p:fltVal val="0"/>
                                          </p:val>
                                        </p:tav>
                                        <p:tav tm="100000">
                                          <p:val>
                                            <p:strVal val="#ppt_w"/>
                                          </p:val>
                                        </p:tav>
                                      </p:tavLst>
                                    </p:anim>
                                    <p:anim calcmode="lin" valueType="num">
                                      <p:cBhvr>
                                        <p:cTn id="63" dur="500" fill="hold"/>
                                        <p:tgtEl>
                                          <p:spTgt spid="314422"/>
                                        </p:tgtEl>
                                        <p:attrNameLst>
                                          <p:attrName>ppt_h</p:attrName>
                                        </p:attrNameLst>
                                      </p:cBhvr>
                                      <p:tavLst>
                                        <p:tav tm="0">
                                          <p:val>
                                            <p:fltVal val="0"/>
                                          </p:val>
                                        </p:tav>
                                        <p:tav tm="100000">
                                          <p:val>
                                            <p:strVal val="#ppt_h"/>
                                          </p:val>
                                        </p:tav>
                                      </p:tavLst>
                                    </p:anim>
                                    <p:animEffect transition="in" filter="fade">
                                      <p:cBhvr>
                                        <p:cTn id="64" dur="500"/>
                                        <p:tgtEl>
                                          <p:spTgt spid="314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nimBg="1"/>
      <p:bldP spid="314373" grpId="0" animBg="1"/>
      <p:bldP spid="314374" grpId="0" animBg="1"/>
      <p:bldP spid="314418" grpId="0"/>
      <p:bldP spid="314419" grpId="0"/>
      <p:bldP spid="314420" grpId="0"/>
      <p:bldP spid="314422" grpId="0"/>
      <p:bldP spid="31442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atin typeface="Arial" charset="0"/>
              </a:rPr>
              <a:t>Units for Measuring Mass</a:t>
            </a:r>
          </a:p>
        </p:txBody>
      </p:sp>
      <p:pic>
        <p:nvPicPr>
          <p:cNvPr id="155651" name="Picture 3" descr="1 kg = 2"/>
          <p:cNvPicPr>
            <a:picLocks noChangeAspect="1" noChangeArrowheads="1"/>
          </p:cNvPicPr>
          <p:nvPr/>
        </p:nvPicPr>
        <p:blipFill>
          <a:blip r:embed="rId3" cstate="print">
            <a:lum bright="-2000" contrast="18000"/>
          </a:blip>
          <a:srcRect l="5225" t="4755" r="4919" b="17596"/>
          <a:stretch>
            <a:fillRect/>
          </a:stretch>
        </p:blipFill>
        <p:spPr bwMode="auto">
          <a:xfrm>
            <a:off x="1295400" y="1905000"/>
            <a:ext cx="6553200" cy="3733800"/>
          </a:xfrm>
          <a:prstGeom prst="rect">
            <a:avLst/>
          </a:prstGeom>
          <a:noFill/>
        </p:spPr>
      </p:pic>
      <p:sp>
        <p:nvSpPr>
          <p:cNvPr id="155652" name="Text Box 4"/>
          <p:cNvSpPr txBox="1">
            <a:spLocks noChangeArrowheads="1"/>
          </p:cNvSpPr>
          <p:nvPr/>
        </p:nvSpPr>
        <p:spPr bwMode="auto">
          <a:xfrm>
            <a:off x="3581400" y="5830888"/>
            <a:ext cx="2190750" cy="457200"/>
          </a:xfrm>
          <a:prstGeom prst="rect">
            <a:avLst/>
          </a:prstGeom>
          <a:noFill/>
          <a:ln w="9525">
            <a:noFill/>
            <a:miter lim="800000"/>
            <a:headEnd/>
            <a:tailEnd/>
          </a:ln>
          <a:effectLst/>
        </p:spPr>
        <p:txBody>
          <a:bodyPr wrap="none">
            <a:spAutoFit/>
          </a:bodyPr>
          <a:lstStyle/>
          <a:p>
            <a:pPr eaLnBrk="1" hangingPunct="1"/>
            <a:r>
              <a:rPr lang="en-US" sz="2400" b="0"/>
              <a:t>1 kg  =  2.20 lb</a:t>
            </a:r>
          </a:p>
        </p:txBody>
      </p:sp>
      <p:sp>
        <p:nvSpPr>
          <p:cNvPr id="155653"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55654" name="Rectangle 6"/>
          <p:cNvSpPr>
            <a:spLocks noChangeArrowheads="1"/>
          </p:cNvSpPr>
          <p:nvPr/>
        </p:nvSpPr>
        <p:spPr bwMode="auto">
          <a:xfrm>
            <a:off x="76200" y="6477000"/>
            <a:ext cx="2052638" cy="214313"/>
          </a:xfrm>
          <a:prstGeom prst="rect">
            <a:avLst/>
          </a:prstGeom>
          <a:noFill/>
          <a:ln w="9525">
            <a:noFill/>
            <a:miter lim="800000"/>
            <a:headEnd/>
            <a:tailEnd/>
          </a:ln>
          <a:effectLst/>
        </p:spPr>
        <p:txBody>
          <a:bodyPr wrap="none">
            <a:spAutoFit/>
          </a:bodyPr>
          <a:lstStyle/>
          <a:p>
            <a:pPr eaLnBrk="1" hangingPunct="1"/>
            <a:r>
              <a:rPr lang="en-US" sz="800" b="0"/>
              <a:t>Timberlake, </a:t>
            </a:r>
            <a:r>
              <a:rPr lang="en-US" sz="800" b="0" u="sng"/>
              <a:t>Chemistry </a:t>
            </a:r>
            <a:r>
              <a:rPr lang="en-US" sz="800" b="0"/>
              <a:t>7</a:t>
            </a:r>
            <a:r>
              <a:rPr lang="en-US" sz="800" b="0" baseline="30000"/>
              <a:t>th</a:t>
            </a:r>
            <a:r>
              <a:rPr lang="en-US" sz="800" b="0"/>
              <a:t> Edition, page 3</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77" name="Rectangle 81"/>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US"/>
          </a:p>
        </p:txBody>
      </p:sp>
      <p:sp>
        <p:nvSpPr>
          <p:cNvPr id="157698" name="Rectangle 2"/>
          <p:cNvSpPr>
            <a:spLocks noGrp="1" noChangeArrowheads="1"/>
          </p:cNvSpPr>
          <p:nvPr>
            <p:ph type="title"/>
          </p:nvPr>
        </p:nvSpPr>
        <p:spPr>
          <a:xfrm>
            <a:off x="381000" y="304800"/>
            <a:ext cx="4267200" cy="1143000"/>
          </a:xfrm>
        </p:spPr>
        <p:txBody>
          <a:bodyPr/>
          <a:lstStyle/>
          <a:p>
            <a:r>
              <a:rPr lang="en-US">
                <a:latin typeface="Arial" charset="0"/>
              </a:rPr>
              <a:t>Quantities of Mass</a:t>
            </a:r>
          </a:p>
        </p:txBody>
      </p:sp>
      <p:sp>
        <p:nvSpPr>
          <p:cNvPr id="157699"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57700" name="Rectangle 4"/>
          <p:cNvSpPr>
            <a:spLocks noChangeArrowheads="1"/>
          </p:cNvSpPr>
          <p:nvPr/>
        </p:nvSpPr>
        <p:spPr bwMode="auto">
          <a:xfrm>
            <a:off x="74613" y="6567488"/>
            <a:ext cx="3125787" cy="214312"/>
          </a:xfrm>
          <a:prstGeom prst="rect">
            <a:avLst/>
          </a:prstGeom>
          <a:noFill/>
          <a:ln w="9525">
            <a:noFill/>
            <a:miter lim="800000"/>
            <a:headEnd/>
            <a:tailEnd/>
          </a:ln>
          <a:effectLst/>
        </p:spPr>
        <p:txBody>
          <a:bodyPr wrap="none">
            <a:spAutoFit/>
          </a:bodyPr>
          <a:lstStyle/>
          <a:p>
            <a:pPr eaLnBrk="1" hangingPunct="1"/>
            <a:r>
              <a:rPr lang="en-US" sz="800" b="0"/>
              <a:t>Kelter, Carr, Scott, </a:t>
            </a:r>
            <a:r>
              <a:rPr lang="en-US" sz="800" b="0" u="sng"/>
              <a:t>Chemistry A Wolrd of Choices </a:t>
            </a:r>
            <a:r>
              <a:rPr lang="en-US" sz="800" b="0"/>
              <a:t> 1999, page 25</a:t>
            </a:r>
          </a:p>
        </p:txBody>
      </p:sp>
      <p:sp>
        <p:nvSpPr>
          <p:cNvPr id="157701" name="Line 5"/>
          <p:cNvSpPr>
            <a:spLocks noChangeShapeType="1"/>
          </p:cNvSpPr>
          <p:nvPr/>
        </p:nvSpPr>
        <p:spPr bwMode="auto">
          <a:xfrm>
            <a:off x="5562600" y="304800"/>
            <a:ext cx="0" cy="6400800"/>
          </a:xfrm>
          <a:prstGeom prst="line">
            <a:avLst/>
          </a:prstGeom>
          <a:noFill/>
          <a:ln w="9525">
            <a:solidFill>
              <a:schemeClr val="tx1"/>
            </a:solidFill>
            <a:miter lim="800000"/>
            <a:headEnd/>
            <a:tailEnd/>
          </a:ln>
          <a:effectLst/>
        </p:spPr>
        <p:txBody>
          <a:bodyPr wrap="none"/>
          <a:lstStyle/>
          <a:p>
            <a:endParaRPr lang="en-US"/>
          </a:p>
        </p:txBody>
      </p:sp>
      <p:sp>
        <p:nvSpPr>
          <p:cNvPr id="157702" name="Line 6"/>
          <p:cNvSpPr>
            <a:spLocks noChangeShapeType="1"/>
          </p:cNvSpPr>
          <p:nvPr/>
        </p:nvSpPr>
        <p:spPr bwMode="auto">
          <a:xfrm>
            <a:off x="5334000" y="304800"/>
            <a:ext cx="228600" cy="0"/>
          </a:xfrm>
          <a:prstGeom prst="line">
            <a:avLst/>
          </a:prstGeom>
          <a:noFill/>
          <a:ln w="9525">
            <a:solidFill>
              <a:srgbClr val="000080"/>
            </a:solidFill>
            <a:miter lim="800000"/>
            <a:headEnd/>
            <a:tailEnd/>
          </a:ln>
          <a:effectLst/>
        </p:spPr>
        <p:txBody>
          <a:bodyPr wrap="none"/>
          <a:lstStyle/>
          <a:p>
            <a:endParaRPr lang="en-US"/>
          </a:p>
        </p:txBody>
      </p:sp>
      <p:sp>
        <p:nvSpPr>
          <p:cNvPr id="157703" name="Line 7"/>
          <p:cNvSpPr>
            <a:spLocks noChangeShapeType="1"/>
          </p:cNvSpPr>
          <p:nvPr/>
        </p:nvSpPr>
        <p:spPr bwMode="auto">
          <a:xfrm>
            <a:off x="5334000" y="609600"/>
            <a:ext cx="228600" cy="0"/>
          </a:xfrm>
          <a:prstGeom prst="line">
            <a:avLst/>
          </a:prstGeom>
          <a:noFill/>
          <a:ln w="9525">
            <a:solidFill>
              <a:srgbClr val="000080"/>
            </a:solidFill>
            <a:miter lim="800000"/>
            <a:headEnd/>
            <a:tailEnd/>
          </a:ln>
          <a:effectLst/>
        </p:spPr>
        <p:txBody>
          <a:bodyPr wrap="none"/>
          <a:lstStyle/>
          <a:p>
            <a:endParaRPr lang="en-US"/>
          </a:p>
        </p:txBody>
      </p:sp>
      <p:sp>
        <p:nvSpPr>
          <p:cNvPr id="157704" name="Line 8"/>
          <p:cNvSpPr>
            <a:spLocks noChangeShapeType="1"/>
          </p:cNvSpPr>
          <p:nvPr/>
        </p:nvSpPr>
        <p:spPr bwMode="auto">
          <a:xfrm>
            <a:off x="5334000" y="990600"/>
            <a:ext cx="228600" cy="0"/>
          </a:xfrm>
          <a:prstGeom prst="line">
            <a:avLst/>
          </a:prstGeom>
          <a:noFill/>
          <a:ln w="9525">
            <a:solidFill>
              <a:srgbClr val="000080"/>
            </a:solidFill>
            <a:miter lim="800000"/>
            <a:headEnd/>
            <a:tailEnd/>
          </a:ln>
          <a:effectLst/>
        </p:spPr>
        <p:txBody>
          <a:bodyPr wrap="none"/>
          <a:lstStyle/>
          <a:p>
            <a:endParaRPr lang="en-US"/>
          </a:p>
        </p:txBody>
      </p:sp>
      <p:sp>
        <p:nvSpPr>
          <p:cNvPr id="157705" name="Line 9"/>
          <p:cNvSpPr>
            <a:spLocks noChangeShapeType="1"/>
          </p:cNvSpPr>
          <p:nvPr/>
        </p:nvSpPr>
        <p:spPr bwMode="auto">
          <a:xfrm>
            <a:off x="5334000" y="1371600"/>
            <a:ext cx="228600" cy="0"/>
          </a:xfrm>
          <a:prstGeom prst="line">
            <a:avLst/>
          </a:prstGeom>
          <a:noFill/>
          <a:ln w="9525">
            <a:solidFill>
              <a:srgbClr val="000080"/>
            </a:solidFill>
            <a:miter lim="800000"/>
            <a:headEnd/>
            <a:tailEnd/>
          </a:ln>
          <a:effectLst/>
        </p:spPr>
        <p:txBody>
          <a:bodyPr wrap="none"/>
          <a:lstStyle/>
          <a:p>
            <a:endParaRPr lang="en-US"/>
          </a:p>
        </p:txBody>
      </p:sp>
      <p:sp>
        <p:nvSpPr>
          <p:cNvPr id="157706" name="Line 10"/>
          <p:cNvSpPr>
            <a:spLocks noChangeShapeType="1"/>
          </p:cNvSpPr>
          <p:nvPr/>
        </p:nvSpPr>
        <p:spPr bwMode="auto">
          <a:xfrm>
            <a:off x="5334000" y="1752600"/>
            <a:ext cx="228600" cy="0"/>
          </a:xfrm>
          <a:prstGeom prst="line">
            <a:avLst/>
          </a:prstGeom>
          <a:noFill/>
          <a:ln w="9525">
            <a:solidFill>
              <a:srgbClr val="000080"/>
            </a:solidFill>
            <a:miter lim="800000"/>
            <a:headEnd/>
            <a:tailEnd/>
          </a:ln>
          <a:effectLst/>
        </p:spPr>
        <p:txBody>
          <a:bodyPr wrap="none"/>
          <a:lstStyle/>
          <a:p>
            <a:endParaRPr lang="en-US"/>
          </a:p>
        </p:txBody>
      </p:sp>
      <p:sp>
        <p:nvSpPr>
          <p:cNvPr id="157707" name="Line 11"/>
          <p:cNvSpPr>
            <a:spLocks noChangeShapeType="1"/>
          </p:cNvSpPr>
          <p:nvPr/>
        </p:nvSpPr>
        <p:spPr bwMode="auto">
          <a:xfrm>
            <a:off x="5334000" y="2133600"/>
            <a:ext cx="228600" cy="0"/>
          </a:xfrm>
          <a:prstGeom prst="line">
            <a:avLst/>
          </a:prstGeom>
          <a:noFill/>
          <a:ln w="9525">
            <a:solidFill>
              <a:srgbClr val="000080"/>
            </a:solidFill>
            <a:miter lim="800000"/>
            <a:headEnd/>
            <a:tailEnd/>
          </a:ln>
          <a:effectLst/>
        </p:spPr>
        <p:txBody>
          <a:bodyPr wrap="none"/>
          <a:lstStyle/>
          <a:p>
            <a:endParaRPr lang="en-US"/>
          </a:p>
        </p:txBody>
      </p:sp>
      <p:sp>
        <p:nvSpPr>
          <p:cNvPr id="157708" name="Line 12"/>
          <p:cNvSpPr>
            <a:spLocks noChangeShapeType="1"/>
          </p:cNvSpPr>
          <p:nvPr/>
        </p:nvSpPr>
        <p:spPr bwMode="auto">
          <a:xfrm>
            <a:off x="5334000" y="2514600"/>
            <a:ext cx="228600" cy="0"/>
          </a:xfrm>
          <a:prstGeom prst="line">
            <a:avLst/>
          </a:prstGeom>
          <a:noFill/>
          <a:ln w="9525">
            <a:solidFill>
              <a:srgbClr val="000080"/>
            </a:solidFill>
            <a:miter lim="800000"/>
            <a:headEnd/>
            <a:tailEnd/>
          </a:ln>
          <a:effectLst/>
        </p:spPr>
        <p:txBody>
          <a:bodyPr wrap="none"/>
          <a:lstStyle/>
          <a:p>
            <a:endParaRPr lang="en-US"/>
          </a:p>
        </p:txBody>
      </p:sp>
      <p:sp>
        <p:nvSpPr>
          <p:cNvPr id="157709" name="Line 13"/>
          <p:cNvSpPr>
            <a:spLocks noChangeShapeType="1"/>
          </p:cNvSpPr>
          <p:nvPr/>
        </p:nvSpPr>
        <p:spPr bwMode="auto">
          <a:xfrm>
            <a:off x="5334000" y="2971800"/>
            <a:ext cx="228600" cy="0"/>
          </a:xfrm>
          <a:prstGeom prst="line">
            <a:avLst/>
          </a:prstGeom>
          <a:noFill/>
          <a:ln w="9525">
            <a:solidFill>
              <a:srgbClr val="000080"/>
            </a:solidFill>
            <a:miter lim="800000"/>
            <a:headEnd/>
            <a:tailEnd/>
          </a:ln>
          <a:effectLst/>
        </p:spPr>
        <p:txBody>
          <a:bodyPr wrap="none"/>
          <a:lstStyle/>
          <a:p>
            <a:endParaRPr lang="en-US"/>
          </a:p>
        </p:txBody>
      </p:sp>
      <p:sp>
        <p:nvSpPr>
          <p:cNvPr id="157710" name="Line 14"/>
          <p:cNvSpPr>
            <a:spLocks noChangeShapeType="1"/>
          </p:cNvSpPr>
          <p:nvPr/>
        </p:nvSpPr>
        <p:spPr bwMode="auto">
          <a:xfrm>
            <a:off x="5334000" y="3352800"/>
            <a:ext cx="228600" cy="0"/>
          </a:xfrm>
          <a:prstGeom prst="line">
            <a:avLst/>
          </a:prstGeom>
          <a:noFill/>
          <a:ln w="9525">
            <a:solidFill>
              <a:srgbClr val="000080"/>
            </a:solidFill>
            <a:miter lim="800000"/>
            <a:headEnd/>
            <a:tailEnd/>
          </a:ln>
          <a:effectLst/>
        </p:spPr>
        <p:txBody>
          <a:bodyPr wrap="none"/>
          <a:lstStyle/>
          <a:p>
            <a:endParaRPr lang="en-US"/>
          </a:p>
        </p:txBody>
      </p:sp>
      <p:sp>
        <p:nvSpPr>
          <p:cNvPr id="157711" name="Line 15"/>
          <p:cNvSpPr>
            <a:spLocks noChangeShapeType="1"/>
          </p:cNvSpPr>
          <p:nvPr/>
        </p:nvSpPr>
        <p:spPr bwMode="auto">
          <a:xfrm>
            <a:off x="5334000" y="3733800"/>
            <a:ext cx="228600" cy="0"/>
          </a:xfrm>
          <a:prstGeom prst="line">
            <a:avLst/>
          </a:prstGeom>
          <a:noFill/>
          <a:ln w="9525">
            <a:solidFill>
              <a:srgbClr val="000080"/>
            </a:solidFill>
            <a:miter lim="800000"/>
            <a:headEnd/>
            <a:tailEnd/>
          </a:ln>
          <a:effectLst/>
        </p:spPr>
        <p:txBody>
          <a:bodyPr wrap="none"/>
          <a:lstStyle/>
          <a:p>
            <a:endParaRPr lang="en-US"/>
          </a:p>
        </p:txBody>
      </p:sp>
      <p:sp>
        <p:nvSpPr>
          <p:cNvPr id="157712" name="Line 16"/>
          <p:cNvSpPr>
            <a:spLocks noChangeShapeType="1"/>
          </p:cNvSpPr>
          <p:nvPr/>
        </p:nvSpPr>
        <p:spPr bwMode="auto">
          <a:xfrm>
            <a:off x="5334000" y="4114800"/>
            <a:ext cx="228600" cy="0"/>
          </a:xfrm>
          <a:prstGeom prst="line">
            <a:avLst/>
          </a:prstGeom>
          <a:noFill/>
          <a:ln w="9525">
            <a:solidFill>
              <a:srgbClr val="000080"/>
            </a:solidFill>
            <a:miter lim="800000"/>
            <a:headEnd/>
            <a:tailEnd/>
          </a:ln>
          <a:effectLst/>
        </p:spPr>
        <p:txBody>
          <a:bodyPr wrap="none"/>
          <a:lstStyle/>
          <a:p>
            <a:endParaRPr lang="en-US"/>
          </a:p>
        </p:txBody>
      </p:sp>
      <p:sp>
        <p:nvSpPr>
          <p:cNvPr id="157713" name="Line 17"/>
          <p:cNvSpPr>
            <a:spLocks noChangeShapeType="1"/>
          </p:cNvSpPr>
          <p:nvPr/>
        </p:nvSpPr>
        <p:spPr bwMode="auto">
          <a:xfrm>
            <a:off x="5334000" y="4495800"/>
            <a:ext cx="228600" cy="0"/>
          </a:xfrm>
          <a:prstGeom prst="line">
            <a:avLst/>
          </a:prstGeom>
          <a:noFill/>
          <a:ln w="9525">
            <a:solidFill>
              <a:srgbClr val="000080"/>
            </a:solidFill>
            <a:miter lim="800000"/>
            <a:headEnd/>
            <a:tailEnd/>
          </a:ln>
          <a:effectLst/>
        </p:spPr>
        <p:txBody>
          <a:bodyPr wrap="none"/>
          <a:lstStyle/>
          <a:p>
            <a:endParaRPr lang="en-US"/>
          </a:p>
        </p:txBody>
      </p:sp>
      <p:sp>
        <p:nvSpPr>
          <p:cNvPr id="157714" name="Line 18"/>
          <p:cNvSpPr>
            <a:spLocks noChangeShapeType="1"/>
          </p:cNvSpPr>
          <p:nvPr/>
        </p:nvSpPr>
        <p:spPr bwMode="auto">
          <a:xfrm>
            <a:off x="5334000" y="4876800"/>
            <a:ext cx="228600" cy="0"/>
          </a:xfrm>
          <a:prstGeom prst="line">
            <a:avLst/>
          </a:prstGeom>
          <a:noFill/>
          <a:ln w="9525">
            <a:solidFill>
              <a:srgbClr val="000080"/>
            </a:solidFill>
            <a:miter lim="800000"/>
            <a:headEnd/>
            <a:tailEnd/>
          </a:ln>
          <a:effectLst/>
        </p:spPr>
        <p:txBody>
          <a:bodyPr wrap="none"/>
          <a:lstStyle/>
          <a:p>
            <a:endParaRPr lang="en-US"/>
          </a:p>
        </p:txBody>
      </p:sp>
      <p:sp>
        <p:nvSpPr>
          <p:cNvPr id="157715" name="Line 19"/>
          <p:cNvSpPr>
            <a:spLocks noChangeShapeType="1"/>
          </p:cNvSpPr>
          <p:nvPr/>
        </p:nvSpPr>
        <p:spPr bwMode="auto">
          <a:xfrm>
            <a:off x="5334000" y="5334000"/>
            <a:ext cx="228600" cy="0"/>
          </a:xfrm>
          <a:prstGeom prst="line">
            <a:avLst/>
          </a:prstGeom>
          <a:noFill/>
          <a:ln w="9525">
            <a:solidFill>
              <a:srgbClr val="000080"/>
            </a:solidFill>
            <a:miter lim="800000"/>
            <a:headEnd/>
            <a:tailEnd/>
          </a:ln>
          <a:effectLst/>
        </p:spPr>
        <p:txBody>
          <a:bodyPr wrap="none"/>
          <a:lstStyle/>
          <a:p>
            <a:endParaRPr lang="en-US"/>
          </a:p>
        </p:txBody>
      </p:sp>
      <p:sp>
        <p:nvSpPr>
          <p:cNvPr id="157716" name="Line 20"/>
          <p:cNvSpPr>
            <a:spLocks noChangeShapeType="1"/>
          </p:cNvSpPr>
          <p:nvPr/>
        </p:nvSpPr>
        <p:spPr bwMode="auto">
          <a:xfrm>
            <a:off x="5334000" y="5715000"/>
            <a:ext cx="228600" cy="0"/>
          </a:xfrm>
          <a:prstGeom prst="line">
            <a:avLst/>
          </a:prstGeom>
          <a:noFill/>
          <a:ln w="9525">
            <a:solidFill>
              <a:srgbClr val="000080"/>
            </a:solidFill>
            <a:miter lim="800000"/>
            <a:headEnd/>
            <a:tailEnd/>
          </a:ln>
          <a:effectLst/>
        </p:spPr>
        <p:txBody>
          <a:bodyPr wrap="none"/>
          <a:lstStyle/>
          <a:p>
            <a:endParaRPr lang="en-US"/>
          </a:p>
        </p:txBody>
      </p:sp>
      <p:sp>
        <p:nvSpPr>
          <p:cNvPr id="157717" name="Line 21"/>
          <p:cNvSpPr>
            <a:spLocks noChangeShapeType="1"/>
          </p:cNvSpPr>
          <p:nvPr/>
        </p:nvSpPr>
        <p:spPr bwMode="auto">
          <a:xfrm>
            <a:off x="5334000" y="6096000"/>
            <a:ext cx="228600" cy="0"/>
          </a:xfrm>
          <a:prstGeom prst="line">
            <a:avLst/>
          </a:prstGeom>
          <a:noFill/>
          <a:ln w="9525">
            <a:solidFill>
              <a:srgbClr val="000080"/>
            </a:solidFill>
            <a:miter lim="800000"/>
            <a:headEnd/>
            <a:tailEnd/>
          </a:ln>
          <a:effectLst/>
        </p:spPr>
        <p:txBody>
          <a:bodyPr wrap="none"/>
          <a:lstStyle/>
          <a:p>
            <a:endParaRPr lang="en-US"/>
          </a:p>
        </p:txBody>
      </p:sp>
      <p:sp>
        <p:nvSpPr>
          <p:cNvPr id="157718" name="Text Box 22"/>
          <p:cNvSpPr txBox="1">
            <a:spLocks noChangeArrowheads="1"/>
          </p:cNvSpPr>
          <p:nvPr/>
        </p:nvSpPr>
        <p:spPr bwMode="auto">
          <a:xfrm>
            <a:off x="5770563" y="490538"/>
            <a:ext cx="1544637" cy="457200"/>
          </a:xfrm>
          <a:prstGeom prst="rect">
            <a:avLst/>
          </a:prstGeom>
          <a:noFill/>
          <a:ln w="9525">
            <a:noFill/>
            <a:miter lim="800000"/>
            <a:headEnd/>
            <a:tailEnd/>
          </a:ln>
          <a:effectLst/>
        </p:spPr>
        <p:txBody>
          <a:bodyPr wrap="none">
            <a:spAutoFit/>
          </a:bodyPr>
          <a:lstStyle/>
          <a:p>
            <a:pPr eaLnBrk="1" hangingPunct="1"/>
            <a:r>
              <a:rPr lang="en-US" sz="1200" b="0"/>
              <a:t>Earth’s atmosphere </a:t>
            </a:r>
          </a:p>
          <a:p>
            <a:pPr eaLnBrk="1" hangingPunct="1"/>
            <a:r>
              <a:rPr lang="en-US" sz="1200" b="0"/>
              <a:t>to 2500 km</a:t>
            </a:r>
          </a:p>
        </p:txBody>
      </p:sp>
      <p:sp>
        <p:nvSpPr>
          <p:cNvPr id="157719" name="Text Box 23"/>
          <p:cNvSpPr txBox="1">
            <a:spLocks noChangeArrowheads="1"/>
          </p:cNvSpPr>
          <p:nvPr/>
        </p:nvSpPr>
        <p:spPr bwMode="auto">
          <a:xfrm>
            <a:off x="5745163" y="1676400"/>
            <a:ext cx="960437" cy="274638"/>
          </a:xfrm>
          <a:prstGeom prst="rect">
            <a:avLst/>
          </a:prstGeom>
          <a:noFill/>
          <a:ln w="9525">
            <a:noFill/>
            <a:miter lim="800000"/>
            <a:headEnd/>
            <a:tailEnd/>
          </a:ln>
          <a:effectLst/>
        </p:spPr>
        <p:txBody>
          <a:bodyPr wrap="none">
            <a:spAutoFit/>
          </a:bodyPr>
          <a:lstStyle/>
          <a:p>
            <a:pPr eaLnBrk="1" hangingPunct="1"/>
            <a:r>
              <a:rPr lang="en-US" sz="1200" b="0"/>
              <a:t>Ocean liner</a:t>
            </a:r>
          </a:p>
        </p:txBody>
      </p:sp>
      <p:sp>
        <p:nvSpPr>
          <p:cNvPr id="157720" name="Text Box 24"/>
          <p:cNvSpPr txBox="1">
            <a:spLocks noChangeArrowheads="1"/>
          </p:cNvSpPr>
          <p:nvPr/>
        </p:nvSpPr>
        <p:spPr bwMode="auto">
          <a:xfrm>
            <a:off x="5789613" y="2286000"/>
            <a:ext cx="1220787" cy="274638"/>
          </a:xfrm>
          <a:prstGeom prst="rect">
            <a:avLst/>
          </a:prstGeom>
          <a:noFill/>
          <a:ln w="9525">
            <a:noFill/>
            <a:miter lim="800000"/>
            <a:headEnd/>
            <a:tailEnd/>
          </a:ln>
          <a:effectLst/>
        </p:spPr>
        <p:txBody>
          <a:bodyPr wrap="none">
            <a:spAutoFit/>
          </a:bodyPr>
          <a:lstStyle/>
          <a:p>
            <a:pPr eaLnBrk="1" hangingPunct="1"/>
            <a:r>
              <a:rPr lang="en-US" sz="1200" b="0"/>
              <a:t>Indian elephant</a:t>
            </a:r>
          </a:p>
        </p:txBody>
      </p:sp>
      <p:sp>
        <p:nvSpPr>
          <p:cNvPr id="157721" name="Text Box 25"/>
          <p:cNvSpPr txBox="1">
            <a:spLocks noChangeArrowheads="1"/>
          </p:cNvSpPr>
          <p:nvPr/>
        </p:nvSpPr>
        <p:spPr bwMode="auto">
          <a:xfrm>
            <a:off x="5754688" y="2590800"/>
            <a:ext cx="1255712" cy="274638"/>
          </a:xfrm>
          <a:prstGeom prst="rect">
            <a:avLst/>
          </a:prstGeom>
          <a:noFill/>
          <a:ln w="9525">
            <a:noFill/>
            <a:miter lim="800000"/>
            <a:headEnd/>
            <a:tailEnd/>
          </a:ln>
          <a:effectLst/>
        </p:spPr>
        <p:txBody>
          <a:bodyPr wrap="none">
            <a:spAutoFit/>
          </a:bodyPr>
          <a:lstStyle/>
          <a:p>
            <a:pPr eaLnBrk="1" hangingPunct="1"/>
            <a:r>
              <a:rPr lang="en-US" sz="1200" b="0"/>
              <a:t>Average human</a:t>
            </a:r>
          </a:p>
        </p:txBody>
      </p:sp>
      <p:sp>
        <p:nvSpPr>
          <p:cNvPr id="157722" name="Text Box 26"/>
          <p:cNvSpPr txBox="1">
            <a:spLocks noChangeArrowheads="1"/>
          </p:cNvSpPr>
          <p:nvPr/>
        </p:nvSpPr>
        <p:spPr bwMode="auto">
          <a:xfrm>
            <a:off x="5743575" y="2819400"/>
            <a:ext cx="1266825" cy="274638"/>
          </a:xfrm>
          <a:prstGeom prst="rect">
            <a:avLst/>
          </a:prstGeom>
          <a:noFill/>
          <a:ln w="9525">
            <a:noFill/>
            <a:miter lim="800000"/>
            <a:headEnd/>
            <a:tailEnd/>
          </a:ln>
          <a:effectLst/>
        </p:spPr>
        <p:txBody>
          <a:bodyPr wrap="none">
            <a:spAutoFit/>
          </a:bodyPr>
          <a:lstStyle/>
          <a:p>
            <a:pPr eaLnBrk="1" hangingPunct="1"/>
            <a:r>
              <a:rPr lang="en-US" sz="1200" b="0"/>
              <a:t>1.0 liter of water</a:t>
            </a:r>
          </a:p>
        </p:txBody>
      </p:sp>
      <p:sp>
        <p:nvSpPr>
          <p:cNvPr id="157723" name="Text Box 27"/>
          <p:cNvSpPr txBox="1">
            <a:spLocks noChangeArrowheads="1"/>
          </p:cNvSpPr>
          <p:nvPr/>
        </p:nvSpPr>
        <p:spPr bwMode="auto">
          <a:xfrm>
            <a:off x="5786438" y="4191000"/>
            <a:ext cx="1376362" cy="274638"/>
          </a:xfrm>
          <a:prstGeom prst="rect">
            <a:avLst/>
          </a:prstGeom>
          <a:noFill/>
          <a:ln w="9525">
            <a:noFill/>
            <a:miter lim="800000"/>
            <a:headEnd/>
            <a:tailEnd/>
          </a:ln>
          <a:effectLst/>
        </p:spPr>
        <p:txBody>
          <a:bodyPr wrap="none">
            <a:spAutoFit/>
          </a:bodyPr>
          <a:lstStyle/>
          <a:p>
            <a:pPr eaLnBrk="1" hangingPunct="1"/>
            <a:r>
              <a:rPr lang="en-US" sz="1200" b="0"/>
              <a:t>Grain of table salt</a:t>
            </a:r>
          </a:p>
        </p:txBody>
      </p:sp>
      <p:sp>
        <p:nvSpPr>
          <p:cNvPr id="157724" name="Text Box 28"/>
          <p:cNvSpPr txBox="1">
            <a:spLocks noChangeArrowheads="1"/>
          </p:cNvSpPr>
          <p:nvPr/>
        </p:nvSpPr>
        <p:spPr bwMode="auto">
          <a:xfrm>
            <a:off x="5762625" y="5638800"/>
            <a:ext cx="1171575" cy="274638"/>
          </a:xfrm>
          <a:prstGeom prst="rect">
            <a:avLst/>
          </a:prstGeom>
          <a:noFill/>
          <a:ln w="9525">
            <a:noFill/>
            <a:miter lim="800000"/>
            <a:headEnd/>
            <a:tailEnd/>
          </a:ln>
          <a:effectLst/>
        </p:spPr>
        <p:txBody>
          <a:bodyPr wrap="none">
            <a:spAutoFit/>
          </a:bodyPr>
          <a:lstStyle/>
          <a:p>
            <a:pPr eaLnBrk="1" hangingPunct="1"/>
            <a:r>
              <a:rPr lang="en-US" sz="1200" b="0"/>
              <a:t>Typical protein</a:t>
            </a:r>
          </a:p>
        </p:txBody>
      </p:sp>
      <p:sp>
        <p:nvSpPr>
          <p:cNvPr id="157725" name="Text Box 29"/>
          <p:cNvSpPr txBox="1">
            <a:spLocks noChangeArrowheads="1"/>
          </p:cNvSpPr>
          <p:nvPr/>
        </p:nvSpPr>
        <p:spPr bwMode="auto">
          <a:xfrm>
            <a:off x="5795963" y="6049963"/>
            <a:ext cx="1138237" cy="274637"/>
          </a:xfrm>
          <a:prstGeom prst="rect">
            <a:avLst/>
          </a:prstGeom>
          <a:noFill/>
          <a:ln w="9525">
            <a:noFill/>
            <a:miter lim="800000"/>
            <a:headEnd/>
            <a:tailEnd/>
          </a:ln>
          <a:effectLst/>
        </p:spPr>
        <p:txBody>
          <a:bodyPr wrap="none">
            <a:spAutoFit/>
          </a:bodyPr>
          <a:lstStyle/>
          <a:p>
            <a:pPr eaLnBrk="1" hangingPunct="1"/>
            <a:r>
              <a:rPr lang="en-US" sz="1200" b="0"/>
              <a:t>Uranium atom</a:t>
            </a:r>
          </a:p>
        </p:txBody>
      </p:sp>
      <p:sp>
        <p:nvSpPr>
          <p:cNvPr id="157726" name="Text Box 30"/>
          <p:cNvSpPr txBox="1">
            <a:spLocks noChangeArrowheads="1"/>
          </p:cNvSpPr>
          <p:nvPr/>
        </p:nvSpPr>
        <p:spPr bwMode="auto">
          <a:xfrm>
            <a:off x="5791200" y="6248400"/>
            <a:ext cx="1239838" cy="274638"/>
          </a:xfrm>
          <a:prstGeom prst="rect">
            <a:avLst/>
          </a:prstGeom>
          <a:noFill/>
          <a:ln w="9525">
            <a:noFill/>
            <a:miter lim="800000"/>
            <a:headEnd/>
            <a:tailEnd/>
          </a:ln>
          <a:effectLst/>
        </p:spPr>
        <p:txBody>
          <a:bodyPr wrap="none">
            <a:spAutoFit/>
          </a:bodyPr>
          <a:lstStyle/>
          <a:p>
            <a:pPr eaLnBrk="1" hangingPunct="1"/>
            <a:r>
              <a:rPr lang="en-US" sz="1200" b="0"/>
              <a:t>Water molecule</a:t>
            </a:r>
          </a:p>
        </p:txBody>
      </p:sp>
      <p:pic>
        <p:nvPicPr>
          <p:cNvPr id="157727" name="Picture 31" descr="earth"/>
          <p:cNvPicPr>
            <a:picLocks noChangeAspect="1" noChangeArrowheads="1"/>
          </p:cNvPicPr>
          <p:nvPr/>
        </p:nvPicPr>
        <p:blipFill>
          <a:blip r:embed="rId4" cstate="print"/>
          <a:srcRect/>
          <a:stretch>
            <a:fillRect/>
          </a:stretch>
        </p:blipFill>
        <p:spPr bwMode="auto">
          <a:xfrm>
            <a:off x="6858000" y="838200"/>
            <a:ext cx="685800" cy="679450"/>
          </a:xfrm>
          <a:prstGeom prst="rect">
            <a:avLst/>
          </a:prstGeom>
          <a:noFill/>
        </p:spPr>
      </p:pic>
      <p:pic>
        <p:nvPicPr>
          <p:cNvPr id="157728" name="Picture 32" descr="SC2142"/>
          <p:cNvPicPr>
            <a:picLocks noChangeAspect="1" noChangeArrowheads="1"/>
          </p:cNvPicPr>
          <p:nvPr/>
        </p:nvPicPr>
        <p:blipFill>
          <a:blip r:embed="rId5" cstate="print"/>
          <a:srcRect/>
          <a:stretch>
            <a:fillRect/>
          </a:stretch>
        </p:blipFill>
        <p:spPr bwMode="auto">
          <a:xfrm>
            <a:off x="6705600" y="1676400"/>
            <a:ext cx="838200" cy="561975"/>
          </a:xfrm>
          <a:prstGeom prst="rect">
            <a:avLst/>
          </a:prstGeom>
          <a:noFill/>
        </p:spPr>
      </p:pic>
      <p:pic>
        <p:nvPicPr>
          <p:cNvPr id="157729" name="Picture 33" descr="indian-elephant-huge-bull-04"/>
          <p:cNvPicPr>
            <a:picLocks noChangeAspect="1" noChangeArrowheads="1"/>
          </p:cNvPicPr>
          <p:nvPr/>
        </p:nvPicPr>
        <p:blipFill>
          <a:blip r:embed="rId6" cstate="print"/>
          <a:srcRect l="4060" t="28082" b="14383"/>
          <a:stretch>
            <a:fillRect/>
          </a:stretch>
        </p:blipFill>
        <p:spPr bwMode="auto">
          <a:xfrm>
            <a:off x="7696200" y="2209800"/>
            <a:ext cx="685800" cy="609600"/>
          </a:xfrm>
          <a:prstGeom prst="rect">
            <a:avLst/>
          </a:prstGeom>
          <a:noFill/>
        </p:spPr>
      </p:pic>
      <p:pic>
        <p:nvPicPr>
          <p:cNvPr id="157730" name="Picture 34" descr="salt_magn2"/>
          <p:cNvPicPr>
            <a:picLocks noChangeAspect="1" noChangeArrowheads="1"/>
          </p:cNvPicPr>
          <p:nvPr/>
        </p:nvPicPr>
        <p:blipFill>
          <a:blip r:embed="rId7" cstate="print"/>
          <a:srcRect/>
          <a:stretch>
            <a:fillRect/>
          </a:stretch>
        </p:blipFill>
        <p:spPr bwMode="auto">
          <a:xfrm>
            <a:off x="7191375" y="4114800"/>
            <a:ext cx="733425" cy="601663"/>
          </a:xfrm>
          <a:prstGeom prst="rect">
            <a:avLst/>
          </a:prstGeom>
          <a:noFill/>
        </p:spPr>
      </p:pic>
      <p:pic>
        <p:nvPicPr>
          <p:cNvPr id="157731" name="Picture 35" descr="weight-p"/>
          <p:cNvPicPr>
            <a:picLocks noChangeAspect="1" noChangeArrowheads="1"/>
          </p:cNvPicPr>
          <p:nvPr/>
        </p:nvPicPr>
        <p:blipFill>
          <a:blip r:embed="rId8" cstate="print"/>
          <a:srcRect/>
          <a:stretch>
            <a:fillRect/>
          </a:stretch>
        </p:blipFill>
        <p:spPr bwMode="auto">
          <a:xfrm>
            <a:off x="7023100" y="2590800"/>
            <a:ext cx="444500" cy="504825"/>
          </a:xfrm>
          <a:prstGeom prst="rect">
            <a:avLst/>
          </a:prstGeom>
          <a:noFill/>
        </p:spPr>
      </p:pic>
      <p:pic>
        <p:nvPicPr>
          <p:cNvPr id="157732" name="Picture 36" descr="N11-ZCA"/>
          <p:cNvPicPr>
            <a:picLocks noChangeAspect="1" noChangeArrowheads="1"/>
          </p:cNvPicPr>
          <p:nvPr/>
        </p:nvPicPr>
        <p:blipFill>
          <a:blip r:embed="rId9" cstate="print"/>
          <a:srcRect/>
          <a:stretch>
            <a:fillRect/>
          </a:stretch>
        </p:blipFill>
        <p:spPr bwMode="auto">
          <a:xfrm>
            <a:off x="6069013" y="3048000"/>
            <a:ext cx="636587" cy="1000125"/>
          </a:xfrm>
          <a:prstGeom prst="rect">
            <a:avLst/>
          </a:prstGeom>
          <a:noFill/>
        </p:spPr>
      </p:pic>
      <p:sp>
        <p:nvSpPr>
          <p:cNvPr id="157733" name="Freeform 37"/>
          <p:cNvSpPr>
            <a:spLocks/>
          </p:cNvSpPr>
          <p:nvPr/>
        </p:nvSpPr>
        <p:spPr bwMode="auto">
          <a:xfrm>
            <a:off x="7086600" y="5562600"/>
            <a:ext cx="547688" cy="417513"/>
          </a:xfrm>
          <a:custGeom>
            <a:avLst/>
            <a:gdLst/>
            <a:ahLst/>
            <a:cxnLst>
              <a:cxn ang="0">
                <a:pos x="345" y="112"/>
              </a:cxn>
              <a:cxn ang="0">
                <a:pos x="297" y="96"/>
              </a:cxn>
              <a:cxn ang="0">
                <a:pos x="273" y="80"/>
              </a:cxn>
              <a:cxn ang="0">
                <a:pos x="129" y="48"/>
              </a:cxn>
              <a:cxn ang="0">
                <a:pos x="1" y="88"/>
              </a:cxn>
              <a:cxn ang="0">
                <a:pos x="9" y="120"/>
              </a:cxn>
              <a:cxn ang="0">
                <a:pos x="57" y="128"/>
              </a:cxn>
              <a:cxn ang="0">
                <a:pos x="169" y="136"/>
              </a:cxn>
              <a:cxn ang="0">
                <a:pos x="241" y="160"/>
              </a:cxn>
              <a:cxn ang="0">
                <a:pos x="265" y="168"/>
              </a:cxn>
              <a:cxn ang="0">
                <a:pos x="265" y="24"/>
              </a:cxn>
              <a:cxn ang="0">
                <a:pos x="201" y="0"/>
              </a:cxn>
              <a:cxn ang="0">
                <a:pos x="121" y="32"/>
              </a:cxn>
              <a:cxn ang="0">
                <a:pos x="41" y="176"/>
              </a:cxn>
              <a:cxn ang="0">
                <a:pos x="25" y="224"/>
              </a:cxn>
              <a:cxn ang="0">
                <a:pos x="113" y="224"/>
              </a:cxn>
              <a:cxn ang="0">
                <a:pos x="161" y="208"/>
              </a:cxn>
              <a:cxn ang="0">
                <a:pos x="185" y="200"/>
              </a:cxn>
              <a:cxn ang="0">
                <a:pos x="129" y="240"/>
              </a:cxn>
              <a:cxn ang="0">
                <a:pos x="105" y="232"/>
              </a:cxn>
              <a:cxn ang="0">
                <a:pos x="89" y="184"/>
              </a:cxn>
              <a:cxn ang="0">
                <a:pos x="161" y="16"/>
              </a:cxn>
            </a:cxnLst>
            <a:rect l="0" t="0" r="r" b="b"/>
            <a:pathLst>
              <a:path w="345" h="263">
                <a:moveTo>
                  <a:pt x="345" y="112"/>
                </a:moveTo>
                <a:cubicBezTo>
                  <a:pt x="329" y="107"/>
                  <a:pt x="311" y="105"/>
                  <a:pt x="297" y="96"/>
                </a:cubicBezTo>
                <a:cubicBezTo>
                  <a:pt x="289" y="91"/>
                  <a:pt x="282" y="84"/>
                  <a:pt x="273" y="80"/>
                </a:cubicBezTo>
                <a:cubicBezTo>
                  <a:pt x="228" y="61"/>
                  <a:pt x="175" y="63"/>
                  <a:pt x="129" y="48"/>
                </a:cubicBezTo>
                <a:cubicBezTo>
                  <a:pt x="76" y="52"/>
                  <a:pt x="19" y="35"/>
                  <a:pt x="1" y="88"/>
                </a:cubicBezTo>
                <a:cubicBezTo>
                  <a:pt x="4" y="99"/>
                  <a:pt x="0" y="114"/>
                  <a:pt x="9" y="120"/>
                </a:cubicBezTo>
                <a:cubicBezTo>
                  <a:pt x="22" y="129"/>
                  <a:pt x="41" y="126"/>
                  <a:pt x="57" y="128"/>
                </a:cubicBezTo>
                <a:cubicBezTo>
                  <a:pt x="94" y="132"/>
                  <a:pt x="132" y="133"/>
                  <a:pt x="169" y="136"/>
                </a:cubicBezTo>
                <a:cubicBezTo>
                  <a:pt x="193" y="144"/>
                  <a:pt x="217" y="152"/>
                  <a:pt x="241" y="160"/>
                </a:cubicBezTo>
                <a:cubicBezTo>
                  <a:pt x="249" y="163"/>
                  <a:pt x="265" y="168"/>
                  <a:pt x="265" y="168"/>
                </a:cubicBezTo>
                <a:cubicBezTo>
                  <a:pt x="325" y="148"/>
                  <a:pt x="303" y="62"/>
                  <a:pt x="265" y="24"/>
                </a:cubicBezTo>
                <a:cubicBezTo>
                  <a:pt x="244" y="3"/>
                  <a:pt x="230" y="6"/>
                  <a:pt x="201" y="0"/>
                </a:cubicBezTo>
                <a:cubicBezTo>
                  <a:pt x="169" y="8"/>
                  <a:pt x="148" y="14"/>
                  <a:pt x="121" y="32"/>
                </a:cubicBezTo>
                <a:cubicBezTo>
                  <a:pt x="89" y="80"/>
                  <a:pt x="73" y="128"/>
                  <a:pt x="41" y="176"/>
                </a:cubicBezTo>
                <a:cubicBezTo>
                  <a:pt x="32" y="190"/>
                  <a:pt x="25" y="224"/>
                  <a:pt x="25" y="224"/>
                </a:cubicBezTo>
                <a:cubicBezTo>
                  <a:pt x="65" y="250"/>
                  <a:pt x="46" y="246"/>
                  <a:pt x="113" y="224"/>
                </a:cubicBezTo>
                <a:cubicBezTo>
                  <a:pt x="129" y="219"/>
                  <a:pt x="145" y="213"/>
                  <a:pt x="161" y="208"/>
                </a:cubicBezTo>
                <a:cubicBezTo>
                  <a:pt x="169" y="205"/>
                  <a:pt x="185" y="200"/>
                  <a:pt x="185" y="200"/>
                </a:cubicBezTo>
                <a:cubicBezTo>
                  <a:pt x="206" y="263"/>
                  <a:pt x="187" y="248"/>
                  <a:pt x="129" y="240"/>
                </a:cubicBezTo>
                <a:cubicBezTo>
                  <a:pt x="121" y="237"/>
                  <a:pt x="110" y="239"/>
                  <a:pt x="105" y="232"/>
                </a:cubicBezTo>
                <a:cubicBezTo>
                  <a:pt x="95" y="218"/>
                  <a:pt x="89" y="184"/>
                  <a:pt x="89" y="184"/>
                </a:cubicBezTo>
                <a:cubicBezTo>
                  <a:pt x="95" y="74"/>
                  <a:pt x="58" y="16"/>
                  <a:pt x="161" y="16"/>
                </a:cubicBezTo>
              </a:path>
            </a:pathLst>
          </a:custGeom>
          <a:noFill/>
          <a:ln w="44450" cap="flat" cmpd="sng">
            <a:solidFill>
              <a:srgbClr val="FF0000"/>
            </a:solidFill>
            <a:prstDash val="solid"/>
            <a:miter lim="800000"/>
            <a:headEnd type="none" w="med" len="med"/>
            <a:tailEnd type="none" w="med" len="med"/>
          </a:ln>
          <a:effectLst/>
        </p:spPr>
        <p:txBody>
          <a:bodyPr wrap="none"/>
          <a:lstStyle/>
          <a:p>
            <a:endParaRPr lang="en-US"/>
          </a:p>
        </p:txBody>
      </p:sp>
      <p:sp>
        <p:nvSpPr>
          <p:cNvPr id="157734" name="Oval 38"/>
          <p:cNvSpPr>
            <a:spLocks noChangeArrowheads="1"/>
          </p:cNvSpPr>
          <p:nvPr/>
        </p:nvSpPr>
        <p:spPr bwMode="auto">
          <a:xfrm>
            <a:off x="7543800" y="6096000"/>
            <a:ext cx="304800" cy="304800"/>
          </a:xfrm>
          <a:prstGeom prst="ellipse">
            <a:avLst/>
          </a:prstGeom>
          <a:gradFill rotWithShape="1">
            <a:gsLst>
              <a:gs pos="0">
                <a:srgbClr val="00CCFF"/>
              </a:gs>
              <a:gs pos="100000">
                <a:srgbClr val="7BE8F7"/>
              </a:gs>
            </a:gsLst>
            <a:lin ang="2700000" scaled="1"/>
          </a:gradFill>
          <a:ln w="9525">
            <a:solidFill>
              <a:srgbClr val="7BE8F7"/>
            </a:solidFill>
            <a:miter lim="800000"/>
            <a:headEnd/>
            <a:tailEnd/>
          </a:ln>
          <a:effectLst/>
        </p:spPr>
        <p:txBody>
          <a:bodyPr wrap="none" anchor="ctr"/>
          <a:lstStyle/>
          <a:p>
            <a:endParaRPr lang="en-US"/>
          </a:p>
        </p:txBody>
      </p:sp>
      <p:grpSp>
        <p:nvGrpSpPr>
          <p:cNvPr id="157735" name="Group 39"/>
          <p:cNvGrpSpPr>
            <a:grpSpLocks/>
          </p:cNvGrpSpPr>
          <p:nvPr/>
        </p:nvGrpSpPr>
        <p:grpSpPr bwMode="auto">
          <a:xfrm>
            <a:off x="7086600" y="6477000"/>
            <a:ext cx="304800" cy="304800"/>
            <a:chOff x="4656" y="4032"/>
            <a:chExt cx="240" cy="240"/>
          </a:xfrm>
        </p:grpSpPr>
        <p:sp>
          <p:nvSpPr>
            <p:cNvPr id="157736" name="Oval 40"/>
            <p:cNvSpPr>
              <a:spLocks noChangeArrowheads="1"/>
            </p:cNvSpPr>
            <p:nvPr/>
          </p:nvSpPr>
          <p:spPr bwMode="auto">
            <a:xfrm>
              <a:off x="4800" y="4080"/>
              <a:ext cx="96" cy="9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57737" name="Oval 41"/>
            <p:cNvSpPr>
              <a:spLocks noChangeArrowheads="1"/>
            </p:cNvSpPr>
            <p:nvPr/>
          </p:nvSpPr>
          <p:spPr bwMode="auto">
            <a:xfrm>
              <a:off x="4656" y="4080"/>
              <a:ext cx="192" cy="192"/>
            </a:xfrm>
            <a:prstGeom prst="ellipse">
              <a:avLst/>
            </a:prstGeom>
            <a:solidFill>
              <a:srgbClr val="FF0000"/>
            </a:solidFill>
            <a:ln w="9525">
              <a:solidFill>
                <a:srgbClr val="333399"/>
              </a:solidFill>
              <a:round/>
              <a:headEnd/>
              <a:tailEnd/>
            </a:ln>
            <a:effectLst/>
          </p:spPr>
          <p:txBody>
            <a:bodyPr wrap="none" anchor="ctr"/>
            <a:lstStyle/>
            <a:p>
              <a:endParaRPr lang="en-US"/>
            </a:p>
          </p:txBody>
        </p:sp>
        <p:sp>
          <p:nvSpPr>
            <p:cNvPr id="157738" name="Oval 42"/>
            <p:cNvSpPr>
              <a:spLocks noChangeArrowheads="1"/>
            </p:cNvSpPr>
            <p:nvPr/>
          </p:nvSpPr>
          <p:spPr bwMode="auto">
            <a:xfrm>
              <a:off x="4656" y="4032"/>
              <a:ext cx="96" cy="96"/>
            </a:xfrm>
            <a:prstGeom prst="ellipse">
              <a:avLst/>
            </a:prstGeom>
            <a:solidFill>
              <a:schemeClr val="bg1"/>
            </a:solidFill>
            <a:ln w="9525">
              <a:solidFill>
                <a:schemeClr val="tx1"/>
              </a:solidFill>
              <a:round/>
              <a:headEnd/>
              <a:tailEnd/>
            </a:ln>
            <a:effectLst/>
          </p:spPr>
          <p:txBody>
            <a:bodyPr wrap="none" anchor="ctr"/>
            <a:lstStyle/>
            <a:p>
              <a:endParaRPr lang="en-US"/>
            </a:p>
          </p:txBody>
        </p:sp>
      </p:grpSp>
      <p:sp>
        <p:nvSpPr>
          <p:cNvPr id="157739" name="Line 43"/>
          <p:cNvSpPr>
            <a:spLocks noChangeShapeType="1"/>
          </p:cNvSpPr>
          <p:nvPr/>
        </p:nvSpPr>
        <p:spPr bwMode="auto">
          <a:xfrm>
            <a:off x="5562600" y="533400"/>
            <a:ext cx="228600" cy="0"/>
          </a:xfrm>
          <a:prstGeom prst="line">
            <a:avLst/>
          </a:prstGeom>
          <a:noFill/>
          <a:ln w="9525">
            <a:solidFill>
              <a:srgbClr val="000080"/>
            </a:solidFill>
            <a:miter lim="800000"/>
            <a:headEnd/>
            <a:tailEnd/>
          </a:ln>
          <a:effectLst/>
        </p:spPr>
        <p:txBody>
          <a:bodyPr wrap="none"/>
          <a:lstStyle/>
          <a:p>
            <a:endParaRPr lang="en-US"/>
          </a:p>
        </p:txBody>
      </p:sp>
      <p:sp>
        <p:nvSpPr>
          <p:cNvPr id="157740" name="Line 44"/>
          <p:cNvSpPr>
            <a:spLocks noChangeShapeType="1"/>
          </p:cNvSpPr>
          <p:nvPr/>
        </p:nvSpPr>
        <p:spPr bwMode="auto">
          <a:xfrm>
            <a:off x="5562600" y="1828800"/>
            <a:ext cx="228600" cy="0"/>
          </a:xfrm>
          <a:prstGeom prst="line">
            <a:avLst/>
          </a:prstGeom>
          <a:noFill/>
          <a:ln w="9525">
            <a:solidFill>
              <a:srgbClr val="000080"/>
            </a:solidFill>
            <a:miter lim="800000"/>
            <a:headEnd/>
            <a:tailEnd/>
          </a:ln>
          <a:effectLst/>
        </p:spPr>
        <p:txBody>
          <a:bodyPr wrap="none"/>
          <a:lstStyle/>
          <a:p>
            <a:endParaRPr lang="en-US"/>
          </a:p>
        </p:txBody>
      </p:sp>
      <p:sp>
        <p:nvSpPr>
          <p:cNvPr id="157741" name="Line 45"/>
          <p:cNvSpPr>
            <a:spLocks noChangeShapeType="1"/>
          </p:cNvSpPr>
          <p:nvPr/>
        </p:nvSpPr>
        <p:spPr bwMode="auto">
          <a:xfrm>
            <a:off x="5562600" y="2438400"/>
            <a:ext cx="228600" cy="0"/>
          </a:xfrm>
          <a:prstGeom prst="line">
            <a:avLst/>
          </a:prstGeom>
          <a:noFill/>
          <a:ln w="9525">
            <a:solidFill>
              <a:srgbClr val="000080"/>
            </a:solidFill>
            <a:miter lim="800000"/>
            <a:headEnd/>
            <a:tailEnd/>
          </a:ln>
          <a:effectLst/>
        </p:spPr>
        <p:txBody>
          <a:bodyPr wrap="none"/>
          <a:lstStyle/>
          <a:p>
            <a:endParaRPr lang="en-US"/>
          </a:p>
        </p:txBody>
      </p:sp>
      <p:sp>
        <p:nvSpPr>
          <p:cNvPr id="157742" name="Line 46"/>
          <p:cNvSpPr>
            <a:spLocks noChangeShapeType="1"/>
          </p:cNvSpPr>
          <p:nvPr/>
        </p:nvSpPr>
        <p:spPr bwMode="auto">
          <a:xfrm>
            <a:off x="5562600" y="2743200"/>
            <a:ext cx="228600" cy="0"/>
          </a:xfrm>
          <a:prstGeom prst="line">
            <a:avLst/>
          </a:prstGeom>
          <a:noFill/>
          <a:ln w="9525">
            <a:solidFill>
              <a:srgbClr val="000080"/>
            </a:solidFill>
            <a:miter lim="800000"/>
            <a:headEnd/>
            <a:tailEnd/>
          </a:ln>
          <a:effectLst/>
        </p:spPr>
        <p:txBody>
          <a:bodyPr wrap="none"/>
          <a:lstStyle/>
          <a:p>
            <a:endParaRPr lang="en-US"/>
          </a:p>
        </p:txBody>
      </p:sp>
      <p:sp>
        <p:nvSpPr>
          <p:cNvPr id="157743" name="Line 47"/>
          <p:cNvSpPr>
            <a:spLocks noChangeShapeType="1"/>
          </p:cNvSpPr>
          <p:nvPr/>
        </p:nvSpPr>
        <p:spPr bwMode="auto">
          <a:xfrm>
            <a:off x="5562600" y="2971800"/>
            <a:ext cx="228600" cy="0"/>
          </a:xfrm>
          <a:prstGeom prst="line">
            <a:avLst/>
          </a:prstGeom>
          <a:noFill/>
          <a:ln w="9525">
            <a:solidFill>
              <a:srgbClr val="000080"/>
            </a:solidFill>
            <a:miter lim="800000"/>
            <a:headEnd/>
            <a:tailEnd/>
          </a:ln>
          <a:effectLst/>
        </p:spPr>
        <p:txBody>
          <a:bodyPr wrap="none"/>
          <a:lstStyle/>
          <a:p>
            <a:endParaRPr lang="en-US"/>
          </a:p>
        </p:txBody>
      </p:sp>
      <p:sp>
        <p:nvSpPr>
          <p:cNvPr id="157744" name="Line 48"/>
          <p:cNvSpPr>
            <a:spLocks noChangeShapeType="1"/>
          </p:cNvSpPr>
          <p:nvPr/>
        </p:nvSpPr>
        <p:spPr bwMode="auto">
          <a:xfrm>
            <a:off x="5562600" y="4343400"/>
            <a:ext cx="228600" cy="0"/>
          </a:xfrm>
          <a:prstGeom prst="line">
            <a:avLst/>
          </a:prstGeom>
          <a:noFill/>
          <a:ln w="9525">
            <a:solidFill>
              <a:srgbClr val="000080"/>
            </a:solidFill>
            <a:miter lim="800000"/>
            <a:headEnd/>
            <a:tailEnd/>
          </a:ln>
          <a:effectLst/>
        </p:spPr>
        <p:txBody>
          <a:bodyPr wrap="none"/>
          <a:lstStyle/>
          <a:p>
            <a:endParaRPr lang="en-US"/>
          </a:p>
        </p:txBody>
      </p:sp>
      <p:sp>
        <p:nvSpPr>
          <p:cNvPr id="157745" name="Line 49"/>
          <p:cNvSpPr>
            <a:spLocks noChangeShapeType="1"/>
          </p:cNvSpPr>
          <p:nvPr/>
        </p:nvSpPr>
        <p:spPr bwMode="auto">
          <a:xfrm>
            <a:off x="5562600" y="5791200"/>
            <a:ext cx="228600" cy="0"/>
          </a:xfrm>
          <a:prstGeom prst="line">
            <a:avLst/>
          </a:prstGeom>
          <a:noFill/>
          <a:ln w="9525">
            <a:solidFill>
              <a:srgbClr val="000080"/>
            </a:solidFill>
            <a:miter lim="800000"/>
            <a:headEnd/>
            <a:tailEnd/>
          </a:ln>
          <a:effectLst/>
        </p:spPr>
        <p:txBody>
          <a:bodyPr wrap="none"/>
          <a:lstStyle/>
          <a:p>
            <a:endParaRPr lang="en-US"/>
          </a:p>
        </p:txBody>
      </p:sp>
      <p:sp>
        <p:nvSpPr>
          <p:cNvPr id="157746" name="Line 50"/>
          <p:cNvSpPr>
            <a:spLocks noChangeShapeType="1"/>
          </p:cNvSpPr>
          <p:nvPr/>
        </p:nvSpPr>
        <p:spPr bwMode="auto">
          <a:xfrm>
            <a:off x="5562600" y="6172200"/>
            <a:ext cx="228600" cy="0"/>
          </a:xfrm>
          <a:prstGeom prst="line">
            <a:avLst/>
          </a:prstGeom>
          <a:noFill/>
          <a:ln w="9525">
            <a:solidFill>
              <a:srgbClr val="000080"/>
            </a:solidFill>
            <a:miter lim="800000"/>
            <a:headEnd/>
            <a:tailEnd/>
          </a:ln>
          <a:effectLst/>
        </p:spPr>
        <p:txBody>
          <a:bodyPr wrap="none"/>
          <a:lstStyle/>
          <a:p>
            <a:endParaRPr lang="en-US"/>
          </a:p>
        </p:txBody>
      </p:sp>
      <p:sp>
        <p:nvSpPr>
          <p:cNvPr id="157747" name="Line 51"/>
          <p:cNvSpPr>
            <a:spLocks noChangeShapeType="1"/>
          </p:cNvSpPr>
          <p:nvPr/>
        </p:nvSpPr>
        <p:spPr bwMode="auto">
          <a:xfrm>
            <a:off x="5562600" y="6324600"/>
            <a:ext cx="228600" cy="0"/>
          </a:xfrm>
          <a:prstGeom prst="line">
            <a:avLst/>
          </a:prstGeom>
          <a:noFill/>
          <a:ln w="9525">
            <a:solidFill>
              <a:srgbClr val="000080"/>
            </a:solidFill>
            <a:miter lim="800000"/>
            <a:headEnd/>
            <a:tailEnd/>
          </a:ln>
          <a:effectLst/>
        </p:spPr>
        <p:txBody>
          <a:bodyPr wrap="none"/>
          <a:lstStyle/>
          <a:p>
            <a:endParaRPr lang="en-US"/>
          </a:p>
        </p:txBody>
      </p:sp>
      <p:sp>
        <p:nvSpPr>
          <p:cNvPr id="157748" name="Line 52"/>
          <p:cNvSpPr>
            <a:spLocks noChangeShapeType="1"/>
          </p:cNvSpPr>
          <p:nvPr/>
        </p:nvSpPr>
        <p:spPr bwMode="auto">
          <a:xfrm>
            <a:off x="5334000" y="6400800"/>
            <a:ext cx="228600" cy="0"/>
          </a:xfrm>
          <a:prstGeom prst="line">
            <a:avLst/>
          </a:prstGeom>
          <a:noFill/>
          <a:ln w="9525">
            <a:solidFill>
              <a:srgbClr val="000080"/>
            </a:solidFill>
            <a:miter lim="800000"/>
            <a:headEnd/>
            <a:tailEnd/>
          </a:ln>
          <a:effectLst/>
        </p:spPr>
        <p:txBody>
          <a:bodyPr wrap="none"/>
          <a:lstStyle/>
          <a:p>
            <a:endParaRPr lang="en-US"/>
          </a:p>
        </p:txBody>
      </p:sp>
      <p:sp>
        <p:nvSpPr>
          <p:cNvPr id="157749" name="Text Box 53"/>
          <p:cNvSpPr txBox="1">
            <a:spLocks noChangeArrowheads="1"/>
          </p:cNvSpPr>
          <p:nvPr/>
        </p:nvSpPr>
        <p:spPr bwMode="auto">
          <a:xfrm>
            <a:off x="4516438" y="1524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24</a:t>
            </a:r>
            <a:r>
              <a:rPr lang="en-US" sz="1400"/>
              <a:t> g</a:t>
            </a:r>
          </a:p>
        </p:txBody>
      </p:sp>
      <p:sp>
        <p:nvSpPr>
          <p:cNvPr id="157750" name="Text Box 54"/>
          <p:cNvSpPr txBox="1">
            <a:spLocks noChangeArrowheads="1"/>
          </p:cNvSpPr>
          <p:nvPr/>
        </p:nvSpPr>
        <p:spPr bwMode="auto">
          <a:xfrm>
            <a:off x="4516438" y="457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21</a:t>
            </a:r>
            <a:r>
              <a:rPr lang="en-US" sz="1400"/>
              <a:t> g</a:t>
            </a:r>
          </a:p>
        </p:txBody>
      </p:sp>
      <p:sp>
        <p:nvSpPr>
          <p:cNvPr id="157751" name="Text Box 55"/>
          <p:cNvSpPr txBox="1">
            <a:spLocks noChangeArrowheads="1"/>
          </p:cNvSpPr>
          <p:nvPr/>
        </p:nvSpPr>
        <p:spPr bwMode="auto">
          <a:xfrm>
            <a:off x="4516438" y="838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18</a:t>
            </a:r>
            <a:r>
              <a:rPr lang="en-US" sz="1400"/>
              <a:t> g</a:t>
            </a:r>
          </a:p>
        </p:txBody>
      </p:sp>
      <p:sp>
        <p:nvSpPr>
          <p:cNvPr id="157752" name="Text Box 56"/>
          <p:cNvSpPr txBox="1">
            <a:spLocks noChangeArrowheads="1"/>
          </p:cNvSpPr>
          <p:nvPr/>
        </p:nvSpPr>
        <p:spPr bwMode="auto">
          <a:xfrm>
            <a:off x="4516438" y="1219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15</a:t>
            </a:r>
            <a:r>
              <a:rPr lang="en-US" sz="1400"/>
              <a:t> g</a:t>
            </a:r>
          </a:p>
        </p:txBody>
      </p:sp>
      <p:sp>
        <p:nvSpPr>
          <p:cNvPr id="157753" name="Text Box 57"/>
          <p:cNvSpPr txBox="1">
            <a:spLocks noChangeArrowheads="1"/>
          </p:cNvSpPr>
          <p:nvPr/>
        </p:nvSpPr>
        <p:spPr bwMode="auto">
          <a:xfrm>
            <a:off x="4516438" y="1600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12</a:t>
            </a:r>
            <a:r>
              <a:rPr lang="en-US" sz="1400"/>
              <a:t> g</a:t>
            </a:r>
          </a:p>
        </p:txBody>
      </p:sp>
      <p:sp>
        <p:nvSpPr>
          <p:cNvPr id="157754" name="Text Box 58"/>
          <p:cNvSpPr txBox="1">
            <a:spLocks noChangeArrowheads="1"/>
          </p:cNvSpPr>
          <p:nvPr/>
        </p:nvSpPr>
        <p:spPr bwMode="auto">
          <a:xfrm>
            <a:off x="4516438" y="1981200"/>
            <a:ext cx="650875"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9</a:t>
            </a:r>
            <a:r>
              <a:rPr lang="en-US" sz="1400"/>
              <a:t>  g</a:t>
            </a:r>
          </a:p>
        </p:txBody>
      </p:sp>
      <p:sp>
        <p:nvSpPr>
          <p:cNvPr id="157755" name="Text Box 59"/>
          <p:cNvSpPr txBox="1">
            <a:spLocks noChangeArrowheads="1"/>
          </p:cNvSpPr>
          <p:nvPr/>
        </p:nvSpPr>
        <p:spPr bwMode="auto">
          <a:xfrm>
            <a:off x="4516438" y="2362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6  </a:t>
            </a:r>
            <a:r>
              <a:rPr lang="en-US" sz="1400"/>
              <a:t> g</a:t>
            </a:r>
          </a:p>
        </p:txBody>
      </p:sp>
      <p:sp>
        <p:nvSpPr>
          <p:cNvPr id="157756" name="Text Box 60"/>
          <p:cNvSpPr txBox="1">
            <a:spLocks noChangeArrowheads="1"/>
          </p:cNvSpPr>
          <p:nvPr/>
        </p:nvSpPr>
        <p:spPr bwMode="auto">
          <a:xfrm>
            <a:off x="4516438" y="2743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3  </a:t>
            </a:r>
            <a:r>
              <a:rPr lang="en-US" sz="1400"/>
              <a:t> g</a:t>
            </a:r>
          </a:p>
        </p:txBody>
      </p:sp>
      <p:sp>
        <p:nvSpPr>
          <p:cNvPr id="157757" name="Text Box 61"/>
          <p:cNvSpPr txBox="1">
            <a:spLocks noChangeArrowheads="1"/>
          </p:cNvSpPr>
          <p:nvPr/>
        </p:nvSpPr>
        <p:spPr bwMode="auto">
          <a:xfrm>
            <a:off x="4516438" y="3124200"/>
            <a:ext cx="6651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0  </a:t>
            </a:r>
            <a:r>
              <a:rPr lang="en-US" sz="1400"/>
              <a:t> g</a:t>
            </a:r>
          </a:p>
        </p:txBody>
      </p:sp>
      <p:sp>
        <p:nvSpPr>
          <p:cNvPr id="157758" name="Text Box 62"/>
          <p:cNvSpPr txBox="1">
            <a:spLocks noChangeArrowheads="1"/>
          </p:cNvSpPr>
          <p:nvPr/>
        </p:nvSpPr>
        <p:spPr bwMode="auto">
          <a:xfrm>
            <a:off x="4516438" y="3505200"/>
            <a:ext cx="6397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-3</a:t>
            </a:r>
            <a:r>
              <a:rPr lang="en-US" sz="1400"/>
              <a:t> g</a:t>
            </a:r>
          </a:p>
        </p:txBody>
      </p:sp>
      <p:sp>
        <p:nvSpPr>
          <p:cNvPr id="157759" name="Text Box 63"/>
          <p:cNvSpPr txBox="1">
            <a:spLocks noChangeArrowheads="1"/>
          </p:cNvSpPr>
          <p:nvPr/>
        </p:nvSpPr>
        <p:spPr bwMode="auto">
          <a:xfrm>
            <a:off x="4516438" y="3962400"/>
            <a:ext cx="6397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-6</a:t>
            </a:r>
            <a:r>
              <a:rPr lang="en-US" sz="1400"/>
              <a:t> g</a:t>
            </a:r>
          </a:p>
        </p:txBody>
      </p:sp>
      <p:sp>
        <p:nvSpPr>
          <p:cNvPr id="157760" name="Text Box 64"/>
          <p:cNvSpPr txBox="1">
            <a:spLocks noChangeArrowheads="1"/>
          </p:cNvSpPr>
          <p:nvPr/>
        </p:nvSpPr>
        <p:spPr bwMode="auto">
          <a:xfrm>
            <a:off x="4516438" y="4343400"/>
            <a:ext cx="6397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-9</a:t>
            </a:r>
            <a:r>
              <a:rPr lang="en-US" sz="1400"/>
              <a:t> g</a:t>
            </a:r>
          </a:p>
        </p:txBody>
      </p:sp>
      <p:sp>
        <p:nvSpPr>
          <p:cNvPr id="157761" name="Text Box 65"/>
          <p:cNvSpPr txBox="1">
            <a:spLocks noChangeArrowheads="1"/>
          </p:cNvSpPr>
          <p:nvPr/>
        </p:nvSpPr>
        <p:spPr bwMode="auto">
          <a:xfrm>
            <a:off x="4516438" y="4724400"/>
            <a:ext cx="7032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-12</a:t>
            </a:r>
            <a:r>
              <a:rPr lang="en-US" sz="1400"/>
              <a:t> g</a:t>
            </a:r>
          </a:p>
        </p:txBody>
      </p:sp>
      <p:sp>
        <p:nvSpPr>
          <p:cNvPr id="157762" name="Text Box 66"/>
          <p:cNvSpPr txBox="1">
            <a:spLocks noChangeArrowheads="1"/>
          </p:cNvSpPr>
          <p:nvPr/>
        </p:nvSpPr>
        <p:spPr bwMode="auto">
          <a:xfrm>
            <a:off x="4516438" y="5181600"/>
            <a:ext cx="7032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-15</a:t>
            </a:r>
            <a:r>
              <a:rPr lang="en-US" sz="1400"/>
              <a:t> g</a:t>
            </a:r>
          </a:p>
        </p:txBody>
      </p:sp>
      <p:sp>
        <p:nvSpPr>
          <p:cNvPr id="157763" name="Text Box 67"/>
          <p:cNvSpPr txBox="1">
            <a:spLocks noChangeArrowheads="1"/>
          </p:cNvSpPr>
          <p:nvPr/>
        </p:nvSpPr>
        <p:spPr bwMode="auto">
          <a:xfrm>
            <a:off x="4516438" y="5562600"/>
            <a:ext cx="7032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-18</a:t>
            </a:r>
            <a:r>
              <a:rPr lang="en-US" sz="1400"/>
              <a:t> g</a:t>
            </a:r>
          </a:p>
        </p:txBody>
      </p:sp>
      <p:sp>
        <p:nvSpPr>
          <p:cNvPr id="157764" name="Text Box 68"/>
          <p:cNvSpPr txBox="1">
            <a:spLocks noChangeArrowheads="1"/>
          </p:cNvSpPr>
          <p:nvPr/>
        </p:nvSpPr>
        <p:spPr bwMode="auto">
          <a:xfrm>
            <a:off x="4516438" y="5943600"/>
            <a:ext cx="7032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-21</a:t>
            </a:r>
            <a:r>
              <a:rPr lang="en-US" sz="1400"/>
              <a:t> g</a:t>
            </a:r>
          </a:p>
        </p:txBody>
      </p:sp>
      <p:sp>
        <p:nvSpPr>
          <p:cNvPr id="157765" name="Text Box 69"/>
          <p:cNvSpPr txBox="1">
            <a:spLocks noChangeArrowheads="1"/>
          </p:cNvSpPr>
          <p:nvPr/>
        </p:nvSpPr>
        <p:spPr bwMode="auto">
          <a:xfrm>
            <a:off x="4516438" y="6248400"/>
            <a:ext cx="703262" cy="304800"/>
          </a:xfrm>
          <a:prstGeom prst="rect">
            <a:avLst/>
          </a:prstGeom>
          <a:noFill/>
          <a:ln w="9525">
            <a:noFill/>
            <a:miter lim="800000"/>
            <a:headEnd/>
            <a:tailEnd/>
          </a:ln>
          <a:effectLst/>
        </p:spPr>
        <p:txBody>
          <a:bodyPr wrap="none">
            <a:spAutoFit/>
          </a:bodyPr>
          <a:lstStyle/>
          <a:p>
            <a:pPr eaLnBrk="1" hangingPunct="1"/>
            <a:r>
              <a:rPr lang="en-US" sz="1400"/>
              <a:t>10</a:t>
            </a:r>
            <a:r>
              <a:rPr lang="en-US" sz="1400" baseline="30000"/>
              <a:t>-24</a:t>
            </a:r>
            <a:r>
              <a:rPr lang="en-US" sz="1400"/>
              <a:t> g</a:t>
            </a:r>
          </a:p>
        </p:txBody>
      </p:sp>
      <p:grpSp>
        <p:nvGrpSpPr>
          <p:cNvPr id="157766" name="Group 70"/>
          <p:cNvGrpSpPr>
            <a:grpSpLocks/>
          </p:cNvGrpSpPr>
          <p:nvPr/>
        </p:nvGrpSpPr>
        <p:grpSpPr bwMode="auto">
          <a:xfrm>
            <a:off x="3197225" y="1905000"/>
            <a:ext cx="820738" cy="3917950"/>
            <a:chOff x="2014" y="1200"/>
            <a:chExt cx="517" cy="2468"/>
          </a:xfrm>
        </p:grpSpPr>
        <p:sp>
          <p:nvSpPr>
            <p:cNvPr id="157767" name="Text Box 71"/>
            <p:cNvSpPr txBox="1">
              <a:spLocks noChangeArrowheads="1"/>
            </p:cNvSpPr>
            <p:nvPr/>
          </p:nvSpPr>
          <p:spPr bwMode="auto">
            <a:xfrm>
              <a:off x="2014" y="1200"/>
              <a:ext cx="482" cy="288"/>
            </a:xfrm>
            <a:prstGeom prst="rect">
              <a:avLst/>
            </a:prstGeom>
            <a:noFill/>
            <a:ln w="9525">
              <a:noFill/>
              <a:miter lim="800000"/>
              <a:headEnd/>
              <a:tailEnd/>
            </a:ln>
            <a:effectLst/>
          </p:spPr>
          <p:txBody>
            <a:bodyPr wrap="none">
              <a:spAutoFit/>
            </a:bodyPr>
            <a:lstStyle/>
            <a:p>
              <a:pPr eaLnBrk="1" hangingPunct="1"/>
              <a:r>
                <a:rPr lang="en-US" sz="1600" b="0"/>
                <a:t>Giga-</a:t>
              </a:r>
              <a:r>
                <a:rPr lang="en-US" sz="2400" b="0"/>
                <a:t> </a:t>
              </a:r>
            </a:p>
          </p:txBody>
        </p:sp>
        <p:sp>
          <p:nvSpPr>
            <p:cNvPr id="157768" name="Text Box 72"/>
            <p:cNvSpPr txBox="1">
              <a:spLocks noChangeArrowheads="1"/>
            </p:cNvSpPr>
            <p:nvPr/>
          </p:nvSpPr>
          <p:spPr bwMode="auto">
            <a:xfrm>
              <a:off x="2017" y="1488"/>
              <a:ext cx="479" cy="212"/>
            </a:xfrm>
            <a:prstGeom prst="rect">
              <a:avLst/>
            </a:prstGeom>
            <a:noFill/>
            <a:ln w="9525">
              <a:noFill/>
              <a:miter lim="800000"/>
              <a:headEnd/>
              <a:tailEnd/>
            </a:ln>
            <a:effectLst/>
          </p:spPr>
          <p:txBody>
            <a:bodyPr wrap="none">
              <a:spAutoFit/>
            </a:bodyPr>
            <a:lstStyle/>
            <a:p>
              <a:pPr eaLnBrk="1" hangingPunct="1"/>
              <a:r>
                <a:rPr lang="en-US" sz="1600" b="0"/>
                <a:t>Mega-</a:t>
              </a:r>
            </a:p>
          </p:txBody>
        </p:sp>
        <p:sp>
          <p:nvSpPr>
            <p:cNvPr id="157769" name="Text Box 73"/>
            <p:cNvSpPr txBox="1">
              <a:spLocks noChangeArrowheads="1"/>
            </p:cNvSpPr>
            <p:nvPr/>
          </p:nvSpPr>
          <p:spPr bwMode="auto">
            <a:xfrm>
              <a:off x="2016" y="1728"/>
              <a:ext cx="401" cy="212"/>
            </a:xfrm>
            <a:prstGeom prst="rect">
              <a:avLst/>
            </a:prstGeom>
            <a:noFill/>
            <a:ln w="9525">
              <a:noFill/>
              <a:miter lim="800000"/>
              <a:headEnd/>
              <a:tailEnd/>
            </a:ln>
            <a:effectLst/>
          </p:spPr>
          <p:txBody>
            <a:bodyPr wrap="none">
              <a:spAutoFit/>
            </a:bodyPr>
            <a:lstStyle/>
            <a:p>
              <a:pPr eaLnBrk="1" hangingPunct="1"/>
              <a:r>
                <a:rPr lang="en-US" sz="1600">
                  <a:effectLst>
                    <a:outerShdw blurRad="38100" dist="38100" dir="2700000" algn="tl">
                      <a:srgbClr val="C0C0C0"/>
                    </a:outerShdw>
                  </a:effectLst>
                </a:rPr>
                <a:t>Kilo-</a:t>
              </a:r>
            </a:p>
          </p:txBody>
        </p:sp>
        <p:sp>
          <p:nvSpPr>
            <p:cNvPr id="157770" name="Text Box 74"/>
            <p:cNvSpPr txBox="1">
              <a:spLocks noChangeArrowheads="1"/>
            </p:cNvSpPr>
            <p:nvPr/>
          </p:nvSpPr>
          <p:spPr bwMode="auto">
            <a:xfrm>
              <a:off x="2016" y="1968"/>
              <a:ext cx="393" cy="212"/>
            </a:xfrm>
            <a:prstGeom prst="rect">
              <a:avLst/>
            </a:prstGeom>
            <a:noFill/>
            <a:ln w="9525">
              <a:noFill/>
              <a:miter lim="800000"/>
              <a:headEnd/>
              <a:tailEnd/>
            </a:ln>
            <a:effectLst/>
          </p:spPr>
          <p:txBody>
            <a:bodyPr wrap="none">
              <a:spAutoFit/>
            </a:bodyPr>
            <a:lstStyle/>
            <a:p>
              <a:pPr eaLnBrk="1" hangingPunct="1"/>
              <a:r>
                <a:rPr lang="en-US" sz="1600" b="0"/>
                <a:t>base</a:t>
              </a:r>
            </a:p>
          </p:txBody>
        </p:sp>
        <p:sp>
          <p:nvSpPr>
            <p:cNvPr id="157771" name="Text Box 75"/>
            <p:cNvSpPr txBox="1">
              <a:spLocks noChangeArrowheads="1"/>
            </p:cNvSpPr>
            <p:nvPr/>
          </p:nvSpPr>
          <p:spPr bwMode="auto">
            <a:xfrm>
              <a:off x="2016" y="2160"/>
              <a:ext cx="417" cy="212"/>
            </a:xfrm>
            <a:prstGeom prst="rect">
              <a:avLst/>
            </a:prstGeom>
            <a:noFill/>
            <a:ln w="9525">
              <a:noFill/>
              <a:miter lim="800000"/>
              <a:headEnd/>
              <a:tailEnd/>
            </a:ln>
            <a:effectLst/>
          </p:spPr>
          <p:txBody>
            <a:bodyPr wrap="none">
              <a:spAutoFit/>
            </a:bodyPr>
            <a:lstStyle/>
            <a:p>
              <a:pPr eaLnBrk="1" hangingPunct="1"/>
              <a:r>
                <a:rPr lang="en-US" sz="1600">
                  <a:effectLst>
                    <a:outerShdw blurRad="38100" dist="38100" dir="2700000" algn="tl">
                      <a:srgbClr val="C0C0C0"/>
                    </a:outerShdw>
                  </a:effectLst>
                </a:rPr>
                <a:t>milli-</a:t>
              </a:r>
            </a:p>
          </p:txBody>
        </p:sp>
        <p:sp>
          <p:nvSpPr>
            <p:cNvPr id="157772" name="Text Box 76"/>
            <p:cNvSpPr txBox="1">
              <a:spLocks noChangeArrowheads="1"/>
            </p:cNvSpPr>
            <p:nvPr/>
          </p:nvSpPr>
          <p:spPr bwMode="auto">
            <a:xfrm>
              <a:off x="2024" y="2476"/>
              <a:ext cx="472" cy="212"/>
            </a:xfrm>
            <a:prstGeom prst="rect">
              <a:avLst/>
            </a:prstGeom>
            <a:noFill/>
            <a:ln w="9525">
              <a:noFill/>
              <a:miter lim="800000"/>
              <a:headEnd/>
              <a:tailEnd/>
            </a:ln>
            <a:effectLst/>
          </p:spPr>
          <p:txBody>
            <a:bodyPr wrap="none">
              <a:spAutoFit/>
            </a:bodyPr>
            <a:lstStyle/>
            <a:p>
              <a:pPr eaLnBrk="1" hangingPunct="1"/>
              <a:r>
                <a:rPr lang="en-US" sz="1600" b="0"/>
                <a:t>micro-</a:t>
              </a:r>
            </a:p>
          </p:txBody>
        </p:sp>
        <p:sp>
          <p:nvSpPr>
            <p:cNvPr id="157773" name="Text Box 77"/>
            <p:cNvSpPr txBox="1">
              <a:spLocks noChangeArrowheads="1"/>
            </p:cNvSpPr>
            <p:nvPr/>
          </p:nvSpPr>
          <p:spPr bwMode="auto">
            <a:xfrm>
              <a:off x="2016" y="2688"/>
              <a:ext cx="443" cy="212"/>
            </a:xfrm>
            <a:prstGeom prst="rect">
              <a:avLst/>
            </a:prstGeom>
            <a:noFill/>
            <a:ln w="9525">
              <a:noFill/>
              <a:miter lim="800000"/>
              <a:headEnd/>
              <a:tailEnd/>
            </a:ln>
            <a:effectLst/>
          </p:spPr>
          <p:txBody>
            <a:bodyPr wrap="none">
              <a:spAutoFit/>
            </a:bodyPr>
            <a:lstStyle/>
            <a:p>
              <a:pPr eaLnBrk="1" hangingPunct="1"/>
              <a:r>
                <a:rPr lang="en-US" sz="1600" b="0"/>
                <a:t>nano-</a:t>
              </a:r>
            </a:p>
          </p:txBody>
        </p:sp>
        <p:sp>
          <p:nvSpPr>
            <p:cNvPr id="157774" name="Text Box 78"/>
            <p:cNvSpPr txBox="1">
              <a:spLocks noChangeArrowheads="1"/>
            </p:cNvSpPr>
            <p:nvPr/>
          </p:nvSpPr>
          <p:spPr bwMode="auto">
            <a:xfrm>
              <a:off x="2016" y="2928"/>
              <a:ext cx="393" cy="212"/>
            </a:xfrm>
            <a:prstGeom prst="rect">
              <a:avLst/>
            </a:prstGeom>
            <a:noFill/>
            <a:ln w="9525">
              <a:noFill/>
              <a:miter lim="800000"/>
              <a:headEnd/>
              <a:tailEnd/>
            </a:ln>
            <a:effectLst/>
          </p:spPr>
          <p:txBody>
            <a:bodyPr wrap="none">
              <a:spAutoFit/>
            </a:bodyPr>
            <a:lstStyle/>
            <a:p>
              <a:pPr eaLnBrk="1" hangingPunct="1"/>
              <a:r>
                <a:rPr lang="en-US" sz="1600" b="0"/>
                <a:t>pico-</a:t>
              </a:r>
            </a:p>
          </p:txBody>
        </p:sp>
        <p:sp>
          <p:nvSpPr>
            <p:cNvPr id="157775" name="Text Box 79"/>
            <p:cNvSpPr txBox="1">
              <a:spLocks noChangeArrowheads="1"/>
            </p:cNvSpPr>
            <p:nvPr/>
          </p:nvSpPr>
          <p:spPr bwMode="auto">
            <a:xfrm>
              <a:off x="2016" y="3216"/>
              <a:ext cx="480" cy="212"/>
            </a:xfrm>
            <a:prstGeom prst="rect">
              <a:avLst/>
            </a:prstGeom>
            <a:noFill/>
            <a:ln w="9525">
              <a:noFill/>
              <a:miter lim="800000"/>
              <a:headEnd/>
              <a:tailEnd/>
            </a:ln>
            <a:effectLst/>
          </p:spPr>
          <p:txBody>
            <a:bodyPr wrap="none">
              <a:spAutoFit/>
            </a:bodyPr>
            <a:lstStyle/>
            <a:p>
              <a:pPr eaLnBrk="1" hangingPunct="1"/>
              <a:r>
                <a:rPr lang="en-US" sz="1600" b="0"/>
                <a:t>femto-</a:t>
              </a:r>
            </a:p>
          </p:txBody>
        </p:sp>
        <p:sp>
          <p:nvSpPr>
            <p:cNvPr id="157776" name="Text Box 80"/>
            <p:cNvSpPr txBox="1">
              <a:spLocks noChangeArrowheads="1"/>
            </p:cNvSpPr>
            <p:nvPr/>
          </p:nvSpPr>
          <p:spPr bwMode="auto">
            <a:xfrm>
              <a:off x="2016" y="3456"/>
              <a:ext cx="515" cy="212"/>
            </a:xfrm>
            <a:prstGeom prst="rect">
              <a:avLst/>
            </a:prstGeom>
            <a:noFill/>
            <a:ln w="9525">
              <a:noFill/>
              <a:miter lim="800000"/>
              <a:headEnd/>
              <a:tailEnd/>
            </a:ln>
            <a:effectLst/>
          </p:spPr>
          <p:txBody>
            <a:bodyPr wrap="none">
              <a:spAutoFit/>
            </a:bodyPr>
            <a:lstStyle/>
            <a:p>
              <a:pPr eaLnBrk="1" hangingPunct="1"/>
              <a:r>
                <a:rPr lang="en-US" sz="1600" b="0"/>
                <a:t>atomo-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457200"/>
            <a:ext cx="7772400" cy="1143000"/>
          </a:xfrm>
        </p:spPr>
        <p:txBody>
          <a:bodyPr/>
          <a:lstStyle/>
          <a:p>
            <a:r>
              <a:rPr lang="en-US">
                <a:latin typeface="Arial" charset="0"/>
              </a:rPr>
              <a:t>SI-US Conversion Factors</a:t>
            </a:r>
          </a:p>
        </p:txBody>
      </p:sp>
      <p:sp>
        <p:nvSpPr>
          <p:cNvPr id="158723" name="Text Box 3"/>
          <p:cNvSpPr txBox="1">
            <a:spLocks noChangeArrowheads="1"/>
          </p:cNvSpPr>
          <p:nvPr/>
        </p:nvSpPr>
        <p:spPr bwMode="auto">
          <a:xfrm>
            <a:off x="1752600" y="1720850"/>
            <a:ext cx="4833938" cy="336550"/>
          </a:xfrm>
          <a:prstGeom prst="rect">
            <a:avLst/>
          </a:prstGeom>
          <a:noFill/>
          <a:ln w="9525">
            <a:noFill/>
            <a:miter lim="800000"/>
            <a:headEnd/>
            <a:tailEnd/>
          </a:ln>
          <a:effectLst/>
        </p:spPr>
        <p:txBody>
          <a:bodyPr wrap="none">
            <a:spAutoFit/>
          </a:bodyPr>
          <a:lstStyle/>
          <a:p>
            <a:pPr eaLnBrk="1" hangingPunct="1"/>
            <a:r>
              <a:rPr lang="en-US" sz="1600"/>
              <a:t>Relationship		Conversion Factors</a:t>
            </a:r>
          </a:p>
        </p:txBody>
      </p:sp>
      <p:sp>
        <p:nvSpPr>
          <p:cNvPr id="158724" name="Text Box 4"/>
          <p:cNvSpPr txBox="1">
            <a:spLocks noChangeArrowheads="1"/>
          </p:cNvSpPr>
          <p:nvPr/>
        </p:nvSpPr>
        <p:spPr bwMode="auto">
          <a:xfrm>
            <a:off x="685800" y="2330450"/>
            <a:ext cx="860425" cy="336550"/>
          </a:xfrm>
          <a:prstGeom prst="rect">
            <a:avLst/>
          </a:prstGeom>
          <a:noFill/>
          <a:ln w="9525">
            <a:noFill/>
            <a:miter lim="800000"/>
            <a:headEnd/>
            <a:tailEnd/>
          </a:ln>
          <a:effectLst/>
        </p:spPr>
        <p:txBody>
          <a:bodyPr wrap="none">
            <a:spAutoFit/>
          </a:bodyPr>
          <a:lstStyle/>
          <a:p>
            <a:pPr eaLnBrk="1" hangingPunct="1"/>
            <a:r>
              <a:rPr lang="en-US" sz="1600"/>
              <a:t>Length</a:t>
            </a:r>
          </a:p>
        </p:txBody>
      </p:sp>
      <p:sp>
        <p:nvSpPr>
          <p:cNvPr id="158725" name="Text Box 5"/>
          <p:cNvSpPr txBox="1">
            <a:spLocks noChangeArrowheads="1"/>
          </p:cNvSpPr>
          <p:nvPr/>
        </p:nvSpPr>
        <p:spPr bwMode="auto">
          <a:xfrm>
            <a:off x="682625" y="3473450"/>
            <a:ext cx="917575" cy="336550"/>
          </a:xfrm>
          <a:prstGeom prst="rect">
            <a:avLst/>
          </a:prstGeom>
          <a:noFill/>
          <a:ln w="9525">
            <a:noFill/>
            <a:miter lim="800000"/>
            <a:headEnd/>
            <a:tailEnd/>
          </a:ln>
          <a:effectLst/>
        </p:spPr>
        <p:txBody>
          <a:bodyPr wrap="none">
            <a:spAutoFit/>
          </a:bodyPr>
          <a:lstStyle/>
          <a:p>
            <a:pPr eaLnBrk="1" hangingPunct="1"/>
            <a:r>
              <a:rPr lang="en-US" sz="1600"/>
              <a:t>Volume</a:t>
            </a:r>
          </a:p>
        </p:txBody>
      </p:sp>
      <p:sp>
        <p:nvSpPr>
          <p:cNvPr id="158726" name="Text Box 6"/>
          <p:cNvSpPr txBox="1">
            <a:spLocks noChangeArrowheads="1"/>
          </p:cNvSpPr>
          <p:nvPr/>
        </p:nvSpPr>
        <p:spPr bwMode="auto">
          <a:xfrm>
            <a:off x="762000" y="5073650"/>
            <a:ext cx="692150" cy="336550"/>
          </a:xfrm>
          <a:prstGeom prst="rect">
            <a:avLst/>
          </a:prstGeom>
          <a:noFill/>
          <a:ln w="9525">
            <a:noFill/>
            <a:miter lim="800000"/>
            <a:headEnd/>
            <a:tailEnd/>
          </a:ln>
          <a:effectLst/>
        </p:spPr>
        <p:txBody>
          <a:bodyPr wrap="none">
            <a:spAutoFit/>
          </a:bodyPr>
          <a:lstStyle/>
          <a:p>
            <a:pPr eaLnBrk="1" hangingPunct="1"/>
            <a:r>
              <a:rPr lang="en-US" sz="1600"/>
              <a:t>Mass</a:t>
            </a:r>
          </a:p>
        </p:txBody>
      </p:sp>
      <p:sp>
        <p:nvSpPr>
          <p:cNvPr id="158727" name="Text Box 7"/>
          <p:cNvSpPr txBox="1">
            <a:spLocks noChangeArrowheads="1"/>
          </p:cNvSpPr>
          <p:nvPr/>
        </p:nvSpPr>
        <p:spPr bwMode="auto">
          <a:xfrm>
            <a:off x="1752600" y="2543175"/>
            <a:ext cx="1525588" cy="336550"/>
          </a:xfrm>
          <a:prstGeom prst="rect">
            <a:avLst/>
          </a:prstGeom>
          <a:noFill/>
          <a:ln w="9525">
            <a:noFill/>
            <a:miter lim="800000"/>
            <a:headEnd/>
            <a:tailEnd/>
          </a:ln>
          <a:effectLst/>
        </p:spPr>
        <p:txBody>
          <a:bodyPr wrap="none">
            <a:spAutoFit/>
          </a:bodyPr>
          <a:lstStyle/>
          <a:p>
            <a:pPr eaLnBrk="1" hangingPunct="1"/>
            <a:r>
              <a:rPr lang="en-US" sz="1600" b="0"/>
              <a:t>2.54 cm = 1 in.</a:t>
            </a:r>
          </a:p>
        </p:txBody>
      </p:sp>
      <p:sp>
        <p:nvSpPr>
          <p:cNvPr id="158728" name="Text Box 8"/>
          <p:cNvSpPr txBox="1">
            <a:spLocks noChangeArrowheads="1"/>
          </p:cNvSpPr>
          <p:nvPr/>
        </p:nvSpPr>
        <p:spPr bwMode="auto">
          <a:xfrm>
            <a:off x="1752600" y="3076575"/>
            <a:ext cx="1423988" cy="336550"/>
          </a:xfrm>
          <a:prstGeom prst="rect">
            <a:avLst/>
          </a:prstGeom>
          <a:noFill/>
          <a:ln w="9525">
            <a:noFill/>
            <a:miter lim="800000"/>
            <a:headEnd/>
            <a:tailEnd/>
          </a:ln>
          <a:effectLst/>
        </p:spPr>
        <p:txBody>
          <a:bodyPr wrap="none">
            <a:spAutoFit/>
          </a:bodyPr>
          <a:lstStyle/>
          <a:p>
            <a:pPr eaLnBrk="1" hangingPunct="1"/>
            <a:r>
              <a:rPr lang="en-US" sz="1600" b="0"/>
              <a:t>1 m = 39.4 in.</a:t>
            </a:r>
          </a:p>
        </p:txBody>
      </p:sp>
      <p:sp>
        <p:nvSpPr>
          <p:cNvPr id="158729" name="Text Box 9"/>
          <p:cNvSpPr txBox="1">
            <a:spLocks noChangeArrowheads="1"/>
          </p:cNvSpPr>
          <p:nvPr/>
        </p:nvSpPr>
        <p:spPr bwMode="auto">
          <a:xfrm>
            <a:off x="1752600" y="3822700"/>
            <a:ext cx="1435100" cy="336550"/>
          </a:xfrm>
          <a:prstGeom prst="rect">
            <a:avLst/>
          </a:prstGeom>
          <a:noFill/>
          <a:ln w="9525">
            <a:noFill/>
            <a:miter lim="800000"/>
            <a:headEnd/>
            <a:tailEnd/>
          </a:ln>
          <a:effectLst/>
        </p:spPr>
        <p:txBody>
          <a:bodyPr wrap="none">
            <a:spAutoFit/>
          </a:bodyPr>
          <a:lstStyle/>
          <a:p>
            <a:pPr eaLnBrk="1" hangingPunct="1"/>
            <a:r>
              <a:rPr lang="en-US" sz="1600" b="0"/>
              <a:t>946 mL = 1 qt</a:t>
            </a:r>
          </a:p>
        </p:txBody>
      </p:sp>
      <p:sp>
        <p:nvSpPr>
          <p:cNvPr id="158730" name="Text Box 10"/>
          <p:cNvSpPr txBox="1">
            <a:spLocks noChangeArrowheads="1"/>
          </p:cNvSpPr>
          <p:nvPr/>
        </p:nvSpPr>
        <p:spPr bwMode="auto">
          <a:xfrm>
            <a:off x="1752600" y="4432300"/>
            <a:ext cx="1322388" cy="336550"/>
          </a:xfrm>
          <a:prstGeom prst="rect">
            <a:avLst/>
          </a:prstGeom>
          <a:noFill/>
          <a:ln w="9525">
            <a:noFill/>
            <a:miter lim="800000"/>
            <a:headEnd/>
            <a:tailEnd/>
          </a:ln>
          <a:effectLst/>
        </p:spPr>
        <p:txBody>
          <a:bodyPr wrap="none">
            <a:spAutoFit/>
          </a:bodyPr>
          <a:lstStyle/>
          <a:p>
            <a:pPr eaLnBrk="1" hangingPunct="1"/>
            <a:r>
              <a:rPr lang="en-US" sz="1600" b="0"/>
              <a:t>1 L = 1.06 qt</a:t>
            </a:r>
          </a:p>
        </p:txBody>
      </p:sp>
      <p:sp>
        <p:nvSpPr>
          <p:cNvPr id="158731" name="Text Box 11"/>
          <p:cNvSpPr txBox="1">
            <a:spLocks noChangeArrowheads="1"/>
          </p:cNvSpPr>
          <p:nvPr/>
        </p:nvSpPr>
        <p:spPr bwMode="auto">
          <a:xfrm>
            <a:off x="1752600" y="5318125"/>
            <a:ext cx="1252538" cy="336550"/>
          </a:xfrm>
          <a:prstGeom prst="rect">
            <a:avLst/>
          </a:prstGeom>
          <a:noFill/>
          <a:ln w="9525">
            <a:noFill/>
            <a:miter lim="800000"/>
            <a:headEnd/>
            <a:tailEnd/>
          </a:ln>
          <a:effectLst/>
        </p:spPr>
        <p:txBody>
          <a:bodyPr wrap="none">
            <a:spAutoFit/>
          </a:bodyPr>
          <a:lstStyle/>
          <a:p>
            <a:pPr eaLnBrk="1" hangingPunct="1"/>
            <a:r>
              <a:rPr lang="en-US" sz="1600" b="0"/>
              <a:t>454 g = 1 lb</a:t>
            </a:r>
          </a:p>
        </p:txBody>
      </p:sp>
      <p:sp>
        <p:nvSpPr>
          <p:cNvPr id="158732" name="Text Box 12"/>
          <p:cNvSpPr txBox="1">
            <a:spLocks noChangeArrowheads="1"/>
          </p:cNvSpPr>
          <p:nvPr/>
        </p:nvSpPr>
        <p:spPr bwMode="auto">
          <a:xfrm>
            <a:off x="1752600" y="5851525"/>
            <a:ext cx="1411288" cy="336550"/>
          </a:xfrm>
          <a:prstGeom prst="rect">
            <a:avLst/>
          </a:prstGeom>
          <a:noFill/>
          <a:ln w="9525">
            <a:noFill/>
            <a:miter lim="800000"/>
            <a:headEnd/>
            <a:tailEnd/>
          </a:ln>
          <a:effectLst/>
        </p:spPr>
        <p:txBody>
          <a:bodyPr wrap="none">
            <a:spAutoFit/>
          </a:bodyPr>
          <a:lstStyle/>
          <a:p>
            <a:pPr eaLnBrk="1" hangingPunct="1"/>
            <a:r>
              <a:rPr lang="en-US" sz="1600" b="0"/>
              <a:t>1 kg = 2.20 lb</a:t>
            </a:r>
          </a:p>
        </p:txBody>
      </p:sp>
      <p:sp>
        <p:nvSpPr>
          <p:cNvPr id="158733" name="Text Box 13"/>
          <p:cNvSpPr txBox="1">
            <a:spLocks noChangeArrowheads="1"/>
          </p:cNvSpPr>
          <p:nvPr/>
        </p:nvSpPr>
        <p:spPr bwMode="auto">
          <a:xfrm>
            <a:off x="5867400" y="2435225"/>
            <a:ext cx="908050" cy="581025"/>
          </a:xfrm>
          <a:prstGeom prst="rect">
            <a:avLst/>
          </a:prstGeom>
          <a:noFill/>
          <a:ln w="9525">
            <a:noFill/>
            <a:miter lim="800000"/>
            <a:headEnd/>
            <a:tailEnd/>
          </a:ln>
          <a:effectLst/>
        </p:spPr>
        <p:txBody>
          <a:bodyPr wrap="none">
            <a:spAutoFit/>
          </a:bodyPr>
          <a:lstStyle/>
          <a:p>
            <a:pPr eaLnBrk="1" hangingPunct="1"/>
            <a:r>
              <a:rPr lang="en-US" sz="1600" b="0"/>
              <a:t>   1 in</a:t>
            </a:r>
          </a:p>
          <a:p>
            <a:pPr eaLnBrk="1" hangingPunct="1"/>
            <a:r>
              <a:rPr lang="en-US" sz="1600" b="0"/>
              <a:t>2.54 cm</a:t>
            </a:r>
          </a:p>
        </p:txBody>
      </p:sp>
      <p:sp>
        <p:nvSpPr>
          <p:cNvPr id="158734" name="Line 14"/>
          <p:cNvSpPr>
            <a:spLocks noChangeShapeType="1"/>
          </p:cNvSpPr>
          <p:nvPr/>
        </p:nvSpPr>
        <p:spPr bwMode="auto">
          <a:xfrm>
            <a:off x="5943600" y="2740025"/>
            <a:ext cx="762000" cy="0"/>
          </a:xfrm>
          <a:prstGeom prst="line">
            <a:avLst/>
          </a:prstGeom>
          <a:noFill/>
          <a:ln w="9525">
            <a:solidFill>
              <a:schemeClr val="tx1"/>
            </a:solidFill>
            <a:miter lim="800000"/>
            <a:headEnd/>
            <a:tailEnd/>
          </a:ln>
          <a:effectLst/>
        </p:spPr>
        <p:txBody>
          <a:bodyPr wrap="none"/>
          <a:lstStyle/>
          <a:p>
            <a:endParaRPr lang="en-US"/>
          </a:p>
        </p:txBody>
      </p:sp>
      <p:sp>
        <p:nvSpPr>
          <p:cNvPr id="158735" name="Text Box 15"/>
          <p:cNvSpPr txBox="1">
            <a:spLocks noChangeArrowheads="1"/>
          </p:cNvSpPr>
          <p:nvPr/>
        </p:nvSpPr>
        <p:spPr bwMode="auto">
          <a:xfrm>
            <a:off x="3886200" y="2771775"/>
            <a:ext cx="850900" cy="581025"/>
          </a:xfrm>
          <a:prstGeom prst="rect">
            <a:avLst/>
          </a:prstGeom>
          <a:noFill/>
          <a:ln w="9525">
            <a:noFill/>
            <a:miter lim="800000"/>
            <a:headEnd/>
            <a:tailEnd/>
          </a:ln>
          <a:effectLst/>
        </p:spPr>
        <p:txBody>
          <a:bodyPr wrap="none">
            <a:spAutoFit/>
          </a:bodyPr>
          <a:lstStyle/>
          <a:p>
            <a:pPr eaLnBrk="1" hangingPunct="1"/>
            <a:r>
              <a:rPr lang="en-US" sz="1600" b="0"/>
              <a:t> 39.4 in</a:t>
            </a:r>
          </a:p>
          <a:p>
            <a:pPr eaLnBrk="1" hangingPunct="1"/>
            <a:r>
              <a:rPr lang="en-US" sz="1600" b="0"/>
              <a:t>   1 m</a:t>
            </a:r>
          </a:p>
        </p:txBody>
      </p:sp>
      <p:sp>
        <p:nvSpPr>
          <p:cNvPr id="158736" name="Line 16"/>
          <p:cNvSpPr>
            <a:spLocks noChangeShapeType="1"/>
          </p:cNvSpPr>
          <p:nvPr/>
        </p:nvSpPr>
        <p:spPr bwMode="auto">
          <a:xfrm>
            <a:off x="3962400" y="3273425"/>
            <a:ext cx="762000" cy="0"/>
          </a:xfrm>
          <a:prstGeom prst="line">
            <a:avLst/>
          </a:prstGeom>
          <a:noFill/>
          <a:ln w="9525">
            <a:solidFill>
              <a:schemeClr val="tx1"/>
            </a:solidFill>
            <a:miter lim="800000"/>
            <a:headEnd/>
            <a:tailEnd/>
          </a:ln>
          <a:effectLst/>
        </p:spPr>
        <p:txBody>
          <a:bodyPr wrap="none"/>
          <a:lstStyle/>
          <a:p>
            <a:endParaRPr lang="en-US"/>
          </a:p>
        </p:txBody>
      </p:sp>
      <p:sp>
        <p:nvSpPr>
          <p:cNvPr id="158737" name="Text Box 17"/>
          <p:cNvSpPr txBox="1">
            <a:spLocks noChangeArrowheads="1"/>
          </p:cNvSpPr>
          <p:nvPr/>
        </p:nvSpPr>
        <p:spPr bwMode="auto">
          <a:xfrm>
            <a:off x="5867400" y="2771775"/>
            <a:ext cx="965200" cy="581025"/>
          </a:xfrm>
          <a:prstGeom prst="rect">
            <a:avLst/>
          </a:prstGeom>
          <a:noFill/>
          <a:ln w="9525">
            <a:noFill/>
            <a:miter lim="800000"/>
            <a:headEnd/>
            <a:tailEnd/>
          </a:ln>
          <a:effectLst/>
        </p:spPr>
        <p:txBody>
          <a:bodyPr wrap="none">
            <a:spAutoFit/>
          </a:bodyPr>
          <a:lstStyle/>
          <a:p>
            <a:pPr eaLnBrk="1" hangingPunct="1"/>
            <a:r>
              <a:rPr lang="en-US" sz="1600" b="0"/>
              <a:t>   1 m</a:t>
            </a:r>
          </a:p>
          <a:p>
            <a:pPr eaLnBrk="1" hangingPunct="1"/>
            <a:r>
              <a:rPr lang="en-US" sz="1600" b="0"/>
              <a:t>  39.4 in.</a:t>
            </a:r>
          </a:p>
        </p:txBody>
      </p:sp>
      <p:sp>
        <p:nvSpPr>
          <p:cNvPr id="158738" name="Line 18"/>
          <p:cNvSpPr>
            <a:spLocks noChangeShapeType="1"/>
          </p:cNvSpPr>
          <p:nvPr/>
        </p:nvSpPr>
        <p:spPr bwMode="auto">
          <a:xfrm>
            <a:off x="5943600" y="3273425"/>
            <a:ext cx="762000" cy="0"/>
          </a:xfrm>
          <a:prstGeom prst="line">
            <a:avLst/>
          </a:prstGeom>
          <a:noFill/>
          <a:ln w="9525">
            <a:solidFill>
              <a:schemeClr val="tx1"/>
            </a:solidFill>
            <a:miter lim="800000"/>
            <a:headEnd/>
            <a:tailEnd/>
          </a:ln>
          <a:effectLst/>
        </p:spPr>
        <p:txBody>
          <a:bodyPr wrap="none"/>
          <a:lstStyle/>
          <a:p>
            <a:endParaRPr lang="en-US"/>
          </a:p>
        </p:txBody>
      </p:sp>
      <p:sp>
        <p:nvSpPr>
          <p:cNvPr id="158739" name="Text Box 19"/>
          <p:cNvSpPr txBox="1">
            <a:spLocks noChangeArrowheads="1"/>
          </p:cNvSpPr>
          <p:nvPr/>
        </p:nvSpPr>
        <p:spPr bwMode="auto">
          <a:xfrm>
            <a:off x="3886200" y="3686175"/>
            <a:ext cx="862013" cy="581025"/>
          </a:xfrm>
          <a:prstGeom prst="rect">
            <a:avLst/>
          </a:prstGeom>
          <a:noFill/>
          <a:ln w="9525">
            <a:noFill/>
            <a:miter lim="800000"/>
            <a:headEnd/>
            <a:tailEnd/>
          </a:ln>
          <a:effectLst/>
        </p:spPr>
        <p:txBody>
          <a:bodyPr wrap="none">
            <a:spAutoFit/>
          </a:bodyPr>
          <a:lstStyle/>
          <a:p>
            <a:pPr eaLnBrk="1" hangingPunct="1"/>
            <a:r>
              <a:rPr lang="en-US" sz="1600" b="0"/>
              <a:t>946 mL</a:t>
            </a:r>
          </a:p>
          <a:p>
            <a:pPr eaLnBrk="1" hangingPunct="1"/>
            <a:r>
              <a:rPr lang="en-US" sz="1600" b="0"/>
              <a:t>   1 qt</a:t>
            </a:r>
          </a:p>
        </p:txBody>
      </p:sp>
      <p:sp>
        <p:nvSpPr>
          <p:cNvPr id="158740" name="Line 20"/>
          <p:cNvSpPr>
            <a:spLocks noChangeShapeType="1"/>
          </p:cNvSpPr>
          <p:nvPr/>
        </p:nvSpPr>
        <p:spPr bwMode="auto">
          <a:xfrm>
            <a:off x="3962400" y="3990975"/>
            <a:ext cx="762000" cy="0"/>
          </a:xfrm>
          <a:prstGeom prst="line">
            <a:avLst/>
          </a:prstGeom>
          <a:noFill/>
          <a:ln w="9525">
            <a:solidFill>
              <a:schemeClr val="tx1"/>
            </a:solidFill>
            <a:miter lim="800000"/>
            <a:headEnd/>
            <a:tailEnd/>
          </a:ln>
          <a:effectLst/>
        </p:spPr>
        <p:txBody>
          <a:bodyPr wrap="none"/>
          <a:lstStyle/>
          <a:p>
            <a:endParaRPr lang="en-US"/>
          </a:p>
        </p:txBody>
      </p:sp>
      <p:sp>
        <p:nvSpPr>
          <p:cNvPr id="158741" name="Text Box 21"/>
          <p:cNvSpPr txBox="1">
            <a:spLocks noChangeArrowheads="1"/>
          </p:cNvSpPr>
          <p:nvPr/>
        </p:nvSpPr>
        <p:spPr bwMode="auto">
          <a:xfrm>
            <a:off x="5867400" y="3686175"/>
            <a:ext cx="919163" cy="581025"/>
          </a:xfrm>
          <a:prstGeom prst="rect">
            <a:avLst/>
          </a:prstGeom>
          <a:noFill/>
          <a:ln w="9525">
            <a:noFill/>
            <a:miter lim="800000"/>
            <a:headEnd/>
            <a:tailEnd/>
          </a:ln>
          <a:effectLst/>
        </p:spPr>
        <p:txBody>
          <a:bodyPr wrap="none">
            <a:spAutoFit/>
          </a:bodyPr>
          <a:lstStyle/>
          <a:p>
            <a:pPr eaLnBrk="1" hangingPunct="1"/>
            <a:r>
              <a:rPr lang="en-US" sz="1600" b="0"/>
              <a:t>   1 qt</a:t>
            </a:r>
          </a:p>
          <a:p>
            <a:pPr eaLnBrk="1" hangingPunct="1"/>
            <a:r>
              <a:rPr lang="en-US" sz="1600" b="0"/>
              <a:t> 946 mL</a:t>
            </a:r>
          </a:p>
        </p:txBody>
      </p:sp>
      <p:sp>
        <p:nvSpPr>
          <p:cNvPr id="158742" name="Line 22"/>
          <p:cNvSpPr>
            <a:spLocks noChangeShapeType="1"/>
          </p:cNvSpPr>
          <p:nvPr/>
        </p:nvSpPr>
        <p:spPr bwMode="auto">
          <a:xfrm>
            <a:off x="5943600" y="3990975"/>
            <a:ext cx="762000" cy="0"/>
          </a:xfrm>
          <a:prstGeom prst="line">
            <a:avLst/>
          </a:prstGeom>
          <a:noFill/>
          <a:ln w="9525">
            <a:solidFill>
              <a:schemeClr val="tx1"/>
            </a:solidFill>
            <a:miter lim="800000"/>
            <a:headEnd/>
            <a:tailEnd/>
          </a:ln>
          <a:effectLst/>
        </p:spPr>
        <p:txBody>
          <a:bodyPr wrap="none"/>
          <a:lstStyle/>
          <a:p>
            <a:endParaRPr lang="en-US"/>
          </a:p>
        </p:txBody>
      </p:sp>
      <p:sp>
        <p:nvSpPr>
          <p:cNvPr id="158743" name="Text Box 23"/>
          <p:cNvSpPr txBox="1">
            <a:spLocks noChangeArrowheads="1"/>
          </p:cNvSpPr>
          <p:nvPr/>
        </p:nvSpPr>
        <p:spPr bwMode="auto">
          <a:xfrm>
            <a:off x="3886200" y="4295775"/>
            <a:ext cx="863600" cy="581025"/>
          </a:xfrm>
          <a:prstGeom prst="rect">
            <a:avLst/>
          </a:prstGeom>
          <a:noFill/>
          <a:ln w="9525">
            <a:noFill/>
            <a:miter lim="800000"/>
            <a:headEnd/>
            <a:tailEnd/>
          </a:ln>
          <a:effectLst/>
        </p:spPr>
        <p:txBody>
          <a:bodyPr wrap="none">
            <a:spAutoFit/>
          </a:bodyPr>
          <a:lstStyle/>
          <a:p>
            <a:pPr eaLnBrk="1" hangingPunct="1"/>
            <a:r>
              <a:rPr lang="en-US" sz="1600" b="0"/>
              <a:t> 1.06 qt</a:t>
            </a:r>
          </a:p>
          <a:p>
            <a:pPr eaLnBrk="1" hangingPunct="1"/>
            <a:r>
              <a:rPr lang="en-US" sz="1600" b="0"/>
              <a:t>   1 L</a:t>
            </a:r>
          </a:p>
        </p:txBody>
      </p:sp>
      <p:sp>
        <p:nvSpPr>
          <p:cNvPr id="158744" name="Line 24"/>
          <p:cNvSpPr>
            <a:spLocks noChangeShapeType="1"/>
          </p:cNvSpPr>
          <p:nvPr/>
        </p:nvSpPr>
        <p:spPr bwMode="auto">
          <a:xfrm>
            <a:off x="3962400" y="4600575"/>
            <a:ext cx="762000" cy="0"/>
          </a:xfrm>
          <a:prstGeom prst="line">
            <a:avLst/>
          </a:prstGeom>
          <a:noFill/>
          <a:ln w="9525">
            <a:solidFill>
              <a:schemeClr val="tx1"/>
            </a:solidFill>
            <a:miter lim="800000"/>
            <a:headEnd/>
            <a:tailEnd/>
          </a:ln>
          <a:effectLst/>
        </p:spPr>
        <p:txBody>
          <a:bodyPr wrap="none"/>
          <a:lstStyle/>
          <a:p>
            <a:endParaRPr lang="en-US"/>
          </a:p>
        </p:txBody>
      </p:sp>
      <p:sp>
        <p:nvSpPr>
          <p:cNvPr id="158745" name="Text Box 25"/>
          <p:cNvSpPr txBox="1">
            <a:spLocks noChangeArrowheads="1"/>
          </p:cNvSpPr>
          <p:nvPr/>
        </p:nvSpPr>
        <p:spPr bwMode="auto">
          <a:xfrm>
            <a:off x="5867400" y="4295775"/>
            <a:ext cx="863600" cy="581025"/>
          </a:xfrm>
          <a:prstGeom prst="rect">
            <a:avLst/>
          </a:prstGeom>
          <a:noFill/>
          <a:ln w="9525">
            <a:noFill/>
            <a:miter lim="800000"/>
            <a:headEnd/>
            <a:tailEnd/>
          </a:ln>
          <a:effectLst/>
        </p:spPr>
        <p:txBody>
          <a:bodyPr wrap="none">
            <a:spAutoFit/>
          </a:bodyPr>
          <a:lstStyle/>
          <a:p>
            <a:pPr eaLnBrk="1" hangingPunct="1"/>
            <a:r>
              <a:rPr lang="en-US" sz="1600" b="0"/>
              <a:t>   1 L</a:t>
            </a:r>
          </a:p>
          <a:p>
            <a:pPr eaLnBrk="1" hangingPunct="1"/>
            <a:r>
              <a:rPr lang="en-US" sz="1600" b="0"/>
              <a:t> 1.06 qt</a:t>
            </a:r>
          </a:p>
        </p:txBody>
      </p:sp>
      <p:sp>
        <p:nvSpPr>
          <p:cNvPr id="158746" name="Line 26"/>
          <p:cNvSpPr>
            <a:spLocks noChangeShapeType="1"/>
          </p:cNvSpPr>
          <p:nvPr/>
        </p:nvSpPr>
        <p:spPr bwMode="auto">
          <a:xfrm>
            <a:off x="5943600" y="4600575"/>
            <a:ext cx="762000" cy="0"/>
          </a:xfrm>
          <a:prstGeom prst="line">
            <a:avLst/>
          </a:prstGeom>
          <a:noFill/>
          <a:ln w="9525">
            <a:solidFill>
              <a:schemeClr val="tx1"/>
            </a:solidFill>
            <a:miter lim="800000"/>
            <a:headEnd/>
            <a:tailEnd/>
          </a:ln>
          <a:effectLst/>
        </p:spPr>
        <p:txBody>
          <a:bodyPr wrap="none"/>
          <a:lstStyle/>
          <a:p>
            <a:endParaRPr lang="en-US"/>
          </a:p>
        </p:txBody>
      </p:sp>
      <p:sp>
        <p:nvSpPr>
          <p:cNvPr id="158747" name="Text Box 27"/>
          <p:cNvSpPr txBox="1">
            <a:spLocks noChangeArrowheads="1"/>
          </p:cNvSpPr>
          <p:nvPr/>
        </p:nvSpPr>
        <p:spPr bwMode="auto">
          <a:xfrm>
            <a:off x="3886200" y="5210175"/>
            <a:ext cx="806450" cy="581025"/>
          </a:xfrm>
          <a:prstGeom prst="rect">
            <a:avLst/>
          </a:prstGeom>
          <a:noFill/>
          <a:ln w="9525">
            <a:noFill/>
            <a:miter lim="800000"/>
            <a:headEnd/>
            <a:tailEnd/>
          </a:ln>
          <a:effectLst/>
        </p:spPr>
        <p:txBody>
          <a:bodyPr wrap="none">
            <a:spAutoFit/>
          </a:bodyPr>
          <a:lstStyle/>
          <a:p>
            <a:pPr eaLnBrk="1" hangingPunct="1"/>
            <a:r>
              <a:rPr lang="en-US" sz="1600" b="0"/>
              <a:t>  454 g</a:t>
            </a:r>
          </a:p>
          <a:p>
            <a:pPr eaLnBrk="1" hangingPunct="1"/>
            <a:r>
              <a:rPr lang="en-US" sz="1600" b="0"/>
              <a:t>   1 lb</a:t>
            </a:r>
          </a:p>
        </p:txBody>
      </p:sp>
      <p:sp>
        <p:nvSpPr>
          <p:cNvPr id="158748" name="Line 28"/>
          <p:cNvSpPr>
            <a:spLocks noChangeShapeType="1"/>
          </p:cNvSpPr>
          <p:nvPr/>
        </p:nvSpPr>
        <p:spPr bwMode="auto">
          <a:xfrm>
            <a:off x="3962400" y="5514975"/>
            <a:ext cx="762000" cy="0"/>
          </a:xfrm>
          <a:prstGeom prst="line">
            <a:avLst/>
          </a:prstGeom>
          <a:noFill/>
          <a:ln w="9525">
            <a:solidFill>
              <a:schemeClr val="tx1"/>
            </a:solidFill>
            <a:miter lim="800000"/>
            <a:headEnd/>
            <a:tailEnd/>
          </a:ln>
          <a:effectLst/>
        </p:spPr>
        <p:txBody>
          <a:bodyPr wrap="none"/>
          <a:lstStyle/>
          <a:p>
            <a:endParaRPr lang="en-US"/>
          </a:p>
        </p:txBody>
      </p:sp>
      <p:sp>
        <p:nvSpPr>
          <p:cNvPr id="158749" name="Text Box 29"/>
          <p:cNvSpPr txBox="1">
            <a:spLocks noChangeArrowheads="1"/>
          </p:cNvSpPr>
          <p:nvPr/>
        </p:nvSpPr>
        <p:spPr bwMode="auto">
          <a:xfrm>
            <a:off x="5867400" y="5181600"/>
            <a:ext cx="806450" cy="581025"/>
          </a:xfrm>
          <a:prstGeom prst="rect">
            <a:avLst/>
          </a:prstGeom>
          <a:noFill/>
          <a:ln w="9525">
            <a:noFill/>
            <a:miter lim="800000"/>
            <a:headEnd/>
            <a:tailEnd/>
          </a:ln>
          <a:effectLst/>
        </p:spPr>
        <p:txBody>
          <a:bodyPr wrap="none">
            <a:spAutoFit/>
          </a:bodyPr>
          <a:lstStyle/>
          <a:p>
            <a:pPr eaLnBrk="1" hangingPunct="1"/>
            <a:r>
              <a:rPr lang="en-US" sz="1600" b="0"/>
              <a:t>   1 lb</a:t>
            </a:r>
          </a:p>
          <a:p>
            <a:pPr eaLnBrk="1" hangingPunct="1"/>
            <a:r>
              <a:rPr lang="en-US" sz="1600" b="0"/>
              <a:t>  454 g</a:t>
            </a:r>
          </a:p>
        </p:txBody>
      </p:sp>
      <p:sp>
        <p:nvSpPr>
          <p:cNvPr id="158750" name="Line 30"/>
          <p:cNvSpPr>
            <a:spLocks noChangeShapeType="1"/>
          </p:cNvSpPr>
          <p:nvPr/>
        </p:nvSpPr>
        <p:spPr bwMode="auto">
          <a:xfrm>
            <a:off x="5943600" y="5486400"/>
            <a:ext cx="762000" cy="0"/>
          </a:xfrm>
          <a:prstGeom prst="line">
            <a:avLst/>
          </a:prstGeom>
          <a:noFill/>
          <a:ln w="9525">
            <a:solidFill>
              <a:schemeClr val="tx1"/>
            </a:solidFill>
            <a:miter lim="800000"/>
            <a:headEnd/>
            <a:tailEnd/>
          </a:ln>
          <a:effectLst/>
        </p:spPr>
        <p:txBody>
          <a:bodyPr wrap="none"/>
          <a:lstStyle/>
          <a:p>
            <a:endParaRPr lang="en-US"/>
          </a:p>
        </p:txBody>
      </p:sp>
      <p:sp>
        <p:nvSpPr>
          <p:cNvPr id="158751" name="Text Box 31"/>
          <p:cNvSpPr txBox="1">
            <a:spLocks noChangeArrowheads="1"/>
          </p:cNvSpPr>
          <p:nvPr/>
        </p:nvSpPr>
        <p:spPr bwMode="auto">
          <a:xfrm>
            <a:off x="3886200" y="5743575"/>
            <a:ext cx="850900" cy="581025"/>
          </a:xfrm>
          <a:prstGeom prst="rect">
            <a:avLst/>
          </a:prstGeom>
          <a:noFill/>
          <a:ln w="9525">
            <a:noFill/>
            <a:miter lim="800000"/>
            <a:headEnd/>
            <a:tailEnd/>
          </a:ln>
          <a:effectLst/>
        </p:spPr>
        <p:txBody>
          <a:bodyPr wrap="none">
            <a:spAutoFit/>
          </a:bodyPr>
          <a:lstStyle/>
          <a:p>
            <a:pPr eaLnBrk="1" hangingPunct="1"/>
            <a:r>
              <a:rPr lang="en-US" sz="1600" b="0"/>
              <a:t> 2.20 lb</a:t>
            </a:r>
          </a:p>
          <a:p>
            <a:pPr eaLnBrk="1" hangingPunct="1"/>
            <a:r>
              <a:rPr lang="en-US" sz="1600" b="0"/>
              <a:t>   1 kg</a:t>
            </a:r>
          </a:p>
        </p:txBody>
      </p:sp>
      <p:sp>
        <p:nvSpPr>
          <p:cNvPr id="158752" name="Line 32"/>
          <p:cNvSpPr>
            <a:spLocks noChangeShapeType="1"/>
          </p:cNvSpPr>
          <p:nvPr/>
        </p:nvSpPr>
        <p:spPr bwMode="auto">
          <a:xfrm>
            <a:off x="3962400" y="6048375"/>
            <a:ext cx="762000" cy="0"/>
          </a:xfrm>
          <a:prstGeom prst="line">
            <a:avLst/>
          </a:prstGeom>
          <a:noFill/>
          <a:ln w="9525">
            <a:solidFill>
              <a:schemeClr val="tx1"/>
            </a:solidFill>
            <a:miter lim="800000"/>
            <a:headEnd/>
            <a:tailEnd/>
          </a:ln>
          <a:effectLst/>
        </p:spPr>
        <p:txBody>
          <a:bodyPr wrap="none"/>
          <a:lstStyle/>
          <a:p>
            <a:endParaRPr lang="en-US"/>
          </a:p>
        </p:txBody>
      </p:sp>
      <p:sp>
        <p:nvSpPr>
          <p:cNvPr id="158753" name="Text Box 33"/>
          <p:cNvSpPr txBox="1">
            <a:spLocks noChangeArrowheads="1"/>
          </p:cNvSpPr>
          <p:nvPr/>
        </p:nvSpPr>
        <p:spPr bwMode="auto">
          <a:xfrm>
            <a:off x="5867400" y="5743575"/>
            <a:ext cx="850900" cy="581025"/>
          </a:xfrm>
          <a:prstGeom prst="rect">
            <a:avLst/>
          </a:prstGeom>
          <a:noFill/>
          <a:ln w="9525">
            <a:noFill/>
            <a:miter lim="800000"/>
            <a:headEnd/>
            <a:tailEnd/>
          </a:ln>
          <a:effectLst/>
        </p:spPr>
        <p:txBody>
          <a:bodyPr wrap="none">
            <a:spAutoFit/>
          </a:bodyPr>
          <a:lstStyle/>
          <a:p>
            <a:pPr eaLnBrk="1" hangingPunct="1"/>
            <a:r>
              <a:rPr lang="en-US" sz="1600" b="0"/>
              <a:t>   1 kg</a:t>
            </a:r>
          </a:p>
          <a:p>
            <a:pPr eaLnBrk="1" hangingPunct="1"/>
            <a:r>
              <a:rPr lang="en-US" sz="1600" b="0"/>
              <a:t> 2.20 lb</a:t>
            </a:r>
          </a:p>
        </p:txBody>
      </p:sp>
      <p:sp>
        <p:nvSpPr>
          <p:cNvPr id="158754" name="Line 34"/>
          <p:cNvSpPr>
            <a:spLocks noChangeShapeType="1"/>
          </p:cNvSpPr>
          <p:nvPr/>
        </p:nvSpPr>
        <p:spPr bwMode="auto">
          <a:xfrm>
            <a:off x="5943600" y="6048375"/>
            <a:ext cx="762000" cy="0"/>
          </a:xfrm>
          <a:prstGeom prst="line">
            <a:avLst/>
          </a:prstGeom>
          <a:noFill/>
          <a:ln w="9525">
            <a:solidFill>
              <a:schemeClr val="tx1"/>
            </a:solidFill>
            <a:miter lim="800000"/>
            <a:headEnd/>
            <a:tailEnd/>
          </a:ln>
          <a:effectLst/>
        </p:spPr>
        <p:txBody>
          <a:bodyPr wrap="none"/>
          <a:lstStyle/>
          <a:p>
            <a:endParaRPr lang="en-US"/>
          </a:p>
        </p:txBody>
      </p:sp>
      <p:sp>
        <p:nvSpPr>
          <p:cNvPr id="158755" name="Text Box 35"/>
          <p:cNvSpPr txBox="1">
            <a:spLocks noChangeArrowheads="1"/>
          </p:cNvSpPr>
          <p:nvPr/>
        </p:nvSpPr>
        <p:spPr bwMode="auto">
          <a:xfrm>
            <a:off x="3886200" y="2406650"/>
            <a:ext cx="908050" cy="581025"/>
          </a:xfrm>
          <a:prstGeom prst="rect">
            <a:avLst/>
          </a:prstGeom>
          <a:noFill/>
          <a:ln w="9525">
            <a:noFill/>
            <a:miter lim="800000"/>
            <a:headEnd/>
            <a:tailEnd/>
          </a:ln>
          <a:effectLst/>
        </p:spPr>
        <p:txBody>
          <a:bodyPr wrap="none">
            <a:spAutoFit/>
          </a:bodyPr>
          <a:lstStyle/>
          <a:p>
            <a:pPr eaLnBrk="1" hangingPunct="1"/>
            <a:r>
              <a:rPr lang="en-US" sz="1600" b="0"/>
              <a:t>2.54 cm</a:t>
            </a:r>
          </a:p>
          <a:p>
            <a:pPr eaLnBrk="1" hangingPunct="1"/>
            <a:r>
              <a:rPr lang="en-US" sz="1600" b="0"/>
              <a:t>   1 in</a:t>
            </a:r>
          </a:p>
        </p:txBody>
      </p:sp>
      <p:sp>
        <p:nvSpPr>
          <p:cNvPr id="158756" name="Line 36"/>
          <p:cNvSpPr>
            <a:spLocks noChangeShapeType="1"/>
          </p:cNvSpPr>
          <p:nvPr/>
        </p:nvSpPr>
        <p:spPr bwMode="auto">
          <a:xfrm>
            <a:off x="3962400" y="2711450"/>
            <a:ext cx="762000" cy="0"/>
          </a:xfrm>
          <a:prstGeom prst="line">
            <a:avLst/>
          </a:prstGeom>
          <a:noFill/>
          <a:ln w="9525">
            <a:solidFill>
              <a:schemeClr val="tx1"/>
            </a:solidFill>
            <a:miter lim="800000"/>
            <a:headEnd/>
            <a:tailEnd/>
          </a:ln>
          <a:effectLst/>
        </p:spPr>
        <p:txBody>
          <a:bodyPr wrap="none"/>
          <a:lstStyle/>
          <a:p>
            <a:endParaRPr lang="en-US"/>
          </a:p>
        </p:txBody>
      </p:sp>
      <p:sp>
        <p:nvSpPr>
          <p:cNvPr id="158757" name="Text Box 37"/>
          <p:cNvSpPr txBox="1">
            <a:spLocks noChangeArrowheads="1"/>
          </p:cNvSpPr>
          <p:nvPr/>
        </p:nvSpPr>
        <p:spPr bwMode="auto">
          <a:xfrm>
            <a:off x="5029200" y="2543175"/>
            <a:ext cx="522288"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58" name="Text Box 38"/>
          <p:cNvSpPr txBox="1">
            <a:spLocks noChangeArrowheads="1"/>
          </p:cNvSpPr>
          <p:nvPr/>
        </p:nvSpPr>
        <p:spPr bwMode="auto">
          <a:xfrm>
            <a:off x="5029200" y="3092450"/>
            <a:ext cx="522288"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59" name="Text Box 39"/>
          <p:cNvSpPr txBox="1">
            <a:spLocks noChangeArrowheads="1"/>
          </p:cNvSpPr>
          <p:nvPr/>
        </p:nvSpPr>
        <p:spPr bwMode="auto">
          <a:xfrm>
            <a:off x="5029200" y="3838575"/>
            <a:ext cx="522288"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60" name="Text Box 40"/>
          <p:cNvSpPr txBox="1">
            <a:spLocks noChangeArrowheads="1"/>
          </p:cNvSpPr>
          <p:nvPr/>
        </p:nvSpPr>
        <p:spPr bwMode="auto">
          <a:xfrm>
            <a:off x="5040313" y="4371975"/>
            <a:ext cx="522287"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61" name="Text Box 41"/>
          <p:cNvSpPr txBox="1">
            <a:spLocks noChangeArrowheads="1"/>
          </p:cNvSpPr>
          <p:nvPr/>
        </p:nvSpPr>
        <p:spPr bwMode="auto">
          <a:xfrm>
            <a:off x="5029200" y="5334000"/>
            <a:ext cx="522288"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62" name="Text Box 42"/>
          <p:cNvSpPr txBox="1">
            <a:spLocks noChangeArrowheads="1"/>
          </p:cNvSpPr>
          <p:nvPr/>
        </p:nvSpPr>
        <p:spPr bwMode="auto">
          <a:xfrm>
            <a:off x="5029200" y="5867400"/>
            <a:ext cx="522288" cy="336550"/>
          </a:xfrm>
          <a:prstGeom prst="rect">
            <a:avLst/>
          </a:prstGeom>
          <a:noFill/>
          <a:ln w="9525">
            <a:noFill/>
            <a:miter lim="800000"/>
            <a:headEnd/>
            <a:tailEnd/>
          </a:ln>
          <a:effectLst/>
        </p:spPr>
        <p:txBody>
          <a:bodyPr wrap="none">
            <a:spAutoFit/>
          </a:bodyPr>
          <a:lstStyle/>
          <a:p>
            <a:pPr eaLnBrk="1" hangingPunct="1"/>
            <a:r>
              <a:rPr lang="en-US" sz="1600" b="0"/>
              <a:t>and</a:t>
            </a:r>
          </a:p>
        </p:txBody>
      </p:sp>
      <p:sp>
        <p:nvSpPr>
          <p:cNvPr id="158763" name="Line 43"/>
          <p:cNvSpPr>
            <a:spLocks noChangeShapeType="1"/>
          </p:cNvSpPr>
          <p:nvPr/>
        </p:nvSpPr>
        <p:spPr bwMode="auto">
          <a:xfrm>
            <a:off x="1676400" y="2057400"/>
            <a:ext cx="5867400" cy="0"/>
          </a:xfrm>
          <a:prstGeom prst="line">
            <a:avLst/>
          </a:prstGeom>
          <a:noFill/>
          <a:ln w="28575">
            <a:solidFill>
              <a:srgbClr val="339966"/>
            </a:solidFill>
            <a:miter lim="800000"/>
            <a:headEnd/>
            <a:tailEnd/>
          </a:ln>
          <a:effectLst/>
        </p:spPr>
        <p:txBody>
          <a:bodyPr wrap="none"/>
          <a:lstStyle/>
          <a:p>
            <a:endParaRPr lang="en-US"/>
          </a:p>
        </p:txBody>
      </p:sp>
      <p:sp>
        <p:nvSpPr>
          <p:cNvPr id="158765" name="AutoShape 4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atin typeface="Arial" charset="0"/>
              </a:rPr>
              <a:t>Accuracy vs. Precision</a:t>
            </a:r>
          </a:p>
        </p:txBody>
      </p:sp>
      <p:pic>
        <p:nvPicPr>
          <p:cNvPr id="160771" name="Picture 3" descr="Accuracy vs"/>
          <p:cNvPicPr>
            <a:picLocks noChangeAspect="1" noChangeArrowheads="1"/>
          </p:cNvPicPr>
          <p:nvPr/>
        </p:nvPicPr>
        <p:blipFill>
          <a:blip r:embed="rId4" cstate="print">
            <a:lum contrast="18000"/>
          </a:blip>
          <a:srcRect l="13770" t="33868" r="13127" b="39482"/>
          <a:stretch>
            <a:fillRect/>
          </a:stretch>
        </p:blipFill>
        <p:spPr bwMode="auto">
          <a:xfrm>
            <a:off x="3352800" y="1905000"/>
            <a:ext cx="2400300" cy="2971800"/>
          </a:xfrm>
          <a:prstGeom prst="rect">
            <a:avLst/>
          </a:prstGeom>
          <a:noFill/>
        </p:spPr>
      </p:pic>
      <p:sp>
        <p:nvSpPr>
          <p:cNvPr id="160772" name="AutoShape 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60773" name="Text Box 5"/>
          <p:cNvSpPr txBox="1">
            <a:spLocks noChangeArrowheads="1"/>
          </p:cNvSpPr>
          <p:nvPr/>
        </p:nvSpPr>
        <p:spPr bwMode="auto">
          <a:xfrm>
            <a:off x="1752600" y="5562600"/>
            <a:ext cx="2397125" cy="701675"/>
          </a:xfrm>
          <a:prstGeom prst="rect">
            <a:avLst/>
          </a:prstGeom>
          <a:noFill/>
          <a:ln w="9525">
            <a:noFill/>
            <a:miter lim="800000"/>
            <a:headEnd/>
            <a:tailEnd/>
          </a:ln>
          <a:effectLst/>
        </p:spPr>
        <p:txBody>
          <a:bodyPr wrap="none">
            <a:spAutoFit/>
          </a:bodyPr>
          <a:lstStyle/>
          <a:p>
            <a:pPr algn="ctr" eaLnBrk="1" hangingPunct="1"/>
            <a:r>
              <a:rPr lang="en-US" sz="2000" b="0" i="1"/>
              <a:t>Random</a:t>
            </a:r>
            <a:r>
              <a:rPr lang="en-US" sz="2000" b="0"/>
              <a:t> errors:</a:t>
            </a:r>
          </a:p>
          <a:p>
            <a:pPr algn="ctr" eaLnBrk="1" hangingPunct="1"/>
            <a:r>
              <a:rPr lang="en-US" sz="2000" b="0"/>
              <a:t>     reduce </a:t>
            </a:r>
            <a:r>
              <a:rPr lang="en-US" sz="2000" b="0" i="1"/>
              <a:t>precision</a:t>
            </a:r>
          </a:p>
        </p:txBody>
      </p:sp>
      <p:pic>
        <p:nvPicPr>
          <p:cNvPr id="160774" name="Picture 6" descr="Accuracy vs"/>
          <p:cNvPicPr>
            <a:picLocks noChangeAspect="1" noChangeArrowheads="1"/>
          </p:cNvPicPr>
          <p:nvPr/>
        </p:nvPicPr>
        <p:blipFill>
          <a:blip r:embed="rId4" cstate="print">
            <a:lum contrast="18000"/>
          </a:blip>
          <a:srcRect l="13924" t="2049" r="16461" b="73351"/>
          <a:stretch>
            <a:fillRect/>
          </a:stretch>
        </p:blipFill>
        <p:spPr bwMode="auto">
          <a:xfrm>
            <a:off x="990600" y="2057400"/>
            <a:ext cx="2286000" cy="2743200"/>
          </a:xfrm>
          <a:prstGeom prst="rect">
            <a:avLst/>
          </a:prstGeom>
          <a:noFill/>
        </p:spPr>
      </p:pic>
      <p:pic>
        <p:nvPicPr>
          <p:cNvPr id="160775" name="Picture 7" descr="Accuracy vs"/>
          <p:cNvPicPr>
            <a:picLocks noChangeAspect="1" noChangeArrowheads="1"/>
          </p:cNvPicPr>
          <p:nvPr/>
        </p:nvPicPr>
        <p:blipFill>
          <a:blip r:embed="rId4" cstate="print">
            <a:lum contrast="18000"/>
          </a:blip>
          <a:srcRect l="17404" t="67201" r="9500" b="7175"/>
          <a:stretch>
            <a:fillRect/>
          </a:stretch>
        </p:blipFill>
        <p:spPr bwMode="auto">
          <a:xfrm>
            <a:off x="5943600" y="2019300"/>
            <a:ext cx="2400300" cy="2857500"/>
          </a:xfrm>
          <a:prstGeom prst="rect">
            <a:avLst/>
          </a:prstGeom>
          <a:noFill/>
        </p:spPr>
      </p:pic>
      <p:sp>
        <p:nvSpPr>
          <p:cNvPr id="160776" name="Text Box 8"/>
          <p:cNvSpPr txBox="1">
            <a:spLocks noChangeArrowheads="1"/>
          </p:cNvSpPr>
          <p:nvPr/>
        </p:nvSpPr>
        <p:spPr bwMode="auto">
          <a:xfrm>
            <a:off x="1295400" y="4740275"/>
            <a:ext cx="1531938" cy="517525"/>
          </a:xfrm>
          <a:prstGeom prst="rect">
            <a:avLst/>
          </a:prstGeom>
          <a:noFill/>
          <a:ln w="9525">
            <a:noFill/>
            <a:miter lim="800000"/>
            <a:headEnd/>
            <a:tailEnd/>
          </a:ln>
          <a:effectLst/>
        </p:spPr>
        <p:txBody>
          <a:bodyPr wrap="none">
            <a:spAutoFit/>
          </a:bodyPr>
          <a:lstStyle/>
          <a:p>
            <a:pPr eaLnBrk="1" hangingPunct="1"/>
            <a:r>
              <a:rPr lang="en-US" sz="1400"/>
              <a:t>Good  accuracy</a:t>
            </a:r>
          </a:p>
          <a:p>
            <a:pPr eaLnBrk="1" hangingPunct="1"/>
            <a:r>
              <a:rPr lang="en-US" sz="1400"/>
              <a:t>Good  precision</a:t>
            </a:r>
          </a:p>
        </p:txBody>
      </p:sp>
      <p:sp>
        <p:nvSpPr>
          <p:cNvPr id="160777" name="Text Box 9"/>
          <p:cNvSpPr txBox="1">
            <a:spLocks noChangeArrowheads="1"/>
          </p:cNvSpPr>
          <p:nvPr/>
        </p:nvSpPr>
        <p:spPr bwMode="auto">
          <a:xfrm>
            <a:off x="3657600" y="4740275"/>
            <a:ext cx="1531938" cy="517525"/>
          </a:xfrm>
          <a:prstGeom prst="rect">
            <a:avLst/>
          </a:prstGeom>
          <a:noFill/>
          <a:ln w="9525">
            <a:noFill/>
            <a:miter lim="800000"/>
            <a:headEnd/>
            <a:tailEnd/>
          </a:ln>
          <a:effectLst/>
        </p:spPr>
        <p:txBody>
          <a:bodyPr wrap="none">
            <a:spAutoFit/>
          </a:bodyPr>
          <a:lstStyle/>
          <a:p>
            <a:pPr eaLnBrk="1" hangingPunct="1"/>
            <a:r>
              <a:rPr lang="en-US" sz="1400"/>
              <a:t>Poor  accuracy</a:t>
            </a:r>
          </a:p>
          <a:p>
            <a:pPr eaLnBrk="1" hangingPunct="1"/>
            <a:r>
              <a:rPr lang="en-US" sz="1400"/>
              <a:t>Good  precision</a:t>
            </a:r>
          </a:p>
        </p:txBody>
      </p:sp>
      <p:sp>
        <p:nvSpPr>
          <p:cNvPr id="160778" name="Text Box 10"/>
          <p:cNvSpPr txBox="1">
            <a:spLocks noChangeArrowheads="1"/>
          </p:cNvSpPr>
          <p:nvPr/>
        </p:nvSpPr>
        <p:spPr bwMode="auto">
          <a:xfrm>
            <a:off x="6172200" y="4740275"/>
            <a:ext cx="1474788" cy="517525"/>
          </a:xfrm>
          <a:prstGeom prst="rect">
            <a:avLst/>
          </a:prstGeom>
          <a:noFill/>
          <a:ln w="9525">
            <a:noFill/>
            <a:miter lim="800000"/>
            <a:headEnd/>
            <a:tailEnd/>
          </a:ln>
          <a:effectLst/>
        </p:spPr>
        <p:txBody>
          <a:bodyPr wrap="none">
            <a:spAutoFit/>
          </a:bodyPr>
          <a:lstStyle/>
          <a:p>
            <a:pPr eaLnBrk="1" hangingPunct="1"/>
            <a:r>
              <a:rPr lang="en-US" sz="1400"/>
              <a:t>Poor  accuracy</a:t>
            </a:r>
          </a:p>
          <a:p>
            <a:pPr eaLnBrk="1" hangingPunct="1"/>
            <a:r>
              <a:rPr lang="en-US" sz="1400"/>
              <a:t>Poor  precision</a:t>
            </a:r>
          </a:p>
        </p:txBody>
      </p:sp>
      <p:sp>
        <p:nvSpPr>
          <p:cNvPr id="160779" name="Text Box 11"/>
          <p:cNvSpPr txBox="1">
            <a:spLocks noChangeArrowheads="1"/>
          </p:cNvSpPr>
          <p:nvPr/>
        </p:nvSpPr>
        <p:spPr bwMode="auto">
          <a:xfrm>
            <a:off x="4724400" y="5562600"/>
            <a:ext cx="2395538" cy="701675"/>
          </a:xfrm>
          <a:prstGeom prst="rect">
            <a:avLst/>
          </a:prstGeom>
          <a:noFill/>
          <a:ln w="9525">
            <a:noFill/>
            <a:miter lim="800000"/>
            <a:headEnd/>
            <a:tailEnd/>
          </a:ln>
          <a:effectLst/>
        </p:spPr>
        <p:txBody>
          <a:bodyPr wrap="none">
            <a:spAutoFit/>
          </a:bodyPr>
          <a:lstStyle/>
          <a:p>
            <a:pPr algn="ctr" eaLnBrk="1" hangingPunct="1"/>
            <a:r>
              <a:rPr lang="en-US" sz="2000" b="0" i="1"/>
              <a:t>Systematic</a:t>
            </a:r>
            <a:r>
              <a:rPr lang="en-US" sz="2000" b="0"/>
              <a:t> errors:</a:t>
            </a:r>
          </a:p>
          <a:p>
            <a:pPr algn="ctr" eaLnBrk="1" hangingPunct="1"/>
            <a:r>
              <a:rPr lang="en-US" sz="2000" b="0"/>
              <a:t>     reduce </a:t>
            </a:r>
            <a:r>
              <a:rPr lang="en-US" sz="2000" b="0" i="1"/>
              <a:t>accuracy</a:t>
            </a:r>
          </a:p>
        </p:txBody>
      </p:sp>
      <p:pic>
        <p:nvPicPr>
          <p:cNvPr id="160780" name="Picture 12">
            <a:hlinkClick r:id="" action="ppaction://media"/>
          </p:cNvPr>
          <p:cNvPicPr>
            <a:picLocks noRot="1" noChangeAspect="1" noChangeArrowheads="1"/>
          </p:cNvPicPr>
          <p:nvPr>
            <a:wavAudioFile r:embed="rId1" name="MSj03883300000[1].wav"/>
          </p:nvPr>
        </p:nvPicPr>
        <p:blipFill>
          <a:blip r:embed="rId6" cstate="print"/>
          <a:srcRect/>
          <a:stretch>
            <a:fillRect/>
          </a:stretch>
        </p:blipFill>
        <p:spPr bwMode="auto">
          <a:xfrm>
            <a:off x="152400" y="57150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1" fill="hold"/>
                                        <p:tgtEl>
                                          <p:spTgt spid="1607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3000" fill="hold" display="0">
                  <p:stCondLst>
                    <p:cond delay="indefinite"/>
                  </p:stCondLst>
                  <p:endCondLst>
                    <p:cond evt="onPrev" delay="0">
                      <p:tgtEl>
                        <p:sldTgt/>
                      </p:tgtEl>
                    </p:cond>
                    <p:cond evt="onStopAudio" delay="0">
                      <p:tgtEl>
                        <p:sldTgt/>
                      </p:tgtEl>
                    </p:cond>
                  </p:endCondLst>
                </p:cTn>
                <p:tgtEl>
                  <p:spTgt spid="160780"/>
                </p:tgtEl>
              </p:cMediaNode>
            </p:audi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atin typeface="Arial" charset="0"/>
              </a:rPr>
              <a:t>Accuracy Precision Resolution</a:t>
            </a:r>
          </a:p>
        </p:txBody>
      </p:sp>
      <p:sp>
        <p:nvSpPr>
          <p:cNvPr id="162819"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62820" name="Text Box 4"/>
          <p:cNvSpPr txBox="1">
            <a:spLocks noChangeArrowheads="1"/>
          </p:cNvSpPr>
          <p:nvPr/>
        </p:nvSpPr>
        <p:spPr bwMode="auto">
          <a:xfrm>
            <a:off x="3962400" y="6248400"/>
            <a:ext cx="1809750" cy="304800"/>
          </a:xfrm>
          <a:prstGeom prst="rect">
            <a:avLst/>
          </a:prstGeom>
          <a:noFill/>
          <a:ln w="9525">
            <a:noFill/>
            <a:miter lim="800000"/>
            <a:headEnd/>
            <a:tailEnd/>
          </a:ln>
          <a:effectLst/>
        </p:spPr>
        <p:txBody>
          <a:bodyPr wrap="none">
            <a:spAutoFit/>
          </a:bodyPr>
          <a:lstStyle/>
          <a:p>
            <a:pPr eaLnBrk="1" hangingPunct="1"/>
            <a:r>
              <a:rPr lang="en-US" sz="1400" b="0"/>
              <a:t>subsequent samples</a:t>
            </a:r>
          </a:p>
        </p:txBody>
      </p:sp>
      <p:grpSp>
        <p:nvGrpSpPr>
          <p:cNvPr id="162821" name="Group 5"/>
          <p:cNvGrpSpPr>
            <a:grpSpLocks/>
          </p:cNvGrpSpPr>
          <p:nvPr/>
        </p:nvGrpSpPr>
        <p:grpSpPr bwMode="auto">
          <a:xfrm>
            <a:off x="1219200" y="1752600"/>
            <a:ext cx="6477000" cy="4419600"/>
            <a:chOff x="768" y="1152"/>
            <a:chExt cx="4080" cy="2784"/>
          </a:xfrm>
        </p:grpSpPr>
        <p:pic>
          <p:nvPicPr>
            <p:cNvPr id="162822" name="Picture 6" descr="accuracy-precision-resolution"/>
            <p:cNvPicPr>
              <a:picLocks noChangeAspect="1" noChangeArrowheads="1"/>
            </p:cNvPicPr>
            <p:nvPr/>
          </p:nvPicPr>
          <p:blipFill>
            <a:blip r:embed="rId4" cstate="print">
              <a:lum contrast="18000"/>
            </a:blip>
            <a:srcRect l="8046" t="9196" r="4597" b="4980"/>
            <a:stretch>
              <a:fillRect/>
            </a:stretch>
          </p:blipFill>
          <p:spPr bwMode="auto">
            <a:xfrm>
              <a:off x="1200" y="1200"/>
              <a:ext cx="3648" cy="2688"/>
            </a:xfrm>
            <a:prstGeom prst="rect">
              <a:avLst/>
            </a:prstGeom>
            <a:noFill/>
          </p:spPr>
        </p:pic>
        <p:sp>
          <p:nvSpPr>
            <p:cNvPr id="162823" name="Text Box 7"/>
            <p:cNvSpPr txBox="1">
              <a:spLocks noChangeArrowheads="1"/>
            </p:cNvSpPr>
            <p:nvPr/>
          </p:nvSpPr>
          <p:spPr bwMode="auto">
            <a:xfrm rot="-5400000">
              <a:off x="164" y="2428"/>
              <a:ext cx="1400" cy="192"/>
            </a:xfrm>
            <a:prstGeom prst="rect">
              <a:avLst/>
            </a:prstGeom>
            <a:noFill/>
            <a:ln w="9525">
              <a:noFill/>
              <a:miter lim="800000"/>
              <a:headEnd/>
              <a:tailEnd/>
            </a:ln>
            <a:effectLst/>
          </p:spPr>
          <p:txBody>
            <a:bodyPr wrap="none">
              <a:spAutoFit/>
            </a:bodyPr>
            <a:lstStyle/>
            <a:p>
              <a:pPr eaLnBrk="1" hangingPunct="1"/>
              <a:r>
                <a:rPr lang="en-US" sz="1400" b="0"/>
                <a:t>time offset [arbitrary units]</a:t>
              </a:r>
            </a:p>
          </p:txBody>
        </p:sp>
        <p:sp>
          <p:nvSpPr>
            <p:cNvPr id="162824" name="Text Box 8"/>
            <p:cNvSpPr txBox="1">
              <a:spLocks noChangeArrowheads="1"/>
            </p:cNvSpPr>
            <p:nvPr/>
          </p:nvSpPr>
          <p:spPr bwMode="auto">
            <a:xfrm>
              <a:off x="3408" y="1152"/>
              <a:ext cx="1248" cy="633"/>
            </a:xfrm>
            <a:prstGeom prst="rect">
              <a:avLst/>
            </a:prstGeom>
            <a:solidFill>
              <a:schemeClr val="bg1"/>
            </a:solidFill>
            <a:ln w="9525">
              <a:noFill/>
              <a:miter lim="800000"/>
              <a:headEnd/>
              <a:tailEnd/>
            </a:ln>
            <a:effectLst/>
          </p:spPr>
          <p:txBody>
            <a:bodyPr>
              <a:spAutoFit/>
            </a:bodyPr>
            <a:lstStyle/>
            <a:p>
              <a:pPr algn="r" eaLnBrk="1" hangingPunct="1"/>
              <a:r>
                <a:rPr lang="en-US" sz="1200" b="0">
                  <a:solidFill>
                    <a:srgbClr val="FF0000"/>
                  </a:solidFill>
                </a:rPr>
                <a:t>not accurate, not precise</a:t>
              </a:r>
            </a:p>
            <a:p>
              <a:pPr algn="r" eaLnBrk="1" hangingPunct="1"/>
              <a:r>
                <a:rPr lang="en-US" sz="1200" b="0">
                  <a:solidFill>
                    <a:schemeClr val="accent2"/>
                  </a:solidFill>
                </a:rPr>
                <a:t>      accurate, not precise</a:t>
              </a:r>
            </a:p>
            <a:p>
              <a:pPr algn="r" eaLnBrk="1" hangingPunct="1"/>
              <a:r>
                <a:rPr lang="en-US" sz="1200" b="0">
                  <a:solidFill>
                    <a:srgbClr val="FF0000"/>
                  </a:solidFill>
                </a:rPr>
                <a:t>     not accurate, precise</a:t>
              </a:r>
            </a:p>
            <a:p>
              <a:pPr algn="r" eaLnBrk="1" hangingPunct="1"/>
              <a:r>
                <a:rPr lang="en-US" sz="1200" b="0">
                  <a:solidFill>
                    <a:schemeClr val="accent2"/>
                  </a:solidFill>
                </a:rPr>
                <a:t>      accurate and precise</a:t>
              </a:r>
            </a:p>
            <a:p>
              <a:pPr algn="r" eaLnBrk="1" hangingPunct="1"/>
              <a:r>
                <a:rPr lang="en-US" sz="1200" b="0"/>
                <a:t> accurate, low resolution</a:t>
              </a:r>
            </a:p>
          </p:txBody>
        </p:sp>
        <p:sp>
          <p:nvSpPr>
            <p:cNvPr id="162825" name="Rectangle 9"/>
            <p:cNvSpPr>
              <a:spLocks noChangeArrowheads="1"/>
            </p:cNvSpPr>
            <p:nvPr/>
          </p:nvSpPr>
          <p:spPr bwMode="auto">
            <a:xfrm>
              <a:off x="1200" y="1152"/>
              <a:ext cx="3648" cy="2784"/>
            </a:xfrm>
            <a:prstGeom prst="rect">
              <a:avLst/>
            </a:prstGeom>
            <a:noFill/>
            <a:ln w="9525">
              <a:solidFill>
                <a:schemeClr val="tx1"/>
              </a:solidFill>
              <a:miter lim="800000"/>
              <a:headEnd/>
              <a:tailEnd/>
            </a:ln>
            <a:effectLst/>
          </p:spPr>
          <p:txBody>
            <a:bodyPr wrap="none" anchor="ctr"/>
            <a:lstStyle/>
            <a:p>
              <a:endParaRPr lang="en-US"/>
            </a:p>
          </p:txBody>
        </p:sp>
        <p:grpSp>
          <p:nvGrpSpPr>
            <p:cNvPr id="162826" name="Group 10"/>
            <p:cNvGrpSpPr>
              <a:grpSpLocks/>
            </p:cNvGrpSpPr>
            <p:nvPr/>
          </p:nvGrpSpPr>
          <p:grpSpPr bwMode="auto">
            <a:xfrm>
              <a:off x="999" y="1488"/>
              <a:ext cx="201" cy="2237"/>
              <a:chOff x="903" y="1488"/>
              <a:chExt cx="201" cy="2237"/>
            </a:xfrm>
          </p:grpSpPr>
          <p:sp>
            <p:nvSpPr>
              <p:cNvPr id="162827" name="Text Box 11"/>
              <p:cNvSpPr txBox="1">
                <a:spLocks noChangeArrowheads="1"/>
              </p:cNvSpPr>
              <p:nvPr/>
            </p:nvSpPr>
            <p:spPr bwMode="auto">
              <a:xfrm>
                <a:off x="903" y="3235"/>
                <a:ext cx="201" cy="173"/>
              </a:xfrm>
              <a:prstGeom prst="rect">
                <a:avLst/>
              </a:prstGeom>
              <a:noFill/>
              <a:ln w="9525">
                <a:noFill/>
                <a:miter lim="800000"/>
                <a:headEnd/>
                <a:tailEnd/>
              </a:ln>
              <a:effectLst/>
            </p:spPr>
            <p:txBody>
              <a:bodyPr wrap="none">
                <a:spAutoFit/>
              </a:bodyPr>
              <a:lstStyle/>
              <a:p>
                <a:pPr eaLnBrk="1" hangingPunct="1"/>
                <a:r>
                  <a:rPr lang="en-US" sz="1200"/>
                  <a:t>-2</a:t>
                </a:r>
              </a:p>
            </p:txBody>
          </p:sp>
          <p:sp>
            <p:nvSpPr>
              <p:cNvPr id="162828" name="Text Box 12"/>
              <p:cNvSpPr txBox="1">
                <a:spLocks noChangeArrowheads="1"/>
              </p:cNvSpPr>
              <p:nvPr/>
            </p:nvSpPr>
            <p:spPr bwMode="auto">
              <a:xfrm>
                <a:off x="903" y="3552"/>
                <a:ext cx="201" cy="173"/>
              </a:xfrm>
              <a:prstGeom prst="rect">
                <a:avLst/>
              </a:prstGeom>
              <a:noFill/>
              <a:ln w="9525">
                <a:noFill/>
                <a:miter lim="800000"/>
                <a:headEnd/>
                <a:tailEnd/>
              </a:ln>
              <a:effectLst/>
            </p:spPr>
            <p:txBody>
              <a:bodyPr wrap="none">
                <a:spAutoFit/>
              </a:bodyPr>
              <a:lstStyle/>
              <a:p>
                <a:pPr eaLnBrk="1" hangingPunct="1"/>
                <a:r>
                  <a:rPr lang="en-US" sz="1200"/>
                  <a:t>-3</a:t>
                </a:r>
              </a:p>
            </p:txBody>
          </p:sp>
          <p:sp>
            <p:nvSpPr>
              <p:cNvPr id="162829" name="Text Box 13"/>
              <p:cNvSpPr txBox="1">
                <a:spLocks noChangeArrowheads="1"/>
              </p:cNvSpPr>
              <p:nvPr/>
            </p:nvSpPr>
            <p:spPr bwMode="auto">
              <a:xfrm>
                <a:off x="903" y="2880"/>
                <a:ext cx="201" cy="173"/>
              </a:xfrm>
              <a:prstGeom prst="rect">
                <a:avLst/>
              </a:prstGeom>
              <a:noFill/>
              <a:ln w="9525">
                <a:noFill/>
                <a:miter lim="800000"/>
                <a:headEnd/>
                <a:tailEnd/>
              </a:ln>
              <a:effectLst/>
            </p:spPr>
            <p:txBody>
              <a:bodyPr wrap="none">
                <a:spAutoFit/>
              </a:bodyPr>
              <a:lstStyle/>
              <a:p>
                <a:pPr eaLnBrk="1" hangingPunct="1"/>
                <a:r>
                  <a:rPr lang="en-US" sz="1200"/>
                  <a:t>-1</a:t>
                </a:r>
              </a:p>
            </p:txBody>
          </p:sp>
          <p:sp>
            <p:nvSpPr>
              <p:cNvPr id="162830" name="Text Box 14"/>
              <p:cNvSpPr txBox="1">
                <a:spLocks noChangeArrowheads="1"/>
              </p:cNvSpPr>
              <p:nvPr/>
            </p:nvSpPr>
            <p:spPr bwMode="auto">
              <a:xfrm>
                <a:off x="912" y="2496"/>
                <a:ext cx="169" cy="173"/>
              </a:xfrm>
              <a:prstGeom prst="rect">
                <a:avLst/>
              </a:prstGeom>
              <a:noFill/>
              <a:ln w="9525">
                <a:noFill/>
                <a:miter lim="800000"/>
                <a:headEnd/>
                <a:tailEnd/>
              </a:ln>
              <a:effectLst/>
            </p:spPr>
            <p:txBody>
              <a:bodyPr wrap="none">
                <a:spAutoFit/>
              </a:bodyPr>
              <a:lstStyle/>
              <a:p>
                <a:pPr eaLnBrk="1" hangingPunct="1"/>
                <a:r>
                  <a:rPr lang="en-US" sz="1200"/>
                  <a:t>0</a:t>
                </a:r>
              </a:p>
            </p:txBody>
          </p:sp>
          <p:sp>
            <p:nvSpPr>
              <p:cNvPr id="162831" name="Text Box 15"/>
              <p:cNvSpPr txBox="1">
                <a:spLocks noChangeArrowheads="1"/>
              </p:cNvSpPr>
              <p:nvPr/>
            </p:nvSpPr>
            <p:spPr bwMode="auto">
              <a:xfrm>
                <a:off x="912" y="2179"/>
                <a:ext cx="169" cy="173"/>
              </a:xfrm>
              <a:prstGeom prst="rect">
                <a:avLst/>
              </a:prstGeom>
              <a:noFill/>
              <a:ln w="9525">
                <a:noFill/>
                <a:miter lim="800000"/>
                <a:headEnd/>
                <a:tailEnd/>
              </a:ln>
              <a:effectLst/>
            </p:spPr>
            <p:txBody>
              <a:bodyPr wrap="none">
                <a:spAutoFit/>
              </a:bodyPr>
              <a:lstStyle/>
              <a:p>
                <a:pPr eaLnBrk="1" hangingPunct="1"/>
                <a:r>
                  <a:rPr lang="en-US" sz="1200"/>
                  <a:t>1</a:t>
                </a:r>
              </a:p>
            </p:txBody>
          </p:sp>
          <p:sp>
            <p:nvSpPr>
              <p:cNvPr id="162832" name="Text Box 16"/>
              <p:cNvSpPr txBox="1">
                <a:spLocks noChangeArrowheads="1"/>
              </p:cNvSpPr>
              <p:nvPr/>
            </p:nvSpPr>
            <p:spPr bwMode="auto">
              <a:xfrm>
                <a:off x="912" y="1843"/>
                <a:ext cx="169" cy="173"/>
              </a:xfrm>
              <a:prstGeom prst="rect">
                <a:avLst/>
              </a:prstGeom>
              <a:noFill/>
              <a:ln w="9525">
                <a:noFill/>
                <a:miter lim="800000"/>
                <a:headEnd/>
                <a:tailEnd/>
              </a:ln>
              <a:effectLst/>
            </p:spPr>
            <p:txBody>
              <a:bodyPr wrap="none">
                <a:spAutoFit/>
              </a:bodyPr>
              <a:lstStyle/>
              <a:p>
                <a:pPr eaLnBrk="1" hangingPunct="1"/>
                <a:r>
                  <a:rPr lang="en-US" sz="1200"/>
                  <a:t>2</a:t>
                </a:r>
              </a:p>
            </p:txBody>
          </p:sp>
          <p:sp>
            <p:nvSpPr>
              <p:cNvPr id="162833" name="Text Box 17"/>
              <p:cNvSpPr txBox="1">
                <a:spLocks noChangeArrowheads="1"/>
              </p:cNvSpPr>
              <p:nvPr/>
            </p:nvSpPr>
            <p:spPr bwMode="auto">
              <a:xfrm>
                <a:off x="912" y="1488"/>
                <a:ext cx="169" cy="173"/>
              </a:xfrm>
              <a:prstGeom prst="rect">
                <a:avLst/>
              </a:prstGeom>
              <a:noFill/>
              <a:ln w="9525">
                <a:noFill/>
                <a:miter lim="800000"/>
                <a:headEnd/>
                <a:tailEnd/>
              </a:ln>
              <a:effectLst/>
            </p:spPr>
            <p:txBody>
              <a:bodyPr wrap="none">
                <a:spAutoFit/>
              </a:bodyPr>
              <a:lstStyle/>
              <a:p>
                <a:pPr eaLnBrk="1" hangingPunct="1"/>
                <a:r>
                  <a:rPr lang="en-US" sz="1200"/>
                  <a:t>3</a:t>
                </a: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p:cNvGraphicFramePr>
          <p:nvPr/>
        </p:nvGraphicFramePr>
        <p:xfrm>
          <a:off x="1219200" y="1120775"/>
          <a:ext cx="1600200" cy="1966913"/>
        </p:xfrm>
        <a:graphic>
          <a:graphicData uri="http://schemas.openxmlformats.org/presentationml/2006/ole">
            <p:oleObj spid="_x0000_s14338" r:id="rId4" imgW="6216480" imgH="7642080" progId="CDraw4">
              <p:embed/>
            </p:oleObj>
          </a:graphicData>
        </a:graphic>
      </p:graphicFrame>
      <p:sp>
        <p:nvSpPr>
          <p:cNvPr id="14339" name="Freeform 3"/>
          <p:cNvSpPr>
            <a:spLocks/>
          </p:cNvSpPr>
          <p:nvPr/>
        </p:nvSpPr>
        <p:spPr bwMode="auto">
          <a:xfrm>
            <a:off x="4421188" y="3489325"/>
            <a:ext cx="3927475" cy="2398713"/>
          </a:xfrm>
          <a:custGeom>
            <a:avLst/>
            <a:gdLst/>
            <a:ahLst/>
            <a:cxnLst>
              <a:cxn ang="0">
                <a:pos x="373" y="362"/>
              </a:cxn>
              <a:cxn ang="0">
                <a:pos x="311" y="383"/>
              </a:cxn>
              <a:cxn ang="0">
                <a:pos x="228" y="435"/>
              </a:cxn>
              <a:cxn ang="0">
                <a:pos x="135" y="507"/>
              </a:cxn>
              <a:cxn ang="0">
                <a:pos x="73" y="559"/>
              </a:cxn>
              <a:cxn ang="0">
                <a:pos x="10" y="714"/>
              </a:cxn>
              <a:cxn ang="0">
                <a:pos x="0" y="817"/>
              </a:cxn>
              <a:cxn ang="0">
                <a:pos x="0" y="880"/>
              </a:cxn>
              <a:cxn ang="0">
                <a:pos x="21" y="973"/>
              </a:cxn>
              <a:cxn ang="0">
                <a:pos x="83" y="1045"/>
              </a:cxn>
              <a:cxn ang="0">
                <a:pos x="135" y="1117"/>
              </a:cxn>
              <a:cxn ang="0">
                <a:pos x="248" y="1200"/>
              </a:cxn>
              <a:cxn ang="0">
                <a:pos x="331" y="1231"/>
              </a:cxn>
              <a:cxn ang="0">
                <a:pos x="507" y="1283"/>
              </a:cxn>
              <a:cxn ang="0">
                <a:pos x="580" y="1314"/>
              </a:cxn>
              <a:cxn ang="0">
                <a:pos x="673" y="1345"/>
              </a:cxn>
              <a:cxn ang="0">
                <a:pos x="756" y="1366"/>
              </a:cxn>
              <a:cxn ang="0">
                <a:pos x="859" y="1397"/>
              </a:cxn>
              <a:cxn ang="0">
                <a:pos x="973" y="1407"/>
              </a:cxn>
              <a:cxn ang="0">
                <a:pos x="1149" y="1438"/>
              </a:cxn>
              <a:cxn ang="0">
                <a:pos x="1418" y="1459"/>
              </a:cxn>
              <a:cxn ang="0">
                <a:pos x="1604" y="1490"/>
              </a:cxn>
              <a:cxn ang="0">
                <a:pos x="1728" y="1500"/>
              </a:cxn>
              <a:cxn ang="0">
                <a:pos x="1821" y="1510"/>
              </a:cxn>
              <a:cxn ang="0">
                <a:pos x="1935" y="1510"/>
              </a:cxn>
              <a:cxn ang="0">
                <a:pos x="2028" y="1500"/>
              </a:cxn>
              <a:cxn ang="0">
                <a:pos x="2111" y="1469"/>
              </a:cxn>
              <a:cxn ang="0">
                <a:pos x="2225" y="1397"/>
              </a:cxn>
              <a:cxn ang="0">
                <a:pos x="2308" y="1314"/>
              </a:cxn>
              <a:cxn ang="0">
                <a:pos x="2390" y="1242"/>
              </a:cxn>
              <a:cxn ang="0">
                <a:pos x="2432" y="1179"/>
              </a:cxn>
              <a:cxn ang="0">
                <a:pos x="2463" y="1097"/>
              </a:cxn>
              <a:cxn ang="0">
                <a:pos x="2473" y="1004"/>
              </a:cxn>
              <a:cxn ang="0">
                <a:pos x="2473" y="921"/>
              </a:cxn>
              <a:cxn ang="0">
                <a:pos x="2473" y="838"/>
              </a:cxn>
              <a:cxn ang="0">
                <a:pos x="2452" y="755"/>
              </a:cxn>
              <a:cxn ang="0">
                <a:pos x="2421" y="683"/>
              </a:cxn>
              <a:cxn ang="0">
                <a:pos x="2339" y="611"/>
              </a:cxn>
              <a:cxn ang="0">
                <a:pos x="2246" y="528"/>
              </a:cxn>
              <a:cxn ang="0">
                <a:pos x="2163" y="507"/>
              </a:cxn>
              <a:cxn ang="0">
                <a:pos x="2059" y="507"/>
              </a:cxn>
              <a:cxn ang="0">
                <a:pos x="1976" y="507"/>
              </a:cxn>
              <a:cxn ang="0">
                <a:pos x="1894" y="455"/>
              </a:cxn>
              <a:cxn ang="0">
                <a:pos x="1842" y="404"/>
              </a:cxn>
              <a:cxn ang="0">
                <a:pos x="1770" y="331"/>
              </a:cxn>
              <a:cxn ang="0">
                <a:pos x="1707" y="238"/>
              </a:cxn>
              <a:cxn ang="0">
                <a:pos x="1635" y="187"/>
              </a:cxn>
              <a:cxn ang="0">
                <a:pos x="1552" y="104"/>
              </a:cxn>
              <a:cxn ang="0">
                <a:pos x="1480" y="62"/>
              </a:cxn>
              <a:cxn ang="0">
                <a:pos x="1407" y="42"/>
              </a:cxn>
              <a:cxn ang="0">
                <a:pos x="1314" y="11"/>
              </a:cxn>
              <a:cxn ang="0">
                <a:pos x="1231" y="0"/>
              </a:cxn>
              <a:cxn ang="0">
                <a:pos x="1149" y="0"/>
              </a:cxn>
              <a:cxn ang="0">
                <a:pos x="1076" y="0"/>
              </a:cxn>
              <a:cxn ang="0">
                <a:pos x="993" y="31"/>
              </a:cxn>
              <a:cxn ang="0">
                <a:pos x="921" y="62"/>
              </a:cxn>
              <a:cxn ang="0">
                <a:pos x="859" y="93"/>
              </a:cxn>
              <a:cxn ang="0">
                <a:pos x="776" y="166"/>
              </a:cxn>
              <a:cxn ang="0">
                <a:pos x="704" y="249"/>
              </a:cxn>
              <a:cxn ang="0">
                <a:pos x="642" y="331"/>
              </a:cxn>
              <a:cxn ang="0">
                <a:pos x="431" y="346"/>
              </a:cxn>
            </a:cxnLst>
            <a:rect l="0" t="0" r="r" b="b"/>
            <a:pathLst>
              <a:path w="2474" h="1511">
                <a:moveTo>
                  <a:pt x="404" y="352"/>
                </a:moveTo>
                <a:lnTo>
                  <a:pt x="373" y="362"/>
                </a:lnTo>
                <a:lnTo>
                  <a:pt x="342" y="373"/>
                </a:lnTo>
                <a:lnTo>
                  <a:pt x="311" y="383"/>
                </a:lnTo>
                <a:lnTo>
                  <a:pt x="269" y="404"/>
                </a:lnTo>
                <a:lnTo>
                  <a:pt x="228" y="435"/>
                </a:lnTo>
                <a:lnTo>
                  <a:pt x="186" y="455"/>
                </a:lnTo>
                <a:lnTo>
                  <a:pt x="135" y="507"/>
                </a:lnTo>
                <a:lnTo>
                  <a:pt x="104" y="538"/>
                </a:lnTo>
                <a:lnTo>
                  <a:pt x="73" y="559"/>
                </a:lnTo>
                <a:lnTo>
                  <a:pt x="31" y="631"/>
                </a:lnTo>
                <a:lnTo>
                  <a:pt x="10" y="714"/>
                </a:lnTo>
                <a:lnTo>
                  <a:pt x="0" y="776"/>
                </a:lnTo>
                <a:lnTo>
                  <a:pt x="0" y="817"/>
                </a:lnTo>
                <a:lnTo>
                  <a:pt x="0" y="848"/>
                </a:lnTo>
                <a:lnTo>
                  <a:pt x="0" y="880"/>
                </a:lnTo>
                <a:lnTo>
                  <a:pt x="10" y="942"/>
                </a:lnTo>
                <a:lnTo>
                  <a:pt x="21" y="973"/>
                </a:lnTo>
                <a:lnTo>
                  <a:pt x="62" y="1014"/>
                </a:lnTo>
                <a:lnTo>
                  <a:pt x="83" y="1045"/>
                </a:lnTo>
                <a:lnTo>
                  <a:pt x="104" y="1076"/>
                </a:lnTo>
                <a:lnTo>
                  <a:pt x="135" y="1117"/>
                </a:lnTo>
                <a:lnTo>
                  <a:pt x="197" y="1159"/>
                </a:lnTo>
                <a:lnTo>
                  <a:pt x="248" y="1200"/>
                </a:lnTo>
                <a:lnTo>
                  <a:pt x="290" y="1210"/>
                </a:lnTo>
                <a:lnTo>
                  <a:pt x="331" y="1231"/>
                </a:lnTo>
                <a:lnTo>
                  <a:pt x="424" y="1262"/>
                </a:lnTo>
                <a:lnTo>
                  <a:pt x="507" y="1283"/>
                </a:lnTo>
                <a:lnTo>
                  <a:pt x="538" y="1293"/>
                </a:lnTo>
                <a:lnTo>
                  <a:pt x="580" y="1314"/>
                </a:lnTo>
                <a:lnTo>
                  <a:pt x="621" y="1324"/>
                </a:lnTo>
                <a:lnTo>
                  <a:pt x="673" y="1345"/>
                </a:lnTo>
                <a:lnTo>
                  <a:pt x="724" y="1355"/>
                </a:lnTo>
                <a:lnTo>
                  <a:pt x="756" y="1366"/>
                </a:lnTo>
                <a:lnTo>
                  <a:pt x="797" y="1376"/>
                </a:lnTo>
                <a:lnTo>
                  <a:pt x="859" y="1397"/>
                </a:lnTo>
                <a:lnTo>
                  <a:pt x="911" y="1397"/>
                </a:lnTo>
                <a:lnTo>
                  <a:pt x="973" y="1407"/>
                </a:lnTo>
                <a:lnTo>
                  <a:pt x="1035" y="1417"/>
                </a:lnTo>
                <a:lnTo>
                  <a:pt x="1149" y="1438"/>
                </a:lnTo>
                <a:lnTo>
                  <a:pt x="1283" y="1448"/>
                </a:lnTo>
                <a:lnTo>
                  <a:pt x="1418" y="1459"/>
                </a:lnTo>
                <a:lnTo>
                  <a:pt x="1501" y="1479"/>
                </a:lnTo>
                <a:lnTo>
                  <a:pt x="1604" y="1490"/>
                </a:lnTo>
                <a:lnTo>
                  <a:pt x="1697" y="1500"/>
                </a:lnTo>
                <a:lnTo>
                  <a:pt x="1728" y="1500"/>
                </a:lnTo>
                <a:lnTo>
                  <a:pt x="1780" y="1510"/>
                </a:lnTo>
                <a:lnTo>
                  <a:pt x="1821" y="1510"/>
                </a:lnTo>
                <a:lnTo>
                  <a:pt x="1873" y="1510"/>
                </a:lnTo>
                <a:lnTo>
                  <a:pt x="1935" y="1510"/>
                </a:lnTo>
                <a:lnTo>
                  <a:pt x="1976" y="1510"/>
                </a:lnTo>
                <a:lnTo>
                  <a:pt x="2028" y="1500"/>
                </a:lnTo>
                <a:lnTo>
                  <a:pt x="2059" y="1490"/>
                </a:lnTo>
                <a:lnTo>
                  <a:pt x="2111" y="1469"/>
                </a:lnTo>
                <a:lnTo>
                  <a:pt x="2152" y="1438"/>
                </a:lnTo>
                <a:lnTo>
                  <a:pt x="2225" y="1397"/>
                </a:lnTo>
                <a:lnTo>
                  <a:pt x="2266" y="1355"/>
                </a:lnTo>
                <a:lnTo>
                  <a:pt x="2308" y="1314"/>
                </a:lnTo>
                <a:lnTo>
                  <a:pt x="2359" y="1273"/>
                </a:lnTo>
                <a:lnTo>
                  <a:pt x="2390" y="1242"/>
                </a:lnTo>
                <a:lnTo>
                  <a:pt x="2411" y="1210"/>
                </a:lnTo>
                <a:lnTo>
                  <a:pt x="2432" y="1179"/>
                </a:lnTo>
                <a:lnTo>
                  <a:pt x="2452" y="1138"/>
                </a:lnTo>
                <a:lnTo>
                  <a:pt x="2463" y="1097"/>
                </a:lnTo>
                <a:lnTo>
                  <a:pt x="2473" y="1045"/>
                </a:lnTo>
                <a:lnTo>
                  <a:pt x="2473" y="1004"/>
                </a:lnTo>
                <a:lnTo>
                  <a:pt x="2473" y="973"/>
                </a:lnTo>
                <a:lnTo>
                  <a:pt x="2473" y="921"/>
                </a:lnTo>
                <a:lnTo>
                  <a:pt x="2473" y="890"/>
                </a:lnTo>
                <a:lnTo>
                  <a:pt x="2473" y="838"/>
                </a:lnTo>
                <a:lnTo>
                  <a:pt x="2463" y="807"/>
                </a:lnTo>
                <a:lnTo>
                  <a:pt x="2452" y="755"/>
                </a:lnTo>
                <a:lnTo>
                  <a:pt x="2432" y="724"/>
                </a:lnTo>
                <a:lnTo>
                  <a:pt x="2421" y="683"/>
                </a:lnTo>
                <a:lnTo>
                  <a:pt x="2380" y="631"/>
                </a:lnTo>
                <a:lnTo>
                  <a:pt x="2339" y="611"/>
                </a:lnTo>
                <a:lnTo>
                  <a:pt x="2287" y="559"/>
                </a:lnTo>
                <a:lnTo>
                  <a:pt x="2246" y="528"/>
                </a:lnTo>
                <a:lnTo>
                  <a:pt x="2204" y="518"/>
                </a:lnTo>
                <a:lnTo>
                  <a:pt x="2163" y="507"/>
                </a:lnTo>
                <a:lnTo>
                  <a:pt x="2101" y="507"/>
                </a:lnTo>
                <a:lnTo>
                  <a:pt x="2059" y="507"/>
                </a:lnTo>
                <a:lnTo>
                  <a:pt x="2018" y="507"/>
                </a:lnTo>
                <a:lnTo>
                  <a:pt x="1976" y="507"/>
                </a:lnTo>
                <a:lnTo>
                  <a:pt x="1925" y="476"/>
                </a:lnTo>
                <a:lnTo>
                  <a:pt x="1894" y="455"/>
                </a:lnTo>
                <a:lnTo>
                  <a:pt x="1863" y="435"/>
                </a:lnTo>
                <a:lnTo>
                  <a:pt x="1842" y="404"/>
                </a:lnTo>
                <a:lnTo>
                  <a:pt x="1811" y="373"/>
                </a:lnTo>
                <a:lnTo>
                  <a:pt x="1770" y="331"/>
                </a:lnTo>
                <a:lnTo>
                  <a:pt x="1749" y="300"/>
                </a:lnTo>
                <a:lnTo>
                  <a:pt x="1707" y="238"/>
                </a:lnTo>
                <a:lnTo>
                  <a:pt x="1666" y="218"/>
                </a:lnTo>
                <a:lnTo>
                  <a:pt x="1635" y="187"/>
                </a:lnTo>
                <a:lnTo>
                  <a:pt x="1614" y="145"/>
                </a:lnTo>
                <a:lnTo>
                  <a:pt x="1552" y="104"/>
                </a:lnTo>
                <a:lnTo>
                  <a:pt x="1521" y="93"/>
                </a:lnTo>
                <a:lnTo>
                  <a:pt x="1480" y="62"/>
                </a:lnTo>
                <a:lnTo>
                  <a:pt x="1438" y="62"/>
                </a:lnTo>
                <a:lnTo>
                  <a:pt x="1407" y="42"/>
                </a:lnTo>
                <a:lnTo>
                  <a:pt x="1356" y="21"/>
                </a:lnTo>
                <a:lnTo>
                  <a:pt x="1314" y="11"/>
                </a:lnTo>
                <a:lnTo>
                  <a:pt x="1283" y="11"/>
                </a:lnTo>
                <a:lnTo>
                  <a:pt x="1231" y="0"/>
                </a:lnTo>
                <a:lnTo>
                  <a:pt x="1200" y="0"/>
                </a:lnTo>
                <a:lnTo>
                  <a:pt x="1149" y="0"/>
                </a:lnTo>
                <a:lnTo>
                  <a:pt x="1107" y="0"/>
                </a:lnTo>
                <a:lnTo>
                  <a:pt x="1076" y="0"/>
                </a:lnTo>
                <a:lnTo>
                  <a:pt x="1035" y="11"/>
                </a:lnTo>
                <a:lnTo>
                  <a:pt x="993" y="31"/>
                </a:lnTo>
                <a:lnTo>
                  <a:pt x="962" y="42"/>
                </a:lnTo>
                <a:lnTo>
                  <a:pt x="921" y="62"/>
                </a:lnTo>
                <a:lnTo>
                  <a:pt x="890" y="73"/>
                </a:lnTo>
                <a:lnTo>
                  <a:pt x="859" y="93"/>
                </a:lnTo>
                <a:lnTo>
                  <a:pt x="818" y="135"/>
                </a:lnTo>
                <a:lnTo>
                  <a:pt x="776" y="166"/>
                </a:lnTo>
                <a:lnTo>
                  <a:pt x="735" y="218"/>
                </a:lnTo>
                <a:lnTo>
                  <a:pt x="704" y="249"/>
                </a:lnTo>
                <a:lnTo>
                  <a:pt x="662" y="300"/>
                </a:lnTo>
                <a:lnTo>
                  <a:pt x="642" y="331"/>
                </a:lnTo>
                <a:lnTo>
                  <a:pt x="575" y="346"/>
                </a:lnTo>
                <a:lnTo>
                  <a:pt x="431" y="346"/>
                </a:lnTo>
              </a:path>
            </a:pathLst>
          </a:custGeom>
          <a:solidFill>
            <a:srgbClr val="037C03"/>
          </a:solidFill>
          <a:ln w="12700" cap="rnd" cmpd="sng">
            <a:solidFill>
              <a:srgbClr val="013501"/>
            </a:solidFill>
            <a:prstDash val="solid"/>
            <a:round/>
            <a:headEnd type="none" w="sm" len="sm"/>
            <a:tailEnd type="none" w="sm" len="sm"/>
          </a:ln>
          <a:effectLst/>
        </p:spPr>
        <p:txBody>
          <a:bodyPr/>
          <a:lstStyle/>
          <a:p>
            <a:endParaRPr lang="en-US"/>
          </a:p>
        </p:txBody>
      </p:sp>
      <p:sp>
        <p:nvSpPr>
          <p:cNvPr id="14340" name="Oval 4"/>
          <p:cNvSpPr>
            <a:spLocks noChangeArrowheads="1"/>
          </p:cNvSpPr>
          <p:nvPr/>
        </p:nvSpPr>
        <p:spPr bwMode="auto">
          <a:xfrm>
            <a:off x="7092950" y="4959350"/>
            <a:ext cx="139700" cy="1397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4341" name="Line 5"/>
          <p:cNvSpPr>
            <a:spLocks noChangeShapeType="1"/>
          </p:cNvSpPr>
          <p:nvPr/>
        </p:nvSpPr>
        <p:spPr bwMode="auto">
          <a:xfrm flipV="1">
            <a:off x="7162800" y="4038600"/>
            <a:ext cx="0" cy="9906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4342" name="Freeform 6"/>
          <p:cNvSpPr>
            <a:spLocks/>
          </p:cNvSpPr>
          <p:nvPr/>
        </p:nvSpPr>
        <p:spPr bwMode="auto">
          <a:xfrm>
            <a:off x="6615113" y="4038600"/>
            <a:ext cx="549275" cy="382588"/>
          </a:xfrm>
          <a:custGeom>
            <a:avLst/>
            <a:gdLst/>
            <a:ahLst/>
            <a:cxnLst>
              <a:cxn ang="0">
                <a:pos x="345" y="0"/>
              </a:cxn>
              <a:cxn ang="0">
                <a:pos x="0" y="107"/>
              </a:cxn>
              <a:cxn ang="0">
                <a:pos x="345" y="240"/>
              </a:cxn>
              <a:cxn ang="0">
                <a:pos x="345" y="0"/>
              </a:cxn>
            </a:cxnLst>
            <a:rect l="0" t="0" r="r" b="b"/>
            <a:pathLst>
              <a:path w="346" h="241">
                <a:moveTo>
                  <a:pt x="345" y="0"/>
                </a:moveTo>
                <a:lnTo>
                  <a:pt x="0" y="107"/>
                </a:lnTo>
                <a:lnTo>
                  <a:pt x="345" y="240"/>
                </a:lnTo>
                <a:lnTo>
                  <a:pt x="345"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4343" name="Rectangle 7"/>
          <p:cNvSpPr>
            <a:spLocks noChangeArrowheads="1"/>
          </p:cNvSpPr>
          <p:nvPr/>
        </p:nvSpPr>
        <p:spPr bwMode="auto">
          <a:xfrm>
            <a:off x="3489325" y="608013"/>
            <a:ext cx="4987925" cy="641350"/>
          </a:xfrm>
          <a:prstGeom prst="rect">
            <a:avLst/>
          </a:prstGeom>
          <a:noFill/>
          <a:ln w="9525">
            <a:noFill/>
            <a:miter lim="800000"/>
            <a:headEnd/>
            <a:tailEnd/>
          </a:ln>
          <a:effectLst/>
        </p:spPr>
        <p:txBody>
          <a:bodyPr wrap="none" lIns="92075" tIns="46038" rIns="92075" bIns="46038">
            <a:spAutoFit/>
          </a:bodyPr>
          <a:lstStyle/>
          <a:p>
            <a:r>
              <a:rPr lang="en-US" sz="3600" b="0"/>
              <a:t>Let’s use a golf anaolgy</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304800"/>
            <a:ext cx="7772400" cy="1143000"/>
          </a:xfrm>
        </p:spPr>
        <p:txBody>
          <a:bodyPr/>
          <a:lstStyle/>
          <a:p>
            <a:r>
              <a:rPr lang="en-US" sz="2500">
                <a:latin typeface="Arial" charset="0"/>
              </a:rPr>
              <a:t>SI System for Measuring Length</a:t>
            </a:r>
          </a:p>
        </p:txBody>
      </p:sp>
      <p:sp>
        <p:nvSpPr>
          <p:cNvPr id="163843" name="Text Box 3"/>
          <p:cNvSpPr txBox="1">
            <a:spLocks noChangeArrowheads="1"/>
          </p:cNvSpPr>
          <p:nvPr/>
        </p:nvSpPr>
        <p:spPr bwMode="auto">
          <a:xfrm>
            <a:off x="463550" y="2100263"/>
            <a:ext cx="8299450" cy="4300537"/>
          </a:xfrm>
          <a:prstGeom prst="rect">
            <a:avLst/>
          </a:prstGeom>
          <a:solidFill>
            <a:srgbClr val="E5FFF2"/>
          </a:solidFill>
          <a:ln w="25400">
            <a:solidFill>
              <a:schemeClr val="tx1"/>
            </a:solidFill>
            <a:miter lim="800000"/>
            <a:headEnd/>
            <a:tailEnd/>
          </a:ln>
          <a:effectLst/>
        </p:spPr>
        <p:txBody>
          <a:bodyPr>
            <a:spAutoFit/>
          </a:bodyPr>
          <a:lstStyle/>
          <a:p>
            <a:pPr eaLnBrk="1" hangingPunct="1"/>
            <a:r>
              <a:rPr lang="en-US" sz="1600"/>
              <a:t>	</a:t>
            </a:r>
          </a:p>
          <a:p>
            <a:pPr eaLnBrk="1" hangingPunct="1"/>
            <a:r>
              <a:rPr lang="en-US" sz="1600"/>
              <a:t>						</a:t>
            </a:r>
            <a:endParaRPr lang="en-US"/>
          </a:p>
          <a:p>
            <a:pPr eaLnBrk="1" hangingPunct="1"/>
            <a:r>
              <a:rPr lang="en-US" sz="1600"/>
              <a:t>   </a:t>
            </a:r>
            <a:r>
              <a:rPr lang="en-US"/>
              <a:t>Unit	           		Symbol		           Meter Equivalent 	  </a:t>
            </a:r>
            <a:r>
              <a:rPr lang="en-US" sz="1600"/>
              <a:t>_______________________________________________________________________</a:t>
            </a:r>
          </a:p>
          <a:p>
            <a:pPr eaLnBrk="1" hangingPunct="1"/>
            <a:endParaRPr lang="en-US" sz="800" b="0"/>
          </a:p>
          <a:p>
            <a:pPr eaLnBrk="1" hangingPunct="1"/>
            <a:r>
              <a:rPr lang="en-US" sz="1600" b="0"/>
              <a:t>   </a:t>
            </a:r>
            <a:r>
              <a:rPr lang="en-US" b="0"/>
              <a:t>kilometer		km	     		1,000 m or 10</a:t>
            </a:r>
            <a:r>
              <a:rPr lang="en-US" b="0" baseline="30000"/>
              <a:t>3 </a:t>
            </a:r>
            <a:r>
              <a:rPr lang="en-US" b="0"/>
              <a:t>m</a:t>
            </a:r>
            <a:endParaRPr lang="en-US" b="0" baseline="30000"/>
          </a:p>
          <a:p>
            <a:pPr eaLnBrk="1" hangingPunct="1"/>
            <a:endParaRPr lang="en-US" b="0"/>
          </a:p>
          <a:p>
            <a:pPr eaLnBrk="1" hangingPunct="1"/>
            <a:r>
              <a:rPr lang="en-US" sz="1600" b="0"/>
              <a:t>   </a:t>
            </a:r>
            <a:r>
              <a:rPr lang="en-US" b="0"/>
              <a:t>meter			 m	            	   	    1    m or 10</a:t>
            </a:r>
            <a:r>
              <a:rPr lang="en-US" b="0" baseline="30000"/>
              <a:t>0</a:t>
            </a:r>
            <a:r>
              <a:rPr lang="en-US" b="0"/>
              <a:t> m</a:t>
            </a:r>
          </a:p>
          <a:p>
            <a:pPr eaLnBrk="1" hangingPunct="1"/>
            <a:endParaRPr lang="en-US" sz="800" b="0"/>
          </a:p>
          <a:p>
            <a:pPr eaLnBrk="1" hangingPunct="1"/>
            <a:r>
              <a:rPr lang="en-US" sz="1600" b="0"/>
              <a:t>   </a:t>
            </a:r>
            <a:r>
              <a:rPr lang="en-US" b="0"/>
              <a:t>decimeter		dm		   	    0.1 m or 10</a:t>
            </a:r>
            <a:r>
              <a:rPr lang="en-US" b="0" baseline="30000"/>
              <a:t>-1 </a:t>
            </a:r>
            <a:r>
              <a:rPr lang="en-US" b="0"/>
              <a:t>m</a:t>
            </a:r>
          </a:p>
          <a:p>
            <a:pPr eaLnBrk="1" hangingPunct="1"/>
            <a:endParaRPr lang="en-US" sz="800" b="0"/>
          </a:p>
          <a:p>
            <a:pPr eaLnBrk="1" hangingPunct="1"/>
            <a:r>
              <a:rPr lang="en-US" sz="1600" b="0"/>
              <a:t>   </a:t>
            </a:r>
            <a:r>
              <a:rPr lang="en-US" b="0"/>
              <a:t>centimeter		cm		   	  0.01 m or 10</a:t>
            </a:r>
            <a:r>
              <a:rPr lang="en-US" b="0" baseline="30000"/>
              <a:t>-2</a:t>
            </a:r>
            <a:r>
              <a:rPr lang="en-US" b="0"/>
              <a:t> m	</a:t>
            </a:r>
          </a:p>
          <a:p>
            <a:pPr eaLnBrk="1" hangingPunct="1"/>
            <a:endParaRPr lang="en-US" sz="800" b="0"/>
          </a:p>
          <a:p>
            <a:pPr eaLnBrk="1" hangingPunct="1"/>
            <a:r>
              <a:rPr lang="en-US" sz="1600" b="0"/>
              <a:t>   </a:t>
            </a:r>
            <a:r>
              <a:rPr lang="en-US" b="0"/>
              <a:t>millimeter		mm		   	0.001 m or 10</a:t>
            </a:r>
            <a:r>
              <a:rPr lang="en-US" b="0" baseline="30000"/>
              <a:t>-3 </a:t>
            </a:r>
            <a:r>
              <a:rPr lang="en-US" b="0"/>
              <a:t>m</a:t>
            </a:r>
          </a:p>
          <a:p>
            <a:pPr eaLnBrk="1" hangingPunct="1"/>
            <a:endParaRPr lang="en-US" sz="800" b="0"/>
          </a:p>
          <a:p>
            <a:pPr eaLnBrk="1" hangingPunct="1"/>
            <a:r>
              <a:rPr lang="en-US" sz="1600" b="0"/>
              <a:t>   </a:t>
            </a:r>
            <a:r>
              <a:rPr lang="en-US" b="0"/>
              <a:t>micrometer		</a:t>
            </a:r>
            <a:r>
              <a:rPr lang="en-US" b="0">
                <a:latin typeface="Symbol" pitchFamily="18" charset="2"/>
              </a:rPr>
              <a:t>m</a:t>
            </a:r>
            <a:r>
              <a:rPr lang="en-US" b="0"/>
              <a:t>m		        0.000001 m or 10</a:t>
            </a:r>
            <a:r>
              <a:rPr lang="en-US" b="0" baseline="30000"/>
              <a:t>-6 </a:t>
            </a:r>
            <a:r>
              <a:rPr lang="en-US" b="0"/>
              <a:t>m</a:t>
            </a:r>
          </a:p>
          <a:p>
            <a:pPr eaLnBrk="1" hangingPunct="1"/>
            <a:endParaRPr lang="en-US" sz="800" b="0"/>
          </a:p>
          <a:p>
            <a:pPr eaLnBrk="1" hangingPunct="1"/>
            <a:r>
              <a:rPr lang="en-US" sz="1600" b="0"/>
              <a:t>   </a:t>
            </a:r>
            <a:r>
              <a:rPr lang="en-US" b="0"/>
              <a:t>nanometer		nm		  0.000000001 m or 10</a:t>
            </a:r>
            <a:r>
              <a:rPr lang="en-US" b="0" baseline="30000"/>
              <a:t>-9 </a:t>
            </a:r>
            <a:r>
              <a:rPr lang="en-US" b="0"/>
              <a:t>m</a:t>
            </a:r>
          </a:p>
          <a:p>
            <a:pPr eaLnBrk="1" hangingPunct="1"/>
            <a:endParaRPr lang="en-US" sz="1600" b="0"/>
          </a:p>
        </p:txBody>
      </p:sp>
      <p:sp>
        <p:nvSpPr>
          <p:cNvPr id="163844" name="Text Box 4"/>
          <p:cNvSpPr txBox="1">
            <a:spLocks noChangeArrowheads="1"/>
          </p:cNvSpPr>
          <p:nvPr/>
        </p:nvSpPr>
        <p:spPr bwMode="auto">
          <a:xfrm>
            <a:off x="1066800" y="1562100"/>
            <a:ext cx="4114800" cy="850900"/>
          </a:xfrm>
          <a:prstGeom prst="rect">
            <a:avLst/>
          </a:prstGeom>
          <a:solidFill>
            <a:srgbClr val="E9E9FF"/>
          </a:solidFill>
          <a:ln w="25400">
            <a:solidFill>
              <a:schemeClr val="tx1"/>
            </a:solidFill>
            <a:miter lim="800000"/>
            <a:headEnd/>
            <a:tailEnd/>
          </a:ln>
          <a:effectLst/>
        </p:spPr>
        <p:txBody>
          <a:bodyPr>
            <a:spAutoFit/>
          </a:bodyPr>
          <a:lstStyle/>
          <a:p>
            <a:pPr eaLnBrk="1" hangingPunct="1"/>
            <a:r>
              <a:rPr lang="en-US" sz="1600"/>
              <a:t> </a:t>
            </a:r>
            <a:endParaRPr lang="en-US" sz="800"/>
          </a:p>
          <a:p>
            <a:pPr eaLnBrk="1" hangingPunct="1"/>
            <a:r>
              <a:rPr lang="en-US" sz="1600"/>
              <a:t>     The  SI Units for Measuring Length        </a:t>
            </a:r>
          </a:p>
          <a:p>
            <a:pPr eaLnBrk="1" hangingPunct="1"/>
            <a:endParaRPr lang="en-US" sz="1600" b="0"/>
          </a:p>
        </p:txBody>
      </p:sp>
      <p:sp>
        <p:nvSpPr>
          <p:cNvPr id="163845"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63846" name="Rectangle 6"/>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118</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Volume</a:t>
            </a:r>
          </a:p>
        </p:txBody>
      </p:sp>
      <p:sp>
        <p:nvSpPr>
          <p:cNvPr id="63491" name="Rectangle 3"/>
          <p:cNvSpPr>
            <a:spLocks noGrp="1" noChangeArrowheads="1"/>
          </p:cNvSpPr>
          <p:nvPr>
            <p:ph type="body" idx="1"/>
          </p:nvPr>
        </p:nvSpPr>
        <p:spPr>
          <a:noFill/>
          <a:ln/>
        </p:spPr>
        <p:txBody>
          <a:bodyPr lIns="92075" tIns="46038" rIns="92075" bIns="46038"/>
          <a:lstStyle/>
          <a:p>
            <a:r>
              <a:rPr lang="en-US"/>
              <a:t>calculated by multiplying L x W x H </a:t>
            </a:r>
          </a:p>
          <a:p>
            <a:r>
              <a:rPr lang="en-US"/>
              <a:t>Liter the volume of a cube 1 dm (10 cm) on a side</a:t>
            </a:r>
          </a:p>
          <a:p>
            <a:r>
              <a:rPr lang="en-US"/>
              <a:t>so 1 L = 10 cm x 10 cm x 10 cm</a:t>
            </a:r>
          </a:p>
          <a:p>
            <a:r>
              <a:rPr lang="en-US"/>
              <a:t>1 L = 1000 cm</a:t>
            </a:r>
            <a:r>
              <a:rPr lang="en-US" sz="4000" baseline="30000"/>
              <a:t>3</a:t>
            </a:r>
            <a:r>
              <a:rPr lang="en-US"/>
              <a:t> </a:t>
            </a:r>
          </a:p>
          <a:p>
            <a:r>
              <a:rPr lang="en-US"/>
              <a:t>1/1000 L = 1 cm</a:t>
            </a:r>
            <a:r>
              <a:rPr lang="en-US" sz="4000" baseline="30000"/>
              <a:t>3</a:t>
            </a:r>
            <a:r>
              <a:rPr lang="en-US"/>
              <a:t> </a:t>
            </a:r>
          </a:p>
          <a:p>
            <a:r>
              <a:rPr lang="en-US"/>
              <a:t>1 mL = 1 cm</a:t>
            </a:r>
            <a:r>
              <a:rPr lang="en-US" sz="4000" baseline="30000"/>
              <a:t>3</a:t>
            </a:r>
            <a:r>
              <a:rPr lang="en-US"/>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anim to="" calcmode="lin" valueType="num">
                                      <p:cBhvr>
                                        <p:cTn id="7" dur="1" fill="hold"/>
                                        <p:tgtEl>
                                          <p:spTgt spid="6349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3491">
                                            <p:txEl>
                                              <p:pRg st="1" end="1"/>
                                            </p:txEl>
                                          </p:spTgt>
                                        </p:tgtEl>
                                        <p:attrNameLst>
                                          <p:attrName>style.visibility</p:attrName>
                                        </p:attrNameLst>
                                      </p:cBhvr>
                                      <p:to>
                                        <p:strVal val="visible"/>
                                      </p:to>
                                    </p:set>
                                    <p:anim to="" calcmode="lin" valueType="num">
                                      <p:cBhvr>
                                        <p:cTn id="12" dur="1" fill="hold"/>
                                        <p:tgtEl>
                                          <p:spTgt spid="6349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3491">
                                            <p:txEl>
                                              <p:pRg st="2" end="2"/>
                                            </p:txEl>
                                          </p:spTgt>
                                        </p:tgtEl>
                                        <p:attrNameLst>
                                          <p:attrName>style.visibility</p:attrName>
                                        </p:attrNameLst>
                                      </p:cBhvr>
                                      <p:to>
                                        <p:strVal val="visible"/>
                                      </p:to>
                                    </p:set>
                                    <p:anim to="" calcmode="lin" valueType="num">
                                      <p:cBhvr>
                                        <p:cTn id="17" dur="1" fill="hold"/>
                                        <p:tgtEl>
                                          <p:spTgt spid="6349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3491">
                                            <p:txEl>
                                              <p:pRg st="3" end="3"/>
                                            </p:txEl>
                                          </p:spTgt>
                                        </p:tgtEl>
                                        <p:attrNameLst>
                                          <p:attrName>style.visibility</p:attrName>
                                        </p:attrNameLst>
                                      </p:cBhvr>
                                      <p:to>
                                        <p:strVal val="visible"/>
                                      </p:to>
                                    </p:set>
                                    <p:anim to="" calcmode="lin" valueType="num">
                                      <p:cBhvr>
                                        <p:cTn id="22" dur="1" fill="hold"/>
                                        <p:tgtEl>
                                          <p:spTgt spid="6349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3491">
                                            <p:txEl>
                                              <p:pRg st="4" end="4"/>
                                            </p:txEl>
                                          </p:spTgt>
                                        </p:tgtEl>
                                        <p:attrNameLst>
                                          <p:attrName>style.visibility</p:attrName>
                                        </p:attrNameLst>
                                      </p:cBhvr>
                                      <p:to>
                                        <p:strVal val="visible"/>
                                      </p:to>
                                    </p:set>
                                    <p:anim to="" calcmode="lin" valueType="num">
                                      <p:cBhvr>
                                        <p:cTn id="27" dur="1" fill="hold"/>
                                        <p:tgtEl>
                                          <p:spTgt spid="6349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3491">
                                            <p:txEl>
                                              <p:pRg st="5" end="5"/>
                                            </p:txEl>
                                          </p:spTgt>
                                        </p:tgtEl>
                                        <p:attrNameLst>
                                          <p:attrName>style.visibility</p:attrName>
                                        </p:attrNameLst>
                                      </p:cBhvr>
                                      <p:to>
                                        <p:strVal val="visible"/>
                                      </p:to>
                                    </p:set>
                                    <p:anim to="" calcmode="lin" valueType="num">
                                      <p:cBhvr>
                                        <p:cTn id="32" dur="1" fill="hold"/>
                                        <p:tgtEl>
                                          <p:spTgt spid="6349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Volume</a:t>
            </a:r>
          </a:p>
        </p:txBody>
      </p:sp>
      <p:sp>
        <p:nvSpPr>
          <p:cNvPr id="65539" name="Rectangle 3"/>
          <p:cNvSpPr>
            <a:spLocks noGrp="1" noChangeArrowheads="1"/>
          </p:cNvSpPr>
          <p:nvPr>
            <p:ph type="body" idx="1"/>
          </p:nvPr>
        </p:nvSpPr>
        <p:spPr>
          <a:noFill/>
          <a:ln/>
        </p:spPr>
        <p:txBody>
          <a:bodyPr lIns="92075" tIns="46038" rIns="92075" bIns="46038"/>
          <a:lstStyle/>
          <a:p>
            <a:r>
              <a:rPr lang="en-US"/>
              <a:t>1 L  about 1/4 of a gallon - a quart</a:t>
            </a:r>
          </a:p>
          <a:p>
            <a:r>
              <a:rPr lang="en-US"/>
              <a:t>1 mL is about 20 drops of water or 1 sugar cube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anim to="" calcmode="lin" valueType="num">
                                      <p:cBhvr>
                                        <p:cTn id="7" dur="1" fill="hold"/>
                                        <p:tgtEl>
                                          <p:spTgt spid="6553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5539">
                                            <p:txEl>
                                              <p:pRg st="1" end="1"/>
                                            </p:txEl>
                                          </p:spTgt>
                                        </p:tgtEl>
                                        <p:attrNameLst>
                                          <p:attrName>style.visibility</p:attrName>
                                        </p:attrNameLst>
                                      </p:cBhvr>
                                      <p:to>
                                        <p:strVal val="visible"/>
                                      </p:to>
                                    </p:set>
                                    <p:anim to="" calcmode="lin" valueType="num">
                                      <p:cBhvr>
                                        <p:cTn id="12" dur="1" fill="hold"/>
                                        <p:tgtEl>
                                          <p:spTgt spid="6553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Mass</a:t>
            </a:r>
          </a:p>
        </p:txBody>
      </p:sp>
      <p:sp>
        <p:nvSpPr>
          <p:cNvPr id="67587" name="Rectangle 3"/>
          <p:cNvSpPr>
            <a:spLocks noGrp="1" noChangeArrowheads="1"/>
          </p:cNvSpPr>
          <p:nvPr>
            <p:ph type="body" idx="1"/>
          </p:nvPr>
        </p:nvSpPr>
        <p:spPr>
          <a:noFill/>
          <a:ln/>
        </p:spPr>
        <p:txBody>
          <a:bodyPr lIns="92075" tIns="46038" rIns="92075" bIns="46038"/>
          <a:lstStyle/>
          <a:p>
            <a:r>
              <a:rPr lang="en-US"/>
              <a:t>weight is a force, is the amount of  matter.</a:t>
            </a:r>
          </a:p>
          <a:p>
            <a:r>
              <a:rPr lang="en-US"/>
              <a:t>1gram is defined as the mass of 1 cm</a:t>
            </a:r>
            <a:r>
              <a:rPr lang="en-US" sz="4000" baseline="30000"/>
              <a:t>3</a:t>
            </a:r>
            <a:r>
              <a:rPr lang="en-US"/>
              <a:t> of water at 4 ºC.</a:t>
            </a:r>
          </a:p>
          <a:p>
            <a:r>
              <a:rPr lang="en-US"/>
              <a:t>1000 g = 1000 cm</a:t>
            </a:r>
            <a:r>
              <a:rPr lang="en-US" sz="4000" baseline="30000"/>
              <a:t>3</a:t>
            </a:r>
            <a:r>
              <a:rPr lang="en-US"/>
              <a:t> of water</a:t>
            </a:r>
          </a:p>
          <a:p>
            <a:r>
              <a:rPr lang="en-US"/>
              <a:t>1 kg = 1 L of water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7587">
                                            <p:txEl>
                                              <p:pRg st="0" end="0"/>
                                            </p:txEl>
                                          </p:spTgt>
                                        </p:tgtEl>
                                        <p:attrNameLst>
                                          <p:attrName>style.visibility</p:attrName>
                                        </p:attrNameLst>
                                      </p:cBhvr>
                                      <p:to>
                                        <p:strVal val="visible"/>
                                      </p:to>
                                    </p:set>
                                    <p:anim to="" calcmode="lin" valueType="num">
                                      <p:cBhvr>
                                        <p:cTn id="7" dur="1" fill="hold"/>
                                        <p:tgtEl>
                                          <p:spTgt spid="6758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7587">
                                            <p:txEl>
                                              <p:pRg st="1" end="1"/>
                                            </p:txEl>
                                          </p:spTgt>
                                        </p:tgtEl>
                                        <p:attrNameLst>
                                          <p:attrName>style.visibility</p:attrName>
                                        </p:attrNameLst>
                                      </p:cBhvr>
                                      <p:to>
                                        <p:strVal val="visible"/>
                                      </p:to>
                                    </p:set>
                                    <p:anim to="" calcmode="lin" valueType="num">
                                      <p:cBhvr>
                                        <p:cTn id="12" dur="1" fill="hold"/>
                                        <p:tgtEl>
                                          <p:spTgt spid="6758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7587">
                                            <p:txEl>
                                              <p:pRg st="2" end="2"/>
                                            </p:txEl>
                                          </p:spTgt>
                                        </p:tgtEl>
                                        <p:attrNameLst>
                                          <p:attrName>style.visibility</p:attrName>
                                        </p:attrNameLst>
                                      </p:cBhvr>
                                      <p:to>
                                        <p:strVal val="visible"/>
                                      </p:to>
                                    </p:set>
                                    <p:anim to="" calcmode="lin" valueType="num">
                                      <p:cBhvr>
                                        <p:cTn id="17" dur="1" fill="hold"/>
                                        <p:tgtEl>
                                          <p:spTgt spid="6758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7587">
                                            <p:txEl>
                                              <p:pRg st="3" end="3"/>
                                            </p:txEl>
                                          </p:spTgt>
                                        </p:tgtEl>
                                        <p:attrNameLst>
                                          <p:attrName>style.visibility</p:attrName>
                                        </p:attrNameLst>
                                      </p:cBhvr>
                                      <p:to>
                                        <p:strVal val="visible"/>
                                      </p:to>
                                    </p:set>
                                    <p:anim to="" calcmode="lin" valueType="num">
                                      <p:cBhvr>
                                        <p:cTn id="22" dur="1" fill="hold"/>
                                        <p:tgtEl>
                                          <p:spTgt spid="6758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Mass</a:t>
            </a:r>
          </a:p>
        </p:txBody>
      </p:sp>
      <p:sp>
        <p:nvSpPr>
          <p:cNvPr id="69635" name="Rectangle 3"/>
          <p:cNvSpPr>
            <a:spLocks noGrp="1" noChangeArrowheads="1"/>
          </p:cNvSpPr>
          <p:nvPr>
            <p:ph type="body" idx="1"/>
          </p:nvPr>
        </p:nvSpPr>
        <p:spPr>
          <a:noFill/>
          <a:ln/>
        </p:spPr>
        <p:txBody>
          <a:bodyPr lIns="92075" tIns="46038" rIns="92075" bIns="46038"/>
          <a:lstStyle/>
          <a:p>
            <a:r>
              <a:rPr lang="en-US"/>
              <a:t>1 kg = 2.5 lbs</a:t>
            </a:r>
          </a:p>
          <a:p>
            <a:r>
              <a:rPr lang="en-US"/>
              <a:t>1 g = 1 paper clip</a:t>
            </a:r>
          </a:p>
          <a:p>
            <a:r>
              <a:rPr lang="en-US"/>
              <a:t>1 mg = 10 grains of salt or 2 drops of water.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anim to="" calcmode="lin" valueType="num">
                                      <p:cBhvr>
                                        <p:cTn id="7" dur="1" fill="hold"/>
                                        <p:tgtEl>
                                          <p:spTgt spid="6963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9635">
                                            <p:txEl>
                                              <p:pRg st="1" end="1"/>
                                            </p:txEl>
                                          </p:spTgt>
                                        </p:tgtEl>
                                        <p:attrNameLst>
                                          <p:attrName>style.visibility</p:attrName>
                                        </p:attrNameLst>
                                      </p:cBhvr>
                                      <p:to>
                                        <p:strVal val="visible"/>
                                      </p:to>
                                    </p:set>
                                    <p:anim to="" calcmode="lin" valueType="num">
                                      <p:cBhvr>
                                        <p:cTn id="12" dur="1" fill="hold"/>
                                        <p:tgtEl>
                                          <p:spTgt spid="6963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9635">
                                            <p:txEl>
                                              <p:pRg st="2" end="2"/>
                                            </p:txEl>
                                          </p:spTgt>
                                        </p:tgtEl>
                                        <p:attrNameLst>
                                          <p:attrName>style.visibility</p:attrName>
                                        </p:attrNameLst>
                                      </p:cBhvr>
                                      <p:to>
                                        <p:strVal val="visible"/>
                                      </p:to>
                                    </p:set>
                                    <p:anim to="" calcmode="lin" valueType="num">
                                      <p:cBhvr>
                                        <p:cTn id="17" dur="1" fill="hold"/>
                                        <p:tgtEl>
                                          <p:spTgt spid="696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Converting</a:t>
            </a:r>
          </a:p>
        </p:txBody>
      </p:sp>
      <p:grpSp>
        <p:nvGrpSpPr>
          <p:cNvPr id="71690" name="Group 10"/>
          <p:cNvGrpSpPr>
            <a:grpSpLocks/>
          </p:cNvGrpSpPr>
          <p:nvPr/>
        </p:nvGrpSpPr>
        <p:grpSpPr bwMode="auto">
          <a:xfrm>
            <a:off x="1533525" y="1905000"/>
            <a:ext cx="6543675" cy="914400"/>
            <a:chOff x="966" y="1070"/>
            <a:chExt cx="4122" cy="576"/>
          </a:xfrm>
        </p:grpSpPr>
        <p:sp>
          <p:nvSpPr>
            <p:cNvPr id="71683" name="Rectangle 3"/>
            <p:cNvSpPr>
              <a:spLocks noChangeArrowheads="1"/>
            </p:cNvSpPr>
            <p:nvPr/>
          </p:nvSpPr>
          <p:spPr bwMode="auto">
            <a:xfrm>
              <a:off x="966" y="1070"/>
              <a:ext cx="330" cy="576"/>
            </a:xfrm>
            <a:prstGeom prst="rect">
              <a:avLst/>
            </a:prstGeom>
            <a:noFill/>
            <a:ln w="9525">
              <a:noFill/>
              <a:miter lim="800000"/>
              <a:headEnd/>
              <a:tailEnd/>
            </a:ln>
            <a:effectLst/>
          </p:spPr>
          <p:txBody>
            <a:bodyPr lIns="92075" tIns="46038" rIns="92075" bIns="46038">
              <a:spAutoFit/>
            </a:bodyPr>
            <a:lstStyle/>
            <a:p>
              <a:r>
                <a:rPr lang="en-US" sz="5400" b="0"/>
                <a:t>k</a:t>
              </a:r>
            </a:p>
          </p:txBody>
        </p:sp>
        <p:sp>
          <p:nvSpPr>
            <p:cNvPr id="71684" name="Rectangle 4"/>
            <p:cNvSpPr>
              <a:spLocks noChangeArrowheads="1"/>
            </p:cNvSpPr>
            <p:nvPr/>
          </p:nvSpPr>
          <p:spPr bwMode="auto">
            <a:xfrm>
              <a:off x="1457" y="1070"/>
              <a:ext cx="463" cy="576"/>
            </a:xfrm>
            <a:prstGeom prst="rect">
              <a:avLst/>
            </a:prstGeom>
            <a:noFill/>
            <a:ln w="9525">
              <a:noFill/>
              <a:miter lim="800000"/>
              <a:headEnd/>
              <a:tailEnd/>
            </a:ln>
            <a:effectLst/>
          </p:spPr>
          <p:txBody>
            <a:bodyPr lIns="92075" tIns="46038" rIns="92075" bIns="46038">
              <a:spAutoFit/>
            </a:bodyPr>
            <a:lstStyle/>
            <a:p>
              <a:r>
                <a:rPr lang="en-US" sz="5400" b="0"/>
                <a:t>h</a:t>
              </a:r>
            </a:p>
          </p:txBody>
        </p:sp>
        <p:sp>
          <p:nvSpPr>
            <p:cNvPr id="71685" name="Rectangle 5"/>
            <p:cNvSpPr>
              <a:spLocks noChangeArrowheads="1"/>
            </p:cNvSpPr>
            <p:nvPr/>
          </p:nvSpPr>
          <p:spPr bwMode="auto">
            <a:xfrm>
              <a:off x="2112" y="1070"/>
              <a:ext cx="432"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1686" name="Rectangle 6"/>
            <p:cNvSpPr>
              <a:spLocks noChangeArrowheads="1"/>
            </p:cNvSpPr>
            <p:nvPr/>
          </p:nvSpPr>
          <p:spPr bwMode="auto">
            <a:xfrm>
              <a:off x="3377" y="1070"/>
              <a:ext cx="463"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1687" name="Rectangle 7"/>
            <p:cNvSpPr>
              <a:spLocks noChangeArrowheads="1"/>
            </p:cNvSpPr>
            <p:nvPr/>
          </p:nvSpPr>
          <p:spPr bwMode="auto">
            <a:xfrm>
              <a:off x="4038" y="1070"/>
              <a:ext cx="330" cy="576"/>
            </a:xfrm>
            <a:prstGeom prst="rect">
              <a:avLst/>
            </a:prstGeom>
            <a:noFill/>
            <a:ln w="9525">
              <a:noFill/>
              <a:miter lim="800000"/>
              <a:headEnd/>
              <a:tailEnd/>
            </a:ln>
            <a:effectLst/>
          </p:spPr>
          <p:txBody>
            <a:bodyPr lIns="92075" tIns="46038" rIns="92075" bIns="46038">
              <a:spAutoFit/>
            </a:bodyPr>
            <a:lstStyle/>
            <a:p>
              <a:r>
                <a:rPr lang="en-US" sz="5400" b="0"/>
                <a:t>c</a:t>
              </a:r>
            </a:p>
          </p:txBody>
        </p:sp>
        <p:sp>
          <p:nvSpPr>
            <p:cNvPr id="71688" name="Rectangle 8"/>
            <p:cNvSpPr>
              <a:spLocks noChangeArrowheads="1"/>
            </p:cNvSpPr>
            <p:nvPr/>
          </p:nvSpPr>
          <p:spPr bwMode="auto">
            <a:xfrm>
              <a:off x="4677" y="1070"/>
              <a:ext cx="411" cy="576"/>
            </a:xfrm>
            <a:prstGeom prst="rect">
              <a:avLst/>
            </a:prstGeom>
            <a:noFill/>
            <a:ln w="9525">
              <a:noFill/>
              <a:miter lim="800000"/>
              <a:headEnd/>
              <a:tailEnd/>
            </a:ln>
            <a:effectLst/>
          </p:spPr>
          <p:txBody>
            <a:bodyPr lIns="92075" tIns="46038" rIns="92075" bIns="46038">
              <a:spAutoFit/>
            </a:bodyPr>
            <a:lstStyle/>
            <a:p>
              <a:r>
                <a:rPr lang="en-US" sz="5400" b="0"/>
                <a:t>m</a:t>
              </a:r>
            </a:p>
          </p:txBody>
        </p:sp>
        <p:sp>
          <p:nvSpPr>
            <p:cNvPr id="71689" name="Rectangle 9"/>
            <p:cNvSpPr>
              <a:spLocks noChangeArrowheads="1"/>
            </p:cNvSpPr>
            <p:nvPr/>
          </p:nvSpPr>
          <p:spPr bwMode="auto">
            <a:xfrm>
              <a:off x="2848" y="1072"/>
              <a:ext cx="400" cy="448"/>
            </a:xfrm>
            <a:prstGeom prst="rect">
              <a:avLst/>
            </a:prstGeom>
            <a:noFill/>
            <a:ln w="50799">
              <a:solidFill>
                <a:schemeClr val="tx1"/>
              </a:solidFill>
              <a:miter lim="800000"/>
              <a:headEnd/>
              <a:tailEnd/>
            </a:ln>
            <a:effectLst/>
          </p:spPr>
          <p:txBody>
            <a:bodyPr wrap="none" anchor="ctr"/>
            <a:lstStyle/>
            <a:p>
              <a:endParaRPr lang="en-US"/>
            </a:p>
          </p:txBody>
        </p:sp>
      </p:grpSp>
      <p:sp>
        <p:nvSpPr>
          <p:cNvPr id="71691" name="Rectangle 11"/>
          <p:cNvSpPr>
            <a:spLocks noGrp="1" noChangeArrowheads="1"/>
          </p:cNvSpPr>
          <p:nvPr>
            <p:ph type="body" idx="1"/>
          </p:nvPr>
        </p:nvSpPr>
        <p:spPr>
          <a:xfrm>
            <a:off x="762000" y="3068638"/>
            <a:ext cx="7696200" cy="2874962"/>
          </a:xfrm>
          <a:noFill/>
          <a:ln/>
        </p:spPr>
        <p:txBody>
          <a:bodyPr lIns="92075" tIns="46038" rIns="92075" bIns="46038"/>
          <a:lstStyle/>
          <a:p>
            <a:r>
              <a:rPr lang="en-US"/>
              <a:t>how far you have to move on this chart, tells you how far, and which direction to move the decimal place.</a:t>
            </a:r>
          </a:p>
          <a:p>
            <a:r>
              <a:rPr lang="en-US"/>
              <a:t>The box is the base unit, meters, Liters, grams, 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Conversions</a:t>
            </a:r>
          </a:p>
        </p:txBody>
      </p:sp>
      <p:sp>
        <p:nvSpPr>
          <p:cNvPr id="73731" name="Rectangle 3"/>
          <p:cNvSpPr>
            <a:spLocks noGrp="1" noChangeArrowheads="1"/>
          </p:cNvSpPr>
          <p:nvPr>
            <p:ph type="body" idx="1"/>
          </p:nvPr>
        </p:nvSpPr>
        <p:spPr>
          <a:xfrm>
            <a:off x="533400" y="3048000"/>
            <a:ext cx="8382000" cy="609600"/>
          </a:xfrm>
          <a:noFill/>
          <a:ln/>
        </p:spPr>
        <p:txBody>
          <a:bodyPr lIns="92075" tIns="46038" rIns="92075" bIns="46038"/>
          <a:lstStyle/>
          <a:p>
            <a:r>
              <a:rPr lang="en-US"/>
              <a:t>Change 5.6 m to millimeters</a:t>
            </a:r>
          </a:p>
        </p:txBody>
      </p:sp>
      <p:grpSp>
        <p:nvGrpSpPr>
          <p:cNvPr id="73739" name="Group 11"/>
          <p:cNvGrpSpPr>
            <a:grpSpLocks/>
          </p:cNvGrpSpPr>
          <p:nvPr/>
        </p:nvGrpSpPr>
        <p:grpSpPr bwMode="auto">
          <a:xfrm>
            <a:off x="1533525" y="1851025"/>
            <a:ext cx="6543675" cy="914400"/>
            <a:chOff x="966" y="1070"/>
            <a:chExt cx="4122" cy="576"/>
          </a:xfrm>
        </p:grpSpPr>
        <p:sp>
          <p:nvSpPr>
            <p:cNvPr id="73732" name="Rectangle 4"/>
            <p:cNvSpPr>
              <a:spLocks noChangeArrowheads="1"/>
            </p:cNvSpPr>
            <p:nvPr/>
          </p:nvSpPr>
          <p:spPr bwMode="auto">
            <a:xfrm>
              <a:off x="966" y="1070"/>
              <a:ext cx="330" cy="576"/>
            </a:xfrm>
            <a:prstGeom prst="rect">
              <a:avLst/>
            </a:prstGeom>
            <a:noFill/>
            <a:ln w="9525">
              <a:noFill/>
              <a:miter lim="800000"/>
              <a:headEnd/>
              <a:tailEnd/>
            </a:ln>
            <a:effectLst/>
          </p:spPr>
          <p:txBody>
            <a:bodyPr lIns="92075" tIns="46038" rIns="92075" bIns="46038">
              <a:spAutoFit/>
            </a:bodyPr>
            <a:lstStyle/>
            <a:p>
              <a:r>
                <a:rPr lang="en-US" sz="5400" b="0"/>
                <a:t>k</a:t>
              </a:r>
            </a:p>
          </p:txBody>
        </p:sp>
        <p:sp>
          <p:nvSpPr>
            <p:cNvPr id="73733" name="Rectangle 5"/>
            <p:cNvSpPr>
              <a:spLocks noChangeArrowheads="1"/>
            </p:cNvSpPr>
            <p:nvPr/>
          </p:nvSpPr>
          <p:spPr bwMode="auto">
            <a:xfrm>
              <a:off x="1457" y="1070"/>
              <a:ext cx="463" cy="576"/>
            </a:xfrm>
            <a:prstGeom prst="rect">
              <a:avLst/>
            </a:prstGeom>
            <a:noFill/>
            <a:ln w="9525">
              <a:noFill/>
              <a:miter lim="800000"/>
              <a:headEnd/>
              <a:tailEnd/>
            </a:ln>
            <a:effectLst/>
          </p:spPr>
          <p:txBody>
            <a:bodyPr lIns="92075" tIns="46038" rIns="92075" bIns="46038">
              <a:spAutoFit/>
            </a:bodyPr>
            <a:lstStyle/>
            <a:p>
              <a:r>
                <a:rPr lang="en-US" sz="5400" b="0"/>
                <a:t>h</a:t>
              </a:r>
            </a:p>
          </p:txBody>
        </p:sp>
        <p:sp>
          <p:nvSpPr>
            <p:cNvPr id="73734" name="Rectangle 6"/>
            <p:cNvSpPr>
              <a:spLocks noChangeArrowheads="1"/>
            </p:cNvSpPr>
            <p:nvPr/>
          </p:nvSpPr>
          <p:spPr bwMode="auto">
            <a:xfrm>
              <a:off x="2112" y="1070"/>
              <a:ext cx="432"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3735" name="Rectangle 7"/>
            <p:cNvSpPr>
              <a:spLocks noChangeArrowheads="1"/>
            </p:cNvSpPr>
            <p:nvPr/>
          </p:nvSpPr>
          <p:spPr bwMode="auto">
            <a:xfrm>
              <a:off x="3377" y="1070"/>
              <a:ext cx="463"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3736" name="Rectangle 8"/>
            <p:cNvSpPr>
              <a:spLocks noChangeArrowheads="1"/>
            </p:cNvSpPr>
            <p:nvPr/>
          </p:nvSpPr>
          <p:spPr bwMode="auto">
            <a:xfrm>
              <a:off x="4038" y="1070"/>
              <a:ext cx="330" cy="576"/>
            </a:xfrm>
            <a:prstGeom prst="rect">
              <a:avLst/>
            </a:prstGeom>
            <a:noFill/>
            <a:ln w="9525">
              <a:noFill/>
              <a:miter lim="800000"/>
              <a:headEnd/>
              <a:tailEnd/>
            </a:ln>
            <a:effectLst/>
          </p:spPr>
          <p:txBody>
            <a:bodyPr lIns="92075" tIns="46038" rIns="92075" bIns="46038">
              <a:spAutoFit/>
            </a:bodyPr>
            <a:lstStyle/>
            <a:p>
              <a:r>
                <a:rPr lang="en-US" sz="5400" b="0"/>
                <a:t>c</a:t>
              </a:r>
            </a:p>
          </p:txBody>
        </p:sp>
        <p:sp>
          <p:nvSpPr>
            <p:cNvPr id="73737" name="Rectangle 9"/>
            <p:cNvSpPr>
              <a:spLocks noChangeArrowheads="1"/>
            </p:cNvSpPr>
            <p:nvPr/>
          </p:nvSpPr>
          <p:spPr bwMode="auto">
            <a:xfrm>
              <a:off x="4677" y="1070"/>
              <a:ext cx="411" cy="576"/>
            </a:xfrm>
            <a:prstGeom prst="rect">
              <a:avLst/>
            </a:prstGeom>
            <a:noFill/>
            <a:ln w="9525">
              <a:noFill/>
              <a:miter lim="800000"/>
              <a:headEnd/>
              <a:tailEnd/>
            </a:ln>
            <a:effectLst/>
          </p:spPr>
          <p:txBody>
            <a:bodyPr lIns="92075" tIns="46038" rIns="92075" bIns="46038">
              <a:spAutoFit/>
            </a:bodyPr>
            <a:lstStyle/>
            <a:p>
              <a:r>
                <a:rPr lang="en-US" sz="5400" b="0"/>
                <a:t>m</a:t>
              </a:r>
            </a:p>
          </p:txBody>
        </p:sp>
        <p:sp>
          <p:nvSpPr>
            <p:cNvPr id="73738" name="Rectangle 10"/>
            <p:cNvSpPr>
              <a:spLocks noChangeArrowheads="1"/>
            </p:cNvSpPr>
            <p:nvPr/>
          </p:nvSpPr>
          <p:spPr bwMode="auto">
            <a:xfrm>
              <a:off x="2848" y="1072"/>
              <a:ext cx="400" cy="448"/>
            </a:xfrm>
            <a:prstGeom prst="rect">
              <a:avLst/>
            </a:prstGeom>
            <a:noFill/>
            <a:ln w="50799">
              <a:solidFill>
                <a:schemeClr val="tx1"/>
              </a:solidFill>
              <a:miter lim="800000"/>
              <a:headEnd/>
              <a:tailEnd/>
            </a:ln>
            <a:effectLst/>
          </p:spPr>
          <p:txBody>
            <a:bodyPr wrap="none" anchor="ctr"/>
            <a:lstStyle/>
            <a:p>
              <a:endParaRPr lang="en-US"/>
            </a:p>
          </p:txBody>
        </p:sp>
      </p:grpSp>
      <p:sp>
        <p:nvSpPr>
          <p:cNvPr id="73740" name="Arc 12"/>
          <p:cNvSpPr>
            <a:spLocks/>
          </p:cNvSpPr>
          <p:nvPr/>
        </p:nvSpPr>
        <p:spPr bwMode="auto">
          <a:xfrm>
            <a:off x="4878388" y="2590800"/>
            <a:ext cx="838200" cy="609600"/>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41" name="Arc 13"/>
          <p:cNvSpPr>
            <a:spLocks/>
          </p:cNvSpPr>
          <p:nvPr/>
        </p:nvSpPr>
        <p:spPr bwMode="auto">
          <a:xfrm>
            <a:off x="5640388" y="2590800"/>
            <a:ext cx="990600" cy="609600"/>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42" name="Arc 14"/>
          <p:cNvSpPr>
            <a:spLocks/>
          </p:cNvSpPr>
          <p:nvPr/>
        </p:nvSpPr>
        <p:spPr bwMode="auto">
          <a:xfrm>
            <a:off x="6630988" y="2590800"/>
            <a:ext cx="1143000" cy="609600"/>
          </a:xfrm>
          <a:custGeom>
            <a:avLst/>
            <a:gdLst>
              <a:gd name="G0" fmla="+- 21600 0 0"/>
              <a:gd name="G1" fmla="+- 0 0 0"/>
              <a:gd name="G2" fmla="+- 21600 0 0"/>
              <a:gd name="T0" fmla="*/ 43200 w 43200"/>
              <a:gd name="T1" fmla="*/ 0 h 21600"/>
              <a:gd name="T2" fmla="*/ 0 w 43200"/>
              <a:gd name="T3" fmla="*/ 0 h 21600"/>
              <a:gd name="T4" fmla="*/ 21600 w 43200"/>
              <a:gd name="T5" fmla="*/ 0 h 21600"/>
            </a:gdLst>
            <a:ahLst/>
            <a:cxnLst>
              <a:cxn ang="0">
                <a:pos x="T0" y="T1"/>
              </a:cxn>
              <a:cxn ang="0">
                <a:pos x="T2" y="T3"/>
              </a:cxn>
              <a:cxn ang="0">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43" name="Rectangle 15"/>
          <p:cNvSpPr>
            <a:spLocks noChangeArrowheads="1"/>
          </p:cNvSpPr>
          <p:nvPr/>
        </p:nvSpPr>
        <p:spPr bwMode="auto">
          <a:xfrm>
            <a:off x="593725" y="3551238"/>
            <a:ext cx="7712075" cy="1066800"/>
          </a:xfrm>
          <a:prstGeom prst="rect">
            <a:avLst/>
          </a:prstGeom>
          <a:noFill/>
          <a:ln w="9525">
            <a:noFill/>
            <a:miter lim="800000"/>
            <a:headEnd/>
            <a:tailEnd/>
          </a:ln>
          <a:effectLst/>
        </p:spPr>
        <p:txBody>
          <a:bodyPr lIns="92075" tIns="46038" rIns="92075" bIns="46038">
            <a:spAutoFit/>
          </a:bodyPr>
          <a:lstStyle/>
          <a:p>
            <a:pPr>
              <a:buClr>
                <a:schemeClr val="accent1"/>
              </a:buClr>
              <a:buSzPct val="75000"/>
              <a:buFont typeface="Monotype Sorts" pitchFamily="2" charset="2"/>
              <a:buChar char="l"/>
            </a:pPr>
            <a:r>
              <a:rPr lang="en-US" sz="3200" b="0"/>
              <a:t>starts at the base unit and move three to the right.</a:t>
            </a:r>
          </a:p>
        </p:txBody>
      </p:sp>
      <p:sp>
        <p:nvSpPr>
          <p:cNvPr id="73744" name="Rectangle 16"/>
          <p:cNvSpPr>
            <a:spLocks noChangeArrowheads="1"/>
          </p:cNvSpPr>
          <p:nvPr/>
        </p:nvSpPr>
        <p:spPr bwMode="auto">
          <a:xfrm>
            <a:off x="593725" y="4465638"/>
            <a:ext cx="7712075" cy="579437"/>
          </a:xfrm>
          <a:prstGeom prst="rect">
            <a:avLst/>
          </a:prstGeom>
          <a:noFill/>
          <a:ln w="9525">
            <a:noFill/>
            <a:miter lim="800000"/>
            <a:headEnd/>
            <a:tailEnd/>
          </a:ln>
          <a:effectLst/>
        </p:spPr>
        <p:txBody>
          <a:bodyPr lIns="92075" tIns="46038" rIns="92075" bIns="46038">
            <a:spAutoFit/>
          </a:bodyPr>
          <a:lstStyle/>
          <a:p>
            <a:pPr>
              <a:buClr>
                <a:schemeClr val="accent1"/>
              </a:buClr>
              <a:buSzPct val="75000"/>
              <a:buFont typeface="Monotype Sorts" pitchFamily="2" charset="2"/>
              <a:buChar char="l"/>
            </a:pPr>
            <a:r>
              <a:rPr lang="en-US" sz="3200" b="0"/>
              <a:t>move the decimal point three to the right</a:t>
            </a:r>
          </a:p>
        </p:txBody>
      </p:sp>
      <p:sp>
        <p:nvSpPr>
          <p:cNvPr id="73745" name="Rectangle 17"/>
          <p:cNvSpPr>
            <a:spLocks noChangeArrowheads="1"/>
          </p:cNvSpPr>
          <p:nvPr/>
        </p:nvSpPr>
        <p:spPr bwMode="auto">
          <a:xfrm>
            <a:off x="1660525" y="5013325"/>
            <a:ext cx="495300" cy="762000"/>
          </a:xfrm>
          <a:prstGeom prst="rect">
            <a:avLst/>
          </a:prstGeom>
          <a:noFill/>
          <a:ln w="9525">
            <a:noFill/>
            <a:miter lim="800000"/>
            <a:headEnd/>
            <a:tailEnd/>
          </a:ln>
          <a:effectLst/>
        </p:spPr>
        <p:txBody>
          <a:bodyPr wrap="none" lIns="92075" tIns="46038" rIns="92075" bIns="46038">
            <a:spAutoFit/>
          </a:bodyPr>
          <a:lstStyle/>
          <a:p>
            <a:r>
              <a:rPr lang="en-US" sz="4400" b="0"/>
              <a:t>5</a:t>
            </a:r>
          </a:p>
        </p:txBody>
      </p:sp>
      <p:sp>
        <p:nvSpPr>
          <p:cNvPr id="73746" name="Rectangle 18"/>
          <p:cNvSpPr>
            <a:spLocks noChangeArrowheads="1"/>
          </p:cNvSpPr>
          <p:nvPr/>
        </p:nvSpPr>
        <p:spPr bwMode="auto">
          <a:xfrm>
            <a:off x="2041525" y="5013325"/>
            <a:ext cx="495300" cy="762000"/>
          </a:xfrm>
          <a:prstGeom prst="rect">
            <a:avLst/>
          </a:prstGeom>
          <a:noFill/>
          <a:ln w="9525">
            <a:noFill/>
            <a:miter lim="800000"/>
            <a:headEnd/>
            <a:tailEnd/>
          </a:ln>
          <a:effectLst/>
        </p:spPr>
        <p:txBody>
          <a:bodyPr wrap="none" lIns="92075" tIns="46038" rIns="92075" bIns="46038">
            <a:spAutoFit/>
          </a:bodyPr>
          <a:lstStyle/>
          <a:p>
            <a:r>
              <a:rPr lang="en-US" sz="4400" b="0"/>
              <a:t>6</a:t>
            </a:r>
          </a:p>
        </p:txBody>
      </p:sp>
      <p:sp>
        <p:nvSpPr>
          <p:cNvPr id="73747" name="Arc 19"/>
          <p:cNvSpPr>
            <a:spLocks/>
          </p:cNvSpPr>
          <p:nvPr/>
        </p:nvSpPr>
        <p:spPr bwMode="auto">
          <a:xfrm>
            <a:off x="2058988" y="5561013"/>
            <a:ext cx="457200" cy="460375"/>
          </a:xfrm>
          <a:custGeom>
            <a:avLst/>
            <a:gdLst>
              <a:gd name="G0" fmla="+- 21600 0 0"/>
              <a:gd name="G1" fmla="+- 75 0 0"/>
              <a:gd name="G2" fmla="+- 21600 0 0"/>
              <a:gd name="T0" fmla="*/ 43200 w 43200"/>
              <a:gd name="T1" fmla="*/ 0 h 21675"/>
              <a:gd name="T2" fmla="*/ 0 w 43200"/>
              <a:gd name="T3" fmla="*/ 0 h 21675"/>
              <a:gd name="T4" fmla="*/ 21600 w 43200"/>
              <a:gd name="T5" fmla="*/ 75 h 21675"/>
            </a:gdLst>
            <a:ahLst/>
            <a:cxnLst>
              <a:cxn ang="0">
                <a:pos x="T0" y="T1"/>
              </a:cxn>
              <a:cxn ang="0">
                <a:pos x="T2" y="T3"/>
              </a:cxn>
              <a:cxn ang="0">
                <a:pos x="T4" y="T5"/>
              </a:cxn>
            </a:cxnLst>
            <a:rect l="0" t="0" r="r" b="b"/>
            <a:pathLst>
              <a:path w="43200" h="21675" fill="none"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path>
              <a:path w="43200" h="21675" stroke="0"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lnTo>
                  <a:pt x="21600" y="75"/>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48" name="Arc 20"/>
          <p:cNvSpPr>
            <a:spLocks/>
          </p:cNvSpPr>
          <p:nvPr/>
        </p:nvSpPr>
        <p:spPr bwMode="auto">
          <a:xfrm>
            <a:off x="2516188" y="5561013"/>
            <a:ext cx="457200" cy="460375"/>
          </a:xfrm>
          <a:custGeom>
            <a:avLst/>
            <a:gdLst>
              <a:gd name="G0" fmla="+- 21600 0 0"/>
              <a:gd name="G1" fmla="+- 75 0 0"/>
              <a:gd name="G2" fmla="+- 21600 0 0"/>
              <a:gd name="T0" fmla="*/ 43200 w 43200"/>
              <a:gd name="T1" fmla="*/ 0 h 21675"/>
              <a:gd name="T2" fmla="*/ 0 w 43200"/>
              <a:gd name="T3" fmla="*/ 0 h 21675"/>
              <a:gd name="T4" fmla="*/ 21600 w 43200"/>
              <a:gd name="T5" fmla="*/ 75 h 21675"/>
            </a:gdLst>
            <a:ahLst/>
            <a:cxnLst>
              <a:cxn ang="0">
                <a:pos x="T0" y="T1"/>
              </a:cxn>
              <a:cxn ang="0">
                <a:pos x="T2" y="T3"/>
              </a:cxn>
              <a:cxn ang="0">
                <a:pos x="T4" y="T5"/>
              </a:cxn>
            </a:cxnLst>
            <a:rect l="0" t="0" r="r" b="b"/>
            <a:pathLst>
              <a:path w="43200" h="21675" fill="none"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path>
              <a:path w="43200" h="21675" stroke="0"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lnTo>
                  <a:pt x="21600" y="75"/>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49" name="Rectangle 21"/>
          <p:cNvSpPr>
            <a:spLocks noChangeArrowheads="1"/>
          </p:cNvSpPr>
          <p:nvPr/>
        </p:nvSpPr>
        <p:spPr bwMode="auto">
          <a:xfrm>
            <a:off x="2498725" y="5013325"/>
            <a:ext cx="495300" cy="762000"/>
          </a:xfrm>
          <a:prstGeom prst="rect">
            <a:avLst/>
          </a:prstGeom>
          <a:noFill/>
          <a:ln w="9525">
            <a:noFill/>
            <a:miter lim="800000"/>
            <a:headEnd/>
            <a:tailEnd/>
          </a:ln>
          <a:effectLst/>
        </p:spPr>
        <p:txBody>
          <a:bodyPr wrap="none" lIns="92075" tIns="46038" rIns="92075" bIns="46038">
            <a:spAutoFit/>
          </a:bodyPr>
          <a:lstStyle/>
          <a:p>
            <a:r>
              <a:rPr lang="en-US" sz="4400" b="0"/>
              <a:t>0</a:t>
            </a:r>
          </a:p>
        </p:txBody>
      </p:sp>
      <p:sp>
        <p:nvSpPr>
          <p:cNvPr id="73750" name="Arc 22"/>
          <p:cNvSpPr>
            <a:spLocks/>
          </p:cNvSpPr>
          <p:nvPr/>
        </p:nvSpPr>
        <p:spPr bwMode="auto">
          <a:xfrm>
            <a:off x="2973388" y="5561013"/>
            <a:ext cx="381000" cy="460375"/>
          </a:xfrm>
          <a:custGeom>
            <a:avLst/>
            <a:gdLst>
              <a:gd name="G0" fmla="+- 21600 0 0"/>
              <a:gd name="G1" fmla="+- 75 0 0"/>
              <a:gd name="G2" fmla="+- 21600 0 0"/>
              <a:gd name="T0" fmla="*/ 43200 w 43200"/>
              <a:gd name="T1" fmla="*/ 0 h 21675"/>
              <a:gd name="T2" fmla="*/ 0 w 43200"/>
              <a:gd name="T3" fmla="*/ 0 h 21675"/>
              <a:gd name="T4" fmla="*/ 21600 w 43200"/>
              <a:gd name="T5" fmla="*/ 75 h 21675"/>
            </a:gdLst>
            <a:ahLst/>
            <a:cxnLst>
              <a:cxn ang="0">
                <a:pos x="T0" y="T1"/>
              </a:cxn>
              <a:cxn ang="0">
                <a:pos x="T2" y="T3"/>
              </a:cxn>
              <a:cxn ang="0">
                <a:pos x="T4" y="T5"/>
              </a:cxn>
            </a:cxnLst>
            <a:rect l="0" t="0" r="r" b="b"/>
            <a:pathLst>
              <a:path w="43200" h="21675" fill="none"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path>
              <a:path w="43200" h="21675" stroke="0" extrusionOk="0">
                <a:moveTo>
                  <a:pt x="43199" y="0"/>
                </a:moveTo>
                <a:cubicBezTo>
                  <a:pt x="43199" y="25"/>
                  <a:pt x="43200" y="50"/>
                  <a:pt x="43200" y="75"/>
                </a:cubicBezTo>
                <a:cubicBezTo>
                  <a:pt x="43200" y="12004"/>
                  <a:pt x="33529" y="21675"/>
                  <a:pt x="21600" y="21675"/>
                </a:cubicBezTo>
                <a:cubicBezTo>
                  <a:pt x="9670" y="21675"/>
                  <a:pt x="0" y="12004"/>
                  <a:pt x="0" y="75"/>
                </a:cubicBezTo>
                <a:cubicBezTo>
                  <a:pt x="-1" y="50"/>
                  <a:pt x="0" y="25"/>
                  <a:pt x="0" y="0"/>
                </a:cubicBezTo>
                <a:lnTo>
                  <a:pt x="21600" y="75"/>
                </a:lnTo>
                <a:close/>
              </a:path>
            </a:pathLst>
          </a:custGeom>
          <a:noFill/>
          <a:ln w="50799" cap="rnd">
            <a:solidFill>
              <a:schemeClr val="tx2"/>
            </a:solidFill>
            <a:round/>
            <a:headEnd type="none" w="sm" len="sm"/>
            <a:tailEnd type="none" w="sm" len="sm"/>
          </a:ln>
          <a:effectLst/>
        </p:spPr>
        <p:txBody>
          <a:bodyPr wrap="none" anchor="ctr"/>
          <a:lstStyle/>
          <a:p>
            <a:endParaRPr lang="en-US"/>
          </a:p>
        </p:txBody>
      </p:sp>
      <p:sp>
        <p:nvSpPr>
          <p:cNvPr id="73751" name="Rectangle 23"/>
          <p:cNvSpPr>
            <a:spLocks noChangeArrowheads="1"/>
          </p:cNvSpPr>
          <p:nvPr/>
        </p:nvSpPr>
        <p:spPr bwMode="auto">
          <a:xfrm>
            <a:off x="2879725" y="5013325"/>
            <a:ext cx="495300" cy="762000"/>
          </a:xfrm>
          <a:prstGeom prst="rect">
            <a:avLst/>
          </a:prstGeom>
          <a:noFill/>
          <a:ln w="9525">
            <a:noFill/>
            <a:miter lim="800000"/>
            <a:headEnd/>
            <a:tailEnd/>
          </a:ln>
          <a:effectLst/>
        </p:spPr>
        <p:txBody>
          <a:bodyPr wrap="none" lIns="92075" tIns="46038" rIns="92075" bIns="46038">
            <a:spAutoFit/>
          </a:bodyPr>
          <a:lstStyle/>
          <a:p>
            <a:r>
              <a:rPr lang="en-US" sz="4400" b="0"/>
              <a:t>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3731">
                                            <p:txEl>
                                              <p:pRg st="0" end="0"/>
                                            </p:txEl>
                                          </p:spTgt>
                                        </p:tgtEl>
                                        <p:attrNameLst>
                                          <p:attrName>style.visibility</p:attrName>
                                        </p:attrNameLst>
                                      </p:cBhvr>
                                      <p:to>
                                        <p:strVal val="visible"/>
                                      </p:to>
                                    </p:set>
                                    <p:anim to="" calcmode="lin" valueType="num">
                                      <p:cBhvr>
                                        <p:cTn id="7" dur="1" fill="hold"/>
                                        <p:tgtEl>
                                          <p:spTgt spid="7373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40"/>
                                        </p:tgtEl>
                                        <p:attrNameLst>
                                          <p:attrName>style.visibility</p:attrName>
                                        </p:attrNameLst>
                                      </p:cBhvr>
                                      <p:to>
                                        <p:strVal val="visible"/>
                                      </p:to>
                                    </p:set>
                                    <p:animEffect transition="in" filter="wipe(left)">
                                      <p:cBhvr>
                                        <p:cTn id="12" dur="500"/>
                                        <p:tgtEl>
                                          <p:spTgt spid="737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41"/>
                                        </p:tgtEl>
                                        <p:attrNameLst>
                                          <p:attrName>style.visibility</p:attrName>
                                        </p:attrNameLst>
                                      </p:cBhvr>
                                      <p:to>
                                        <p:strVal val="visible"/>
                                      </p:to>
                                    </p:set>
                                    <p:animEffect transition="in" filter="wipe(left)">
                                      <p:cBhvr>
                                        <p:cTn id="17" dur="500"/>
                                        <p:tgtEl>
                                          <p:spTgt spid="737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42"/>
                                        </p:tgtEl>
                                        <p:attrNameLst>
                                          <p:attrName>style.visibility</p:attrName>
                                        </p:attrNameLst>
                                      </p:cBhvr>
                                      <p:to>
                                        <p:strVal val="visible"/>
                                      </p:to>
                                    </p:set>
                                    <p:animEffect transition="in" filter="wipe(left)">
                                      <p:cBhvr>
                                        <p:cTn id="22" dur="500"/>
                                        <p:tgtEl>
                                          <p:spTgt spid="73742"/>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73743">
                                            <p:txEl>
                                              <p:pRg st="0" end="0"/>
                                            </p:txEl>
                                          </p:spTgt>
                                        </p:tgtEl>
                                        <p:attrNameLst>
                                          <p:attrName>style.visibility</p:attrName>
                                        </p:attrNameLst>
                                      </p:cBhvr>
                                      <p:to>
                                        <p:strVal val="visible"/>
                                      </p:to>
                                    </p:set>
                                    <p:anim to="" calcmode="lin" valueType="num">
                                      <p:cBhvr>
                                        <p:cTn id="27" dur="1" fill="hold"/>
                                        <p:tgtEl>
                                          <p:spTgt spid="73743">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73744">
                                            <p:txEl>
                                              <p:pRg st="0" end="0"/>
                                            </p:txEl>
                                          </p:spTgt>
                                        </p:tgtEl>
                                        <p:attrNameLst>
                                          <p:attrName>style.visibility</p:attrName>
                                        </p:attrNameLst>
                                      </p:cBhvr>
                                      <p:to>
                                        <p:strVal val="visible"/>
                                      </p:to>
                                    </p:set>
                                    <p:anim to="" calcmode="lin" valueType="num">
                                      <p:cBhvr>
                                        <p:cTn id="32" dur="1" fill="hold"/>
                                        <p:tgtEl>
                                          <p:spTgt spid="73744">
                                            <p:txEl>
                                              <p:pRg st="0" end="0"/>
                                            </p:txEl>
                                          </p:spTgt>
                                        </p:tgtEl>
                                        <p:attrNameLst>
                                          <p:attrName/>
                                        </p:attrNameLst>
                                      </p:cBhvr>
                                    </p:anim>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73745"/>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499"/>
                                          </p:stCondLst>
                                        </p:cTn>
                                        <p:tgtEl>
                                          <p:spTgt spid="737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3747"/>
                                        </p:tgtEl>
                                        <p:attrNameLst>
                                          <p:attrName>style.visibility</p:attrName>
                                        </p:attrNameLst>
                                      </p:cBhvr>
                                      <p:to>
                                        <p:strVal val="visible"/>
                                      </p:to>
                                    </p:set>
                                    <p:animEffect transition="in" filter="wipe(left)">
                                      <p:cBhvr>
                                        <p:cTn id="43" dur="500"/>
                                        <p:tgtEl>
                                          <p:spTgt spid="7374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3748"/>
                                        </p:tgtEl>
                                        <p:attrNameLst>
                                          <p:attrName>style.visibility</p:attrName>
                                        </p:attrNameLst>
                                      </p:cBhvr>
                                      <p:to>
                                        <p:strVal val="visible"/>
                                      </p:to>
                                    </p:set>
                                    <p:animEffect transition="in" filter="wipe(left)">
                                      <p:cBhvr>
                                        <p:cTn id="48" dur="500"/>
                                        <p:tgtEl>
                                          <p:spTgt spid="73748"/>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499"/>
                                          </p:stCondLst>
                                        </p:cTn>
                                        <p:tgtEl>
                                          <p:spTgt spid="7374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3750"/>
                                        </p:tgtEl>
                                        <p:attrNameLst>
                                          <p:attrName>style.visibility</p:attrName>
                                        </p:attrNameLst>
                                      </p:cBhvr>
                                      <p:to>
                                        <p:strVal val="visible"/>
                                      </p:to>
                                    </p:set>
                                    <p:animEffect transition="in" filter="wipe(left)">
                                      <p:cBhvr>
                                        <p:cTn id="56" dur="500"/>
                                        <p:tgtEl>
                                          <p:spTgt spid="73750"/>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499"/>
                                          </p:stCondLst>
                                        </p:cTn>
                                        <p:tgtEl>
                                          <p:spTgt spid="737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P spid="73740" grpId="0" animBg="1"/>
      <p:bldP spid="73741" grpId="0" animBg="1"/>
      <p:bldP spid="73742" grpId="0" animBg="1"/>
      <p:bldP spid="73743" grpId="0" build="p" autoUpdateAnimBg="0"/>
      <p:bldP spid="73744" grpId="0" build="p" autoUpdateAnimBg="0"/>
      <p:bldP spid="73745" grpId="0" autoUpdateAnimBg="0"/>
      <p:bldP spid="73746" grpId="0" autoUpdateAnimBg="0"/>
      <p:bldP spid="73747" grpId="0" animBg="1"/>
      <p:bldP spid="73748" grpId="0" animBg="1"/>
      <p:bldP spid="73749" grpId="0" autoUpdateAnimBg="0"/>
      <p:bldP spid="73750" grpId="0" animBg="1"/>
      <p:bldP spid="73751" grpId="0" build="p" autoUpdateAnimBg="0" advAuto="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62000" y="533400"/>
            <a:ext cx="7696200" cy="595313"/>
          </a:xfrm>
          <a:noFill/>
          <a:ln/>
        </p:spPr>
        <p:txBody>
          <a:bodyPr lIns="92075" tIns="46038" rIns="92075" bIns="46038" anchor="t" anchorCtr="1">
            <a:spAutoFit/>
          </a:bodyPr>
          <a:lstStyle/>
          <a:p>
            <a:r>
              <a:rPr lang="en-US"/>
              <a:t>Conversions</a:t>
            </a:r>
          </a:p>
        </p:txBody>
      </p:sp>
      <p:sp>
        <p:nvSpPr>
          <p:cNvPr id="75779" name="Rectangle 3"/>
          <p:cNvSpPr>
            <a:spLocks noGrp="1" noChangeArrowheads="1"/>
          </p:cNvSpPr>
          <p:nvPr>
            <p:ph type="body" idx="1"/>
          </p:nvPr>
        </p:nvSpPr>
        <p:spPr>
          <a:xfrm>
            <a:off x="906463" y="3287713"/>
            <a:ext cx="7267575" cy="2346325"/>
          </a:xfrm>
          <a:noFill/>
          <a:ln/>
        </p:spPr>
        <p:txBody>
          <a:bodyPr lIns="92075" tIns="46038" rIns="92075" bIns="46038"/>
          <a:lstStyle/>
          <a:p>
            <a:r>
              <a:rPr lang="en-US" sz="2800"/>
              <a:t>convert 25 mg to grams</a:t>
            </a:r>
          </a:p>
          <a:p>
            <a:r>
              <a:rPr lang="en-US" sz="2800"/>
              <a:t>convert 0.45 km to mm</a:t>
            </a:r>
          </a:p>
          <a:p>
            <a:r>
              <a:rPr lang="en-US" sz="2800"/>
              <a:t>convert 35 mL to liters</a:t>
            </a:r>
          </a:p>
          <a:p>
            <a:r>
              <a:rPr lang="en-US" sz="2800"/>
              <a:t>It works because the math works, we are dividing or multiplying by 10 the correct number of times</a:t>
            </a:r>
          </a:p>
        </p:txBody>
      </p:sp>
      <p:grpSp>
        <p:nvGrpSpPr>
          <p:cNvPr id="75787" name="Group 11"/>
          <p:cNvGrpSpPr>
            <a:grpSpLocks/>
          </p:cNvGrpSpPr>
          <p:nvPr/>
        </p:nvGrpSpPr>
        <p:grpSpPr bwMode="auto">
          <a:xfrm>
            <a:off x="1533525" y="1905000"/>
            <a:ext cx="6543675" cy="914400"/>
            <a:chOff x="966" y="1070"/>
            <a:chExt cx="4122" cy="576"/>
          </a:xfrm>
        </p:grpSpPr>
        <p:sp>
          <p:nvSpPr>
            <p:cNvPr id="75780" name="Rectangle 4"/>
            <p:cNvSpPr>
              <a:spLocks noChangeArrowheads="1"/>
            </p:cNvSpPr>
            <p:nvPr/>
          </p:nvSpPr>
          <p:spPr bwMode="auto">
            <a:xfrm>
              <a:off x="966" y="1070"/>
              <a:ext cx="330" cy="576"/>
            </a:xfrm>
            <a:prstGeom prst="rect">
              <a:avLst/>
            </a:prstGeom>
            <a:noFill/>
            <a:ln w="9525">
              <a:noFill/>
              <a:miter lim="800000"/>
              <a:headEnd/>
              <a:tailEnd/>
            </a:ln>
            <a:effectLst/>
          </p:spPr>
          <p:txBody>
            <a:bodyPr lIns="92075" tIns="46038" rIns="92075" bIns="46038">
              <a:spAutoFit/>
            </a:bodyPr>
            <a:lstStyle/>
            <a:p>
              <a:r>
                <a:rPr lang="en-US" sz="5400" b="0"/>
                <a:t>k</a:t>
              </a:r>
            </a:p>
          </p:txBody>
        </p:sp>
        <p:sp>
          <p:nvSpPr>
            <p:cNvPr id="75781" name="Rectangle 5"/>
            <p:cNvSpPr>
              <a:spLocks noChangeArrowheads="1"/>
            </p:cNvSpPr>
            <p:nvPr/>
          </p:nvSpPr>
          <p:spPr bwMode="auto">
            <a:xfrm>
              <a:off x="1457" y="1070"/>
              <a:ext cx="463" cy="576"/>
            </a:xfrm>
            <a:prstGeom prst="rect">
              <a:avLst/>
            </a:prstGeom>
            <a:noFill/>
            <a:ln w="9525">
              <a:noFill/>
              <a:miter lim="800000"/>
              <a:headEnd/>
              <a:tailEnd/>
            </a:ln>
            <a:effectLst/>
          </p:spPr>
          <p:txBody>
            <a:bodyPr lIns="92075" tIns="46038" rIns="92075" bIns="46038">
              <a:spAutoFit/>
            </a:bodyPr>
            <a:lstStyle/>
            <a:p>
              <a:r>
                <a:rPr lang="en-US" sz="5400" b="0"/>
                <a:t>h</a:t>
              </a:r>
            </a:p>
          </p:txBody>
        </p:sp>
        <p:sp>
          <p:nvSpPr>
            <p:cNvPr id="75782" name="Rectangle 6"/>
            <p:cNvSpPr>
              <a:spLocks noChangeArrowheads="1"/>
            </p:cNvSpPr>
            <p:nvPr/>
          </p:nvSpPr>
          <p:spPr bwMode="auto">
            <a:xfrm>
              <a:off x="2112" y="1070"/>
              <a:ext cx="432"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5783" name="Rectangle 7"/>
            <p:cNvSpPr>
              <a:spLocks noChangeArrowheads="1"/>
            </p:cNvSpPr>
            <p:nvPr/>
          </p:nvSpPr>
          <p:spPr bwMode="auto">
            <a:xfrm>
              <a:off x="3377" y="1070"/>
              <a:ext cx="463"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5784" name="Rectangle 8"/>
            <p:cNvSpPr>
              <a:spLocks noChangeArrowheads="1"/>
            </p:cNvSpPr>
            <p:nvPr/>
          </p:nvSpPr>
          <p:spPr bwMode="auto">
            <a:xfrm>
              <a:off x="4038" y="1070"/>
              <a:ext cx="330" cy="576"/>
            </a:xfrm>
            <a:prstGeom prst="rect">
              <a:avLst/>
            </a:prstGeom>
            <a:noFill/>
            <a:ln w="9525">
              <a:noFill/>
              <a:miter lim="800000"/>
              <a:headEnd/>
              <a:tailEnd/>
            </a:ln>
            <a:effectLst/>
          </p:spPr>
          <p:txBody>
            <a:bodyPr lIns="92075" tIns="46038" rIns="92075" bIns="46038">
              <a:spAutoFit/>
            </a:bodyPr>
            <a:lstStyle/>
            <a:p>
              <a:r>
                <a:rPr lang="en-US" sz="5400" b="0"/>
                <a:t>c</a:t>
              </a:r>
            </a:p>
          </p:txBody>
        </p:sp>
        <p:sp>
          <p:nvSpPr>
            <p:cNvPr id="75785" name="Rectangle 9"/>
            <p:cNvSpPr>
              <a:spLocks noChangeArrowheads="1"/>
            </p:cNvSpPr>
            <p:nvPr/>
          </p:nvSpPr>
          <p:spPr bwMode="auto">
            <a:xfrm>
              <a:off x="4677" y="1070"/>
              <a:ext cx="411" cy="576"/>
            </a:xfrm>
            <a:prstGeom prst="rect">
              <a:avLst/>
            </a:prstGeom>
            <a:noFill/>
            <a:ln w="9525">
              <a:noFill/>
              <a:miter lim="800000"/>
              <a:headEnd/>
              <a:tailEnd/>
            </a:ln>
            <a:effectLst/>
          </p:spPr>
          <p:txBody>
            <a:bodyPr lIns="92075" tIns="46038" rIns="92075" bIns="46038">
              <a:spAutoFit/>
            </a:bodyPr>
            <a:lstStyle/>
            <a:p>
              <a:r>
                <a:rPr lang="en-US" sz="5400" b="0"/>
                <a:t>m</a:t>
              </a:r>
            </a:p>
          </p:txBody>
        </p:sp>
        <p:sp>
          <p:nvSpPr>
            <p:cNvPr id="75786" name="Rectangle 10"/>
            <p:cNvSpPr>
              <a:spLocks noChangeArrowheads="1"/>
            </p:cNvSpPr>
            <p:nvPr/>
          </p:nvSpPr>
          <p:spPr bwMode="auto">
            <a:xfrm>
              <a:off x="2848" y="1072"/>
              <a:ext cx="400" cy="448"/>
            </a:xfrm>
            <a:prstGeom prst="rect">
              <a:avLst/>
            </a:prstGeom>
            <a:noFill/>
            <a:ln w="50799">
              <a:solidFill>
                <a:schemeClr val="tx1"/>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anim to="" calcmode="lin" valueType="num">
                                      <p:cBhvr>
                                        <p:cTn id="7" dur="1" fill="hold"/>
                                        <p:tgtEl>
                                          <p:spTgt spid="7577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75779">
                                            <p:txEl>
                                              <p:pRg st="1" end="1"/>
                                            </p:txEl>
                                          </p:spTgt>
                                        </p:tgtEl>
                                        <p:attrNameLst>
                                          <p:attrName>style.visibility</p:attrName>
                                        </p:attrNameLst>
                                      </p:cBhvr>
                                      <p:to>
                                        <p:strVal val="visible"/>
                                      </p:to>
                                    </p:set>
                                    <p:anim to="" calcmode="lin" valueType="num">
                                      <p:cBhvr>
                                        <p:cTn id="12" dur="1" fill="hold"/>
                                        <p:tgtEl>
                                          <p:spTgt spid="7577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75779">
                                            <p:txEl>
                                              <p:pRg st="2" end="2"/>
                                            </p:txEl>
                                          </p:spTgt>
                                        </p:tgtEl>
                                        <p:attrNameLst>
                                          <p:attrName>style.visibility</p:attrName>
                                        </p:attrNameLst>
                                      </p:cBhvr>
                                      <p:to>
                                        <p:strVal val="visible"/>
                                      </p:to>
                                    </p:set>
                                    <p:anim to="" calcmode="lin" valueType="num">
                                      <p:cBhvr>
                                        <p:cTn id="17" dur="1" fill="hold"/>
                                        <p:tgtEl>
                                          <p:spTgt spid="7577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5779">
                                            <p:txEl>
                                              <p:pRg st="3" end="3"/>
                                            </p:txEl>
                                          </p:spTgt>
                                        </p:tgtEl>
                                        <p:attrNameLst>
                                          <p:attrName>style.visibility</p:attrName>
                                        </p:attrNameLst>
                                      </p:cBhvr>
                                      <p:to>
                                        <p:strVal val="visible"/>
                                      </p:to>
                                    </p:set>
                                    <p:anim to="" calcmode="lin" valueType="num">
                                      <p:cBhvr>
                                        <p:cTn id="22" dur="1" fill="hold"/>
                                        <p:tgtEl>
                                          <p:spTgt spid="7577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85800" y="800100"/>
            <a:ext cx="7772400" cy="762000"/>
          </a:xfrm>
          <a:prstGeom prst="rect">
            <a:avLst/>
          </a:prstGeom>
          <a:noFill/>
          <a:ln w="9525">
            <a:noFill/>
            <a:miter lim="800000"/>
            <a:headEnd/>
            <a:tailEnd/>
          </a:ln>
          <a:effectLst/>
        </p:spPr>
        <p:txBody>
          <a:bodyPr lIns="92075" tIns="46038" rIns="92075" bIns="46038" anchorCtr="1">
            <a:spAutoFit/>
          </a:bodyPr>
          <a:lstStyle/>
          <a:p>
            <a:pPr algn="ctr"/>
            <a:r>
              <a:rPr lang="en-US" sz="4400" b="0">
                <a:solidFill>
                  <a:schemeClr val="tx2"/>
                </a:solidFill>
              </a:rPr>
              <a:t>Conversions</a:t>
            </a:r>
          </a:p>
        </p:txBody>
      </p:sp>
      <p:sp>
        <p:nvSpPr>
          <p:cNvPr id="77827" name="Rectangle 3"/>
          <p:cNvSpPr>
            <a:spLocks noChangeArrowheads="1"/>
          </p:cNvSpPr>
          <p:nvPr/>
        </p:nvSpPr>
        <p:spPr bwMode="auto">
          <a:xfrm>
            <a:off x="685800" y="3276600"/>
            <a:ext cx="7772400" cy="3124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75000"/>
              <a:buFont typeface="Monotype Sorts" pitchFamily="2" charset="2"/>
              <a:buChar char="l"/>
            </a:pPr>
            <a:r>
              <a:rPr lang="en-US" sz="3200" b="0"/>
              <a:t>Change 5.6 km to millimeters</a:t>
            </a:r>
          </a:p>
        </p:txBody>
      </p:sp>
      <p:grpSp>
        <p:nvGrpSpPr>
          <p:cNvPr id="77835" name="Group 11"/>
          <p:cNvGrpSpPr>
            <a:grpSpLocks/>
          </p:cNvGrpSpPr>
          <p:nvPr/>
        </p:nvGrpSpPr>
        <p:grpSpPr bwMode="auto">
          <a:xfrm>
            <a:off x="1533525" y="1905000"/>
            <a:ext cx="6543675" cy="914400"/>
            <a:chOff x="966" y="1070"/>
            <a:chExt cx="4122" cy="576"/>
          </a:xfrm>
        </p:grpSpPr>
        <p:sp>
          <p:nvSpPr>
            <p:cNvPr id="77828" name="Rectangle 4"/>
            <p:cNvSpPr>
              <a:spLocks noChangeArrowheads="1"/>
            </p:cNvSpPr>
            <p:nvPr/>
          </p:nvSpPr>
          <p:spPr bwMode="auto">
            <a:xfrm>
              <a:off x="966" y="1070"/>
              <a:ext cx="330" cy="576"/>
            </a:xfrm>
            <a:prstGeom prst="rect">
              <a:avLst/>
            </a:prstGeom>
            <a:noFill/>
            <a:ln w="9525">
              <a:noFill/>
              <a:miter lim="800000"/>
              <a:headEnd/>
              <a:tailEnd/>
            </a:ln>
            <a:effectLst/>
          </p:spPr>
          <p:txBody>
            <a:bodyPr lIns="92075" tIns="46038" rIns="92075" bIns="46038">
              <a:spAutoFit/>
            </a:bodyPr>
            <a:lstStyle/>
            <a:p>
              <a:r>
                <a:rPr lang="en-US" sz="5400" b="0"/>
                <a:t>k</a:t>
              </a:r>
            </a:p>
          </p:txBody>
        </p:sp>
        <p:sp>
          <p:nvSpPr>
            <p:cNvPr id="77829" name="Rectangle 5"/>
            <p:cNvSpPr>
              <a:spLocks noChangeArrowheads="1"/>
            </p:cNvSpPr>
            <p:nvPr/>
          </p:nvSpPr>
          <p:spPr bwMode="auto">
            <a:xfrm>
              <a:off x="1457" y="1070"/>
              <a:ext cx="463" cy="576"/>
            </a:xfrm>
            <a:prstGeom prst="rect">
              <a:avLst/>
            </a:prstGeom>
            <a:noFill/>
            <a:ln w="9525">
              <a:noFill/>
              <a:miter lim="800000"/>
              <a:headEnd/>
              <a:tailEnd/>
            </a:ln>
            <a:effectLst/>
          </p:spPr>
          <p:txBody>
            <a:bodyPr lIns="92075" tIns="46038" rIns="92075" bIns="46038">
              <a:spAutoFit/>
            </a:bodyPr>
            <a:lstStyle/>
            <a:p>
              <a:r>
                <a:rPr lang="en-US" sz="5400" b="0"/>
                <a:t>h</a:t>
              </a:r>
            </a:p>
          </p:txBody>
        </p:sp>
        <p:sp>
          <p:nvSpPr>
            <p:cNvPr id="77830" name="Rectangle 6"/>
            <p:cNvSpPr>
              <a:spLocks noChangeArrowheads="1"/>
            </p:cNvSpPr>
            <p:nvPr/>
          </p:nvSpPr>
          <p:spPr bwMode="auto">
            <a:xfrm>
              <a:off x="2112" y="1070"/>
              <a:ext cx="432"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7831" name="Rectangle 7"/>
            <p:cNvSpPr>
              <a:spLocks noChangeArrowheads="1"/>
            </p:cNvSpPr>
            <p:nvPr/>
          </p:nvSpPr>
          <p:spPr bwMode="auto">
            <a:xfrm>
              <a:off x="3377" y="1070"/>
              <a:ext cx="463" cy="576"/>
            </a:xfrm>
            <a:prstGeom prst="rect">
              <a:avLst/>
            </a:prstGeom>
            <a:noFill/>
            <a:ln w="9525">
              <a:noFill/>
              <a:miter lim="800000"/>
              <a:headEnd/>
              <a:tailEnd/>
            </a:ln>
            <a:effectLst/>
          </p:spPr>
          <p:txBody>
            <a:bodyPr lIns="92075" tIns="46038" rIns="92075" bIns="46038">
              <a:spAutoFit/>
            </a:bodyPr>
            <a:lstStyle/>
            <a:p>
              <a:r>
                <a:rPr lang="en-US" sz="5400" b="0"/>
                <a:t>d</a:t>
              </a:r>
            </a:p>
          </p:txBody>
        </p:sp>
        <p:sp>
          <p:nvSpPr>
            <p:cNvPr id="77832" name="Rectangle 8"/>
            <p:cNvSpPr>
              <a:spLocks noChangeArrowheads="1"/>
            </p:cNvSpPr>
            <p:nvPr/>
          </p:nvSpPr>
          <p:spPr bwMode="auto">
            <a:xfrm>
              <a:off x="4038" y="1070"/>
              <a:ext cx="330" cy="576"/>
            </a:xfrm>
            <a:prstGeom prst="rect">
              <a:avLst/>
            </a:prstGeom>
            <a:noFill/>
            <a:ln w="9525">
              <a:noFill/>
              <a:miter lim="800000"/>
              <a:headEnd/>
              <a:tailEnd/>
            </a:ln>
            <a:effectLst/>
          </p:spPr>
          <p:txBody>
            <a:bodyPr lIns="92075" tIns="46038" rIns="92075" bIns="46038">
              <a:spAutoFit/>
            </a:bodyPr>
            <a:lstStyle/>
            <a:p>
              <a:r>
                <a:rPr lang="en-US" sz="5400" b="0"/>
                <a:t>c</a:t>
              </a:r>
            </a:p>
          </p:txBody>
        </p:sp>
        <p:sp>
          <p:nvSpPr>
            <p:cNvPr id="77833" name="Rectangle 9"/>
            <p:cNvSpPr>
              <a:spLocks noChangeArrowheads="1"/>
            </p:cNvSpPr>
            <p:nvPr/>
          </p:nvSpPr>
          <p:spPr bwMode="auto">
            <a:xfrm>
              <a:off x="4677" y="1070"/>
              <a:ext cx="411" cy="576"/>
            </a:xfrm>
            <a:prstGeom prst="rect">
              <a:avLst/>
            </a:prstGeom>
            <a:noFill/>
            <a:ln w="9525">
              <a:noFill/>
              <a:miter lim="800000"/>
              <a:headEnd/>
              <a:tailEnd/>
            </a:ln>
            <a:effectLst/>
          </p:spPr>
          <p:txBody>
            <a:bodyPr lIns="92075" tIns="46038" rIns="92075" bIns="46038">
              <a:spAutoFit/>
            </a:bodyPr>
            <a:lstStyle/>
            <a:p>
              <a:r>
                <a:rPr lang="en-US" sz="5400" b="0"/>
                <a:t>m</a:t>
              </a:r>
            </a:p>
          </p:txBody>
        </p:sp>
        <p:sp>
          <p:nvSpPr>
            <p:cNvPr id="77834" name="Rectangle 10"/>
            <p:cNvSpPr>
              <a:spLocks noChangeArrowheads="1"/>
            </p:cNvSpPr>
            <p:nvPr/>
          </p:nvSpPr>
          <p:spPr bwMode="auto">
            <a:xfrm>
              <a:off x="2848" y="1072"/>
              <a:ext cx="400" cy="448"/>
            </a:xfrm>
            <a:prstGeom prst="rect">
              <a:avLst/>
            </a:prstGeom>
            <a:noFill/>
            <a:ln w="50799">
              <a:solidFill>
                <a:schemeClr val="tx1"/>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1622425"/>
            <a:ext cx="7772400" cy="717550"/>
          </a:xfrm>
          <a:noFill/>
          <a:ln/>
        </p:spPr>
        <p:txBody>
          <a:bodyPr lIns="92075" tIns="46038" rIns="92075" bIns="46038" anchorCtr="0">
            <a:spAutoFit/>
          </a:bodyPr>
          <a:lstStyle/>
          <a:p>
            <a:r>
              <a:rPr lang="en-US"/>
              <a:t>Which is heavier?</a:t>
            </a:r>
          </a:p>
        </p:txBody>
      </p:sp>
      <p:sp>
        <p:nvSpPr>
          <p:cNvPr id="79875" name="Rectangle 3"/>
          <p:cNvSpPr>
            <a:spLocks noGrp="1" noChangeArrowheads="1"/>
          </p:cNvSpPr>
          <p:nvPr>
            <p:ph type="subTitle" idx="1"/>
          </p:nvPr>
        </p:nvSpPr>
        <p:spPr>
          <a:noFill/>
          <a:ln/>
        </p:spPr>
        <p:txBody>
          <a:bodyPr lIns="92075" tIns="46038" rIns="92075" bIns="46038" anchor="t"/>
          <a:lstStyle/>
          <a:p>
            <a:pPr marL="342900" indent="-342900"/>
            <a:r>
              <a:rPr lang="en-US"/>
              <a:t>it depends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79875">
                                            <p:txEl>
                                              <p:pRg st="0" end="0"/>
                                            </p:txEl>
                                          </p:spTgt>
                                        </p:tgtEl>
                                        <p:attrNameLst>
                                          <p:attrName>style.visibility</p:attrName>
                                        </p:attrNameLst>
                                      </p:cBhvr>
                                      <p:to>
                                        <p:strVal val="visible"/>
                                      </p:to>
                                    </p:set>
                                    <p:anim to="" calcmode="lin" valueType="num">
                                      <p:cBhvr>
                                        <p:cTn id="7" dur="1" fill="hold"/>
                                        <p:tgtEl>
                                          <p:spTgt spid="7987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p:cNvSpPr>
            <a:spLocks/>
          </p:cNvSpPr>
          <p:nvPr/>
        </p:nvSpPr>
        <p:spPr bwMode="auto">
          <a:xfrm>
            <a:off x="1176338" y="2057400"/>
            <a:ext cx="6519862" cy="4211638"/>
          </a:xfrm>
          <a:custGeom>
            <a:avLst/>
            <a:gdLst/>
            <a:ahLst/>
            <a:cxnLst>
              <a:cxn ang="0">
                <a:pos x="619" y="635"/>
              </a:cxn>
              <a:cxn ang="0">
                <a:pos x="516" y="672"/>
              </a:cxn>
              <a:cxn ang="0">
                <a:pos x="378" y="763"/>
              </a:cxn>
              <a:cxn ang="0">
                <a:pos x="224" y="890"/>
              </a:cxn>
              <a:cxn ang="0">
                <a:pos x="121" y="981"/>
              </a:cxn>
              <a:cxn ang="0">
                <a:pos x="16" y="1253"/>
              </a:cxn>
              <a:cxn ang="0">
                <a:pos x="0" y="1434"/>
              </a:cxn>
              <a:cxn ang="0">
                <a:pos x="0" y="1545"/>
              </a:cxn>
              <a:cxn ang="0">
                <a:pos x="34" y="1708"/>
              </a:cxn>
              <a:cxn ang="0">
                <a:pos x="137" y="1835"/>
              </a:cxn>
              <a:cxn ang="0">
                <a:pos x="224" y="1961"/>
              </a:cxn>
              <a:cxn ang="0">
                <a:pos x="411" y="2107"/>
              </a:cxn>
              <a:cxn ang="0">
                <a:pos x="549" y="2161"/>
              </a:cxn>
              <a:cxn ang="0">
                <a:pos x="841" y="2253"/>
              </a:cxn>
              <a:cxn ang="0">
                <a:pos x="962" y="2307"/>
              </a:cxn>
              <a:cxn ang="0">
                <a:pos x="1117" y="2362"/>
              </a:cxn>
              <a:cxn ang="0">
                <a:pos x="1255" y="2399"/>
              </a:cxn>
              <a:cxn ang="0">
                <a:pos x="1426" y="2453"/>
              </a:cxn>
              <a:cxn ang="0">
                <a:pos x="1615" y="2471"/>
              </a:cxn>
              <a:cxn ang="0">
                <a:pos x="1907" y="2525"/>
              </a:cxn>
              <a:cxn ang="0">
                <a:pos x="2354" y="2562"/>
              </a:cxn>
              <a:cxn ang="0">
                <a:pos x="2663" y="2616"/>
              </a:cxn>
              <a:cxn ang="0">
                <a:pos x="2869" y="2634"/>
              </a:cxn>
              <a:cxn ang="0">
                <a:pos x="3023" y="2652"/>
              </a:cxn>
              <a:cxn ang="0">
                <a:pos x="3212" y="2652"/>
              </a:cxn>
              <a:cxn ang="0">
                <a:pos x="3367" y="2634"/>
              </a:cxn>
              <a:cxn ang="0">
                <a:pos x="3504" y="2579"/>
              </a:cxn>
              <a:cxn ang="0">
                <a:pos x="3694" y="2453"/>
              </a:cxn>
              <a:cxn ang="0">
                <a:pos x="3832" y="2307"/>
              </a:cxn>
              <a:cxn ang="0">
                <a:pos x="3968" y="2181"/>
              </a:cxn>
              <a:cxn ang="0">
                <a:pos x="4037" y="2070"/>
              </a:cxn>
              <a:cxn ang="0">
                <a:pos x="4089" y="1926"/>
              </a:cxn>
              <a:cxn ang="0">
                <a:pos x="4106" y="1763"/>
              </a:cxn>
              <a:cxn ang="0">
                <a:pos x="4106" y="1617"/>
              </a:cxn>
              <a:cxn ang="0">
                <a:pos x="4106" y="1471"/>
              </a:cxn>
              <a:cxn ang="0">
                <a:pos x="4071" y="1326"/>
              </a:cxn>
              <a:cxn ang="0">
                <a:pos x="4019" y="1199"/>
              </a:cxn>
              <a:cxn ang="0">
                <a:pos x="3883" y="1073"/>
              </a:cxn>
              <a:cxn ang="0">
                <a:pos x="3729" y="927"/>
              </a:cxn>
              <a:cxn ang="0">
                <a:pos x="3591" y="890"/>
              </a:cxn>
              <a:cxn ang="0">
                <a:pos x="3418" y="890"/>
              </a:cxn>
              <a:cxn ang="0">
                <a:pos x="3280" y="890"/>
              </a:cxn>
              <a:cxn ang="0">
                <a:pos x="3144" y="799"/>
              </a:cxn>
              <a:cxn ang="0">
                <a:pos x="3058" y="709"/>
              </a:cxn>
              <a:cxn ang="0">
                <a:pos x="2938" y="581"/>
              </a:cxn>
              <a:cxn ang="0">
                <a:pos x="2834" y="417"/>
              </a:cxn>
              <a:cxn ang="0">
                <a:pos x="2714" y="328"/>
              </a:cxn>
              <a:cxn ang="0">
                <a:pos x="2576" y="182"/>
              </a:cxn>
              <a:cxn ang="0">
                <a:pos x="2457" y="108"/>
              </a:cxn>
              <a:cxn ang="0">
                <a:pos x="2336" y="73"/>
              </a:cxn>
              <a:cxn ang="0">
                <a:pos x="2181" y="19"/>
              </a:cxn>
              <a:cxn ang="0">
                <a:pos x="2043" y="0"/>
              </a:cxn>
              <a:cxn ang="0">
                <a:pos x="1907" y="0"/>
              </a:cxn>
              <a:cxn ang="0">
                <a:pos x="1786" y="0"/>
              </a:cxn>
              <a:cxn ang="0">
                <a:pos x="1648" y="54"/>
              </a:cxn>
              <a:cxn ang="0">
                <a:pos x="1529" y="108"/>
              </a:cxn>
              <a:cxn ang="0">
                <a:pos x="1426" y="163"/>
              </a:cxn>
              <a:cxn ang="0">
                <a:pos x="1288" y="291"/>
              </a:cxn>
              <a:cxn ang="0">
                <a:pos x="1168" y="437"/>
              </a:cxn>
              <a:cxn ang="0">
                <a:pos x="1065" y="581"/>
              </a:cxn>
              <a:cxn ang="0">
                <a:pos x="715" y="607"/>
              </a:cxn>
            </a:cxnLst>
            <a:rect l="0" t="0" r="r" b="b"/>
            <a:pathLst>
              <a:path w="4107" h="2653">
                <a:moveTo>
                  <a:pt x="670" y="618"/>
                </a:moveTo>
                <a:lnTo>
                  <a:pt x="619" y="635"/>
                </a:lnTo>
                <a:lnTo>
                  <a:pt x="567" y="655"/>
                </a:lnTo>
                <a:lnTo>
                  <a:pt x="516" y="672"/>
                </a:lnTo>
                <a:lnTo>
                  <a:pt x="446" y="709"/>
                </a:lnTo>
                <a:lnTo>
                  <a:pt x="378" y="763"/>
                </a:lnTo>
                <a:lnTo>
                  <a:pt x="308" y="799"/>
                </a:lnTo>
                <a:lnTo>
                  <a:pt x="224" y="890"/>
                </a:lnTo>
                <a:lnTo>
                  <a:pt x="172" y="944"/>
                </a:lnTo>
                <a:lnTo>
                  <a:pt x="121" y="981"/>
                </a:lnTo>
                <a:lnTo>
                  <a:pt x="51" y="1108"/>
                </a:lnTo>
                <a:lnTo>
                  <a:pt x="16" y="1253"/>
                </a:lnTo>
                <a:lnTo>
                  <a:pt x="0" y="1362"/>
                </a:lnTo>
                <a:lnTo>
                  <a:pt x="0" y="1434"/>
                </a:lnTo>
                <a:lnTo>
                  <a:pt x="0" y="1489"/>
                </a:lnTo>
                <a:lnTo>
                  <a:pt x="0" y="1545"/>
                </a:lnTo>
                <a:lnTo>
                  <a:pt x="16" y="1654"/>
                </a:lnTo>
                <a:lnTo>
                  <a:pt x="34" y="1708"/>
                </a:lnTo>
                <a:lnTo>
                  <a:pt x="102" y="1780"/>
                </a:lnTo>
                <a:lnTo>
                  <a:pt x="137" y="1835"/>
                </a:lnTo>
                <a:lnTo>
                  <a:pt x="172" y="1889"/>
                </a:lnTo>
                <a:lnTo>
                  <a:pt x="224" y="1961"/>
                </a:lnTo>
                <a:lnTo>
                  <a:pt x="327" y="2035"/>
                </a:lnTo>
                <a:lnTo>
                  <a:pt x="411" y="2107"/>
                </a:lnTo>
                <a:lnTo>
                  <a:pt x="481" y="2125"/>
                </a:lnTo>
                <a:lnTo>
                  <a:pt x="549" y="2161"/>
                </a:lnTo>
                <a:lnTo>
                  <a:pt x="703" y="2216"/>
                </a:lnTo>
                <a:lnTo>
                  <a:pt x="841" y="2253"/>
                </a:lnTo>
                <a:lnTo>
                  <a:pt x="893" y="2270"/>
                </a:lnTo>
                <a:lnTo>
                  <a:pt x="962" y="2307"/>
                </a:lnTo>
                <a:lnTo>
                  <a:pt x="1031" y="2325"/>
                </a:lnTo>
                <a:lnTo>
                  <a:pt x="1117" y="2362"/>
                </a:lnTo>
                <a:lnTo>
                  <a:pt x="1202" y="2379"/>
                </a:lnTo>
                <a:lnTo>
                  <a:pt x="1255" y="2399"/>
                </a:lnTo>
                <a:lnTo>
                  <a:pt x="1323" y="2416"/>
                </a:lnTo>
                <a:lnTo>
                  <a:pt x="1426" y="2453"/>
                </a:lnTo>
                <a:lnTo>
                  <a:pt x="1512" y="2453"/>
                </a:lnTo>
                <a:lnTo>
                  <a:pt x="1615" y="2471"/>
                </a:lnTo>
                <a:lnTo>
                  <a:pt x="1718" y="2488"/>
                </a:lnTo>
                <a:lnTo>
                  <a:pt x="1907" y="2525"/>
                </a:lnTo>
                <a:lnTo>
                  <a:pt x="2130" y="2543"/>
                </a:lnTo>
                <a:lnTo>
                  <a:pt x="2354" y="2562"/>
                </a:lnTo>
                <a:lnTo>
                  <a:pt x="2492" y="2597"/>
                </a:lnTo>
                <a:lnTo>
                  <a:pt x="2663" y="2616"/>
                </a:lnTo>
                <a:lnTo>
                  <a:pt x="2817" y="2634"/>
                </a:lnTo>
                <a:lnTo>
                  <a:pt x="2869" y="2634"/>
                </a:lnTo>
                <a:lnTo>
                  <a:pt x="2955" y="2652"/>
                </a:lnTo>
                <a:lnTo>
                  <a:pt x="3023" y="2652"/>
                </a:lnTo>
                <a:lnTo>
                  <a:pt x="3109" y="2652"/>
                </a:lnTo>
                <a:lnTo>
                  <a:pt x="3212" y="2652"/>
                </a:lnTo>
                <a:lnTo>
                  <a:pt x="3280" y="2652"/>
                </a:lnTo>
                <a:lnTo>
                  <a:pt x="3367" y="2634"/>
                </a:lnTo>
                <a:lnTo>
                  <a:pt x="3418" y="2616"/>
                </a:lnTo>
                <a:lnTo>
                  <a:pt x="3504" y="2579"/>
                </a:lnTo>
                <a:lnTo>
                  <a:pt x="3573" y="2525"/>
                </a:lnTo>
                <a:lnTo>
                  <a:pt x="3694" y="2453"/>
                </a:lnTo>
                <a:lnTo>
                  <a:pt x="3762" y="2379"/>
                </a:lnTo>
                <a:lnTo>
                  <a:pt x="3832" y="2307"/>
                </a:lnTo>
                <a:lnTo>
                  <a:pt x="3916" y="2235"/>
                </a:lnTo>
                <a:lnTo>
                  <a:pt x="3968" y="2181"/>
                </a:lnTo>
                <a:lnTo>
                  <a:pt x="4003" y="2125"/>
                </a:lnTo>
                <a:lnTo>
                  <a:pt x="4037" y="2070"/>
                </a:lnTo>
                <a:lnTo>
                  <a:pt x="4071" y="1998"/>
                </a:lnTo>
                <a:lnTo>
                  <a:pt x="4089" y="1926"/>
                </a:lnTo>
                <a:lnTo>
                  <a:pt x="4106" y="1835"/>
                </a:lnTo>
                <a:lnTo>
                  <a:pt x="4106" y="1763"/>
                </a:lnTo>
                <a:lnTo>
                  <a:pt x="4106" y="1708"/>
                </a:lnTo>
                <a:lnTo>
                  <a:pt x="4106" y="1617"/>
                </a:lnTo>
                <a:lnTo>
                  <a:pt x="4106" y="1563"/>
                </a:lnTo>
                <a:lnTo>
                  <a:pt x="4106" y="1471"/>
                </a:lnTo>
                <a:lnTo>
                  <a:pt x="4089" y="1417"/>
                </a:lnTo>
                <a:lnTo>
                  <a:pt x="4071" y="1326"/>
                </a:lnTo>
                <a:lnTo>
                  <a:pt x="4037" y="1271"/>
                </a:lnTo>
                <a:lnTo>
                  <a:pt x="4019" y="1199"/>
                </a:lnTo>
                <a:lnTo>
                  <a:pt x="3951" y="1108"/>
                </a:lnTo>
                <a:lnTo>
                  <a:pt x="3883" y="1073"/>
                </a:lnTo>
                <a:lnTo>
                  <a:pt x="3797" y="981"/>
                </a:lnTo>
                <a:lnTo>
                  <a:pt x="3729" y="927"/>
                </a:lnTo>
                <a:lnTo>
                  <a:pt x="3659" y="909"/>
                </a:lnTo>
                <a:lnTo>
                  <a:pt x="3591" y="890"/>
                </a:lnTo>
                <a:lnTo>
                  <a:pt x="3488" y="890"/>
                </a:lnTo>
                <a:lnTo>
                  <a:pt x="3418" y="890"/>
                </a:lnTo>
                <a:lnTo>
                  <a:pt x="3350" y="890"/>
                </a:lnTo>
                <a:lnTo>
                  <a:pt x="3280" y="890"/>
                </a:lnTo>
                <a:lnTo>
                  <a:pt x="3196" y="835"/>
                </a:lnTo>
                <a:lnTo>
                  <a:pt x="3144" y="799"/>
                </a:lnTo>
                <a:lnTo>
                  <a:pt x="3093" y="763"/>
                </a:lnTo>
                <a:lnTo>
                  <a:pt x="3058" y="709"/>
                </a:lnTo>
                <a:lnTo>
                  <a:pt x="3006" y="655"/>
                </a:lnTo>
                <a:lnTo>
                  <a:pt x="2938" y="581"/>
                </a:lnTo>
                <a:lnTo>
                  <a:pt x="2903" y="526"/>
                </a:lnTo>
                <a:lnTo>
                  <a:pt x="2834" y="417"/>
                </a:lnTo>
                <a:lnTo>
                  <a:pt x="2766" y="382"/>
                </a:lnTo>
                <a:lnTo>
                  <a:pt x="2714" y="328"/>
                </a:lnTo>
                <a:lnTo>
                  <a:pt x="2679" y="254"/>
                </a:lnTo>
                <a:lnTo>
                  <a:pt x="2576" y="182"/>
                </a:lnTo>
                <a:lnTo>
                  <a:pt x="2525" y="163"/>
                </a:lnTo>
                <a:lnTo>
                  <a:pt x="2457" y="108"/>
                </a:lnTo>
                <a:lnTo>
                  <a:pt x="2387" y="108"/>
                </a:lnTo>
                <a:lnTo>
                  <a:pt x="2336" y="73"/>
                </a:lnTo>
                <a:lnTo>
                  <a:pt x="2251" y="36"/>
                </a:lnTo>
                <a:lnTo>
                  <a:pt x="2181" y="19"/>
                </a:lnTo>
                <a:lnTo>
                  <a:pt x="2130" y="19"/>
                </a:lnTo>
                <a:lnTo>
                  <a:pt x="2043" y="0"/>
                </a:lnTo>
                <a:lnTo>
                  <a:pt x="1992" y="0"/>
                </a:lnTo>
                <a:lnTo>
                  <a:pt x="1907" y="0"/>
                </a:lnTo>
                <a:lnTo>
                  <a:pt x="1837" y="0"/>
                </a:lnTo>
                <a:lnTo>
                  <a:pt x="1786" y="0"/>
                </a:lnTo>
                <a:lnTo>
                  <a:pt x="1718" y="19"/>
                </a:lnTo>
                <a:lnTo>
                  <a:pt x="1648" y="54"/>
                </a:lnTo>
                <a:lnTo>
                  <a:pt x="1597" y="73"/>
                </a:lnTo>
                <a:lnTo>
                  <a:pt x="1529" y="108"/>
                </a:lnTo>
                <a:lnTo>
                  <a:pt x="1477" y="128"/>
                </a:lnTo>
                <a:lnTo>
                  <a:pt x="1426" y="163"/>
                </a:lnTo>
                <a:lnTo>
                  <a:pt x="1358" y="237"/>
                </a:lnTo>
                <a:lnTo>
                  <a:pt x="1288" y="291"/>
                </a:lnTo>
                <a:lnTo>
                  <a:pt x="1220" y="382"/>
                </a:lnTo>
                <a:lnTo>
                  <a:pt x="1168" y="437"/>
                </a:lnTo>
                <a:lnTo>
                  <a:pt x="1099" y="526"/>
                </a:lnTo>
                <a:lnTo>
                  <a:pt x="1065" y="581"/>
                </a:lnTo>
                <a:lnTo>
                  <a:pt x="954" y="607"/>
                </a:lnTo>
                <a:lnTo>
                  <a:pt x="715" y="607"/>
                </a:lnTo>
              </a:path>
            </a:pathLst>
          </a:custGeom>
          <a:solidFill>
            <a:srgbClr val="037C03"/>
          </a:solidFill>
          <a:ln w="12700" cap="rnd" cmpd="sng">
            <a:solidFill>
              <a:srgbClr val="013501"/>
            </a:solidFill>
            <a:prstDash val="solid"/>
            <a:round/>
            <a:headEnd type="none" w="sm" len="sm"/>
            <a:tailEnd type="none" w="sm" len="sm"/>
          </a:ln>
          <a:effectLst/>
        </p:spPr>
        <p:txBody>
          <a:bodyPr/>
          <a:lstStyle/>
          <a:p>
            <a:endParaRPr lang="en-US"/>
          </a:p>
        </p:txBody>
      </p:sp>
      <p:sp>
        <p:nvSpPr>
          <p:cNvPr id="15363" name="Oval 3"/>
          <p:cNvSpPr>
            <a:spLocks noChangeArrowheads="1"/>
          </p:cNvSpPr>
          <p:nvPr/>
        </p:nvSpPr>
        <p:spPr bwMode="auto">
          <a:xfrm>
            <a:off x="6178550" y="5492750"/>
            <a:ext cx="292100" cy="215900"/>
          </a:xfrm>
          <a:prstGeom prst="ellipse">
            <a:avLst/>
          </a:prstGeom>
          <a:solidFill>
            <a:schemeClr val="bg2"/>
          </a:solidFill>
          <a:ln w="12699">
            <a:solidFill>
              <a:schemeClr val="bg2"/>
            </a:solidFill>
            <a:round/>
            <a:headEnd/>
            <a:tailEnd/>
          </a:ln>
          <a:effectLst/>
        </p:spPr>
        <p:txBody>
          <a:bodyPr wrap="none" anchor="ctr"/>
          <a:lstStyle/>
          <a:p>
            <a:endParaRPr lang="en-US"/>
          </a:p>
        </p:txBody>
      </p:sp>
      <p:sp>
        <p:nvSpPr>
          <p:cNvPr id="15364" name="Line 4"/>
          <p:cNvSpPr>
            <a:spLocks noChangeShapeType="1"/>
          </p:cNvSpPr>
          <p:nvPr/>
        </p:nvSpPr>
        <p:spPr bwMode="auto">
          <a:xfrm flipV="1">
            <a:off x="6400800" y="4038600"/>
            <a:ext cx="0" cy="1485900"/>
          </a:xfrm>
          <a:prstGeom prst="line">
            <a:avLst/>
          </a:prstGeom>
          <a:noFill/>
          <a:ln w="50799">
            <a:solidFill>
              <a:schemeClr val="bg2"/>
            </a:solidFill>
            <a:round/>
            <a:headEnd type="none" w="sm" len="sm"/>
            <a:tailEnd type="none" w="sm" len="sm"/>
          </a:ln>
          <a:effectLst/>
        </p:spPr>
        <p:txBody>
          <a:bodyPr wrap="none" anchor="ctr"/>
          <a:lstStyle/>
          <a:p>
            <a:endParaRPr lang="en-US"/>
          </a:p>
        </p:txBody>
      </p:sp>
      <p:sp>
        <p:nvSpPr>
          <p:cNvPr id="15365" name="Freeform 5"/>
          <p:cNvSpPr>
            <a:spLocks/>
          </p:cNvSpPr>
          <p:nvPr/>
        </p:nvSpPr>
        <p:spPr bwMode="auto">
          <a:xfrm>
            <a:off x="5319713" y="3962400"/>
            <a:ext cx="1096962" cy="573088"/>
          </a:xfrm>
          <a:custGeom>
            <a:avLst/>
            <a:gdLst/>
            <a:ahLst/>
            <a:cxnLst>
              <a:cxn ang="0">
                <a:pos x="690" y="0"/>
              </a:cxn>
              <a:cxn ang="0">
                <a:pos x="0" y="160"/>
              </a:cxn>
              <a:cxn ang="0">
                <a:pos x="690" y="360"/>
              </a:cxn>
              <a:cxn ang="0">
                <a:pos x="690" y="0"/>
              </a:cxn>
            </a:cxnLst>
            <a:rect l="0" t="0" r="r" b="b"/>
            <a:pathLst>
              <a:path w="691" h="361">
                <a:moveTo>
                  <a:pt x="690" y="0"/>
                </a:moveTo>
                <a:lnTo>
                  <a:pt x="0" y="160"/>
                </a:lnTo>
                <a:lnTo>
                  <a:pt x="690" y="360"/>
                </a:lnTo>
                <a:lnTo>
                  <a:pt x="690" y="0"/>
                </a:lnTo>
              </a:path>
            </a:pathLst>
          </a:custGeom>
          <a:solidFill>
            <a:schemeClr val="accent2"/>
          </a:solidFill>
          <a:ln w="12700" cap="rnd" cmpd="sng">
            <a:solidFill>
              <a:srgbClr val="808080"/>
            </a:solidFill>
            <a:prstDash val="solid"/>
            <a:round/>
            <a:headEnd type="none" w="sm" len="sm"/>
            <a:tailEnd type="none" w="sm" len="sm"/>
          </a:ln>
          <a:effectLst/>
        </p:spPr>
        <p:txBody>
          <a:bodyPr/>
          <a:lstStyle/>
          <a:p>
            <a:endParaRPr lang="en-US"/>
          </a:p>
        </p:txBody>
      </p:sp>
      <p:sp>
        <p:nvSpPr>
          <p:cNvPr id="15366" name="Oval 6"/>
          <p:cNvSpPr>
            <a:spLocks noChangeArrowheads="1"/>
          </p:cNvSpPr>
          <p:nvPr/>
        </p:nvSpPr>
        <p:spPr bwMode="auto">
          <a:xfrm>
            <a:off x="1911350" y="44259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5367" name="Oval 7"/>
          <p:cNvSpPr>
            <a:spLocks noChangeArrowheads="1"/>
          </p:cNvSpPr>
          <p:nvPr/>
        </p:nvSpPr>
        <p:spPr bwMode="auto">
          <a:xfrm>
            <a:off x="2216150" y="40449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5368" name="Oval 8"/>
          <p:cNvSpPr>
            <a:spLocks noChangeArrowheads="1"/>
          </p:cNvSpPr>
          <p:nvPr/>
        </p:nvSpPr>
        <p:spPr bwMode="auto">
          <a:xfrm>
            <a:off x="2368550" y="4578350"/>
            <a:ext cx="215900" cy="215900"/>
          </a:xfrm>
          <a:prstGeom prst="ellipse">
            <a:avLst/>
          </a:prstGeom>
          <a:solidFill>
            <a:schemeClr val="bg1"/>
          </a:solidFill>
          <a:ln w="12700">
            <a:noFill/>
            <a:round/>
            <a:headEnd/>
            <a:tailEnd/>
          </a:ln>
          <a:effectLst/>
        </p:spPr>
        <p:txBody>
          <a:bodyPr wrap="none" anchor="ctr"/>
          <a:lstStyle/>
          <a:p>
            <a:endParaRPr lang="en-US"/>
          </a:p>
        </p:txBody>
      </p:sp>
      <p:sp>
        <p:nvSpPr>
          <p:cNvPr id="15369" name="Rectangle 9"/>
          <p:cNvSpPr>
            <a:spLocks noChangeArrowheads="1"/>
          </p:cNvSpPr>
          <p:nvPr/>
        </p:nvSpPr>
        <p:spPr bwMode="auto">
          <a:xfrm>
            <a:off x="669925" y="655638"/>
            <a:ext cx="2014538" cy="579437"/>
          </a:xfrm>
          <a:prstGeom prst="rect">
            <a:avLst/>
          </a:prstGeom>
          <a:noFill/>
          <a:ln w="9525">
            <a:noFill/>
            <a:miter lim="800000"/>
            <a:headEnd/>
            <a:tailEnd/>
          </a:ln>
          <a:effectLst/>
        </p:spPr>
        <p:txBody>
          <a:bodyPr wrap="none" lIns="92075" tIns="46038" rIns="92075" bIns="46038">
            <a:spAutoFit/>
          </a:bodyPr>
          <a:lstStyle/>
          <a:p>
            <a:r>
              <a:rPr lang="en-US" sz="3200" b="0"/>
              <a:t>Accurate?</a:t>
            </a:r>
          </a:p>
        </p:txBody>
      </p:sp>
      <p:sp>
        <p:nvSpPr>
          <p:cNvPr id="15370" name="Rectangle 10"/>
          <p:cNvSpPr>
            <a:spLocks noChangeArrowheads="1"/>
          </p:cNvSpPr>
          <p:nvPr/>
        </p:nvSpPr>
        <p:spPr bwMode="auto">
          <a:xfrm>
            <a:off x="2727325" y="655638"/>
            <a:ext cx="703263"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No</a:t>
            </a:r>
          </a:p>
        </p:txBody>
      </p:sp>
      <p:sp>
        <p:nvSpPr>
          <p:cNvPr id="15371" name="Rectangle 11"/>
          <p:cNvSpPr>
            <a:spLocks noChangeArrowheads="1"/>
          </p:cNvSpPr>
          <p:nvPr/>
        </p:nvSpPr>
        <p:spPr bwMode="auto">
          <a:xfrm>
            <a:off x="4254500" y="685800"/>
            <a:ext cx="1765300" cy="579438"/>
          </a:xfrm>
          <a:prstGeom prst="rect">
            <a:avLst/>
          </a:prstGeom>
          <a:noFill/>
          <a:ln w="9525">
            <a:noFill/>
            <a:miter lim="800000"/>
            <a:headEnd/>
            <a:tailEnd/>
          </a:ln>
          <a:effectLst/>
        </p:spPr>
        <p:txBody>
          <a:bodyPr wrap="none" lIns="92075" tIns="46038" rIns="92075" bIns="46038">
            <a:spAutoFit/>
          </a:bodyPr>
          <a:lstStyle/>
          <a:p>
            <a:r>
              <a:rPr lang="en-US" sz="3200" b="0"/>
              <a:t>Precise?</a:t>
            </a:r>
          </a:p>
        </p:txBody>
      </p:sp>
      <p:sp>
        <p:nvSpPr>
          <p:cNvPr id="15372" name="Rectangle 12"/>
          <p:cNvSpPr>
            <a:spLocks noChangeArrowheads="1"/>
          </p:cNvSpPr>
          <p:nvPr/>
        </p:nvSpPr>
        <p:spPr bwMode="auto">
          <a:xfrm>
            <a:off x="6049963" y="715963"/>
            <a:ext cx="884237" cy="579437"/>
          </a:xfrm>
          <a:prstGeom prst="rect">
            <a:avLst/>
          </a:prstGeom>
          <a:noFill/>
          <a:ln w="9525">
            <a:noFill/>
            <a:miter lim="800000"/>
            <a:headEnd/>
            <a:tailEnd/>
          </a:ln>
          <a:effectLst/>
        </p:spPr>
        <p:txBody>
          <a:bodyPr wrap="none" lIns="92075" tIns="46038" rIns="92075" bIns="46038">
            <a:spAutoFit/>
          </a:bodyPr>
          <a:lstStyle/>
          <a:p>
            <a:r>
              <a:rPr lang="en-US" sz="3200" b="0">
                <a:solidFill>
                  <a:schemeClr val="tx2"/>
                </a:solidFill>
              </a:rPr>
              <a:t>Yes</a:t>
            </a:r>
          </a:p>
        </p:txBody>
      </p:sp>
      <p:sp>
        <p:nvSpPr>
          <p:cNvPr id="15374" name="Oval 14"/>
          <p:cNvSpPr>
            <a:spLocks noChangeArrowheads="1"/>
          </p:cNvSpPr>
          <p:nvPr/>
        </p:nvSpPr>
        <p:spPr bwMode="auto">
          <a:xfrm>
            <a:off x="5943600" y="4114800"/>
            <a:ext cx="457200" cy="304800"/>
          </a:xfrm>
          <a:prstGeom prst="ellipse">
            <a:avLst/>
          </a:prstGeom>
          <a:solidFill>
            <a:schemeClr val="accent1"/>
          </a:solidFill>
          <a:ln w="12699">
            <a:solidFill>
              <a:schemeClr val="tx1"/>
            </a:solidFill>
            <a:round/>
            <a:headEnd type="none" w="sm" len="sm"/>
            <a:tailEnd type="none" w="sm" len="sm"/>
          </a:ln>
          <a:effectLst/>
        </p:spPr>
        <p:txBody>
          <a:bodyPr wrap="none" anchor="ctr"/>
          <a:lstStyle/>
          <a:p>
            <a:pPr algn="ctr"/>
            <a:r>
              <a:rPr lang="en-US" b="0"/>
              <a:t>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 fill="hold"/>
                                        <p:tgtEl>
                                          <p:spTgt spid="15366"/>
                                        </p:tgtEl>
                                        <p:attrNameLst>
                                          <p:attrName>ppt_x</p:attrName>
                                        </p:attrNameLst>
                                      </p:cBhvr>
                                      <p:tavLst>
                                        <p:tav tm="0">
                                          <p:val>
                                            <p:strVal val="1+#ppt_w/2"/>
                                          </p:val>
                                        </p:tav>
                                        <p:tav tm="100000">
                                          <p:val>
                                            <p:strVal val="#ppt_x"/>
                                          </p:val>
                                        </p:tav>
                                      </p:tavLst>
                                    </p:anim>
                                    <p:anim calcmode="lin" valueType="num">
                                      <p:cBhvr additive="base">
                                        <p:cTn id="8" dur="500" fill="hold"/>
                                        <p:tgtEl>
                                          <p:spTgt spid="153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WIN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367"/>
                                        </p:tgtEl>
                                        <p:attrNameLst>
                                          <p:attrName>style.visibility</p:attrName>
                                        </p:attrNameLst>
                                      </p:cBhvr>
                                      <p:to>
                                        <p:strVal val="visible"/>
                                      </p:to>
                                    </p:set>
                                    <p:anim calcmode="lin" valueType="num">
                                      <p:cBhvr additive="base">
                                        <p:cTn id="13" dur="500" fill="hold"/>
                                        <p:tgtEl>
                                          <p:spTgt spid="15367"/>
                                        </p:tgtEl>
                                        <p:attrNameLst>
                                          <p:attrName>ppt_x</p:attrName>
                                        </p:attrNameLst>
                                      </p:cBhvr>
                                      <p:tavLst>
                                        <p:tav tm="0">
                                          <p:val>
                                            <p:strVal val="1+#ppt_w/2"/>
                                          </p:val>
                                        </p:tav>
                                        <p:tav tm="100000">
                                          <p:val>
                                            <p:strVal val="#ppt_x"/>
                                          </p:val>
                                        </p:tav>
                                      </p:tavLst>
                                    </p:anim>
                                    <p:anim calcmode="lin" valueType="num">
                                      <p:cBhvr additive="base">
                                        <p:cTn id="14" dur="500" fill="hold"/>
                                        <p:tgtEl>
                                          <p:spTgt spid="1536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SWIN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additive="base">
                                        <p:cTn id="19" dur="500" fill="hold"/>
                                        <p:tgtEl>
                                          <p:spTgt spid="15368"/>
                                        </p:tgtEl>
                                        <p:attrNameLst>
                                          <p:attrName>ppt_x</p:attrName>
                                        </p:attrNameLst>
                                      </p:cBhvr>
                                      <p:tavLst>
                                        <p:tav tm="0">
                                          <p:val>
                                            <p:strVal val="1+#ppt_w/2"/>
                                          </p:val>
                                        </p:tav>
                                        <p:tav tm="100000">
                                          <p:val>
                                            <p:strVal val="#ppt_x"/>
                                          </p:val>
                                        </p:tav>
                                      </p:tavLst>
                                    </p:anim>
                                    <p:anim calcmode="lin" valueType="num">
                                      <p:cBhvr additive="base">
                                        <p:cTn id="20" dur="500" fill="hold"/>
                                        <p:tgtEl>
                                          <p:spTgt spid="153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SWIN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9"/>
                                        </p:tgtEl>
                                        <p:attrNameLst>
                                          <p:attrName>style.visibility</p:attrName>
                                        </p:attrNameLst>
                                      </p:cBhvr>
                                      <p:to>
                                        <p:strVal val="visible"/>
                                      </p:to>
                                    </p:set>
                                    <p:anim calcmode="lin" valueType="num">
                                      <p:cBhvr additive="base">
                                        <p:cTn id="25" dur="500" fill="hold"/>
                                        <p:tgtEl>
                                          <p:spTgt spid="15369"/>
                                        </p:tgtEl>
                                        <p:attrNameLst>
                                          <p:attrName>ppt_x</p:attrName>
                                        </p:attrNameLst>
                                      </p:cBhvr>
                                      <p:tavLst>
                                        <p:tav tm="0">
                                          <p:val>
                                            <p:strVal val="0-#ppt_w/2"/>
                                          </p:val>
                                        </p:tav>
                                        <p:tav tm="100000">
                                          <p:val>
                                            <p:strVal val="#ppt_x"/>
                                          </p:val>
                                        </p:tav>
                                      </p:tavLst>
                                    </p:anim>
                                    <p:anim calcmode="lin" valueType="num">
                                      <p:cBhvr additive="base">
                                        <p:cTn id="26"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370"/>
                                        </p:tgtEl>
                                        <p:attrNameLst>
                                          <p:attrName>style.visibility</p:attrName>
                                        </p:attrNameLst>
                                      </p:cBhvr>
                                      <p:to>
                                        <p:strVal val="visible"/>
                                      </p:to>
                                    </p:set>
                                    <p:anim calcmode="lin" valueType="num">
                                      <p:cBhvr additive="base">
                                        <p:cTn id="31" dur="500" fill="hold"/>
                                        <p:tgtEl>
                                          <p:spTgt spid="15370"/>
                                        </p:tgtEl>
                                        <p:attrNameLst>
                                          <p:attrName>ppt_x</p:attrName>
                                        </p:attrNameLst>
                                      </p:cBhvr>
                                      <p:tavLst>
                                        <p:tav tm="0">
                                          <p:val>
                                            <p:strVal val="1+#ppt_w/2"/>
                                          </p:val>
                                        </p:tav>
                                        <p:tav tm="100000">
                                          <p:val>
                                            <p:strVal val="#ppt_x"/>
                                          </p:val>
                                        </p:tav>
                                      </p:tavLst>
                                    </p:anim>
                                    <p:anim calcmode="lin" valueType="num">
                                      <p:cBhvr additive="base">
                                        <p:cTn id="32" dur="500" fill="hold"/>
                                        <p:tgtEl>
                                          <p:spTgt spid="153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INCONC~1.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71"/>
                                        </p:tgtEl>
                                        <p:attrNameLst>
                                          <p:attrName>style.visibility</p:attrName>
                                        </p:attrNameLst>
                                      </p:cBhvr>
                                      <p:to>
                                        <p:strVal val="visible"/>
                                      </p:to>
                                    </p:set>
                                    <p:anim calcmode="lin" valueType="num">
                                      <p:cBhvr additive="base">
                                        <p:cTn id="37" dur="500" fill="hold"/>
                                        <p:tgtEl>
                                          <p:spTgt spid="15371"/>
                                        </p:tgtEl>
                                        <p:attrNameLst>
                                          <p:attrName>ppt_x</p:attrName>
                                        </p:attrNameLst>
                                      </p:cBhvr>
                                      <p:tavLst>
                                        <p:tav tm="0">
                                          <p:val>
                                            <p:strVal val="0-#ppt_w/2"/>
                                          </p:val>
                                        </p:tav>
                                        <p:tav tm="100000">
                                          <p:val>
                                            <p:strVal val="#ppt_x"/>
                                          </p:val>
                                        </p:tav>
                                      </p:tavLst>
                                    </p:anim>
                                    <p:anim calcmode="lin" valueType="num">
                                      <p:cBhvr additive="base">
                                        <p:cTn id="38"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5372"/>
                                        </p:tgtEl>
                                        <p:attrNameLst>
                                          <p:attrName>style.visibility</p:attrName>
                                        </p:attrNameLst>
                                      </p:cBhvr>
                                      <p:to>
                                        <p:strVal val="visible"/>
                                      </p:to>
                                    </p:set>
                                    <p:anim calcmode="lin" valueType="num">
                                      <p:cBhvr additive="base">
                                        <p:cTn id="43" dur="500" fill="hold"/>
                                        <p:tgtEl>
                                          <p:spTgt spid="15372"/>
                                        </p:tgtEl>
                                        <p:attrNameLst>
                                          <p:attrName>ppt_x</p:attrName>
                                        </p:attrNameLst>
                                      </p:cBhvr>
                                      <p:tavLst>
                                        <p:tav tm="0">
                                          <p:val>
                                            <p:strVal val="1+#ppt_w/2"/>
                                          </p:val>
                                        </p:tav>
                                        <p:tav tm="100000">
                                          <p:val>
                                            <p:strVal val="#ppt_x"/>
                                          </p:val>
                                        </p:tav>
                                      </p:tavLst>
                                    </p:anim>
                                    <p:anim calcmode="lin" valueType="num">
                                      <p:cBhvr additive="base">
                                        <p:cTn id="44" dur="500" fill="hold"/>
                                        <p:tgtEl>
                                          <p:spTgt spid="153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Y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animBg="1"/>
      <p:bldP spid="15369" grpId="0" autoUpdateAnimBg="0"/>
      <p:bldP spid="15370" grpId="0" autoUpdateAnimBg="0"/>
      <p:bldP spid="15371" grpId="0" autoUpdateAnimBg="0"/>
      <p:bldP spid="15372"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838200" y="457200"/>
            <a:ext cx="4267200" cy="1143000"/>
          </a:xfrm>
        </p:spPr>
        <p:txBody>
          <a:bodyPr/>
          <a:lstStyle/>
          <a:p>
            <a:r>
              <a:rPr lang="en-US">
                <a:latin typeface="Arial" charset="0"/>
              </a:rPr>
              <a:t>Cube Representations</a:t>
            </a:r>
          </a:p>
        </p:txBody>
      </p:sp>
      <p:pic>
        <p:nvPicPr>
          <p:cNvPr id="169987" name="Picture 3" descr="Zumdahl05_02"/>
          <p:cNvPicPr>
            <a:picLocks noChangeAspect="1" noChangeArrowheads="1"/>
          </p:cNvPicPr>
          <p:nvPr/>
        </p:nvPicPr>
        <p:blipFill>
          <a:blip r:embed="rId4" cstate="print"/>
          <a:srcRect/>
          <a:stretch>
            <a:fillRect/>
          </a:stretch>
        </p:blipFill>
        <p:spPr bwMode="auto">
          <a:xfrm>
            <a:off x="4886325" y="228600"/>
            <a:ext cx="3114675" cy="5943600"/>
          </a:xfrm>
          <a:prstGeom prst="rect">
            <a:avLst/>
          </a:prstGeom>
          <a:noFill/>
        </p:spPr>
      </p:pic>
      <p:sp>
        <p:nvSpPr>
          <p:cNvPr id="169988" name="Text Box 4"/>
          <p:cNvSpPr txBox="1">
            <a:spLocks noChangeArrowheads="1"/>
          </p:cNvSpPr>
          <p:nvPr/>
        </p:nvSpPr>
        <p:spPr bwMode="auto">
          <a:xfrm>
            <a:off x="746125" y="4154488"/>
            <a:ext cx="3279775" cy="457200"/>
          </a:xfrm>
          <a:prstGeom prst="rect">
            <a:avLst/>
          </a:prstGeom>
          <a:noFill/>
          <a:ln w="9525">
            <a:noFill/>
            <a:miter lim="800000"/>
            <a:headEnd/>
            <a:tailEnd/>
          </a:ln>
          <a:effectLst/>
        </p:spPr>
        <p:txBody>
          <a:bodyPr wrap="none">
            <a:spAutoFit/>
          </a:bodyPr>
          <a:lstStyle/>
          <a:p>
            <a:pPr eaLnBrk="1" hangingPunct="1"/>
            <a:r>
              <a:rPr lang="en-US" sz="2400" b="0"/>
              <a:t>1 m</a:t>
            </a:r>
            <a:r>
              <a:rPr lang="en-US" sz="2400" b="0" baseline="30000"/>
              <a:t>3</a:t>
            </a:r>
            <a:r>
              <a:rPr lang="en-US" sz="2400" b="0"/>
              <a:t>  =  1 000 000 cm</a:t>
            </a:r>
            <a:r>
              <a:rPr lang="en-US" sz="2400" b="0" baseline="30000"/>
              <a:t>3</a:t>
            </a:r>
          </a:p>
        </p:txBody>
      </p:sp>
      <p:sp>
        <p:nvSpPr>
          <p:cNvPr id="169989" name="Rectangle 5"/>
          <p:cNvSpPr>
            <a:spLocks noChangeArrowheads="1"/>
          </p:cNvSpPr>
          <p:nvPr/>
        </p:nvSpPr>
        <p:spPr bwMode="auto">
          <a:xfrm>
            <a:off x="76200" y="6567488"/>
            <a:ext cx="3179763" cy="214312"/>
          </a:xfrm>
          <a:prstGeom prst="rect">
            <a:avLst/>
          </a:prstGeom>
          <a:noFill/>
          <a:ln w="9525">
            <a:noFill/>
            <a:miter lim="800000"/>
            <a:headEnd/>
            <a:tailEnd/>
          </a:ln>
          <a:effectLst/>
        </p:spPr>
        <p:txBody>
          <a:bodyPr wrap="none">
            <a:spAutoFit/>
          </a:bodyPr>
          <a:lstStyle/>
          <a:p>
            <a:pPr eaLnBrk="1" hangingPunct="1"/>
            <a:r>
              <a:rPr lang="en-US" sz="800" b="0"/>
              <a:t>Zumdahl, Zumdahl, DeCoste, </a:t>
            </a:r>
            <a:r>
              <a:rPr lang="en-US" sz="800" b="0" u="sng"/>
              <a:t>World of Chemistry</a:t>
            </a:r>
            <a:r>
              <a:rPr lang="en-US" sz="800" b="0"/>
              <a:t> </a:t>
            </a:r>
            <a:r>
              <a:rPr lang="en-US" sz="800" b="0">
                <a:latin typeface="Symbol" pitchFamily="18" charset="2"/>
              </a:rPr>
              <a:t> </a:t>
            </a:r>
            <a:r>
              <a:rPr lang="en-US" sz="800" b="0"/>
              <a:t>2002, page 119</a:t>
            </a:r>
          </a:p>
        </p:txBody>
      </p:sp>
      <p:sp>
        <p:nvSpPr>
          <p:cNvPr id="169990" name="AutoShape 6">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169988">
                                            <p:txEl>
                                              <p:pRg st="0" end="0"/>
                                            </p:txEl>
                                          </p:spTgt>
                                        </p:tgtEl>
                                        <p:attrNameLst>
                                          <p:attrName>style.visibility</p:attrName>
                                        </p:attrNameLst>
                                      </p:cBhvr>
                                      <p:to>
                                        <p:strVal val="visible"/>
                                      </p:to>
                                    </p:set>
                                    <p:anim calcmode="lin" valueType="num">
                                      <p:cBhvr additive="base">
                                        <p:cTn id="7" dur="75" fill="hold"/>
                                        <p:tgtEl>
                                          <p:spTgt spid="169988">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6998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685800" y="457200"/>
            <a:ext cx="7772400" cy="1143000"/>
          </a:xfrm>
        </p:spPr>
        <p:txBody>
          <a:bodyPr/>
          <a:lstStyle/>
          <a:p>
            <a:r>
              <a:rPr lang="en-US">
                <a:latin typeface="Arial" charset="0"/>
              </a:rPr>
              <a:t>Volume and Density</a:t>
            </a:r>
          </a:p>
        </p:txBody>
      </p:sp>
      <p:sp>
        <p:nvSpPr>
          <p:cNvPr id="171011" name="Text Box 3"/>
          <p:cNvSpPr txBox="1">
            <a:spLocks noChangeArrowheads="1"/>
          </p:cNvSpPr>
          <p:nvPr/>
        </p:nvSpPr>
        <p:spPr bwMode="auto">
          <a:xfrm>
            <a:off x="1371600" y="457200"/>
            <a:ext cx="6564313" cy="284163"/>
          </a:xfrm>
          <a:prstGeom prst="rect">
            <a:avLst/>
          </a:prstGeom>
          <a:solidFill>
            <a:srgbClr val="8DFF8D">
              <a:alpha val="50000"/>
            </a:srgbClr>
          </a:solidFill>
          <a:ln w="9525">
            <a:solidFill>
              <a:schemeClr val="tx1"/>
            </a:solidFill>
            <a:miter lim="800000"/>
            <a:headEnd/>
            <a:tailEnd/>
          </a:ln>
          <a:effectLst/>
        </p:spPr>
        <p:txBody>
          <a:bodyPr wrap="none">
            <a:spAutoFit/>
          </a:bodyPr>
          <a:lstStyle/>
          <a:p>
            <a:pPr eaLnBrk="1" hangingPunct="1"/>
            <a:r>
              <a:rPr lang="en-US" sz="1200"/>
              <a:t>Relationship Between Volume and Density for Identical Masses of Common Substances</a:t>
            </a:r>
          </a:p>
        </p:txBody>
      </p:sp>
      <p:sp>
        <p:nvSpPr>
          <p:cNvPr id="171012" name="Rectangle 4"/>
          <p:cNvSpPr>
            <a:spLocks noChangeArrowheads="1"/>
          </p:cNvSpPr>
          <p:nvPr/>
        </p:nvSpPr>
        <p:spPr bwMode="auto">
          <a:xfrm>
            <a:off x="1524000" y="1676400"/>
            <a:ext cx="6324600" cy="4648200"/>
          </a:xfrm>
          <a:prstGeom prst="rect">
            <a:avLst/>
          </a:prstGeom>
          <a:solidFill>
            <a:srgbClr val="EBFFEB">
              <a:alpha val="50000"/>
            </a:srgbClr>
          </a:solidFill>
          <a:ln w="38100" cmpd="dbl">
            <a:solidFill>
              <a:schemeClr val="tx1"/>
            </a:solidFill>
            <a:miter lim="800000"/>
            <a:headEnd/>
            <a:tailEnd/>
          </a:ln>
          <a:effectLst/>
        </p:spPr>
        <p:txBody>
          <a:bodyPr wrap="none" anchor="ctr"/>
          <a:lstStyle/>
          <a:p>
            <a:pPr algn="ctr" eaLnBrk="1" hangingPunct="1"/>
            <a:endParaRPr lang="en-US" sz="1000" b="0"/>
          </a:p>
        </p:txBody>
      </p:sp>
      <p:sp>
        <p:nvSpPr>
          <p:cNvPr id="171013" name="Rectangle 5"/>
          <p:cNvSpPr>
            <a:spLocks noChangeArrowheads="1"/>
          </p:cNvSpPr>
          <p:nvPr/>
        </p:nvSpPr>
        <p:spPr bwMode="auto">
          <a:xfrm>
            <a:off x="3124200" y="2590800"/>
            <a:ext cx="990600" cy="914400"/>
          </a:xfrm>
          <a:prstGeom prst="rect">
            <a:avLst/>
          </a:prstGeom>
          <a:gradFill rotWithShape="0">
            <a:gsLst>
              <a:gs pos="0">
                <a:srgbClr val="EFEDFD"/>
              </a:gs>
              <a:gs pos="100000">
                <a:schemeClr val="folHlink"/>
              </a:gs>
            </a:gsLst>
            <a:lin ang="27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EFEDFD"/>
            </a:extrusionClr>
          </a:sp3d>
        </p:spPr>
        <p:txBody>
          <a:bodyPr wrap="none" anchor="ctr">
            <a:flatTx/>
          </a:bodyPr>
          <a:lstStyle/>
          <a:p>
            <a:endParaRPr lang="en-US"/>
          </a:p>
        </p:txBody>
      </p:sp>
      <p:sp>
        <p:nvSpPr>
          <p:cNvPr id="171014" name="Rectangle 6"/>
          <p:cNvSpPr>
            <a:spLocks noChangeArrowheads="1"/>
          </p:cNvSpPr>
          <p:nvPr/>
        </p:nvSpPr>
        <p:spPr bwMode="auto">
          <a:xfrm>
            <a:off x="3124200" y="3962400"/>
            <a:ext cx="838200" cy="762000"/>
          </a:xfrm>
          <a:prstGeom prst="rect">
            <a:avLst/>
          </a:prstGeom>
          <a:gradFill rotWithShape="0">
            <a:gsLst>
              <a:gs pos="0">
                <a:srgbClr val="6699FF"/>
              </a:gs>
              <a:gs pos="100000">
                <a:srgbClr val="3366FF"/>
              </a:gs>
            </a:gsLst>
            <a:lin ang="27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3366FF"/>
            </a:extrusionClr>
          </a:sp3d>
        </p:spPr>
        <p:txBody>
          <a:bodyPr wrap="none" anchor="ctr">
            <a:flatTx/>
          </a:bodyPr>
          <a:lstStyle/>
          <a:p>
            <a:endParaRPr lang="en-US"/>
          </a:p>
        </p:txBody>
      </p:sp>
      <p:sp>
        <p:nvSpPr>
          <p:cNvPr id="171015" name="Rectangle 7"/>
          <p:cNvSpPr>
            <a:spLocks noChangeArrowheads="1"/>
          </p:cNvSpPr>
          <p:nvPr/>
        </p:nvSpPr>
        <p:spPr bwMode="auto">
          <a:xfrm>
            <a:off x="3352800" y="5029200"/>
            <a:ext cx="533400" cy="533400"/>
          </a:xfrm>
          <a:prstGeom prst="rect">
            <a:avLst/>
          </a:prstGeom>
          <a:gradFill rotWithShape="0">
            <a:gsLst>
              <a:gs pos="0">
                <a:srgbClr val="DDDDDD"/>
              </a:gs>
              <a:gs pos="100000">
                <a:schemeClr val="bg2"/>
              </a:gs>
            </a:gsLst>
            <a:lin ang="27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bg2"/>
            </a:extrusionClr>
          </a:sp3d>
        </p:spPr>
        <p:txBody>
          <a:bodyPr wrap="none" anchor="ctr">
            <a:flatTx/>
          </a:bodyPr>
          <a:lstStyle/>
          <a:p>
            <a:endParaRPr lang="en-US"/>
          </a:p>
        </p:txBody>
      </p:sp>
      <p:sp>
        <p:nvSpPr>
          <p:cNvPr id="171016" name="Rectangle 8"/>
          <p:cNvSpPr>
            <a:spLocks noChangeArrowheads="1"/>
          </p:cNvSpPr>
          <p:nvPr/>
        </p:nvSpPr>
        <p:spPr bwMode="auto">
          <a:xfrm>
            <a:off x="3429000" y="5791200"/>
            <a:ext cx="381000" cy="381000"/>
          </a:xfrm>
          <a:prstGeom prst="rect">
            <a:avLst/>
          </a:prstGeom>
          <a:gradFill rotWithShape="0">
            <a:gsLst>
              <a:gs pos="0">
                <a:schemeClr val="bg2"/>
              </a:gs>
              <a:gs pos="100000">
                <a:schemeClr val="tx2"/>
              </a:gs>
            </a:gsLst>
            <a:lin ang="2700000" scaled="1"/>
          </a:gradFill>
          <a:ln w="9525">
            <a:miter lim="800000"/>
            <a:headEnd/>
            <a:tailEnd/>
          </a:ln>
          <a:effectLst/>
          <a:scene3d>
            <a:camera prst="legacyPerspectiveTopRight"/>
            <a:lightRig rig="legacyFlat3" dir="b"/>
          </a:scene3d>
          <a:sp3d extrusionH="887400" prstMaterial="legacyMatte">
            <a:bevelT w="13500" h="13500" prst="angle"/>
            <a:bevelB w="13500" h="13500" prst="angle"/>
            <a:extrusionClr>
              <a:schemeClr val="tx2"/>
            </a:extrusionClr>
          </a:sp3d>
        </p:spPr>
        <p:txBody>
          <a:bodyPr wrap="none" anchor="ctr">
            <a:flatTx/>
          </a:bodyPr>
          <a:lstStyle/>
          <a:p>
            <a:endParaRPr lang="en-US"/>
          </a:p>
        </p:txBody>
      </p:sp>
      <p:sp>
        <p:nvSpPr>
          <p:cNvPr id="171017" name="Text Box 9"/>
          <p:cNvSpPr txBox="1">
            <a:spLocks noChangeArrowheads="1"/>
          </p:cNvSpPr>
          <p:nvPr/>
        </p:nvSpPr>
        <p:spPr bwMode="auto">
          <a:xfrm>
            <a:off x="1524000" y="1676400"/>
            <a:ext cx="6099175" cy="457200"/>
          </a:xfrm>
          <a:prstGeom prst="rect">
            <a:avLst/>
          </a:prstGeom>
          <a:noFill/>
          <a:ln w="9525">
            <a:noFill/>
            <a:miter lim="800000"/>
            <a:headEnd/>
            <a:tailEnd/>
          </a:ln>
          <a:effectLst/>
        </p:spPr>
        <p:txBody>
          <a:bodyPr wrap="none">
            <a:spAutoFit/>
          </a:bodyPr>
          <a:lstStyle/>
          <a:p>
            <a:pPr eaLnBrk="1" hangingPunct="1"/>
            <a:r>
              <a:rPr lang="en-US" sz="1200"/>
              <a:t>	           Cube of substance            Mass	             Volume              Density</a:t>
            </a:r>
          </a:p>
          <a:p>
            <a:pPr eaLnBrk="1" hangingPunct="1"/>
            <a:r>
              <a:rPr lang="en-US" sz="1200"/>
              <a:t>   Substance	       (face shown actual size)          (g)	              (cm</a:t>
            </a:r>
            <a:r>
              <a:rPr lang="en-US" sz="1200" baseline="30000"/>
              <a:t>3</a:t>
            </a:r>
            <a:r>
              <a:rPr lang="en-US" sz="1200"/>
              <a:t>)                 (g.cm</a:t>
            </a:r>
            <a:r>
              <a:rPr lang="en-US" sz="1200" baseline="30000"/>
              <a:t>3</a:t>
            </a:r>
            <a:r>
              <a:rPr lang="en-US" sz="1200"/>
              <a:t>)</a:t>
            </a:r>
          </a:p>
        </p:txBody>
      </p:sp>
      <p:sp>
        <p:nvSpPr>
          <p:cNvPr id="171018" name="Text Box 10"/>
          <p:cNvSpPr txBox="1">
            <a:spLocks noChangeArrowheads="1"/>
          </p:cNvSpPr>
          <p:nvPr/>
        </p:nvSpPr>
        <p:spPr bwMode="auto">
          <a:xfrm>
            <a:off x="1600200" y="2686050"/>
            <a:ext cx="1085850" cy="3389313"/>
          </a:xfrm>
          <a:prstGeom prst="rect">
            <a:avLst/>
          </a:prstGeom>
          <a:noFill/>
          <a:ln w="9525">
            <a:noFill/>
            <a:miter lim="800000"/>
            <a:headEnd/>
            <a:tailEnd/>
          </a:ln>
          <a:effectLst/>
        </p:spPr>
        <p:txBody>
          <a:bodyPr wrap="none">
            <a:spAutoFit/>
          </a:bodyPr>
          <a:lstStyle/>
          <a:p>
            <a:pPr eaLnBrk="1" hangingPunct="1"/>
            <a:r>
              <a:rPr lang="en-US" sz="1600" b="0"/>
              <a:t>Lithium</a:t>
            </a:r>
          </a:p>
          <a:p>
            <a:pPr eaLnBrk="1" hangingPunct="1"/>
            <a:endParaRPr lang="en-US" sz="1600" b="0"/>
          </a:p>
          <a:p>
            <a:pPr eaLnBrk="1" hangingPunct="1"/>
            <a:endParaRPr lang="en-US" b="0"/>
          </a:p>
          <a:p>
            <a:pPr eaLnBrk="1" hangingPunct="1"/>
            <a:endParaRPr lang="en-US" b="0"/>
          </a:p>
          <a:p>
            <a:pPr eaLnBrk="1" hangingPunct="1"/>
            <a:endParaRPr lang="en-US" b="0"/>
          </a:p>
          <a:p>
            <a:pPr eaLnBrk="1" hangingPunct="1"/>
            <a:r>
              <a:rPr lang="en-US" sz="1600" b="0"/>
              <a:t>Water</a:t>
            </a:r>
          </a:p>
          <a:p>
            <a:pPr eaLnBrk="1" hangingPunct="1"/>
            <a:endParaRPr lang="en-US" sz="1600" b="0"/>
          </a:p>
          <a:p>
            <a:pPr eaLnBrk="1" hangingPunct="1"/>
            <a:endParaRPr lang="en-US" sz="1000" b="0"/>
          </a:p>
          <a:p>
            <a:pPr eaLnBrk="1" hangingPunct="1"/>
            <a:endParaRPr lang="en-US" sz="1000" b="0"/>
          </a:p>
          <a:p>
            <a:pPr eaLnBrk="1" hangingPunct="1"/>
            <a:endParaRPr lang="en-US" sz="1000" b="0"/>
          </a:p>
          <a:p>
            <a:pPr eaLnBrk="1" hangingPunct="1"/>
            <a:r>
              <a:rPr lang="en-US" sz="1600" b="0"/>
              <a:t>Aluminum</a:t>
            </a:r>
          </a:p>
          <a:p>
            <a:pPr eaLnBrk="1" hangingPunct="1"/>
            <a:endParaRPr lang="en-US" b="0"/>
          </a:p>
          <a:p>
            <a:pPr eaLnBrk="1" hangingPunct="1"/>
            <a:endParaRPr lang="en-US" b="0"/>
          </a:p>
          <a:p>
            <a:pPr eaLnBrk="1" hangingPunct="1"/>
            <a:r>
              <a:rPr lang="en-US" sz="1600" b="0"/>
              <a:t>Lead</a:t>
            </a:r>
          </a:p>
        </p:txBody>
      </p:sp>
      <p:sp>
        <p:nvSpPr>
          <p:cNvPr id="171019" name="Text Box 11"/>
          <p:cNvSpPr txBox="1">
            <a:spLocks noChangeArrowheads="1"/>
          </p:cNvSpPr>
          <p:nvPr/>
        </p:nvSpPr>
        <p:spPr bwMode="auto">
          <a:xfrm>
            <a:off x="4876800" y="2590800"/>
            <a:ext cx="2711450" cy="3509963"/>
          </a:xfrm>
          <a:prstGeom prst="rect">
            <a:avLst/>
          </a:prstGeom>
          <a:noFill/>
          <a:ln w="9525">
            <a:noFill/>
            <a:miter lim="800000"/>
            <a:headEnd/>
            <a:tailEnd/>
          </a:ln>
          <a:effectLst/>
        </p:spPr>
        <p:txBody>
          <a:bodyPr wrap="none">
            <a:spAutoFit/>
          </a:bodyPr>
          <a:lstStyle/>
          <a:p>
            <a:pPr eaLnBrk="1" hangingPunct="1"/>
            <a:r>
              <a:rPr lang="en-US" b="0"/>
              <a:t>10           19	    0.53</a:t>
            </a:r>
          </a:p>
          <a:p>
            <a:pPr eaLnBrk="1" hangingPunct="1"/>
            <a:endParaRPr lang="en-US" b="0"/>
          </a:p>
          <a:p>
            <a:pPr eaLnBrk="1" hangingPunct="1"/>
            <a:endParaRPr lang="en-US" sz="1600" b="0"/>
          </a:p>
          <a:p>
            <a:pPr eaLnBrk="1" hangingPunct="1"/>
            <a:endParaRPr lang="en-US" sz="1600" b="0"/>
          </a:p>
          <a:p>
            <a:pPr eaLnBrk="1" hangingPunct="1"/>
            <a:endParaRPr lang="en-US" b="0"/>
          </a:p>
          <a:p>
            <a:pPr eaLnBrk="1" hangingPunct="1"/>
            <a:r>
              <a:rPr lang="en-US" b="0"/>
              <a:t>10	  10	     1.0</a:t>
            </a:r>
          </a:p>
          <a:p>
            <a:pPr eaLnBrk="1" hangingPunct="1"/>
            <a:endParaRPr lang="en-US" b="0"/>
          </a:p>
          <a:p>
            <a:pPr eaLnBrk="1" hangingPunct="1"/>
            <a:endParaRPr lang="en-US" sz="1000" b="0"/>
          </a:p>
          <a:p>
            <a:pPr eaLnBrk="1" hangingPunct="1"/>
            <a:endParaRPr lang="en-US" sz="1000" b="0"/>
          </a:p>
          <a:p>
            <a:pPr eaLnBrk="1" hangingPunct="1"/>
            <a:endParaRPr lang="en-US" sz="1000" b="0"/>
          </a:p>
          <a:p>
            <a:pPr eaLnBrk="1" hangingPunct="1"/>
            <a:r>
              <a:rPr lang="en-US" b="0"/>
              <a:t>10	  3.7	     2.7</a:t>
            </a:r>
          </a:p>
          <a:p>
            <a:pPr eaLnBrk="1" hangingPunct="1"/>
            <a:endParaRPr lang="en-US" b="0"/>
          </a:p>
          <a:p>
            <a:pPr eaLnBrk="1" hangingPunct="1"/>
            <a:endParaRPr lang="en-US" b="0"/>
          </a:p>
          <a:p>
            <a:pPr eaLnBrk="1" hangingPunct="1"/>
            <a:r>
              <a:rPr lang="en-US" b="0"/>
              <a:t>10	  0.58	   11.4</a:t>
            </a:r>
          </a:p>
        </p:txBody>
      </p:sp>
      <p:sp>
        <p:nvSpPr>
          <p:cNvPr id="171020" name="Line 12"/>
          <p:cNvSpPr>
            <a:spLocks noChangeShapeType="1"/>
          </p:cNvSpPr>
          <p:nvPr/>
        </p:nvSpPr>
        <p:spPr bwMode="auto">
          <a:xfrm>
            <a:off x="1524000" y="2133600"/>
            <a:ext cx="6324600" cy="0"/>
          </a:xfrm>
          <a:prstGeom prst="line">
            <a:avLst/>
          </a:prstGeom>
          <a:noFill/>
          <a:ln w="28575">
            <a:solidFill>
              <a:schemeClr val="tx1"/>
            </a:solidFill>
            <a:miter lim="800000"/>
            <a:headEnd/>
            <a:tailEnd/>
          </a:ln>
          <a:effectLst/>
        </p:spPr>
        <p:txBody>
          <a:bodyPr wrap="none"/>
          <a:lstStyle/>
          <a:p>
            <a:endParaRPr lang="en-US"/>
          </a:p>
        </p:txBody>
      </p:sp>
      <p:sp>
        <p:nvSpPr>
          <p:cNvPr id="171021" name="Line 13"/>
          <p:cNvSpPr>
            <a:spLocks noChangeShapeType="1"/>
          </p:cNvSpPr>
          <p:nvPr/>
        </p:nvSpPr>
        <p:spPr bwMode="auto">
          <a:xfrm>
            <a:off x="2819400" y="2133600"/>
            <a:ext cx="0" cy="4191000"/>
          </a:xfrm>
          <a:prstGeom prst="line">
            <a:avLst/>
          </a:prstGeom>
          <a:noFill/>
          <a:ln w="12700">
            <a:solidFill>
              <a:schemeClr val="tx1"/>
            </a:solidFill>
            <a:miter lim="800000"/>
            <a:headEnd/>
            <a:tailEnd/>
          </a:ln>
          <a:effectLst/>
        </p:spPr>
        <p:txBody>
          <a:bodyPr wrap="none"/>
          <a:lstStyle/>
          <a:p>
            <a:endParaRPr lang="en-US"/>
          </a:p>
        </p:txBody>
      </p:sp>
      <p:sp>
        <p:nvSpPr>
          <p:cNvPr id="171022" name="Line 14"/>
          <p:cNvSpPr>
            <a:spLocks noChangeShapeType="1"/>
          </p:cNvSpPr>
          <p:nvPr/>
        </p:nvSpPr>
        <p:spPr bwMode="auto">
          <a:xfrm>
            <a:off x="4648200" y="2133600"/>
            <a:ext cx="0" cy="4191000"/>
          </a:xfrm>
          <a:prstGeom prst="line">
            <a:avLst/>
          </a:prstGeom>
          <a:noFill/>
          <a:ln w="12700">
            <a:solidFill>
              <a:schemeClr val="tx1"/>
            </a:solidFill>
            <a:miter lim="800000"/>
            <a:headEnd/>
            <a:tailEnd/>
          </a:ln>
          <a:effectLst/>
        </p:spPr>
        <p:txBody>
          <a:bodyPr wrap="none"/>
          <a:lstStyle/>
          <a:p>
            <a:endParaRPr lang="en-US"/>
          </a:p>
        </p:txBody>
      </p:sp>
      <p:sp>
        <p:nvSpPr>
          <p:cNvPr id="171023" name="Line 15"/>
          <p:cNvSpPr>
            <a:spLocks noChangeShapeType="1"/>
          </p:cNvSpPr>
          <p:nvPr/>
        </p:nvSpPr>
        <p:spPr bwMode="auto">
          <a:xfrm>
            <a:off x="5562600" y="2133600"/>
            <a:ext cx="0" cy="4191000"/>
          </a:xfrm>
          <a:prstGeom prst="line">
            <a:avLst/>
          </a:prstGeom>
          <a:noFill/>
          <a:ln w="12700">
            <a:solidFill>
              <a:schemeClr val="tx1"/>
            </a:solidFill>
            <a:miter lim="800000"/>
            <a:headEnd/>
            <a:tailEnd/>
          </a:ln>
          <a:effectLst/>
        </p:spPr>
        <p:txBody>
          <a:bodyPr wrap="none"/>
          <a:lstStyle/>
          <a:p>
            <a:endParaRPr lang="en-US"/>
          </a:p>
        </p:txBody>
      </p:sp>
      <p:sp>
        <p:nvSpPr>
          <p:cNvPr id="171024" name="Line 16"/>
          <p:cNvSpPr>
            <a:spLocks noChangeShapeType="1"/>
          </p:cNvSpPr>
          <p:nvPr/>
        </p:nvSpPr>
        <p:spPr bwMode="auto">
          <a:xfrm>
            <a:off x="6705600" y="2133600"/>
            <a:ext cx="0" cy="4191000"/>
          </a:xfrm>
          <a:prstGeom prst="line">
            <a:avLst/>
          </a:prstGeom>
          <a:noFill/>
          <a:ln w="12700">
            <a:solidFill>
              <a:schemeClr val="tx1"/>
            </a:solidFill>
            <a:miter lim="800000"/>
            <a:headEnd/>
            <a:tailEnd/>
          </a:ln>
          <a:effectLst/>
        </p:spPr>
        <p:txBody>
          <a:bodyPr wrap="none"/>
          <a:lstStyle/>
          <a:p>
            <a:endParaRPr lang="en-US"/>
          </a:p>
        </p:txBody>
      </p:sp>
      <p:sp>
        <p:nvSpPr>
          <p:cNvPr id="171025" name="AutoShape 17">
            <a:hlinkClick r:id="" action="ppaction://hlinkshowjump?jump=lastslide" highlightClick="1"/>
          </p:cNvPr>
          <p:cNvSpPr>
            <a:spLocks noChangeArrowheads="1"/>
          </p:cNvSpPr>
          <p:nvPr/>
        </p:nvSpPr>
        <p:spPr bwMode="auto">
          <a:xfrm>
            <a:off x="0" y="58912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atin typeface="Arial" charset="0"/>
              </a:rPr>
              <a:t>Density</a:t>
            </a:r>
          </a:p>
        </p:txBody>
      </p:sp>
      <p:sp>
        <p:nvSpPr>
          <p:cNvPr id="173059" name="AutoShape 3"/>
          <p:cNvSpPr>
            <a:spLocks noChangeArrowheads="1"/>
          </p:cNvSpPr>
          <p:nvPr/>
        </p:nvSpPr>
        <p:spPr bwMode="auto">
          <a:xfrm>
            <a:off x="533400" y="1981200"/>
            <a:ext cx="5562600" cy="3505200"/>
          </a:xfrm>
          <a:prstGeom prst="triangle">
            <a:avLst>
              <a:gd name="adj" fmla="val 50000"/>
            </a:avLst>
          </a:prstGeom>
          <a:solidFill>
            <a:srgbClr val="FFC5C5"/>
          </a:solidFill>
          <a:ln w="38100" cmpd="dbl">
            <a:noFill/>
            <a:miter lim="800000"/>
            <a:headEnd/>
            <a:tailEnd/>
          </a:ln>
          <a:effectLst/>
        </p:spPr>
        <p:txBody>
          <a:bodyPr wrap="none" anchor="ctr"/>
          <a:lstStyle/>
          <a:p>
            <a:pPr algn="ctr" eaLnBrk="1" hangingPunct="1"/>
            <a:endParaRPr lang="en-US" b="0"/>
          </a:p>
        </p:txBody>
      </p:sp>
      <p:sp>
        <p:nvSpPr>
          <p:cNvPr id="173060" name="Line 4"/>
          <p:cNvSpPr>
            <a:spLocks noChangeShapeType="1"/>
          </p:cNvSpPr>
          <p:nvPr/>
        </p:nvSpPr>
        <p:spPr bwMode="auto">
          <a:xfrm>
            <a:off x="1752600" y="3962400"/>
            <a:ext cx="3124200" cy="0"/>
          </a:xfrm>
          <a:prstGeom prst="line">
            <a:avLst/>
          </a:prstGeom>
          <a:noFill/>
          <a:ln w="38100" cmpd="dbl">
            <a:solidFill>
              <a:schemeClr val="tx1"/>
            </a:solidFill>
            <a:miter lim="800000"/>
            <a:headEnd/>
            <a:tailEnd/>
          </a:ln>
          <a:effectLst/>
        </p:spPr>
        <p:txBody>
          <a:bodyPr wrap="none"/>
          <a:lstStyle/>
          <a:p>
            <a:endParaRPr lang="en-US"/>
          </a:p>
        </p:txBody>
      </p:sp>
      <p:sp>
        <p:nvSpPr>
          <p:cNvPr id="173061" name="Line 5"/>
          <p:cNvSpPr>
            <a:spLocks noChangeShapeType="1"/>
          </p:cNvSpPr>
          <p:nvPr/>
        </p:nvSpPr>
        <p:spPr bwMode="auto">
          <a:xfrm>
            <a:off x="3276600" y="3962400"/>
            <a:ext cx="0" cy="1524000"/>
          </a:xfrm>
          <a:prstGeom prst="line">
            <a:avLst/>
          </a:prstGeom>
          <a:noFill/>
          <a:ln w="38100" cmpd="dbl">
            <a:solidFill>
              <a:schemeClr val="tx2"/>
            </a:solidFill>
            <a:miter lim="800000"/>
            <a:headEnd/>
            <a:tailEnd/>
          </a:ln>
          <a:effectLst/>
        </p:spPr>
        <p:txBody>
          <a:bodyPr wrap="none"/>
          <a:lstStyle/>
          <a:p>
            <a:endParaRPr lang="en-US"/>
          </a:p>
        </p:txBody>
      </p:sp>
      <p:sp>
        <p:nvSpPr>
          <p:cNvPr id="173062" name="Text Box 6"/>
          <p:cNvSpPr txBox="1">
            <a:spLocks noChangeArrowheads="1"/>
          </p:cNvSpPr>
          <p:nvPr/>
        </p:nvSpPr>
        <p:spPr bwMode="auto">
          <a:xfrm>
            <a:off x="1752600" y="4038600"/>
            <a:ext cx="917575" cy="1311275"/>
          </a:xfrm>
          <a:prstGeom prst="rect">
            <a:avLst/>
          </a:prstGeom>
          <a:solidFill>
            <a:srgbClr val="FFC5C5">
              <a:alpha val="50000"/>
            </a:srgbClr>
          </a:solidFill>
          <a:ln w="9525">
            <a:noFill/>
            <a:miter lim="800000"/>
            <a:headEnd/>
            <a:tailEnd/>
          </a:ln>
          <a:effectLst/>
        </p:spPr>
        <p:txBody>
          <a:bodyPr wrap="none">
            <a:spAutoFit/>
          </a:bodyPr>
          <a:lstStyle/>
          <a:p>
            <a:pPr eaLnBrk="1" hangingPunct="1"/>
            <a:r>
              <a:rPr lang="en-US" sz="8000" b="0"/>
              <a:t>D</a:t>
            </a:r>
          </a:p>
        </p:txBody>
      </p:sp>
      <p:sp>
        <p:nvSpPr>
          <p:cNvPr id="173063" name="Text Box 7"/>
          <p:cNvSpPr txBox="1">
            <a:spLocks noChangeArrowheads="1"/>
          </p:cNvSpPr>
          <p:nvPr/>
        </p:nvSpPr>
        <p:spPr bwMode="auto">
          <a:xfrm>
            <a:off x="2819400" y="2574925"/>
            <a:ext cx="914400" cy="1311275"/>
          </a:xfrm>
          <a:prstGeom prst="rect">
            <a:avLst/>
          </a:prstGeom>
          <a:solidFill>
            <a:srgbClr val="FFC5C5">
              <a:alpha val="50000"/>
            </a:srgbClr>
          </a:solidFill>
          <a:ln w="9525">
            <a:noFill/>
            <a:miter lim="800000"/>
            <a:headEnd/>
            <a:tailEnd/>
          </a:ln>
          <a:effectLst/>
        </p:spPr>
        <p:txBody>
          <a:bodyPr>
            <a:spAutoFit/>
          </a:bodyPr>
          <a:lstStyle/>
          <a:p>
            <a:pPr eaLnBrk="1" hangingPunct="1"/>
            <a:r>
              <a:rPr lang="en-US" sz="8000" b="0"/>
              <a:t>M</a:t>
            </a:r>
          </a:p>
        </p:txBody>
      </p:sp>
      <p:sp>
        <p:nvSpPr>
          <p:cNvPr id="173064" name="Text Box 8"/>
          <p:cNvSpPr txBox="1">
            <a:spLocks noChangeArrowheads="1"/>
          </p:cNvSpPr>
          <p:nvPr/>
        </p:nvSpPr>
        <p:spPr bwMode="auto">
          <a:xfrm>
            <a:off x="3810000" y="4038600"/>
            <a:ext cx="862013" cy="1311275"/>
          </a:xfrm>
          <a:prstGeom prst="rect">
            <a:avLst/>
          </a:prstGeom>
          <a:solidFill>
            <a:srgbClr val="FFC5C5">
              <a:alpha val="50000"/>
            </a:srgbClr>
          </a:solidFill>
          <a:ln w="9525">
            <a:noFill/>
            <a:miter lim="800000"/>
            <a:headEnd/>
            <a:tailEnd/>
          </a:ln>
          <a:effectLst/>
        </p:spPr>
        <p:txBody>
          <a:bodyPr wrap="none">
            <a:spAutoFit/>
          </a:bodyPr>
          <a:lstStyle/>
          <a:p>
            <a:pPr eaLnBrk="1" hangingPunct="1"/>
            <a:r>
              <a:rPr lang="en-US" sz="8000" b="0"/>
              <a:t>V</a:t>
            </a:r>
          </a:p>
        </p:txBody>
      </p:sp>
      <p:sp>
        <p:nvSpPr>
          <p:cNvPr id="173065" name="Text Box 9"/>
          <p:cNvSpPr txBox="1">
            <a:spLocks noChangeArrowheads="1"/>
          </p:cNvSpPr>
          <p:nvPr/>
        </p:nvSpPr>
        <p:spPr bwMode="auto">
          <a:xfrm>
            <a:off x="2438400" y="4724400"/>
            <a:ext cx="781050" cy="366713"/>
          </a:xfrm>
          <a:prstGeom prst="rect">
            <a:avLst/>
          </a:prstGeom>
          <a:noFill/>
          <a:ln w="9525">
            <a:noFill/>
            <a:miter lim="800000"/>
            <a:headEnd/>
            <a:tailEnd/>
          </a:ln>
          <a:effectLst/>
        </p:spPr>
        <p:txBody>
          <a:bodyPr wrap="none">
            <a:spAutoFit/>
          </a:bodyPr>
          <a:lstStyle/>
          <a:p>
            <a:pPr eaLnBrk="1" hangingPunct="1"/>
            <a:r>
              <a:rPr lang="en-US" b="0"/>
              <a:t>ensity</a:t>
            </a:r>
          </a:p>
        </p:txBody>
      </p:sp>
      <p:sp>
        <p:nvSpPr>
          <p:cNvPr id="173066" name="Text Box 10"/>
          <p:cNvSpPr txBox="1">
            <a:spLocks noChangeArrowheads="1"/>
          </p:cNvSpPr>
          <p:nvPr/>
        </p:nvSpPr>
        <p:spPr bwMode="auto">
          <a:xfrm>
            <a:off x="3657600" y="3352800"/>
            <a:ext cx="539750" cy="366713"/>
          </a:xfrm>
          <a:prstGeom prst="rect">
            <a:avLst/>
          </a:prstGeom>
          <a:noFill/>
          <a:ln w="9525">
            <a:noFill/>
            <a:miter lim="800000"/>
            <a:headEnd/>
            <a:tailEnd/>
          </a:ln>
          <a:effectLst/>
        </p:spPr>
        <p:txBody>
          <a:bodyPr wrap="none">
            <a:spAutoFit/>
          </a:bodyPr>
          <a:lstStyle/>
          <a:p>
            <a:pPr eaLnBrk="1" hangingPunct="1"/>
            <a:r>
              <a:rPr lang="en-US" b="0"/>
              <a:t>ass</a:t>
            </a:r>
          </a:p>
        </p:txBody>
      </p:sp>
      <p:sp>
        <p:nvSpPr>
          <p:cNvPr id="173067" name="Text Box 11"/>
          <p:cNvSpPr txBox="1">
            <a:spLocks noChangeArrowheads="1"/>
          </p:cNvSpPr>
          <p:nvPr/>
        </p:nvSpPr>
        <p:spPr bwMode="auto">
          <a:xfrm>
            <a:off x="4343400" y="4738688"/>
            <a:ext cx="806450" cy="366712"/>
          </a:xfrm>
          <a:prstGeom prst="rect">
            <a:avLst/>
          </a:prstGeom>
          <a:noFill/>
          <a:ln w="9525">
            <a:noFill/>
            <a:miter lim="800000"/>
            <a:headEnd/>
            <a:tailEnd/>
          </a:ln>
          <a:effectLst/>
        </p:spPr>
        <p:txBody>
          <a:bodyPr wrap="none">
            <a:spAutoFit/>
          </a:bodyPr>
          <a:lstStyle/>
          <a:p>
            <a:pPr eaLnBrk="1" hangingPunct="1"/>
            <a:r>
              <a:rPr lang="en-US" b="0"/>
              <a:t>olume</a:t>
            </a:r>
          </a:p>
        </p:txBody>
      </p:sp>
      <p:sp>
        <p:nvSpPr>
          <p:cNvPr id="173068" name="Text Box 12"/>
          <p:cNvSpPr txBox="1">
            <a:spLocks noChangeArrowheads="1"/>
          </p:cNvSpPr>
          <p:nvPr/>
        </p:nvSpPr>
        <p:spPr bwMode="auto">
          <a:xfrm>
            <a:off x="6400800" y="2046288"/>
            <a:ext cx="1042988" cy="519112"/>
          </a:xfrm>
          <a:prstGeom prst="rect">
            <a:avLst/>
          </a:prstGeom>
          <a:noFill/>
          <a:ln w="9525">
            <a:noFill/>
            <a:miter lim="800000"/>
            <a:headEnd/>
            <a:tailEnd/>
          </a:ln>
          <a:effectLst/>
        </p:spPr>
        <p:txBody>
          <a:bodyPr wrap="none">
            <a:spAutoFit/>
          </a:bodyPr>
          <a:lstStyle/>
          <a:p>
            <a:pPr eaLnBrk="1" hangingPunct="1"/>
            <a:r>
              <a:rPr lang="en-US" sz="2800"/>
              <a:t>D  =  </a:t>
            </a:r>
          </a:p>
        </p:txBody>
      </p:sp>
      <p:sp>
        <p:nvSpPr>
          <p:cNvPr id="173069" name="Text Box 13"/>
          <p:cNvSpPr txBox="1">
            <a:spLocks noChangeArrowheads="1"/>
          </p:cNvSpPr>
          <p:nvPr/>
        </p:nvSpPr>
        <p:spPr bwMode="auto">
          <a:xfrm>
            <a:off x="7239000" y="1943100"/>
            <a:ext cx="481013" cy="946150"/>
          </a:xfrm>
          <a:prstGeom prst="rect">
            <a:avLst/>
          </a:prstGeom>
          <a:noFill/>
          <a:ln w="9525">
            <a:noFill/>
            <a:miter lim="800000"/>
            <a:headEnd/>
            <a:tailEnd/>
          </a:ln>
          <a:effectLst/>
        </p:spPr>
        <p:txBody>
          <a:bodyPr wrap="none">
            <a:spAutoFit/>
          </a:bodyPr>
          <a:lstStyle/>
          <a:p>
            <a:pPr eaLnBrk="1" hangingPunct="1"/>
            <a:r>
              <a:rPr lang="en-US" sz="2800"/>
              <a:t>M</a:t>
            </a:r>
          </a:p>
          <a:p>
            <a:pPr eaLnBrk="1" hangingPunct="1"/>
            <a:r>
              <a:rPr lang="en-US" sz="2800"/>
              <a:t>V</a:t>
            </a:r>
          </a:p>
        </p:txBody>
      </p:sp>
      <p:sp>
        <p:nvSpPr>
          <p:cNvPr id="173070" name="Text Box 14"/>
          <p:cNvSpPr txBox="1">
            <a:spLocks noChangeArrowheads="1"/>
          </p:cNvSpPr>
          <p:nvPr/>
        </p:nvSpPr>
        <p:spPr bwMode="auto">
          <a:xfrm>
            <a:off x="6400800" y="3178175"/>
            <a:ext cx="1971675" cy="519113"/>
          </a:xfrm>
          <a:prstGeom prst="rect">
            <a:avLst/>
          </a:prstGeom>
          <a:noFill/>
          <a:ln w="9525">
            <a:noFill/>
            <a:miter lim="800000"/>
            <a:headEnd/>
            <a:tailEnd/>
          </a:ln>
          <a:effectLst/>
        </p:spPr>
        <p:txBody>
          <a:bodyPr wrap="none">
            <a:spAutoFit/>
          </a:bodyPr>
          <a:lstStyle/>
          <a:p>
            <a:pPr eaLnBrk="1" hangingPunct="1"/>
            <a:r>
              <a:rPr lang="en-US" sz="2800"/>
              <a:t>M  =  D x V</a:t>
            </a:r>
          </a:p>
        </p:txBody>
      </p:sp>
      <p:sp>
        <p:nvSpPr>
          <p:cNvPr id="173071" name="Text Box 15"/>
          <p:cNvSpPr txBox="1">
            <a:spLocks noChangeArrowheads="1"/>
          </p:cNvSpPr>
          <p:nvPr/>
        </p:nvSpPr>
        <p:spPr bwMode="auto">
          <a:xfrm>
            <a:off x="6461125" y="4332288"/>
            <a:ext cx="825500" cy="519112"/>
          </a:xfrm>
          <a:prstGeom prst="rect">
            <a:avLst/>
          </a:prstGeom>
          <a:noFill/>
          <a:ln w="9525">
            <a:noFill/>
            <a:miter lim="800000"/>
            <a:headEnd/>
            <a:tailEnd/>
          </a:ln>
          <a:effectLst/>
        </p:spPr>
        <p:txBody>
          <a:bodyPr wrap="none">
            <a:spAutoFit/>
          </a:bodyPr>
          <a:lstStyle/>
          <a:p>
            <a:pPr eaLnBrk="1" hangingPunct="1"/>
            <a:r>
              <a:rPr lang="en-US" sz="2800"/>
              <a:t>V  =</a:t>
            </a:r>
          </a:p>
        </p:txBody>
      </p:sp>
      <p:sp>
        <p:nvSpPr>
          <p:cNvPr id="173072" name="Text Box 16"/>
          <p:cNvSpPr txBox="1">
            <a:spLocks noChangeArrowheads="1"/>
          </p:cNvSpPr>
          <p:nvPr/>
        </p:nvSpPr>
        <p:spPr bwMode="auto">
          <a:xfrm>
            <a:off x="7291388" y="4229100"/>
            <a:ext cx="481012" cy="946150"/>
          </a:xfrm>
          <a:prstGeom prst="rect">
            <a:avLst/>
          </a:prstGeom>
          <a:noFill/>
          <a:ln w="9525">
            <a:noFill/>
            <a:miter lim="800000"/>
            <a:headEnd/>
            <a:tailEnd/>
          </a:ln>
          <a:effectLst/>
        </p:spPr>
        <p:txBody>
          <a:bodyPr wrap="none">
            <a:spAutoFit/>
          </a:bodyPr>
          <a:lstStyle/>
          <a:p>
            <a:pPr eaLnBrk="1" hangingPunct="1"/>
            <a:r>
              <a:rPr lang="en-US" sz="2800"/>
              <a:t>M</a:t>
            </a:r>
          </a:p>
          <a:p>
            <a:pPr eaLnBrk="1" hangingPunct="1"/>
            <a:r>
              <a:rPr lang="en-US" sz="2800"/>
              <a:t>D</a:t>
            </a:r>
          </a:p>
        </p:txBody>
      </p:sp>
      <p:sp>
        <p:nvSpPr>
          <p:cNvPr id="173073" name="Line 17"/>
          <p:cNvSpPr>
            <a:spLocks noChangeShapeType="1"/>
          </p:cNvSpPr>
          <p:nvPr/>
        </p:nvSpPr>
        <p:spPr bwMode="auto">
          <a:xfrm>
            <a:off x="7239000" y="2362200"/>
            <a:ext cx="457200" cy="0"/>
          </a:xfrm>
          <a:prstGeom prst="line">
            <a:avLst/>
          </a:prstGeom>
          <a:noFill/>
          <a:ln w="9525">
            <a:solidFill>
              <a:schemeClr val="tx1"/>
            </a:solidFill>
            <a:miter lim="800000"/>
            <a:headEnd/>
            <a:tailEnd/>
          </a:ln>
          <a:effectLst/>
        </p:spPr>
        <p:txBody>
          <a:bodyPr wrap="none"/>
          <a:lstStyle/>
          <a:p>
            <a:endParaRPr lang="en-US"/>
          </a:p>
        </p:txBody>
      </p:sp>
      <p:sp>
        <p:nvSpPr>
          <p:cNvPr id="173074" name="Line 18"/>
          <p:cNvSpPr>
            <a:spLocks noChangeShapeType="1"/>
          </p:cNvSpPr>
          <p:nvPr/>
        </p:nvSpPr>
        <p:spPr bwMode="auto">
          <a:xfrm>
            <a:off x="7315200" y="4648200"/>
            <a:ext cx="457200" cy="0"/>
          </a:xfrm>
          <a:prstGeom prst="line">
            <a:avLst/>
          </a:prstGeom>
          <a:noFill/>
          <a:ln w="9525">
            <a:solidFill>
              <a:schemeClr val="tx1"/>
            </a:solidFill>
            <a:miter lim="800000"/>
            <a:headEnd/>
            <a:tailEnd/>
          </a:ln>
          <a:effectLst/>
        </p:spPr>
        <p:txBody>
          <a:bodyPr wrap="none"/>
          <a:lstStyle/>
          <a:p>
            <a:endParaRPr lang="en-US"/>
          </a:p>
        </p:txBody>
      </p:sp>
      <p:sp>
        <p:nvSpPr>
          <p:cNvPr id="173075" name="Line 19"/>
          <p:cNvSpPr>
            <a:spLocks noChangeShapeType="1"/>
          </p:cNvSpPr>
          <p:nvPr/>
        </p:nvSpPr>
        <p:spPr bwMode="auto">
          <a:xfrm>
            <a:off x="533400" y="5486400"/>
            <a:ext cx="5562600" cy="0"/>
          </a:xfrm>
          <a:prstGeom prst="line">
            <a:avLst/>
          </a:prstGeom>
          <a:noFill/>
          <a:ln w="28575">
            <a:solidFill>
              <a:schemeClr val="tx1"/>
            </a:solidFill>
            <a:miter lim="800000"/>
            <a:headEnd/>
            <a:tailEnd/>
          </a:ln>
          <a:effectLst/>
        </p:spPr>
        <p:txBody>
          <a:bodyPr wrap="none"/>
          <a:lstStyle/>
          <a:p>
            <a:endParaRPr lang="en-US"/>
          </a:p>
        </p:txBody>
      </p:sp>
      <p:sp>
        <p:nvSpPr>
          <p:cNvPr id="173076" name="Line 20"/>
          <p:cNvSpPr>
            <a:spLocks noChangeShapeType="1"/>
          </p:cNvSpPr>
          <p:nvPr/>
        </p:nvSpPr>
        <p:spPr bwMode="auto">
          <a:xfrm flipV="1">
            <a:off x="533400" y="1981200"/>
            <a:ext cx="2743200" cy="3505200"/>
          </a:xfrm>
          <a:prstGeom prst="line">
            <a:avLst/>
          </a:prstGeom>
          <a:noFill/>
          <a:ln w="28575">
            <a:solidFill>
              <a:schemeClr val="tx1"/>
            </a:solidFill>
            <a:miter lim="800000"/>
            <a:headEnd/>
            <a:tailEnd/>
          </a:ln>
          <a:effectLst/>
        </p:spPr>
        <p:txBody>
          <a:bodyPr wrap="none"/>
          <a:lstStyle/>
          <a:p>
            <a:endParaRPr lang="en-US"/>
          </a:p>
        </p:txBody>
      </p:sp>
      <p:sp>
        <p:nvSpPr>
          <p:cNvPr id="173077" name="Line 21"/>
          <p:cNvSpPr>
            <a:spLocks noChangeShapeType="1"/>
          </p:cNvSpPr>
          <p:nvPr/>
        </p:nvSpPr>
        <p:spPr bwMode="auto">
          <a:xfrm>
            <a:off x="3276600" y="1981200"/>
            <a:ext cx="2819400" cy="3505200"/>
          </a:xfrm>
          <a:prstGeom prst="line">
            <a:avLst/>
          </a:prstGeom>
          <a:noFill/>
          <a:ln w="28575">
            <a:solidFill>
              <a:schemeClr val="tx1"/>
            </a:solidFill>
            <a:miter lim="800000"/>
            <a:headEnd/>
            <a:tailEnd/>
          </a:ln>
          <a:effectLst/>
        </p:spPr>
        <p:txBody>
          <a:bodyPr wrap="none"/>
          <a:lstStyle/>
          <a:p>
            <a:endParaRPr lang="en-US"/>
          </a:p>
        </p:txBody>
      </p:sp>
      <p:sp>
        <p:nvSpPr>
          <p:cNvPr id="173078" name="AutoShape 22">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2" name="AutoShape 12"/>
          <p:cNvSpPr>
            <a:spLocks noChangeArrowheads="1"/>
          </p:cNvSpPr>
          <p:nvPr/>
        </p:nvSpPr>
        <p:spPr bwMode="auto">
          <a:xfrm>
            <a:off x="1143000" y="2133600"/>
            <a:ext cx="6324600" cy="3733800"/>
          </a:xfrm>
          <a:prstGeom prst="roundRect">
            <a:avLst>
              <a:gd name="adj" fmla="val 16667"/>
            </a:avLst>
          </a:prstGeom>
          <a:solidFill>
            <a:schemeClr val="accent2">
              <a:alpha val="30000"/>
            </a:schemeClr>
          </a:solidFill>
          <a:ln w="12700">
            <a:solidFill>
              <a:schemeClr val="tx1"/>
            </a:solidFill>
            <a:round/>
            <a:headEnd type="none" w="sm" len="sm"/>
            <a:tailEnd type="none" w="sm" len="sm"/>
          </a:ln>
          <a:effectLst/>
        </p:spPr>
        <p:txBody>
          <a:bodyPr wrap="none" anchor="ctr"/>
          <a:lstStyle/>
          <a:p>
            <a:endParaRPr lang="en-US"/>
          </a:p>
        </p:txBody>
      </p:sp>
      <p:sp>
        <p:nvSpPr>
          <p:cNvPr id="174086" name="Line 6"/>
          <p:cNvSpPr>
            <a:spLocks noChangeShapeType="1"/>
          </p:cNvSpPr>
          <p:nvPr/>
        </p:nvSpPr>
        <p:spPr bwMode="auto">
          <a:xfrm>
            <a:off x="1752600" y="5410200"/>
            <a:ext cx="5257800" cy="0"/>
          </a:xfrm>
          <a:prstGeom prst="line">
            <a:avLst/>
          </a:prstGeom>
          <a:noFill/>
          <a:ln w="19050">
            <a:solidFill>
              <a:schemeClr val="tx1"/>
            </a:solidFill>
            <a:miter lim="800000"/>
            <a:headEnd/>
            <a:tailEnd/>
          </a:ln>
          <a:effectLst/>
        </p:spPr>
        <p:txBody>
          <a:bodyPr wrap="none"/>
          <a:lstStyle/>
          <a:p>
            <a:endParaRPr lang="en-US"/>
          </a:p>
        </p:txBody>
      </p:sp>
      <p:sp>
        <p:nvSpPr>
          <p:cNvPr id="174087" name="Text Box 7"/>
          <p:cNvSpPr txBox="1">
            <a:spLocks noChangeArrowheads="1"/>
          </p:cNvSpPr>
          <p:nvPr/>
        </p:nvSpPr>
        <p:spPr bwMode="auto">
          <a:xfrm>
            <a:off x="2163763" y="5486400"/>
            <a:ext cx="2636837" cy="336550"/>
          </a:xfrm>
          <a:prstGeom prst="rect">
            <a:avLst/>
          </a:prstGeom>
          <a:noFill/>
          <a:ln w="9525">
            <a:noFill/>
            <a:miter lim="800000"/>
            <a:headEnd/>
            <a:tailEnd/>
          </a:ln>
          <a:effectLst/>
        </p:spPr>
        <p:txBody>
          <a:bodyPr wrap="none">
            <a:spAutoFit/>
          </a:bodyPr>
          <a:lstStyle/>
          <a:p>
            <a:pPr eaLnBrk="1" hangingPunct="1"/>
            <a:r>
              <a:rPr lang="en-US" sz="1600" b="0"/>
              <a:t>*at 0</a:t>
            </a:r>
            <a:r>
              <a:rPr lang="en-US" sz="1600" b="0" baseline="30000"/>
              <a:t>o</a:t>
            </a:r>
            <a:r>
              <a:rPr lang="en-US" sz="1600" b="0"/>
              <a:t>C and 1 atm pressure</a:t>
            </a:r>
          </a:p>
        </p:txBody>
      </p:sp>
      <p:sp>
        <p:nvSpPr>
          <p:cNvPr id="174088" name="AutoShape 8">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174089" name="Rectangle 9"/>
          <p:cNvSpPr>
            <a:spLocks noGrp="1" noChangeArrowheads="1"/>
          </p:cNvSpPr>
          <p:nvPr>
            <p:ph type="title"/>
          </p:nvPr>
        </p:nvSpPr>
        <p:spPr/>
        <p:txBody>
          <a:bodyPr/>
          <a:lstStyle/>
          <a:p>
            <a:r>
              <a:rPr lang="en-US"/>
              <a:t>Density of Some Common Substances</a:t>
            </a:r>
          </a:p>
        </p:txBody>
      </p:sp>
      <p:sp>
        <p:nvSpPr>
          <p:cNvPr id="174090" name="Rectangle 10"/>
          <p:cNvSpPr>
            <a:spLocks noChangeArrowheads="1"/>
          </p:cNvSpPr>
          <p:nvPr/>
        </p:nvSpPr>
        <p:spPr bwMode="auto">
          <a:xfrm>
            <a:off x="1524000" y="2209800"/>
            <a:ext cx="5562600" cy="3113088"/>
          </a:xfrm>
          <a:prstGeom prst="rect">
            <a:avLst/>
          </a:prstGeom>
          <a:noFill/>
          <a:ln w="12699">
            <a:noFill/>
            <a:miter lim="800000"/>
            <a:headEnd type="none" w="sm" len="sm"/>
            <a:tailEnd type="none" w="sm" len="sm"/>
          </a:ln>
          <a:effectLst/>
        </p:spPr>
        <p:txBody>
          <a:bodyPr>
            <a:spAutoFit/>
          </a:bodyPr>
          <a:lstStyle/>
          <a:p>
            <a:r>
              <a:rPr lang="en-US" b="0"/>
              <a:t>Substance                                         Density</a:t>
            </a:r>
          </a:p>
          <a:p>
            <a:r>
              <a:rPr lang="en-US" b="0"/>
              <a:t>                                                  	(g / cm3)  </a:t>
            </a:r>
          </a:p>
          <a:p>
            <a:endParaRPr lang="en-US" b="0"/>
          </a:p>
          <a:p>
            <a:r>
              <a:rPr lang="en-US" b="0"/>
              <a:t>     Air			  	      0.0013*</a:t>
            </a:r>
          </a:p>
          <a:p>
            <a:r>
              <a:rPr lang="en-US" b="0"/>
              <a:t>     Lithium			      0.53</a:t>
            </a:r>
          </a:p>
          <a:p>
            <a:r>
              <a:rPr lang="en-US" b="0"/>
              <a:t>     Ice				      0.917</a:t>
            </a:r>
          </a:p>
          <a:p>
            <a:r>
              <a:rPr lang="en-US" b="0"/>
              <a:t>     Water			      1.00</a:t>
            </a:r>
          </a:p>
          <a:p>
            <a:r>
              <a:rPr lang="en-US" b="0"/>
              <a:t>     Aluminum			      2.70</a:t>
            </a:r>
          </a:p>
          <a:p>
            <a:r>
              <a:rPr lang="en-US" b="0"/>
              <a:t>     Iron			      	      7.86</a:t>
            </a:r>
          </a:p>
          <a:p>
            <a:r>
              <a:rPr lang="en-US" b="0"/>
              <a:t>     Lead			   	    11.4</a:t>
            </a:r>
          </a:p>
          <a:p>
            <a:r>
              <a:rPr lang="en-US" b="0"/>
              <a:t>     Gold			   	    19.3</a:t>
            </a:r>
          </a:p>
        </p:txBody>
      </p:sp>
      <p:sp>
        <p:nvSpPr>
          <p:cNvPr id="174091" name="Line 11"/>
          <p:cNvSpPr>
            <a:spLocks noChangeShapeType="1"/>
          </p:cNvSpPr>
          <p:nvPr/>
        </p:nvSpPr>
        <p:spPr bwMode="auto">
          <a:xfrm>
            <a:off x="1600200" y="2895600"/>
            <a:ext cx="5257800" cy="0"/>
          </a:xfrm>
          <a:prstGeom prst="line">
            <a:avLst/>
          </a:prstGeom>
          <a:noFill/>
          <a:ln w="19050">
            <a:solidFill>
              <a:schemeClr val="tx1"/>
            </a:solidFill>
            <a:miter lim="800000"/>
            <a:headEnd/>
            <a:tailEnd/>
          </a:ln>
          <a:effectLst/>
        </p:spPr>
        <p:txBody>
          <a:bodyPr wrap="none"/>
          <a:lstStyle/>
          <a:p>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340" name="AutoShape 68"/>
          <p:cNvSpPr>
            <a:spLocks noChangeArrowheads="1"/>
          </p:cNvSpPr>
          <p:nvPr/>
        </p:nvSpPr>
        <p:spPr bwMode="auto">
          <a:xfrm>
            <a:off x="6761163" y="6045200"/>
            <a:ext cx="555625" cy="568325"/>
          </a:xfrm>
          <a:prstGeom prst="cube">
            <a:avLst>
              <a:gd name="adj" fmla="val 31060"/>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3175">
            <a:solidFill>
              <a:srgbClr val="FFCC00"/>
            </a:solidFill>
            <a:miter lim="800000"/>
            <a:headEnd type="none" w="sm" len="sm"/>
            <a:tailEnd type="none" w="sm" len="sm"/>
          </a:ln>
          <a:effectLst/>
        </p:spPr>
        <p:txBody>
          <a:bodyPr wrap="none" anchor="ctr"/>
          <a:lstStyle/>
          <a:p>
            <a:endParaRPr lang="en-US"/>
          </a:p>
        </p:txBody>
      </p:sp>
      <p:sp>
        <p:nvSpPr>
          <p:cNvPr id="310312" name="AutoShape 40"/>
          <p:cNvSpPr>
            <a:spLocks noChangeArrowheads="1"/>
          </p:cNvSpPr>
          <p:nvPr/>
        </p:nvSpPr>
        <p:spPr bwMode="auto">
          <a:xfrm>
            <a:off x="2181225" y="5245100"/>
            <a:ext cx="555625" cy="568325"/>
          </a:xfrm>
          <a:prstGeom prst="cube">
            <a:avLst>
              <a:gd name="adj" fmla="val 31060"/>
            </a:avLst>
          </a:prstGeom>
          <a:gradFill rotWithShape="1">
            <a:gsLst>
              <a:gs pos="0">
                <a:srgbClr val="99CCFF">
                  <a:gamma/>
                  <a:shade val="46275"/>
                  <a:invGamma/>
                </a:srgbClr>
              </a:gs>
              <a:gs pos="50000">
                <a:srgbClr val="99CCFF"/>
              </a:gs>
              <a:gs pos="100000">
                <a:srgbClr val="99CCFF">
                  <a:gamma/>
                  <a:shade val="46275"/>
                  <a:invGamma/>
                </a:srgbClr>
              </a:gs>
            </a:gsLst>
            <a:lin ang="2700000" scaled="1"/>
          </a:gradFill>
          <a:ln w="3175">
            <a:solidFill>
              <a:srgbClr val="669CEC"/>
            </a:solidFill>
            <a:miter lim="800000"/>
            <a:headEnd type="none" w="sm" len="sm"/>
            <a:tailEnd type="none" w="sm" len="sm"/>
          </a:ln>
          <a:effectLst/>
        </p:spPr>
        <p:txBody>
          <a:bodyPr wrap="none" anchor="ctr"/>
          <a:lstStyle/>
          <a:p>
            <a:endParaRPr lang="en-US"/>
          </a:p>
        </p:txBody>
      </p:sp>
      <p:sp>
        <p:nvSpPr>
          <p:cNvPr id="310274" name="Rectangle 2"/>
          <p:cNvSpPr>
            <a:spLocks noGrp="1" noChangeArrowheads="1"/>
          </p:cNvSpPr>
          <p:nvPr>
            <p:ph type="title"/>
          </p:nvPr>
        </p:nvSpPr>
        <p:spPr>
          <a:xfrm>
            <a:off x="685800" y="533400"/>
            <a:ext cx="7772400" cy="1143000"/>
          </a:xfrm>
        </p:spPr>
        <p:txBody>
          <a:bodyPr/>
          <a:lstStyle/>
          <a:p>
            <a:r>
              <a:rPr lang="en-US">
                <a:latin typeface="Arial" charset="0"/>
              </a:rPr>
              <a:t>Consider Equal Volumes</a:t>
            </a:r>
          </a:p>
        </p:txBody>
      </p:sp>
      <p:sp>
        <p:nvSpPr>
          <p:cNvPr id="310277" name="Text Box 5"/>
          <p:cNvSpPr txBox="1">
            <a:spLocks noChangeArrowheads="1"/>
          </p:cNvSpPr>
          <p:nvPr/>
        </p:nvSpPr>
        <p:spPr bwMode="auto">
          <a:xfrm>
            <a:off x="3413125" y="5449888"/>
            <a:ext cx="184150" cy="457200"/>
          </a:xfrm>
          <a:prstGeom prst="rect">
            <a:avLst/>
          </a:prstGeom>
          <a:noFill/>
          <a:ln w="9525">
            <a:noFill/>
            <a:miter lim="800000"/>
            <a:headEnd/>
            <a:tailEnd/>
          </a:ln>
          <a:effectLst/>
        </p:spPr>
        <p:txBody>
          <a:bodyPr wrap="none">
            <a:spAutoFit/>
          </a:bodyPr>
          <a:lstStyle/>
          <a:p>
            <a:pPr eaLnBrk="1" hangingPunct="1"/>
            <a:endParaRPr lang="en-US" sz="2400" b="0"/>
          </a:p>
        </p:txBody>
      </p:sp>
      <p:grpSp>
        <p:nvGrpSpPr>
          <p:cNvPr id="310347" name="Group 75"/>
          <p:cNvGrpSpPr>
            <a:grpSpLocks/>
          </p:cNvGrpSpPr>
          <p:nvPr/>
        </p:nvGrpSpPr>
        <p:grpSpPr bwMode="auto">
          <a:xfrm>
            <a:off x="3200400" y="4191000"/>
            <a:ext cx="3200400" cy="1066800"/>
            <a:chOff x="2016" y="2640"/>
            <a:chExt cx="2016" cy="672"/>
          </a:xfrm>
        </p:grpSpPr>
        <p:sp>
          <p:nvSpPr>
            <p:cNvPr id="310276" name="Rectangle 4"/>
            <p:cNvSpPr>
              <a:spLocks noChangeArrowheads="1"/>
            </p:cNvSpPr>
            <p:nvPr/>
          </p:nvSpPr>
          <p:spPr bwMode="auto">
            <a:xfrm>
              <a:off x="2016" y="2640"/>
              <a:ext cx="2016" cy="672"/>
            </a:xfrm>
            <a:prstGeom prst="rect">
              <a:avLst/>
            </a:prstGeom>
            <a:noFill/>
            <a:ln w="9525">
              <a:solidFill>
                <a:schemeClr val="tx1"/>
              </a:solidFill>
              <a:miter lim="800000"/>
              <a:headEnd/>
              <a:tailEnd/>
            </a:ln>
            <a:effectLst/>
          </p:spPr>
          <p:txBody>
            <a:bodyPr wrap="none" anchor="ctr"/>
            <a:lstStyle/>
            <a:p>
              <a:pPr algn="ctr" eaLnBrk="1" hangingPunct="1"/>
              <a:endParaRPr lang="en-US" sz="2400"/>
            </a:p>
          </p:txBody>
        </p:sp>
        <p:sp>
          <p:nvSpPr>
            <p:cNvPr id="310278" name="Text Box 6"/>
            <p:cNvSpPr txBox="1">
              <a:spLocks noChangeArrowheads="1"/>
            </p:cNvSpPr>
            <p:nvPr/>
          </p:nvSpPr>
          <p:spPr bwMode="auto">
            <a:xfrm>
              <a:off x="2112" y="2688"/>
              <a:ext cx="1836" cy="577"/>
            </a:xfrm>
            <a:prstGeom prst="rect">
              <a:avLst/>
            </a:prstGeom>
            <a:noFill/>
            <a:ln w="9525">
              <a:noFill/>
              <a:miter lim="800000"/>
              <a:headEnd/>
              <a:tailEnd/>
            </a:ln>
            <a:effectLst/>
          </p:spPr>
          <p:txBody>
            <a:bodyPr wrap="none">
              <a:spAutoFit/>
            </a:bodyPr>
            <a:lstStyle/>
            <a:p>
              <a:pPr eaLnBrk="1" hangingPunct="1"/>
              <a:r>
                <a:rPr lang="en-US"/>
                <a:t>The more massive object</a:t>
              </a:r>
            </a:p>
            <a:p>
              <a:pPr eaLnBrk="1" hangingPunct="1"/>
              <a:r>
                <a:rPr lang="en-US"/>
                <a:t>(the gold cube) has the</a:t>
              </a:r>
            </a:p>
            <a:p>
              <a:pPr eaLnBrk="1" hangingPunct="1"/>
              <a:r>
                <a:rPr lang="en-US">
                  <a:solidFill>
                    <a:srgbClr val="FF0000"/>
                  </a:solidFill>
                </a:rPr>
                <a:t>_________</a:t>
              </a:r>
              <a:r>
                <a:rPr lang="en-US"/>
                <a:t> density.</a:t>
              </a:r>
            </a:p>
          </p:txBody>
        </p:sp>
      </p:grpSp>
      <p:sp>
        <p:nvSpPr>
          <p:cNvPr id="310279" name="Rectangle 7"/>
          <p:cNvSpPr>
            <a:spLocks noChangeArrowheads="1"/>
          </p:cNvSpPr>
          <p:nvPr/>
        </p:nvSpPr>
        <p:spPr bwMode="auto">
          <a:xfrm>
            <a:off x="3733800" y="3200400"/>
            <a:ext cx="2286000" cy="533400"/>
          </a:xfrm>
          <a:prstGeom prst="rect">
            <a:avLst/>
          </a:prstGeom>
          <a:solidFill>
            <a:schemeClr val="bg1"/>
          </a:solidFill>
          <a:ln w="9525">
            <a:noFill/>
            <a:miter lim="800000"/>
            <a:headEnd/>
            <a:tailEnd/>
          </a:ln>
          <a:effectLst/>
        </p:spPr>
        <p:txBody>
          <a:bodyPr wrap="none" anchor="ctr"/>
          <a:lstStyle/>
          <a:p>
            <a:pPr algn="ctr" eaLnBrk="1" hangingPunct="1"/>
            <a:r>
              <a:rPr lang="en-US"/>
              <a:t>Equal volumes…</a:t>
            </a:r>
          </a:p>
        </p:txBody>
      </p:sp>
      <p:sp>
        <p:nvSpPr>
          <p:cNvPr id="310280" name="Rectangle 8"/>
          <p:cNvSpPr>
            <a:spLocks noChangeArrowheads="1"/>
          </p:cNvSpPr>
          <p:nvPr/>
        </p:nvSpPr>
        <p:spPr bwMode="auto">
          <a:xfrm>
            <a:off x="3352800" y="3657600"/>
            <a:ext cx="2895600" cy="381000"/>
          </a:xfrm>
          <a:prstGeom prst="rect">
            <a:avLst/>
          </a:prstGeom>
          <a:solidFill>
            <a:schemeClr val="bg1"/>
          </a:solidFill>
          <a:ln w="9525">
            <a:noFill/>
            <a:miter lim="800000"/>
            <a:headEnd/>
            <a:tailEnd/>
          </a:ln>
          <a:effectLst/>
        </p:spPr>
        <p:txBody>
          <a:bodyPr wrap="none" anchor="ctr"/>
          <a:lstStyle/>
          <a:p>
            <a:pPr algn="ctr" eaLnBrk="1" hangingPunct="1"/>
            <a:r>
              <a:rPr lang="en-US"/>
              <a:t>…but unequal masses</a:t>
            </a:r>
          </a:p>
        </p:txBody>
      </p:sp>
      <p:sp>
        <p:nvSpPr>
          <p:cNvPr id="310281" name="Rectangle 9"/>
          <p:cNvSpPr>
            <a:spLocks noChangeArrowheads="1"/>
          </p:cNvSpPr>
          <p:nvPr/>
        </p:nvSpPr>
        <p:spPr bwMode="auto">
          <a:xfrm>
            <a:off x="1752600" y="5867400"/>
            <a:ext cx="1371600" cy="533400"/>
          </a:xfrm>
          <a:prstGeom prst="rect">
            <a:avLst/>
          </a:prstGeom>
          <a:noFill/>
          <a:ln w="9525">
            <a:noFill/>
            <a:miter lim="800000"/>
            <a:headEnd/>
            <a:tailEnd/>
          </a:ln>
          <a:effectLst/>
        </p:spPr>
        <p:txBody>
          <a:bodyPr wrap="none" anchor="ctr"/>
          <a:lstStyle/>
          <a:p>
            <a:pPr algn="ctr" eaLnBrk="1" hangingPunct="1"/>
            <a:r>
              <a:rPr lang="en-US" sz="2000"/>
              <a:t>aluminum</a:t>
            </a:r>
          </a:p>
        </p:txBody>
      </p:sp>
      <p:sp>
        <p:nvSpPr>
          <p:cNvPr id="310282" name="Rectangle 10"/>
          <p:cNvSpPr>
            <a:spLocks noChangeArrowheads="1"/>
          </p:cNvSpPr>
          <p:nvPr/>
        </p:nvSpPr>
        <p:spPr bwMode="auto">
          <a:xfrm>
            <a:off x="7467600" y="5899150"/>
            <a:ext cx="685800" cy="457200"/>
          </a:xfrm>
          <a:prstGeom prst="rect">
            <a:avLst/>
          </a:prstGeom>
          <a:noFill/>
          <a:ln w="9525">
            <a:noFill/>
            <a:miter lim="800000"/>
            <a:headEnd/>
            <a:tailEnd/>
          </a:ln>
          <a:effectLst/>
        </p:spPr>
        <p:txBody>
          <a:bodyPr wrap="none" anchor="ctr"/>
          <a:lstStyle/>
          <a:p>
            <a:pPr algn="ctr" eaLnBrk="1" hangingPunct="1"/>
            <a:r>
              <a:rPr lang="en-US" sz="2000"/>
              <a:t>gold</a:t>
            </a:r>
          </a:p>
        </p:txBody>
      </p:sp>
      <p:sp>
        <p:nvSpPr>
          <p:cNvPr id="310283" name="Text Box 11"/>
          <p:cNvSpPr txBox="1">
            <a:spLocks noChangeArrowheads="1"/>
          </p:cNvSpPr>
          <p:nvPr/>
        </p:nvSpPr>
        <p:spPr bwMode="auto">
          <a:xfrm>
            <a:off x="3352800" y="4814888"/>
            <a:ext cx="1301750" cy="366712"/>
          </a:xfrm>
          <a:prstGeom prst="rect">
            <a:avLst/>
          </a:prstGeom>
          <a:noFill/>
          <a:ln w="9525">
            <a:noFill/>
            <a:miter lim="800000"/>
            <a:headEnd/>
            <a:tailEnd/>
          </a:ln>
          <a:effectLst/>
        </p:spPr>
        <p:txBody>
          <a:bodyPr wrap="none">
            <a:spAutoFit/>
          </a:bodyPr>
          <a:lstStyle/>
          <a:p>
            <a:pPr eaLnBrk="1" hangingPunct="1"/>
            <a:r>
              <a:rPr lang="en-US">
                <a:solidFill>
                  <a:srgbClr val="FF0000"/>
                </a:solidFill>
              </a:rPr>
              <a:t>GREATER</a:t>
            </a:r>
          </a:p>
        </p:txBody>
      </p:sp>
      <p:sp>
        <p:nvSpPr>
          <p:cNvPr id="310284" name="Text Box 12"/>
          <p:cNvSpPr txBox="1">
            <a:spLocks noChangeArrowheads="1"/>
          </p:cNvSpPr>
          <p:nvPr/>
        </p:nvSpPr>
        <p:spPr bwMode="auto">
          <a:xfrm>
            <a:off x="3505200" y="2057400"/>
            <a:ext cx="1547813" cy="457200"/>
          </a:xfrm>
          <a:prstGeom prst="rect">
            <a:avLst/>
          </a:prstGeom>
          <a:noFill/>
          <a:ln w="9525">
            <a:noFill/>
            <a:miter lim="800000"/>
            <a:headEnd/>
            <a:tailEnd/>
          </a:ln>
          <a:effectLst/>
        </p:spPr>
        <p:txBody>
          <a:bodyPr wrap="none">
            <a:spAutoFit/>
          </a:bodyPr>
          <a:lstStyle/>
          <a:p>
            <a:pPr eaLnBrk="1" hangingPunct="1"/>
            <a:r>
              <a:rPr lang="en-US" sz="2400" b="0"/>
              <a:t>Density = </a:t>
            </a:r>
          </a:p>
        </p:txBody>
      </p:sp>
      <p:sp>
        <p:nvSpPr>
          <p:cNvPr id="310285" name="Text Box 13"/>
          <p:cNvSpPr txBox="1">
            <a:spLocks noChangeArrowheads="1"/>
          </p:cNvSpPr>
          <p:nvPr/>
        </p:nvSpPr>
        <p:spPr bwMode="auto">
          <a:xfrm>
            <a:off x="5105400" y="1828800"/>
            <a:ext cx="912813" cy="457200"/>
          </a:xfrm>
          <a:prstGeom prst="rect">
            <a:avLst/>
          </a:prstGeom>
          <a:noFill/>
          <a:ln w="9525">
            <a:noFill/>
            <a:miter lim="800000"/>
            <a:headEnd/>
            <a:tailEnd/>
          </a:ln>
          <a:effectLst/>
        </p:spPr>
        <p:txBody>
          <a:bodyPr wrap="none">
            <a:spAutoFit/>
          </a:bodyPr>
          <a:lstStyle/>
          <a:p>
            <a:pPr eaLnBrk="1" hangingPunct="1"/>
            <a:r>
              <a:rPr lang="en-US" sz="2400" b="0"/>
              <a:t>Mass</a:t>
            </a:r>
          </a:p>
        </p:txBody>
      </p:sp>
      <p:sp>
        <p:nvSpPr>
          <p:cNvPr id="310286" name="Text Box 14"/>
          <p:cNvSpPr txBox="1">
            <a:spLocks noChangeArrowheads="1"/>
          </p:cNvSpPr>
          <p:nvPr/>
        </p:nvSpPr>
        <p:spPr bwMode="auto">
          <a:xfrm>
            <a:off x="4953000" y="2286000"/>
            <a:ext cx="1219200" cy="457200"/>
          </a:xfrm>
          <a:prstGeom prst="rect">
            <a:avLst/>
          </a:prstGeom>
          <a:noFill/>
          <a:ln w="9525">
            <a:noFill/>
            <a:miter lim="800000"/>
            <a:headEnd/>
            <a:tailEnd/>
          </a:ln>
          <a:effectLst/>
        </p:spPr>
        <p:txBody>
          <a:bodyPr wrap="none">
            <a:spAutoFit/>
          </a:bodyPr>
          <a:lstStyle/>
          <a:p>
            <a:pPr eaLnBrk="1" hangingPunct="1"/>
            <a:r>
              <a:rPr lang="en-US" sz="2400" b="0"/>
              <a:t>Volume</a:t>
            </a:r>
          </a:p>
        </p:txBody>
      </p:sp>
      <p:sp>
        <p:nvSpPr>
          <p:cNvPr id="310287" name="Line 15"/>
          <p:cNvSpPr>
            <a:spLocks noChangeShapeType="1"/>
          </p:cNvSpPr>
          <p:nvPr/>
        </p:nvSpPr>
        <p:spPr bwMode="auto">
          <a:xfrm>
            <a:off x="5029200" y="2286000"/>
            <a:ext cx="1066800" cy="0"/>
          </a:xfrm>
          <a:prstGeom prst="line">
            <a:avLst/>
          </a:prstGeom>
          <a:noFill/>
          <a:ln w="28575">
            <a:solidFill>
              <a:schemeClr val="tx1"/>
            </a:solidFill>
            <a:miter lim="800000"/>
            <a:headEnd/>
            <a:tailEnd/>
          </a:ln>
          <a:effectLst/>
        </p:spPr>
        <p:txBody>
          <a:bodyPr wrap="none"/>
          <a:lstStyle/>
          <a:p>
            <a:endParaRPr lang="en-US"/>
          </a:p>
        </p:txBody>
      </p:sp>
      <p:sp>
        <p:nvSpPr>
          <p:cNvPr id="310288" name="Rectangle 16"/>
          <p:cNvSpPr>
            <a:spLocks noChangeArrowheads="1"/>
          </p:cNvSpPr>
          <p:nvPr/>
        </p:nvSpPr>
        <p:spPr bwMode="auto">
          <a:xfrm>
            <a:off x="76200" y="6553200"/>
            <a:ext cx="3916363" cy="214313"/>
          </a:xfrm>
          <a:prstGeom prst="rect">
            <a:avLst/>
          </a:prstGeom>
          <a:noFill/>
          <a:ln w="9525">
            <a:noFill/>
            <a:miter lim="800000"/>
            <a:headEnd/>
            <a:tailEnd/>
          </a:ln>
          <a:effectLst/>
        </p:spPr>
        <p:txBody>
          <a:bodyPr wrap="none">
            <a:spAutoFit/>
          </a:bodyPr>
          <a:lstStyle/>
          <a:p>
            <a:pPr eaLnBrk="1" hangingPunct="1"/>
            <a:r>
              <a:rPr lang="en-US" sz="800" b="0"/>
              <a:t>Dorin, Demmin, Gabel, </a:t>
            </a:r>
            <a:r>
              <a:rPr lang="en-US" sz="800" b="0" u="sng"/>
              <a:t>Chemistry The Study of Matter </a:t>
            </a:r>
            <a:r>
              <a:rPr lang="en-US" sz="800" b="0"/>
              <a:t> , 3</a:t>
            </a:r>
            <a:r>
              <a:rPr lang="en-US" sz="800" b="0" baseline="30000"/>
              <a:t>rd</a:t>
            </a:r>
            <a:r>
              <a:rPr lang="en-US" sz="800" b="0"/>
              <a:t> Edition, 1990, page 71</a:t>
            </a:r>
          </a:p>
        </p:txBody>
      </p:sp>
      <p:sp>
        <p:nvSpPr>
          <p:cNvPr id="310289" name="AutoShape 17">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
        <p:nvSpPr>
          <p:cNvPr id="310291" name="Freeform 19"/>
          <p:cNvSpPr>
            <a:spLocks/>
          </p:cNvSpPr>
          <p:nvPr/>
        </p:nvSpPr>
        <p:spPr bwMode="auto">
          <a:xfrm>
            <a:off x="2082800" y="1981200"/>
            <a:ext cx="787400" cy="2390775"/>
          </a:xfrm>
          <a:custGeom>
            <a:avLst/>
            <a:gdLst/>
            <a:ahLst/>
            <a:cxnLst>
              <a:cxn ang="0">
                <a:pos x="0" y="240"/>
              </a:cxn>
              <a:cxn ang="0">
                <a:pos x="0" y="1414"/>
              </a:cxn>
              <a:cxn ang="0">
                <a:pos x="54" y="1414"/>
              </a:cxn>
              <a:cxn ang="0">
                <a:pos x="62" y="1440"/>
              </a:cxn>
              <a:cxn ang="0">
                <a:pos x="82" y="1456"/>
              </a:cxn>
              <a:cxn ang="0">
                <a:pos x="114" y="1476"/>
              </a:cxn>
              <a:cxn ang="0">
                <a:pos x="146" y="1490"/>
              </a:cxn>
              <a:cxn ang="0">
                <a:pos x="184" y="1500"/>
              </a:cxn>
              <a:cxn ang="0">
                <a:pos x="240" y="1506"/>
              </a:cxn>
              <a:cxn ang="0">
                <a:pos x="270" y="1506"/>
              </a:cxn>
              <a:cxn ang="0">
                <a:pos x="322" y="1498"/>
              </a:cxn>
              <a:cxn ang="0">
                <a:pos x="366" y="1484"/>
              </a:cxn>
              <a:cxn ang="0">
                <a:pos x="404" y="1460"/>
              </a:cxn>
              <a:cxn ang="0">
                <a:pos x="422" y="1440"/>
              </a:cxn>
              <a:cxn ang="0">
                <a:pos x="422" y="1422"/>
              </a:cxn>
              <a:cxn ang="0">
                <a:pos x="490" y="1422"/>
              </a:cxn>
              <a:cxn ang="0">
                <a:pos x="496" y="234"/>
              </a:cxn>
              <a:cxn ang="0">
                <a:pos x="464" y="226"/>
              </a:cxn>
              <a:cxn ang="0">
                <a:pos x="432" y="214"/>
              </a:cxn>
              <a:cxn ang="0">
                <a:pos x="410" y="192"/>
              </a:cxn>
              <a:cxn ang="0">
                <a:pos x="398" y="166"/>
              </a:cxn>
              <a:cxn ang="0">
                <a:pos x="392" y="136"/>
              </a:cxn>
              <a:cxn ang="0">
                <a:pos x="386" y="98"/>
              </a:cxn>
              <a:cxn ang="0">
                <a:pos x="368" y="62"/>
              </a:cxn>
              <a:cxn ang="0">
                <a:pos x="344" y="38"/>
              </a:cxn>
              <a:cxn ang="0">
                <a:pos x="312" y="12"/>
              </a:cxn>
              <a:cxn ang="0">
                <a:pos x="278" y="2"/>
              </a:cxn>
              <a:cxn ang="0">
                <a:pos x="252" y="0"/>
              </a:cxn>
              <a:cxn ang="0">
                <a:pos x="220" y="2"/>
              </a:cxn>
              <a:cxn ang="0">
                <a:pos x="186" y="12"/>
              </a:cxn>
              <a:cxn ang="0">
                <a:pos x="160" y="30"/>
              </a:cxn>
              <a:cxn ang="0">
                <a:pos x="136" y="56"/>
              </a:cxn>
              <a:cxn ang="0">
                <a:pos x="120" y="86"/>
              </a:cxn>
              <a:cxn ang="0">
                <a:pos x="110" y="112"/>
              </a:cxn>
              <a:cxn ang="0">
                <a:pos x="108" y="144"/>
              </a:cxn>
              <a:cxn ang="0">
                <a:pos x="100" y="174"/>
              </a:cxn>
              <a:cxn ang="0">
                <a:pos x="88" y="194"/>
              </a:cxn>
              <a:cxn ang="0">
                <a:pos x="62" y="218"/>
              </a:cxn>
              <a:cxn ang="0">
                <a:pos x="32" y="232"/>
              </a:cxn>
              <a:cxn ang="0">
                <a:pos x="0" y="240"/>
              </a:cxn>
            </a:cxnLst>
            <a:rect l="0" t="0" r="r" b="b"/>
            <a:pathLst>
              <a:path w="496" h="1506">
                <a:moveTo>
                  <a:pt x="0" y="240"/>
                </a:moveTo>
                <a:lnTo>
                  <a:pt x="0" y="1414"/>
                </a:lnTo>
                <a:lnTo>
                  <a:pt x="54" y="1414"/>
                </a:lnTo>
                <a:lnTo>
                  <a:pt x="62" y="1440"/>
                </a:lnTo>
                <a:lnTo>
                  <a:pt x="82" y="1456"/>
                </a:lnTo>
                <a:lnTo>
                  <a:pt x="114" y="1476"/>
                </a:lnTo>
                <a:lnTo>
                  <a:pt x="146" y="1490"/>
                </a:lnTo>
                <a:lnTo>
                  <a:pt x="184" y="1500"/>
                </a:lnTo>
                <a:lnTo>
                  <a:pt x="240" y="1506"/>
                </a:lnTo>
                <a:lnTo>
                  <a:pt x="270" y="1506"/>
                </a:lnTo>
                <a:lnTo>
                  <a:pt x="322" y="1498"/>
                </a:lnTo>
                <a:lnTo>
                  <a:pt x="366" y="1484"/>
                </a:lnTo>
                <a:lnTo>
                  <a:pt x="404" y="1460"/>
                </a:lnTo>
                <a:lnTo>
                  <a:pt x="422" y="1440"/>
                </a:lnTo>
                <a:lnTo>
                  <a:pt x="422" y="1422"/>
                </a:lnTo>
                <a:lnTo>
                  <a:pt x="490" y="1422"/>
                </a:lnTo>
                <a:lnTo>
                  <a:pt x="496" y="234"/>
                </a:lnTo>
                <a:lnTo>
                  <a:pt x="464" y="226"/>
                </a:lnTo>
                <a:lnTo>
                  <a:pt x="432" y="214"/>
                </a:lnTo>
                <a:lnTo>
                  <a:pt x="410" y="192"/>
                </a:lnTo>
                <a:lnTo>
                  <a:pt x="398" y="166"/>
                </a:lnTo>
                <a:lnTo>
                  <a:pt x="392" y="136"/>
                </a:lnTo>
                <a:lnTo>
                  <a:pt x="386" y="98"/>
                </a:lnTo>
                <a:lnTo>
                  <a:pt x="368" y="62"/>
                </a:lnTo>
                <a:lnTo>
                  <a:pt x="344" y="38"/>
                </a:lnTo>
                <a:lnTo>
                  <a:pt x="312" y="12"/>
                </a:lnTo>
                <a:lnTo>
                  <a:pt x="278" y="2"/>
                </a:lnTo>
                <a:lnTo>
                  <a:pt x="252" y="0"/>
                </a:lnTo>
                <a:lnTo>
                  <a:pt x="220" y="2"/>
                </a:lnTo>
                <a:lnTo>
                  <a:pt x="186" y="12"/>
                </a:lnTo>
                <a:lnTo>
                  <a:pt x="160" y="30"/>
                </a:lnTo>
                <a:lnTo>
                  <a:pt x="136" y="56"/>
                </a:lnTo>
                <a:lnTo>
                  <a:pt x="120" y="86"/>
                </a:lnTo>
                <a:lnTo>
                  <a:pt x="110" y="112"/>
                </a:lnTo>
                <a:lnTo>
                  <a:pt x="108" y="144"/>
                </a:lnTo>
                <a:lnTo>
                  <a:pt x="100" y="174"/>
                </a:lnTo>
                <a:lnTo>
                  <a:pt x="88" y="194"/>
                </a:lnTo>
                <a:lnTo>
                  <a:pt x="62" y="218"/>
                </a:lnTo>
                <a:lnTo>
                  <a:pt x="32" y="232"/>
                </a:lnTo>
                <a:lnTo>
                  <a:pt x="0" y="240"/>
                </a:lnTo>
                <a:close/>
              </a:path>
            </a:pathLst>
          </a:custGeom>
          <a:gradFill rotWithShape="1">
            <a:gsLst>
              <a:gs pos="0">
                <a:srgbClr val="EAEAEA">
                  <a:gamma/>
                  <a:shade val="46275"/>
                  <a:invGamma/>
                </a:srgbClr>
              </a:gs>
              <a:gs pos="50000">
                <a:srgbClr val="EAEAEA"/>
              </a:gs>
              <a:gs pos="100000">
                <a:srgbClr val="EAEAEA">
                  <a:gamma/>
                  <a:shade val="46275"/>
                  <a:invGamma/>
                </a:srgbClr>
              </a:gs>
            </a:gsLst>
            <a:lin ang="2700000" scaled="1"/>
          </a:gradFill>
          <a:ln w="6350" cap="flat" cmpd="sng">
            <a:solidFill>
              <a:schemeClr val="tx1"/>
            </a:solidFill>
            <a:prstDash val="solid"/>
            <a:round/>
            <a:headEnd type="none" w="sm" len="sm"/>
            <a:tailEnd type="none" w="sm" len="sm"/>
          </a:ln>
          <a:effectLst/>
        </p:spPr>
        <p:txBody>
          <a:bodyPr/>
          <a:lstStyle/>
          <a:p>
            <a:endParaRPr lang="en-US"/>
          </a:p>
        </p:txBody>
      </p:sp>
      <p:sp>
        <p:nvSpPr>
          <p:cNvPr id="310293" name="Oval 21"/>
          <p:cNvSpPr>
            <a:spLocks noChangeArrowheads="1"/>
          </p:cNvSpPr>
          <p:nvPr/>
        </p:nvSpPr>
        <p:spPr bwMode="auto">
          <a:xfrm>
            <a:off x="2378075" y="2124075"/>
            <a:ext cx="200025" cy="200025"/>
          </a:xfrm>
          <a:prstGeom prst="ellipse">
            <a:avLst/>
          </a:prstGeom>
          <a:solidFill>
            <a:schemeClr val="bg1"/>
          </a:solidFill>
          <a:ln w="9525">
            <a:solidFill>
              <a:schemeClr val="tx1"/>
            </a:solidFill>
            <a:round/>
            <a:headEnd type="none" w="sm" len="sm"/>
            <a:tailEnd type="none" w="sm" len="sm"/>
          </a:ln>
          <a:effectLst/>
        </p:spPr>
        <p:txBody>
          <a:bodyPr wrap="none" anchor="ctr"/>
          <a:lstStyle/>
          <a:p>
            <a:endParaRPr lang="en-US"/>
          </a:p>
        </p:txBody>
      </p:sp>
      <p:grpSp>
        <p:nvGrpSpPr>
          <p:cNvPr id="310308" name="Group 36"/>
          <p:cNvGrpSpPr>
            <a:grpSpLocks/>
          </p:cNvGrpSpPr>
          <p:nvPr/>
        </p:nvGrpSpPr>
        <p:grpSpPr bwMode="auto">
          <a:xfrm>
            <a:off x="2235200" y="2616200"/>
            <a:ext cx="460375" cy="1374775"/>
            <a:chOff x="1394" y="1648"/>
            <a:chExt cx="290" cy="866"/>
          </a:xfrm>
        </p:grpSpPr>
        <p:sp>
          <p:nvSpPr>
            <p:cNvPr id="310295" name="Line 23"/>
            <p:cNvSpPr>
              <a:spLocks noChangeShapeType="1"/>
            </p:cNvSpPr>
            <p:nvPr/>
          </p:nvSpPr>
          <p:spPr bwMode="auto">
            <a:xfrm>
              <a:off x="1394" y="164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296" name="Line 24"/>
            <p:cNvSpPr>
              <a:spLocks noChangeShapeType="1"/>
            </p:cNvSpPr>
            <p:nvPr/>
          </p:nvSpPr>
          <p:spPr bwMode="auto">
            <a:xfrm>
              <a:off x="1394" y="1732"/>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297" name="Line 25"/>
            <p:cNvSpPr>
              <a:spLocks noChangeShapeType="1"/>
            </p:cNvSpPr>
            <p:nvPr/>
          </p:nvSpPr>
          <p:spPr bwMode="auto">
            <a:xfrm>
              <a:off x="1394" y="180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298" name="Line 26"/>
            <p:cNvSpPr>
              <a:spLocks noChangeShapeType="1"/>
            </p:cNvSpPr>
            <p:nvPr/>
          </p:nvSpPr>
          <p:spPr bwMode="auto">
            <a:xfrm>
              <a:off x="1394" y="188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299" name="Line 27"/>
            <p:cNvSpPr>
              <a:spLocks noChangeShapeType="1"/>
            </p:cNvSpPr>
            <p:nvPr/>
          </p:nvSpPr>
          <p:spPr bwMode="auto">
            <a:xfrm>
              <a:off x="1394" y="1964"/>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0" name="Line 28"/>
            <p:cNvSpPr>
              <a:spLocks noChangeShapeType="1"/>
            </p:cNvSpPr>
            <p:nvPr/>
          </p:nvSpPr>
          <p:spPr bwMode="auto">
            <a:xfrm>
              <a:off x="1394" y="2042"/>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2" name="Line 30"/>
            <p:cNvSpPr>
              <a:spLocks noChangeShapeType="1"/>
            </p:cNvSpPr>
            <p:nvPr/>
          </p:nvSpPr>
          <p:spPr bwMode="auto">
            <a:xfrm>
              <a:off x="1394" y="2120"/>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3" name="Line 31"/>
            <p:cNvSpPr>
              <a:spLocks noChangeShapeType="1"/>
            </p:cNvSpPr>
            <p:nvPr/>
          </p:nvSpPr>
          <p:spPr bwMode="auto">
            <a:xfrm>
              <a:off x="1394" y="2204"/>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4" name="Line 32"/>
            <p:cNvSpPr>
              <a:spLocks noChangeShapeType="1"/>
            </p:cNvSpPr>
            <p:nvPr/>
          </p:nvSpPr>
          <p:spPr bwMode="auto">
            <a:xfrm>
              <a:off x="1394" y="227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5" name="Line 33"/>
            <p:cNvSpPr>
              <a:spLocks noChangeShapeType="1"/>
            </p:cNvSpPr>
            <p:nvPr/>
          </p:nvSpPr>
          <p:spPr bwMode="auto">
            <a:xfrm>
              <a:off x="1394" y="235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6" name="Line 34"/>
            <p:cNvSpPr>
              <a:spLocks noChangeShapeType="1"/>
            </p:cNvSpPr>
            <p:nvPr/>
          </p:nvSpPr>
          <p:spPr bwMode="auto">
            <a:xfrm>
              <a:off x="1394" y="243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07" name="Line 35"/>
            <p:cNvSpPr>
              <a:spLocks noChangeShapeType="1"/>
            </p:cNvSpPr>
            <p:nvPr/>
          </p:nvSpPr>
          <p:spPr bwMode="auto">
            <a:xfrm>
              <a:off x="1394" y="2514"/>
              <a:ext cx="290" cy="0"/>
            </a:xfrm>
            <a:prstGeom prst="line">
              <a:avLst/>
            </a:prstGeom>
            <a:noFill/>
            <a:ln w="9525">
              <a:solidFill>
                <a:schemeClr val="tx1"/>
              </a:solidFill>
              <a:round/>
              <a:headEnd type="none" w="sm" len="sm"/>
              <a:tailEnd type="none" w="sm" len="sm"/>
            </a:ln>
            <a:effectLst/>
          </p:spPr>
          <p:txBody>
            <a:bodyPr/>
            <a:lstStyle/>
            <a:p>
              <a:endParaRPr lang="en-US"/>
            </a:p>
          </p:txBody>
        </p:sp>
      </p:grpSp>
      <p:sp>
        <p:nvSpPr>
          <p:cNvPr id="310294" name="Rectangle 22"/>
          <p:cNvSpPr>
            <a:spLocks noChangeArrowheads="1"/>
          </p:cNvSpPr>
          <p:nvPr/>
        </p:nvSpPr>
        <p:spPr bwMode="auto">
          <a:xfrm>
            <a:off x="2362200" y="2559050"/>
            <a:ext cx="209550" cy="1517650"/>
          </a:xfrm>
          <a:prstGeom prst="rect">
            <a:avLst/>
          </a:prstGeom>
          <a:solidFill>
            <a:srgbClr val="333333"/>
          </a:solidFill>
          <a:ln w="3175">
            <a:solidFill>
              <a:schemeClr val="tx1"/>
            </a:solidFill>
            <a:miter lim="800000"/>
            <a:headEnd type="none" w="sm" len="sm"/>
            <a:tailEnd type="none" w="sm" len="sm"/>
          </a:ln>
          <a:effectLst/>
        </p:spPr>
        <p:txBody>
          <a:bodyPr wrap="none" anchor="ctr"/>
          <a:lstStyle/>
          <a:p>
            <a:endParaRPr lang="en-US"/>
          </a:p>
        </p:txBody>
      </p:sp>
      <p:sp>
        <p:nvSpPr>
          <p:cNvPr id="310309" name="AutoShape 37"/>
          <p:cNvSpPr>
            <a:spLocks noChangeArrowheads="1"/>
          </p:cNvSpPr>
          <p:nvPr/>
        </p:nvSpPr>
        <p:spPr bwMode="auto">
          <a:xfrm>
            <a:off x="2314575" y="2922588"/>
            <a:ext cx="314325" cy="141287"/>
          </a:xfrm>
          <a:prstGeom prst="diamond">
            <a:avLst/>
          </a:prstGeom>
          <a:solidFill>
            <a:srgbClr val="C92619"/>
          </a:solidFill>
          <a:ln w="6350">
            <a:solidFill>
              <a:schemeClr val="tx1"/>
            </a:solidFill>
            <a:miter lim="800000"/>
            <a:headEnd type="none" w="sm" len="sm"/>
            <a:tailEnd type="none" w="sm" len="sm"/>
          </a:ln>
          <a:effectLst/>
        </p:spPr>
        <p:txBody>
          <a:bodyPr wrap="none" anchor="ctr"/>
          <a:lstStyle/>
          <a:p>
            <a:endParaRPr lang="en-US"/>
          </a:p>
        </p:txBody>
      </p:sp>
      <p:sp>
        <p:nvSpPr>
          <p:cNvPr id="310311" name="Freeform 39"/>
          <p:cNvSpPr>
            <a:spLocks/>
          </p:cNvSpPr>
          <p:nvPr/>
        </p:nvSpPr>
        <p:spPr bwMode="auto">
          <a:xfrm>
            <a:off x="2327275" y="4362450"/>
            <a:ext cx="254000" cy="981075"/>
          </a:xfrm>
          <a:custGeom>
            <a:avLst/>
            <a:gdLst/>
            <a:ahLst/>
            <a:cxnLst>
              <a:cxn ang="0">
                <a:pos x="62" y="0"/>
              </a:cxn>
              <a:cxn ang="0">
                <a:pos x="62" y="414"/>
              </a:cxn>
              <a:cxn ang="0">
                <a:pos x="36" y="420"/>
              </a:cxn>
              <a:cxn ang="0">
                <a:pos x="20" y="430"/>
              </a:cxn>
              <a:cxn ang="0">
                <a:pos x="10" y="444"/>
              </a:cxn>
              <a:cxn ang="0">
                <a:pos x="2" y="462"/>
              </a:cxn>
              <a:cxn ang="0">
                <a:pos x="0" y="488"/>
              </a:cxn>
              <a:cxn ang="0">
                <a:pos x="2" y="518"/>
              </a:cxn>
              <a:cxn ang="0">
                <a:pos x="14" y="542"/>
              </a:cxn>
              <a:cxn ang="0">
                <a:pos x="34" y="556"/>
              </a:cxn>
              <a:cxn ang="0">
                <a:pos x="62" y="568"/>
              </a:cxn>
              <a:cxn ang="0">
                <a:pos x="60" y="602"/>
              </a:cxn>
              <a:cxn ang="0">
                <a:pos x="74" y="616"/>
              </a:cxn>
              <a:cxn ang="0">
                <a:pos x="86" y="618"/>
              </a:cxn>
              <a:cxn ang="0">
                <a:pos x="112" y="610"/>
              </a:cxn>
              <a:cxn ang="0">
                <a:pos x="116" y="564"/>
              </a:cxn>
              <a:cxn ang="0">
                <a:pos x="136" y="546"/>
              </a:cxn>
              <a:cxn ang="0">
                <a:pos x="154" y="522"/>
              </a:cxn>
              <a:cxn ang="0">
                <a:pos x="160" y="490"/>
              </a:cxn>
              <a:cxn ang="0">
                <a:pos x="158" y="462"/>
              </a:cxn>
              <a:cxn ang="0">
                <a:pos x="144" y="442"/>
              </a:cxn>
              <a:cxn ang="0">
                <a:pos x="126" y="426"/>
              </a:cxn>
              <a:cxn ang="0">
                <a:pos x="110" y="418"/>
              </a:cxn>
              <a:cxn ang="0">
                <a:pos x="106" y="4"/>
              </a:cxn>
              <a:cxn ang="0">
                <a:pos x="62" y="0"/>
              </a:cxn>
            </a:cxnLst>
            <a:rect l="0" t="0" r="r" b="b"/>
            <a:pathLst>
              <a:path w="160" h="618">
                <a:moveTo>
                  <a:pt x="62" y="0"/>
                </a:moveTo>
                <a:lnTo>
                  <a:pt x="62" y="414"/>
                </a:lnTo>
                <a:lnTo>
                  <a:pt x="36" y="420"/>
                </a:lnTo>
                <a:lnTo>
                  <a:pt x="20" y="430"/>
                </a:lnTo>
                <a:lnTo>
                  <a:pt x="10" y="444"/>
                </a:lnTo>
                <a:lnTo>
                  <a:pt x="2" y="462"/>
                </a:lnTo>
                <a:lnTo>
                  <a:pt x="0" y="488"/>
                </a:lnTo>
                <a:lnTo>
                  <a:pt x="2" y="518"/>
                </a:lnTo>
                <a:lnTo>
                  <a:pt x="14" y="542"/>
                </a:lnTo>
                <a:lnTo>
                  <a:pt x="34" y="556"/>
                </a:lnTo>
                <a:lnTo>
                  <a:pt x="62" y="568"/>
                </a:lnTo>
                <a:lnTo>
                  <a:pt x="60" y="602"/>
                </a:lnTo>
                <a:lnTo>
                  <a:pt x="74" y="616"/>
                </a:lnTo>
                <a:lnTo>
                  <a:pt x="86" y="618"/>
                </a:lnTo>
                <a:lnTo>
                  <a:pt x="112" y="610"/>
                </a:lnTo>
                <a:lnTo>
                  <a:pt x="116" y="564"/>
                </a:lnTo>
                <a:lnTo>
                  <a:pt x="136" y="546"/>
                </a:lnTo>
                <a:lnTo>
                  <a:pt x="154" y="522"/>
                </a:lnTo>
                <a:lnTo>
                  <a:pt x="160" y="490"/>
                </a:lnTo>
                <a:lnTo>
                  <a:pt x="158" y="462"/>
                </a:lnTo>
                <a:lnTo>
                  <a:pt x="144" y="442"/>
                </a:lnTo>
                <a:lnTo>
                  <a:pt x="126" y="426"/>
                </a:lnTo>
                <a:lnTo>
                  <a:pt x="110" y="418"/>
                </a:lnTo>
                <a:lnTo>
                  <a:pt x="106" y="4"/>
                </a:lnTo>
                <a:lnTo>
                  <a:pt x="62" y="0"/>
                </a:lnTo>
                <a:close/>
              </a:path>
            </a:pathLst>
          </a:custGeom>
          <a:solidFill>
            <a:srgbClr val="EAEAEA"/>
          </a:solidFill>
          <a:ln w="6350" cap="flat" cmpd="sng">
            <a:solidFill>
              <a:schemeClr val="tx1"/>
            </a:solidFill>
            <a:prstDash val="solid"/>
            <a:round/>
            <a:headEnd type="none" w="sm" len="sm"/>
            <a:tailEnd type="none" w="sm" len="sm"/>
          </a:ln>
          <a:effectLst/>
        </p:spPr>
        <p:txBody>
          <a:bodyPr/>
          <a:lstStyle/>
          <a:p>
            <a:endParaRPr lang="en-US"/>
          </a:p>
        </p:txBody>
      </p:sp>
      <p:sp>
        <p:nvSpPr>
          <p:cNvPr id="310314" name="Freeform 42"/>
          <p:cNvSpPr>
            <a:spLocks/>
          </p:cNvSpPr>
          <p:nvPr/>
        </p:nvSpPr>
        <p:spPr bwMode="auto">
          <a:xfrm>
            <a:off x="2473325" y="5257800"/>
            <a:ext cx="38100" cy="9525"/>
          </a:xfrm>
          <a:custGeom>
            <a:avLst/>
            <a:gdLst/>
            <a:ahLst/>
            <a:cxnLst>
              <a:cxn ang="0">
                <a:pos x="0" y="6"/>
              </a:cxn>
              <a:cxn ang="0">
                <a:pos x="24" y="0"/>
              </a:cxn>
            </a:cxnLst>
            <a:rect l="0" t="0" r="r" b="b"/>
            <a:pathLst>
              <a:path w="24" h="6">
                <a:moveTo>
                  <a:pt x="0" y="6"/>
                </a:moveTo>
                <a:cubicBezTo>
                  <a:pt x="0" y="6"/>
                  <a:pt x="12" y="3"/>
                  <a:pt x="24" y="0"/>
                </a:cubicBezTo>
              </a:path>
            </a:pathLst>
          </a:custGeom>
          <a:noFill/>
          <a:ln w="6350" cap="flat" cmpd="sng">
            <a:solidFill>
              <a:schemeClr val="tx1"/>
            </a:solidFill>
            <a:prstDash val="solid"/>
            <a:round/>
            <a:headEnd type="none" w="sm" len="sm"/>
            <a:tailEnd type="none" w="sm" len="sm"/>
          </a:ln>
          <a:effectLst/>
        </p:spPr>
        <p:txBody>
          <a:bodyPr/>
          <a:lstStyle/>
          <a:p>
            <a:endParaRPr lang="en-US"/>
          </a:p>
        </p:txBody>
      </p:sp>
      <p:sp>
        <p:nvSpPr>
          <p:cNvPr id="310319" name="Freeform 47"/>
          <p:cNvSpPr>
            <a:spLocks/>
          </p:cNvSpPr>
          <p:nvPr/>
        </p:nvSpPr>
        <p:spPr bwMode="auto">
          <a:xfrm>
            <a:off x="6653213" y="2043113"/>
            <a:ext cx="787400" cy="2390775"/>
          </a:xfrm>
          <a:custGeom>
            <a:avLst/>
            <a:gdLst/>
            <a:ahLst/>
            <a:cxnLst>
              <a:cxn ang="0">
                <a:pos x="0" y="240"/>
              </a:cxn>
              <a:cxn ang="0">
                <a:pos x="0" y="1414"/>
              </a:cxn>
              <a:cxn ang="0">
                <a:pos x="54" y="1414"/>
              </a:cxn>
              <a:cxn ang="0">
                <a:pos x="62" y="1440"/>
              </a:cxn>
              <a:cxn ang="0">
                <a:pos x="82" y="1456"/>
              </a:cxn>
              <a:cxn ang="0">
                <a:pos x="114" y="1476"/>
              </a:cxn>
              <a:cxn ang="0">
                <a:pos x="146" y="1490"/>
              </a:cxn>
              <a:cxn ang="0">
                <a:pos x="184" y="1500"/>
              </a:cxn>
              <a:cxn ang="0">
                <a:pos x="240" y="1506"/>
              </a:cxn>
              <a:cxn ang="0">
                <a:pos x="270" y="1506"/>
              </a:cxn>
              <a:cxn ang="0">
                <a:pos x="322" y="1498"/>
              </a:cxn>
              <a:cxn ang="0">
                <a:pos x="366" y="1484"/>
              </a:cxn>
              <a:cxn ang="0">
                <a:pos x="404" y="1460"/>
              </a:cxn>
              <a:cxn ang="0">
                <a:pos x="422" y="1440"/>
              </a:cxn>
              <a:cxn ang="0">
                <a:pos x="422" y="1422"/>
              </a:cxn>
              <a:cxn ang="0">
                <a:pos x="490" y="1422"/>
              </a:cxn>
              <a:cxn ang="0">
                <a:pos x="496" y="234"/>
              </a:cxn>
              <a:cxn ang="0">
                <a:pos x="464" y="226"/>
              </a:cxn>
              <a:cxn ang="0">
                <a:pos x="432" y="214"/>
              </a:cxn>
              <a:cxn ang="0">
                <a:pos x="410" y="192"/>
              </a:cxn>
              <a:cxn ang="0">
                <a:pos x="398" y="166"/>
              </a:cxn>
              <a:cxn ang="0">
                <a:pos x="392" y="136"/>
              </a:cxn>
              <a:cxn ang="0">
                <a:pos x="386" y="98"/>
              </a:cxn>
              <a:cxn ang="0">
                <a:pos x="368" y="62"/>
              </a:cxn>
              <a:cxn ang="0">
                <a:pos x="344" y="38"/>
              </a:cxn>
              <a:cxn ang="0">
                <a:pos x="312" y="12"/>
              </a:cxn>
              <a:cxn ang="0">
                <a:pos x="278" y="2"/>
              </a:cxn>
              <a:cxn ang="0">
                <a:pos x="252" y="0"/>
              </a:cxn>
              <a:cxn ang="0">
                <a:pos x="220" y="2"/>
              </a:cxn>
              <a:cxn ang="0">
                <a:pos x="186" y="12"/>
              </a:cxn>
              <a:cxn ang="0">
                <a:pos x="160" y="30"/>
              </a:cxn>
              <a:cxn ang="0">
                <a:pos x="136" y="56"/>
              </a:cxn>
              <a:cxn ang="0">
                <a:pos x="120" y="86"/>
              </a:cxn>
              <a:cxn ang="0">
                <a:pos x="110" y="112"/>
              </a:cxn>
              <a:cxn ang="0">
                <a:pos x="108" y="144"/>
              </a:cxn>
              <a:cxn ang="0">
                <a:pos x="100" y="174"/>
              </a:cxn>
              <a:cxn ang="0">
                <a:pos x="88" y="194"/>
              </a:cxn>
              <a:cxn ang="0">
                <a:pos x="62" y="218"/>
              </a:cxn>
              <a:cxn ang="0">
                <a:pos x="32" y="232"/>
              </a:cxn>
              <a:cxn ang="0">
                <a:pos x="0" y="240"/>
              </a:cxn>
            </a:cxnLst>
            <a:rect l="0" t="0" r="r" b="b"/>
            <a:pathLst>
              <a:path w="496" h="1506">
                <a:moveTo>
                  <a:pt x="0" y="240"/>
                </a:moveTo>
                <a:lnTo>
                  <a:pt x="0" y="1414"/>
                </a:lnTo>
                <a:lnTo>
                  <a:pt x="54" y="1414"/>
                </a:lnTo>
                <a:lnTo>
                  <a:pt x="62" y="1440"/>
                </a:lnTo>
                <a:lnTo>
                  <a:pt x="82" y="1456"/>
                </a:lnTo>
                <a:lnTo>
                  <a:pt x="114" y="1476"/>
                </a:lnTo>
                <a:lnTo>
                  <a:pt x="146" y="1490"/>
                </a:lnTo>
                <a:lnTo>
                  <a:pt x="184" y="1500"/>
                </a:lnTo>
                <a:lnTo>
                  <a:pt x="240" y="1506"/>
                </a:lnTo>
                <a:lnTo>
                  <a:pt x="270" y="1506"/>
                </a:lnTo>
                <a:lnTo>
                  <a:pt x="322" y="1498"/>
                </a:lnTo>
                <a:lnTo>
                  <a:pt x="366" y="1484"/>
                </a:lnTo>
                <a:lnTo>
                  <a:pt x="404" y="1460"/>
                </a:lnTo>
                <a:lnTo>
                  <a:pt x="422" y="1440"/>
                </a:lnTo>
                <a:lnTo>
                  <a:pt x="422" y="1422"/>
                </a:lnTo>
                <a:lnTo>
                  <a:pt x="490" y="1422"/>
                </a:lnTo>
                <a:lnTo>
                  <a:pt x="496" y="234"/>
                </a:lnTo>
                <a:lnTo>
                  <a:pt x="464" y="226"/>
                </a:lnTo>
                <a:lnTo>
                  <a:pt x="432" y="214"/>
                </a:lnTo>
                <a:lnTo>
                  <a:pt x="410" y="192"/>
                </a:lnTo>
                <a:lnTo>
                  <a:pt x="398" y="166"/>
                </a:lnTo>
                <a:lnTo>
                  <a:pt x="392" y="136"/>
                </a:lnTo>
                <a:lnTo>
                  <a:pt x="386" y="98"/>
                </a:lnTo>
                <a:lnTo>
                  <a:pt x="368" y="62"/>
                </a:lnTo>
                <a:lnTo>
                  <a:pt x="344" y="38"/>
                </a:lnTo>
                <a:lnTo>
                  <a:pt x="312" y="12"/>
                </a:lnTo>
                <a:lnTo>
                  <a:pt x="278" y="2"/>
                </a:lnTo>
                <a:lnTo>
                  <a:pt x="252" y="0"/>
                </a:lnTo>
                <a:lnTo>
                  <a:pt x="220" y="2"/>
                </a:lnTo>
                <a:lnTo>
                  <a:pt x="186" y="12"/>
                </a:lnTo>
                <a:lnTo>
                  <a:pt x="160" y="30"/>
                </a:lnTo>
                <a:lnTo>
                  <a:pt x="136" y="56"/>
                </a:lnTo>
                <a:lnTo>
                  <a:pt x="120" y="86"/>
                </a:lnTo>
                <a:lnTo>
                  <a:pt x="110" y="112"/>
                </a:lnTo>
                <a:lnTo>
                  <a:pt x="108" y="144"/>
                </a:lnTo>
                <a:lnTo>
                  <a:pt x="100" y="174"/>
                </a:lnTo>
                <a:lnTo>
                  <a:pt x="88" y="194"/>
                </a:lnTo>
                <a:lnTo>
                  <a:pt x="62" y="218"/>
                </a:lnTo>
                <a:lnTo>
                  <a:pt x="32" y="232"/>
                </a:lnTo>
                <a:lnTo>
                  <a:pt x="0" y="240"/>
                </a:lnTo>
                <a:close/>
              </a:path>
            </a:pathLst>
          </a:custGeom>
          <a:gradFill rotWithShape="1">
            <a:gsLst>
              <a:gs pos="0">
                <a:srgbClr val="EAEAEA">
                  <a:gamma/>
                  <a:shade val="46275"/>
                  <a:invGamma/>
                </a:srgbClr>
              </a:gs>
              <a:gs pos="50000">
                <a:srgbClr val="EAEAEA"/>
              </a:gs>
              <a:gs pos="100000">
                <a:srgbClr val="EAEAEA">
                  <a:gamma/>
                  <a:shade val="46275"/>
                  <a:invGamma/>
                </a:srgbClr>
              </a:gs>
            </a:gsLst>
            <a:lin ang="2700000" scaled="1"/>
          </a:gradFill>
          <a:ln w="6350" cap="flat" cmpd="sng">
            <a:solidFill>
              <a:schemeClr val="tx1"/>
            </a:solidFill>
            <a:prstDash val="solid"/>
            <a:round/>
            <a:headEnd type="none" w="sm" len="sm"/>
            <a:tailEnd type="none" w="sm" len="sm"/>
          </a:ln>
          <a:effectLst/>
        </p:spPr>
        <p:txBody>
          <a:bodyPr/>
          <a:lstStyle/>
          <a:p>
            <a:endParaRPr lang="en-US"/>
          </a:p>
        </p:txBody>
      </p:sp>
      <p:sp>
        <p:nvSpPr>
          <p:cNvPr id="310320" name="Oval 48"/>
          <p:cNvSpPr>
            <a:spLocks noChangeArrowheads="1"/>
          </p:cNvSpPr>
          <p:nvPr/>
        </p:nvSpPr>
        <p:spPr bwMode="auto">
          <a:xfrm>
            <a:off x="6948488" y="2185988"/>
            <a:ext cx="200025" cy="200025"/>
          </a:xfrm>
          <a:prstGeom prst="ellipse">
            <a:avLst/>
          </a:prstGeom>
          <a:solidFill>
            <a:schemeClr val="bg1"/>
          </a:solidFill>
          <a:ln w="9525">
            <a:solidFill>
              <a:schemeClr val="tx1"/>
            </a:solidFill>
            <a:round/>
            <a:headEnd type="none" w="sm" len="sm"/>
            <a:tailEnd type="none" w="sm" len="sm"/>
          </a:ln>
          <a:effectLst/>
        </p:spPr>
        <p:txBody>
          <a:bodyPr wrap="none" anchor="ctr"/>
          <a:lstStyle/>
          <a:p>
            <a:endParaRPr lang="en-US"/>
          </a:p>
        </p:txBody>
      </p:sp>
      <p:grpSp>
        <p:nvGrpSpPr>
          <p:cNvPr id="310321" name="Group 49"/>
          <p:cNvGrpSpPr>
            <a:grpSpLocks/>
          </p:cNvGrpSpPr>
          <p:nvPr/>
        </p:nvGrpSpPr>
        <p:grpSpPr bwMode="auto">
          <a:xfrm>
            <a:off x="6805613" y="2678113"/>
            <a:ext cx="460375" cy="1374775"/>
            <a:chOff x="1394" y="1648"/>
            <a:chExt cx="290" cy="866"/>
          </a:xfrm>
        </p:grpSpPr>
        <p:sp>
          <p:nvSpPr>
            <p:cNvPr id="310322" name="Line 50"/>
            <p:cNvSpPr>
              <a:spLocks noChangeShapeType="1"/>
            </p:cNvSpPr>
            <p:nvPr/>
          </p:nvSpPr>
          <p:spPr bwMode="auto">
            <a:xfrm>
              <a:off x="1394" y="164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3" name="Line 51"/>
            <p:cNvSpPr>
              <a:spLocks noChangeShapeType="1"/>
            </p:cNvSpPr>
            <p:nvPr/>
          </p:nvSpPr>
          <p:spPr bwMode="auto">
            <a:xfrm>
              <a:off x="1394" y="1732"/>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4" name="Line 52"/>
            <p:cNvSpPr>
              <a:spLocks noChangeShapeType="1"/>
            </p:cNvSpPr>
            <p:nvPr/>
          </p:nvSpPr>
          <p:spPr bwMode="auto">
            <a:xfrm>
              <a:off x="1394" y="180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5" name="Line 53"/>
            <p:cNvSpPr>
              <a:spLocks noChangeShapeType="1"/>
            </p:cNvSpPr>
            <p:nvPr/>
          </p:nvSpPr>
          <p:spPr bwMode="auto">
            <a:xfrm>
              <a:off x="1394" y="188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6" name="Line 54"/>
            <p:cNvSpPr>
              <a:spLocks noChangeShapeType="1"/>
            </p:cNvSpPr>
            <p:nvPr/>
          </p:nvSpPr>
          <p:spPr bwMode="auto">
            <a:xfrm>
              <a:off x="1394" y="1964"/>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7" name="Line 55"/>
            <p:cNvSpPr>
              <a:spLocks noChangeShapeType="1"/>
            </p:cNvSpPr>
            <p:nvPr/>
          </p:nvSpPr>
          <p:spPr bwMode="auto">
            <a:xfrm>
              <a:off x="1394" y="2042"/>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8" name="Line 56"/>
            <p:cNvSpPr>
              <a:spLocks noChangeShapeType="1"/>
            </p:cNvSpPr>
            <p:nvPr/>
          </p:nvSpPr>
          <p:spPr bwMode="auto">
            <a:xfrm>
              <a:off x="1394" y="2120"/>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29" name="Line 57"/>
            <p:cNvSpPr>
              <a:spLocks noChangeShapeType="1"/>
            </p:cNvSpPr>
            <p:nvPr/>
          </p:nvSpPr>
          <p:spPr bwMode="auto">
            <a:xfrm>
              <a:off x="1394" y="2204"/>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30" name="Line 58"/>
            <p:cNvSpPr>
              <a:spLocks noChangeShapeType="1"/>
            </p:cNvSpPr>
            <p:nvPr/>
          </p:nvSpPr>
          <p:spPr bwMode="auto">
            <a:xfrm>
              <a:off x="1394" y="227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31" name="Line 59"/>
            <p:cNvSpPr>
              <a:spLocks noChangeShapeType="1"/>
            </p:cNvSpPr>
            <p:nvPr/>
          </p:nvSpPr>
          <p:spPr bwMode="auto">
            <a:xfrm>
              <a:off x="1394" y="2358"/>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32" name="Line 60"/>
            <p:cNvSpPr>
              <a:spLocks noChangeShapeType="1"/>
            </p:cNvSpPr>
            <p:nvPr/>
          </p:nvSpPr>
          <p:spPr bwMode="auto">
            <a:xfrm>
              <a:off x="1394" y="2436"/>
              <a:ext cx="290" cy="0"/>
            </a:xfrm>
            <a:prstGeom prst="line">
              <a:avLst/>
            </a:prstGeom>
            <a:noFill/>
            <a:ln w="9525">
              <a:solidFill>
                <a:schemeClr val="tx1"/>
              </a:solidFill>
              <a:round/>
              <a:headEnd type="none" w="sm" len="sm"/>
              <a:tailEnd type="none" w="sm" len="sm"/>
            </a:ln>
            <a:effectLst/>
          </p:spPr>
          <p:txBody>
            <a:bodyPr/>
            <a:lstStyle/>
            <a:p>
              <a:endParaRPr lang="en-US"/>
            </a:p>
          </p:txBody>
        </p:sp>
        <p:sp>
          <p:nvSpPr>
            <p:cNvPr id="310333" name="Line 61"/>
            <p:cNvSpPr>
              <a:spLocks noChangeShapeType="1"/>
            </p:cNvSpPr>
            <p:nvPr/>
          </p:nvSpPr>
          <p:spPr bwMode="auto">
            <a:xfrm>
              <a:off x="1394" y="2514"/>
              <a:ext cx="290" cy="0"/>
            </a:xfrm>
            <a:prstGeom prst="line">
              <a:avLst/>
            </a:prstGeom>
            <a:noFill/>
            <a:ln w="9525">
              <a:solidFill>
                <a:schemeClr val="tx1"/>
              </a:solidFill>
              <a:round/>
              <a:headEnd type="none" w="sm" len="sm"/>
              <a:tailEnd type="none" w="sm" len="sm"/>
            </a:ln>
            <a:effectLst/>
          </p:spPr>
          <p:txBody>
            <a:bodyPr/>
            <a:lstStyle/>
            <a:p>
              <a:endParaRPr lang="en-US"/>
            </a:p>
          </p:txBody>
        </p:sp>
      </p:grpSp>
      <p:sp>
        <p:nvSpPr>
          <p:cNvPr id="310334" name="Rectangle 62"/>
          <p:cNvSpPr>
            <a:spLocks noChangeArrowheads="1"/>
          </p:cNvSpPr>
          <p:nvPr/>
        </p:nvSpPr>
        <p:spPr bwMode="auto">
          <a:xfrm>
            <a:off x="6932613" y="2620963"/>
            <a:ext cx="209550" cy="1517650"/>
          </a:xfrm>
          <a:prstGeom prst="rect">
            <a:avLst/>
          </a:prstGeom>
          <a:solidFill>
            <a:srgbClr val="333333"/>
          </a:solidFill>
          <a:ln w="3175">
            <a:solidFill>
              <a:schemeClr val="tx1"/>
            </a:solidFill>
            <a:miter lim="800000"/>
            <a:headEnd type="none" w="sm" len="sm"/>
            <a:tailEnd type="none" w="sm" len="sm"/>
          </a:ln>
          <a:effectLst/>
        </p:spPr>
        <p:txBody>
          <a:bodyPr wrap="none" anchor="ctr"/>
          <a:lstStyle/>
          <a:p>
            <a:endParaRPr lang="en-US"/>
          </a:p>
        </p:txBody>
      </p:sp>
      <p:sp>
        <p:nvSpPr>
          <p:cNvPr id="310335" name="AutoShape 63"/>
          <p:cNvSpPr>
            <a:spLocks noChangeArrowheads="1"/>
          </p:cNvSpPr>
          <p:nvPr/>
        </p:nvSpPr>
        <p:spPr bwMode="auto">
          <a:xfrm>
            <a:off x="6884988" y="3794125"/>
            <a:ext cx="314325" cy="141288"/>
          </a:xfrm>
          <a:prstGeom prst="diamond">
            <a:avLst/>
          </a:prstGeom>
          <a:solidFill>
            <a:srgbClr val="C92619"/>
          </a:solidFill>
          <a:ln w="6350">
            <a:solidFill>
              <a:schemeClr val="tx1"/>
            </a:solidFill>
            <a:miter lim="800000"/>
            <a:headEnd type="none" w="sm" len="sm"/>
            <a:tailEnd type="none" w="sm" len="sm"/>
          </a:ln>
          <a:effectLst/>
        </p:spPr>
        <p:txBody>
          <a:bodyPr wrap="none" anchor="ctr"/>
          <a:lstStyle/>
          <a:p>
            <a:endParaRPr lang="en-US"/>
          </a:p>
        </p:txBody>
      </p:sp>
      <p:sp>
        <p:nvSpPr>
          <p:cNvPr id="310336" name="Freeform 64"/>
          <p:cNvSpPr>
            <a:spLocks/>
          </p:cNvSpPr>
          <p:nvPr/>
        </p:nvSpPr>
        <p:spPr bwMode="auto">
          <a:xfrm>
            <a:off x="6897688" y="4433888"/>
            <a:ext cx="254000" cy="1724025"/>
          </a:xfrm>
          <a:custGeom>
            <a:avLst/>
            <a:gdLst/>
            <a:ahLst/>
            <a:cxnLst>
              <a:cxn ang="0">
                <a:pos x="58" y="0"/>
              </a:cxn>
              <a:cxn ang="0">
                <a:pos x="62" y="882"/>
              </a:cxn>
              <a:cxn ang="0">
                <a:pos x="36" y="888"/>
              </a:cxn>
              <a:cxn ang="0">
                <a:pos x="20" y="898"/>
              </a:cxn>
              <a:cxn ang="0">
                <a:pos x="10" y="912"/>
              </a:cxn>
              <a:cxn ang="0">
                <a:pos x="2" y="930"/>
              </a:cxn>
              <a:cxn ang="0">
                <a:pos x="0" y="956"/>
              </a:cxn>
              <a:cxn ang="0">
                <a:pos x="2" y="986"/>
              </a:cxn>
              <a:cxn ang="0">
                <a:pos x="14" y="1010"/>
              </a:cxn>
              <a:cxn ang="0">
                <a:pos x="34" y="1024"/>
              </a:cxn>
              <a:cxn ang="0">
                <a:pos x="62" y="1036"/>
              </a:cxn>
              <a:cxn ang="0">
                <a:pos x="60" y="1070"/>
              </a:cxn>
              <a:cxn ang="0">
                <a:pos x="74" y="1084"/>
              </a:cxn>
              <a:cxn ang="0">
                <a:pos x="86" y="1086"/>
              </a:cxn>
              <a:cxn ang="0">
                <a:pos x="112" y="1078"/>
              </a:cxn>
              <a:cxn ang="0">
                <a:pos x="116" y="1032"/>
              </a:cxn>
              <a:cxn ang="0">
                <a:pos x="136" y="1014"/>
              </a:cxn>
              <a:cxn ang="0">
                <a:pos x="154" y="990"/>
              </a:cxn>
              <a:cxn ang="0">
                <a:pos x="160" y="958"/>
              </a:cxn>
              <a:cxn ang="0">
                <a:pos x="158" y="930"/>
              </a:cxn>
              <a:cxn ang="0">
                <a:pos x="144" y="910"/>
              </a:cxn>
              <a:cxn ang="0">
                <a:pos x="126" y="894"/>
              </a:cxn>
              <a:cxn ang="0">
                <a:pos x="110" y="886"/>
              </a:cxn>
              <a:cxn ang="0">
                <a:pos x="110" y="0"/>
              </a:cxn>
              <a:cxn ang="0">
                <a:pos x="58" y="0"/>
              </a:cxn>
            </a:cxnLst>
            <a:rect l="0" t="0" r="r" b="b"/>
            <a:pathLst>
              <a:path w="160" h="1086">
                <a:moveTo>
                  <a:pt x="58" y="0"/>
                </a:moveTo>
                <a:lnTo>
                  <a:pt x="62" y="882"/>
                </a:lnTo>
                <a:lnTo>
                  <a:pt x="36" y="888"/>
                </a:lnTo>
                <a:lnTo>
                  <a:pt x="20" y="898"/>
                </a:lnTo>
                <a:lnTo>
                  <a:pt x="10" y="912"/>
                </a:lnTo>
                <a:lnTo>
                  <a:pt x="2" y="930"/>
                </a:lnTo>
                <a:lnTo>
                  <a:pt x="0" y="956"/>
                </a:lnTo>
                <a:lnTo>
                  <a:pt x="2" y="986"/>
                </a:lnTo>
                <a:lnTo>
                  <a:pt x="14" y="1010"/>
                </a:lnTo>
                <a:lnTo>
                  <a:pt x="34" y="1024"/>
                </a:lnTo>
                <a:lnTo>
                  <a:pt x="62" y="1036"/>
                </a:lnTo>
                <a:lnTo>
                  <a:pt x="60" y="1070"/>
                </a:lnTo>
                <a:lnTo>
                  <a:pt x="74" y="1084"/>
                </a:lnTo>
                <a:lnTo>
                  <a:pt x="86" y="1086"/>
                </a:lnTo>
                <a:lnTo>
                  <a:pt x="112" y="1078"/>
                </a:lnTo>
                <a:lnTo>
                  <a:pt x="116" y="1032"/>
                </a:lnTo>
                <a:lnTo>
                  <a:pt x="136" y="1014"/>
                </a:lnTo>
                <a:lnTo>
                  <a:pt x="154" y="990"/>
                </a:lnTo>
                <a:lnTo>
                  <a:pt x="160" y="958"/>
                </a:lnTo>
                <a:lnTo>
                  <a:pt x="158" y="930"/>
                </a:lnTo>
                <a:lnTo>
                  <a:pt x="144" y="910"/>
                </a:lnTo>
                <a:lnTo>
                  <a:pt x="126" y="894"/>
                </a:lnTo>
                <a:lnTo>
                  <a:pt x="110" y="886"/>
                </a:lnTo>
                <a:lnTo>
                  <a:pt x="110" y="0"/>
                </a:lnTo>
                <a:lnTo>
                  <a:pt x="58" y="0"/>
                </a:lnTo>
                <a:close/>
              </a:path>
            </a:pathLst>
          </a:custGeom>
          <a:solidFill>
            <a:srgbClr val="DDDDDD"/>
          </a:solidFill>
          <a:ln w="6350" cap="flat" cmpd="sng">
            <a:solidFill>
              <a:schemeClr val="tx1"/>
            </a:solidFill>
            <a:prstDash val="solid"/>
            <a:round/>
            <a:headEnd type="none" w="sm" len="sm"/>
            <a:tailEnd type="none" w="sm" len="sm"/>
          </a:ln>
          <a:effectLst/>
        </p:spPr>
        <p:txBody>
          <a:bodyPr/>
          <a:lstStyle/>
          <a:p>
            <a:endParaRPr lang="en-US"/>
          </a:p>
        </p:txBody>
      </p:sp>
      <p:sp>
        <p:nvSpPr>
          <p:cNvPr id="310341" name="Freeform 69"/>
          <p:cNvSpPr>
            <a:spLocks/>
          </p:cNvSpPr>
          <p:nvPr/>
        </p:nvSpPr>
        <p:spPr bwMode="auto">
          <a:xfrm>
            <a:off x="6043613" y="3481388"/>
            <a:ext cx="728662" cy="2395537"/>
          </a:xfrm>
          <a:custGeom>
            <a:avLst/>
            <a:gdLst/>
            <a:ahLst/>
            <a:cxnLst>
              <a:cxn ang="0">
                <a:pos x="0" y="0"/>
              </a:cxn>
              <a:cxn ang="0">
                <a:pos x="195" y="0"/>
              </a:cxn>
              <a:cxn ang="0">
                <a:pos x="459" y="1509"/>
              </a:cxn>
            </a:cxnLst>
            <a:rect l="0" t="0" r="r" b="b"/>
            <a:pathLst>
              <a:path w="459" h="1509">
                <a:moveTo>
                  <a:pt x="0" y="0"/>
                </a:moveTo>
                <a:lnTo>
                  <a:pt x="195" y="0"/>
                </a:lnTo>
                <a:lnTo>
                  <a:pt x="459" y="1509"/>
                </a:lnTo>
              </a:path>
            </a:pathLst>
          </a:custGeom>
          <a:noFill/>
          <a:ln w="15875" cap="flat" cmpd="sng">
            <a:solidFill>
              <a:schemeClr val="tx1"/>
            </a:solidFill>
            <a:prstDash val="solid"/>
            <a:round/>
            <a:headEnd type="none" w="sm" len="sm"/>
            <a:tailEnd type="none" w="sm" len="sm"/>
          </a:ln>
          <a:effectLst/>
        </p:spPr>
        <p:txBody>
          <a:bodyPr/>
          <a:lstStyle/>
          <a:p>
            <a:endParaRPr lang="en-US"/>
          </a:p>
        </p:txBody>
      </p:sp>
      <p:sp>
        <p:nvSpPr>
          <p:cNvPr id="310342" name="Freeform 70"/>
          <p:cNvSpPr>
            <a:spLocks/>
          </p:cNvSpPr>
          <p:nvPr/>
        </p:nvSpPr>
        <p:spPr bwMode="auto">
          <a:xfrm>
            <a:off x="2809875" y="3457575"/>
            <a:ext cx="785813" cy="1762125"/>
          </a:xfrm>
          <a:custGeom>
            <a:avLst/>
            <a:gdLst/>
            <a:ahLst/>
            <a:cxnLst>
              <a:cxn ang="0">
                <a:pos x="495" y="0"/>
              </a:cxn>
              <a:cxn ang="0">
                <a:pos x="288" y="0"/>
              </a:cxn>
              <a:cxn ang="0">
                <a:pos x="0" y="1110"/>
              </a:cxn>
            </a:cxnLst>
            <a:rect l="0" t="0" r="r" b="b"/>
            <a:pathLst>
              <a:path w="495" h="1110">
                <a:moveTo>
                  <a:pt x="495" y="0"/>
                </a:moveTo>
                <a:lnTo>
                  <a:pt x="288" y="0"/>
                </a:lnTo>
                <a:lnTo>
                  <a:pt x="0" y="1110"/>
                </a:lnTo>
              </a:path>
            </a:pathLst>
          </a:custGeom>
          <a:noFill/>
          <a:ln w="15875" cap="flat" cmpd="sng">
            <a:solidFill>
              <a:schemeClr val="tx1"/>
            </a:solidFill>
            <a:prstDash val="solid"/>
            <a:round/>
            <a:headEnd type="none" w="sm" len="sm"/>
            <a:tailEnd type="none" w="sm" len="sm"/>
          </a:ln>
          <a:effectLst/>
        </p:spPr>
        <p:txBody>
          <a:bodyPr/>
          <a:lstStyle/>
          <a:p>
            <a:endParaRPr lang="en-US"/>
          </a:p>
        </p:txBody>
      </p:sp>
      <p:sp>
        <p:nvSpPr>
          <p:cNvPr id="310343" name="Oval 71"/>
          <p:cNvSpPr>
            <a:spLocks noChangeArrowheads="1"/>
          </p:cNvSpPr>
          <p:nvPr/>
        </p:nvSpPr>
        <p:spPr bwMode="auto">
          <a:xfrm>
            <a:off x="6965950" y="5908675"/>
            <a:ext cx="101600" cy="119063"/>
          </a:xfrm>
          <a:prstGeom prst="ellipse">
            <a:avLst/>
          </a:prstGeom>
          <a:solidFill>
            <a:schemeClr val="bg1"/>
          </a:solidFill>
          <a:ln w="6350">
            <a:solidFill>
              <a:schemeClr val="tx1"/>
            </a:solidFill>
            <a:round/>
            <a:headEnd type="none" w="sm" len="sm"/>
            <a:tailEnd type="none" w="sm" len="sm"/>
          </a:ln>
          <a:effectLst/>
        </p:spPr>
        <p:txBody>
          <a:bodyPr wrap="none" anchor="ctr"/>
          <a:lstStyle/>
          <a:p>
            <a:endParaRPr lang="en-US"/>
          </a:p>
        </p:txBody>
      </p:sp>
      <p:sp>
        <p:nvSpPr>
          <p:cNvPr id="310345" name="Freeform 73"/>
          <p:cNvSpPr>
            <a:spLocks/>
          </p:cNvSpPr>
          <p:nvPr/>
        </p:nvSpPr>
        <p:spPr bwMode="auto">
          <a:xfrm>
            <a:off x="6946900" y="5827713"/>
            <a:ext cx="123825" cy="173037"/>
          </a:xfrm>
          <a:custGeom>
            <a:avLst/>
            <a:gdLst/>
            <a:ahLst/>
            <a:cxnLst>
              <a:cxn ang="0">
                <a:pos x="64" y="61"/>
              </a:cxn>
              <a:cxn ang="0">
                <a:pos x="48" y="57"/>
              </a:cxn>
              <a:cxn ang="0">
                <a:pos x="39" y="48"/>
              </a:cxn>
              <a:cxn ang="0">
                <a:pos x="33" y="37"/>
              </a:cxn>
              <a:cxn ang="0">
                <a:pos x="33" y="24"/>
              </a:cxn>
              <a:cxn ang="0">
                <a:pos x="34" y="6"/>
              </a:cxn>
              <a:cxn ang="0">
                <a:pos x="7" y="0"/>
              </a:cxn>
              <a:cxn ang="0">
                <a:pos x="0" y="21"/>
              </a:cxn>
              <a:cxn ang="0">
                <a:pos x="1" y="40"/>
              </a:cxn>
              <a:cxn ang="0">
                <a:pos x="6" y="61"/>
              </a:cxn>
              <a:cxn ang="0">
                <a:pos x="16" y="82"/>
              </a:cxn>
              <a:cxn ang="0">
                <a:pos x="33" y="100"/>
              </a:cxn>
              <a:cxn ang="0">
                <a:pos x="46" y="106"/>
              </a:cxn>
              <a:cxn ang="0">
                <a:pos x="58" y="109"/>
              </a:cxn>
              <a:cxn ang="0">
                <a:pos x="73" y="102"/>
              </a:cxn>
              <a:cxn ang="0">
                <a:pos x="78" y="90"/>
              </a:cxn>
              <a:cxn ang="0">
                <a:pos x="78" y="78"/>
              </a:cxn>
              <a:cxn ang="0">
                <a:pos x="64" y="61"/>
              </a:cxn>
            </a:cxnLst>
            <a:rect l="0" t="0" r="r" b="b"/>
            <a:pathLst>
              <a:path w="78" h="109">
                <a:moveTo>
                  <a:pt x="64" y="61"/>
                </a:moveTo>
                <a:lnTo>
                  <a:pt x="48" y="57"/>
                </a:lnTo>
                <a:lnTo>
                  <a:pt x="39" y="48"/>
                </a:lnTo>
                <a:lnTo>
                  <a:pt x="33" y="37"/>
                </a:lnTo>
                <a:lnTo>
                  <a:pt x="33" y="24"/>
                </a:lnTo>
                <a:lnTo>
                  <a:pt x="34" y="6"/>
                </a:lnTo>
                <a:lnTo>
                  <a:pt x="7" y="0"/>
                </a:lnTo>
                <a:lnTo>
                  <a:pt x="0" y="21"/>
                </a:lnTo>
                <a:lnTo>
                  <a:pt x="1" y="40"/>
                </a:lnTo>
                <a:lnTo>
                  <a:pt x="6" y="61"/>
                </a:lnTo>
                <a:lnTo>
                  <a:pt x="16" y="82"/>
                </a:lnTo>
                <a:lnTo>
                  <a:pt x="33" y="100"/>
                </a:lnTo>
                <a:lnTo>
                  <a:pt x="46" y="106"/>
                </a:lnTo>
                <a:lnTo>
                  <a:pt x="58" y="109"/>
                </a:lnTo>
                <a:lnTo>
                  <a:pt x="73" y="102"/>
                </a:lnTo>
                <a:lnTo>
                  <a:pt x="78" y="90"/>
                </a:lnTo>
                <a:lnTo>
                  <a:pt x="78" y="78"/>
                </a:lnTo>
                <a:lnTo>
                  <a:pt x="64" y="61"/>
                </a:lnTo>
                <a:close/>
              </a:path>
            </a:pathLst>
          </a:custGeom>
          <a:solidFill>
            <a:srgbClr val="DDDDDD"/>
          </a:solidFill>
          <a:ln w="6350" cap="flat" cmpd="sng">
            <a:solidFill>
              <a:schemeClr val="tx1"/>
            </a:solidFill>
            <a:prstDash val="solid"/>
            <a:round/>
            <a:headEnd type="none" w="sm" len="sm"/>
            <a:tailEnd type="none" w="sm" len="sm"/>
          </a:ln>
          <a:effectLst/>
        </p:spPr>
        <p:txBody>
          <a:bodyPr/>
          <a:lstStyle/>
          <a:p>
            <a:endParaRPr lang="en-US"/>
          </a:p>
        </p:txBody>
      </p:sp>
      <p:sp>
        <p:nvSpPr>
          <p:cNvPr id="310346" name="Oval 74"/>
          <p:cNvSpPr>
            <a:spLocks noChangeArrowheads="1"/>
          </p:cNvSpPr>
          <p:nvPr/>
        </p:nvSpPr>
        <p:spPr bwMode="auto">
          <a:xfrm>
            <a:off x="2403475" y="5083175"/>
            <a:ext cx="101600" cy="119063"/>
          </a:xfrm>
          <a:prstGeom prst="ellipse">
            <a:avLst/>
          </a:prstGeom>
          <a:solidFill>
            <a:schemeClr val="bg1"/>
          </a:solidFill>
          <a:ln w="6350">
            <a:solidFill>
              <a:schemeClr val="tx1"/>
            </a:solidFill>
            <a:round/>
            <a:headEnd type="none" w="sm" len="sm"/>
            <a:tailEnd type="none" w="sm" len="sm"/>
          </a:ln>
          <a:effectLst/>
        </p:spPr>
        <p:txBody>
          <a:bodyPr wrap="none" anchor="ctr"/>
          <a:lstStyle/>
          <a:p>
            <a:endParaRPr lang="en-US"/>
          </a:p>
        </p:txBody>
      </p:sp>
      <p:sp>
        <p:nvSpPr>
          <p:cNvPr id="310313" name="Freeform 41"/>
          <p:cNvSpPr>
            <a:spLocks/>
          </p:cNvSpPr>
          <p:nvPr/>
        </p:nvSpPr>
        <p:spPr bwMode="auto">
          <a:xfrm>
            <a:off x="2406650" y="5064125"/>
            <a:ext cx="142875" cy="136525"/>
          </a:xfrm>
          <a:custGeom>
            <a:avLst/>
            <a:gdLst/>
            <a:ahLst/>
            <a:cxnLst>
              <a:cxn ang="0">
                <a:pos x="4" y="32"/>
              </a:cxn>
              <a:cxn ang="0">
                <a:pos x="30" y="36"/>
              </a:cxn>
              <a:cxn ang="0">
                <a:pos x="40" y="30"/>
              </a:cxn>
              <a:cxn ang="0">
                <a:pos x="44" y="18"/>
              </a:cxn>
              <a:cxn ang="0">
                <a:pos x="48" y="0"/>
              </a:cxn>
              <a:cxn ang="0">
                <a:pos x="68" y="0"/>
              </a:cxn>
              <a:cxn ang="0">
                <a:pos x="86" y="18"/>
              </a:cxn>
              <a:cxn ang="0">
                <a:pos x="90" y="42"/>
              </a:cxn>
              <a:cxn ang="0">
                <a:pos x="86" y="62"/>
              </a:cxn>
              <a:cxn ang="0">
                <a:pos x="78" y="78"/>
              </a:cxn>
              <a:cxn ang="0">
                <a:pos x="66" y="84"/>
              </a:cxn>
              <a:cxn ang="0">
                <a:pos x="48" y="84"/>
              </a:cxn>
              <a:cxn ang="0">
                <a:pos x="24" y="86"/>
              </a:cxn>
              <a:cxn ang="0">
                <a:pos x="10" y="76"/>
              </a:cxn>
              <a:cxn ang="0">
                <a:pos x="2" y="64"/>
              </a:cxn>
              <a:cxn ang="0">
                <a:pos x="0" y="52"/>
              </a:cxn>
              <a:cxn ang="0">
                <a:pos x="4" y="32"/>
              </a:cxn>
            </a:cxnLst>
            <a:rect l="0" t="0" r="r" b="b"/>
            <a:pathLst>
              <a:path w="90" h="86">
                <a:moveTo>
                  <a:pt x="4" y="32"/>
                </a:moveTo>
                <a:lnTo>
                  <a:pt x="30" y="36"/>
                </a:lnTo>
                <a:lnTo>
                  <a:pt x="40" y="30"/>
                </a:lnTo>
                <a:lnTo>
                  <a:pt x="44" y="18"/>
                </a:lnTo>
                <a:lnTo>
                  <a:pt x="48" y="0"/>
                </a:lnTo>
                <a:lnTo>
                  <a:pt x="68" y="0"/>
                </a:lnTo>
                <a:lnTo>
                  <a:pt x="86" y="18"/>
                </a:lnTo>
                <a:lnTo>
                  <a:pt x="90" y="42"/>
                </a:lnTo>
                <a:lnTo>
                  <a:pt x="86" y="62"/>
                </a:lnTo>
                <a:lnTo>
                  <a:pt x="78" y="78"/>
                </a:lnTo>
                <a:lnTo>
                  <a:pt x="66" y="84"/>
                </a:lnTo>
                <a:lnTo>
                  <a:pt x="48" y="84"/>
                </a:lnTo>
                <a:lnTo>
                  <a:pt x="24" y="86"/>
                </a:lnTo>
                <a:lnTo>
                  <a:pt x="10" y="76"/>
                </a:lnTo>
                <a:lnTo>
                  <a:pt x="2" y="64"/>
                </a:lnTo>
                <a:lnTo>
                  <a:pt x="0" y="52"/>
                </a:lnTo>
                <a:lnTo>
                  <a:pt x="4" y="32"/>
                </a:lnTo>
                <a:close/>
              </a:path>
            </a:pathLst>
          </a:custGeom>
          <a:solidFill>
            <a:srgbClr val="EAEAEA"/>
          </a:solidFill>
          <a:ln w="6350" cap="flat" cmpd="sng">
            <a:solidFill>
              <a:schemeClr val="tx1"/>
            </a:solidFill>
            <a:prstDash val="solid"/>
            <a:round/>
            <a:headEnd type="none" w="sm" len="sm"/>
            <a:tailEnd type="none" w="sm" len="sm"/>
          </a:ln>
          <a:effectLst/>
        </p:spPr>
        <p:txBody>
          <a:bodyPr/>
          <a:lstStyle/>
          <a:p>
            <a:endParaRPr lang="en-US"/>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028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028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102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102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10347"/>
                                        </p:tgtEl>
                                        <p:attrNameLst>
                                          <p:attrName>style.visibility</p:attrName>
                                        </p:attrNameLst>
                                      </p:cBhvr>
                                      <p:to>
                                        <p:strVal val="visible"/>
                                      </p:to>
                                    </p:set>
                                    <p:animEffect transition="in" filter="fade">
                                      <p:cBhvr>
                                        <p:cTn id="19" dur="2000"/>
                                        <p:tgtEl>
                                          <p:spTgt spid="31034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childTnLst>
                                    <p:set>
                                      <p:cBhvr>
                                        <p:cTn id="23" dur="1" fill="hold">
                                          <p:stCondLst>
                                            <p:cond delay="0"/>
                                          </p:stCondLst>
                                        </p:cTn>
                                        <p:tgtEl>
                                          <p:spTgt spid="310283"/>
                                        </p:tgtEl>
                                        <p:attrNameLst>
                                          <p:attrName>style.visibility</p:attrName>
                                        </p:attrNameLst>
                                      </p:cBhvr>
                                      <p:to>
                                        <p:strVal val="visible"/>
                                      </p:to>
                                    </p:set>
                                    <p:animEffect transition="in" filter="dissolve">
                                      <p:cBhvr>
                                        <p:cTn id="24" dur="500"/>
                                        <p:tgtEl>
                                          <p:spTgt spid="310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3" grpId="1"/>
      <p:bldP spid="310284" grpId="0" autoUpdateAnimBg="0"/>
      <p:bldP spid="310285" grpId="0" autoUpdateAnimBg="0"/>
      <p:bldP spid="310286" grpId="0" autoUpdateAnimBg="0"/>
      <p:bldP spid="31028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533400"/>
            <a:ext cx="7772400" cy="1143000"/>
          </a:xfrm>
        </p:spPr>
        <p:txBody>
          <a:bodyPr/>
          <a:lstStyle/>
          <a:p>
            <a:r>
              <a:rPr lang="en-US">
                <a:latin typeface="Arial" charset="0"/>
              </a:rPr>
              <a:t>Consider Equal Masses</a:t>
            </a:r>
          </a:p>
        </p:txBody>
      </p:sp>
      <p:pic>
        <p:nvPicPr>
          <p:cNvPr id="177155" name="Picture 3" descr="Ways to view density II"/>
          <p:cNvPicPr>
            <a:picLocks noChangeAspect="1" noChangeArrowheads="1"/>
          </p:cNvPicPr>
          <p:nvPr/>
        </p:nvPicPr>
        <p:blipFill>
          <a:blip r:embed="rId3" cstate="print">
            <a:lum bright="8000" contrast="8000"/>
          </a:blip>
          <a:srcRect l="2197" t="4280"/>
          <a:stretch>
            <a:fillRect/>
          </a:stretch>
        </p:blipFill>
        <p:spPr bwMode="auto">
          <a:xfrm>
            <a:off x="1371600" y="1752600"/>
            <a:ext cx="6781800" cy="5111750"/>
          </a:xfrm>
          <a:prstGeom prst="rect">
            <a:avLst/>
          </a:prstGeom>
          <a:noFill/>
        </p:spPr>
      </p:pic>
      <p:sp>
        <p:nvSpPr>
          <p:cNvPr id="177156" name="Rectangle 4"/>
          <p:cNvSpPr>
            <a:spLocks noChangeArrowheads="1"/>
          </p:cNvSpPr>
          <p:nvPr/>
        </p:nvSpPr>
        <p:spPr bwMode="auto">
          <a:xfrm>
            <a:off x="1295400" y="1600200"/>
            <a:ext cx="533400" cy="457200"/>
          </a:xfrm>
          <a:prstGeom prst="rect">
            <a:avLst/>
          </a:prstGeom>
          <a:solidFill>
            <a:schemeClr val="bg1"/>
          </a:solidFill>
          <a:ln w="9525">
            <a:noFill/>
            <a:miter lim="800000"/>
            <a:headEnd/>
            <a:tailEnd/>
          </a:ln>
          <a:effectLst/>
        </p:spPr>
        <p:txBody>
          <a:bodyPr wrap="none" anchor="ctr"/>
          <a:lstStyle/>
          <a:p>
            <a:endParaRPr lang="en-US"/>
          </a:p>
        </p:txBody>
      </p:sp>
      <p:sp>
        <p:nvSpPr>
          <p:cNvPr id="177157" name="Text Box 5"/>
          <p:cNvSpPr txBox="1">
            <a:spLocks noChangeArrowheads="1"/>
          </p:cNvSpPr>
          <p:nvPr/>
        </p:nvSpPr>
        <p:spPr bwMode="auto">
          <a:xfrm>
            <a:off x="441325" y="1563688"/>
            <a:ext cx="184150" cy="457200"/>
          </a:xfrm>
          <a:prstGeom prst="rect">
            <a:avLst/>
          </a:prstGeom>
          <a:noFill/>
          <a:ln w="9525">
            <a:noFill/>
            <a:miter lim="800000"/>
            <a:headEnd/>
            <a:tailEnd/>
          </a:ln>
          <a:effectLst/>
        </p:spPr>
        <p:txBody>
          <a:bodyPr wrap="none">
            <a:spAutoFit/>
          </a:bodyPr>
          <a:lstStyle/>
          <a:p>
            <a:pPr eaLnBrk="1" hangingPunct="1"/>
            <a:endParaRPr lang="en-US" sz="2400" b="0"/>
          </a:p>
        </p:txBody>
      </p:sp>
      <p:sp>
        <p:nvSpPr>
          <p:cNvPr id="177158" name="Rectangle 6"/>
          <p:cNvSpPr>
            <a:spLocks noChangeArrowheads="1"/>
          </p:cNvSpPr>
          <p:nvPr/>
        </p:nvSpPr>
        <p:spPr bwMode="auto">
          <a:xfrm>
            <a:off x="3733800" y="1676400"/>
            <a:ext cx="2743200" cy="1905000"/>
          </a:xfrm>
          <a:prstGeom prst="rect">
            <a:avLst/>
          </a:prstGeom>
          <a:solidFill>
            <a:schemeClr val="bg1"/>
          </a:solidFill>
          <a:ln w="9525">
            <a:noFill/>
            <a:miter lim="800000"/>
            <a:headEnd/>
            <a:tailEnd/>
          </a:ln>
          <a:effectLst/>
        </p:spPr>
        <p:txBody>
          <a:bodyPr wrap="none" anchor="ctr"/>
          <a:lstStyle/>
          <a:p>
            <a:pPr eaLnBrk="1" hangingPunct="1"/>
            <a:r>
              <a:rPr lang="en-US"/>
              <a:t>Equal masses…</a:t>
            </a:r>
          </a:p>
          <a:p>
            <a:pPr eaLnBrk="1" hangingPunct="1"/>
            <a:r>
              <a:rPr lang="en-US"/>
              <a:t>…but </a:t>
            </a:r>
            <a:r>
              <a:rPr lang="en-US" i="1"/>
              <a:t>unequal </a:t>
            </a:r>
            <a:r>
              <a:rPr lang="en-US"/>
              <a:t>volumes.</a:t>
            </a:r>
            <a:endParaRPr lang="en-US" sz="800"/>
          </a:p>
          <a:p>
            <a:pPr eaLnBrk="1" hangingPunct="1"/>
            <a:endParaRPr lang="en-US" sz="800"/>
          </a:p>
          <a:p>
            <a:pPr eaLnBrk="1" hangingPunct="1"/>
            <a:r>
              <a:rPr lang="en-US"/>
              <a:t>The object with the</a:t>
            </a:r>
          </a:p>
          <a:p>
            <a:pPr eaLnBrk="1" hangingPunct="1"/>
            <a:r>
              <a:rPr lang="en-US"/>
              <a:t>   larger volume</a:t>
            </a:r>
          </a:p>
          <a:p>
            <a:pPr eaLnBrk="1" hangingPunct="1"/>
            <a:r>
              <a:rPr lang="en-US"/>
              <a:t>  (aluminum cube) has </a:t>
            </a:r>
          </a:p>
          <a:p>
            <a:pPr eaLnBrk="1" hangingPunct="1"/>
            <a:r>
              <a:rPr lang="en-US"/>
              <a:t>  the smaller density.</a:t>
            </a:r>
          </a:p>
        </p:txBody>
      </p:sp>
      <p:sp>
        <p:nvSpPr>
          <p:cNvPr id="177159" name="Rectangle 7"/>
          <p:cNvSpPr>
            <a:spLocks noChangeArrowheads="1"/>
          </p:cNvSpPr>
          <p:nvPr/>
        </p:nvSpPr>
        <p:spPr bwMode="auto">
          <a:xfrm>
            <a:off x="2057400" y="1828800"/>
            <a:ext cx="1676400" cy="1143000"/>
          </a:xfrm>
          <a:prstGeom prst="rect">
            <a:avLst/>
          </a:prstGeom>
          <a:solidFill>
            <a:schemeClr val="bg1"/>
          </a:solidFill>
          <a:ln w="9525">
            <a:noFill/>
            <a:miter lim="800000"/>
            <a:headEnd/>
            <a:tailEnd/>
          </a:ln>
          <a:effectLst/>
        </p:spPr>
        <p:txBody>
          <a:bodyPr wrap="none" anchor="ctr"/>
          <a:lstStyle/>
          <a:p>
            <a:pPr eaLnBrk="1" hangingPunct="1"/>
            <a:endParaRPr lang="en-US"/>
          </a:p>
          <a:p>
            <a:pPr eaLnBrk="1" hangingPunct="1"/>
            <a:endParaRPr lang="en-US"/>
          </a:p>
          <a:p>
            <a:pPr eaLnBrk="1" hangingPunct="1"/>
            <a:endParaRPr lang="en-US"/>
          </a:p>
          <a:p>
            <a:pPr eaLnBrk="1" hangingPunct="1"/>
            <a:r>
              <a:rPr lang="en-US"/>
              <a:t>aluminum</a:t>
            </a:r>
          </a:p>
        </p:txBody>
      </p:sp>
      <p:sp>
        <p:nvSpPr>
          <p:cNvPr id="177160" name="Rectangle 8"/>
          <p:cNvSpPr>
            <a:spLocks noChangeArrowheads="1"/>
          </p:cNvSpPr>
          <p:nvPr/>
        </p:nvSpPr>
        <p:spPr bwMode="auto">
          <a:xfrm>
            <a:off x="6477000" y="1752600"/>
            <a:ext cx="762000" cy="1752600"/>
          </a:xfrm>
          <a:prstGeom prst="rect">
            <a:avLst/>
          </a:prstGeom>
          <a:solidFill>
            <a:schemeClr val="bg1"/>
          </a:solidFill>
          <a:ln w="9525">
            <a:noFill/>
            <a:miter lim="800000"/>
            <a:headEnd/>
            <a:tailEnd/>
          </a:ln>
          <a:effectLst/>
        </p:spPr>
        <p:txBody>
          <a:bodyPr wrap="none" anchor="ctr"/>
          <a:lstStyle/>
          <a:p>
            <a:pPr algn="ctr" eaLnBrk="1" hangingPunct="1"/>
            <a:endParaRPr lang="en-US"/>
          </a:p>
          <a:p>
            <a:pPr algn="ctr" eaLnBrk="1" hangingPunct="1"/>
            <a:endParaRPr lang="en-US"/>
          </a:p>
          <a:p>
            <a:pPr algn="ctr" eaLnBrk="1" hangingPunct="1"/>
            <a:endParaRPr lang="en-US"/>
          </a:p>
          <a:p>
            <a:pPr algn="ctr" eaLnBrk="1" hangingPunct="1"/>
            <a:endParaRPr lang="en-US"/>
          </a:p>
          <a:p>
            <a:pPr algn="ctr" eaLnBrk="1" hangingPunct="1"/>
            <a:endParaRPr lang="en-US"/>
          </a:p>
          <a:p>
            <a:pPr algn="ctr" eaLnBrk="1" hangingPunct="1"/>
            <a:r>
              <a:rPr lang="en-US"/>
              <a:t>  gold</a:t>
            </a:r>
          </a:p>
        </p:txBody>
      </p:sp>
      <p:sp>
        <p:nvSpPr>
          <p:cNvPr id="177161" name="Line 9"/>
          <p:cNvSpPr>
            <a:spLocks noChangeShapeType="1"/>
          </p:cNvSpPr>
          <p:nvPr/>
        </p:nvSpPr>
        <p:spPr bwMode="auto">
          <a:xfrm flipH="1">
            <a:off x="2590800" y="1905000"/>
            <a:ext cx="990600" cy="0"/>
          </a:xfrm>
          <a:prstGeom prst="line">
            <a:avLst/>
          </a:prstGeom>
          <a:noFill/>
          <a:ln w="28575">
            <a:solidFill>
              <a:schemeClr val="tx1"/>
            </a:solidFill>
            <a:miter lim="800000"/>
            <a:headEnd/>
            <a:tailEnd/>
          </a:ln>
          <a:effectLst/>
        </p:spPr>
        <p:txBody>
          <a:bodyPr wrap="none"/>
          <a:lstStyle/>
          <a:p>
            <a:endParaRPr lang="en-US"/>
          </a:p>
        </p:txBody>
      </p:sp>
      <p:sp>
        <p:nvSpPr>
          <p:cNvPr id="177162" name="Line 10"/>
          <p:cNvSpPr>
            <a:spLocks noChangeShapeType="1"/>
          </p:cNvSpPr>
          <p:nvPr/>
        </p:nvSpPr>
        <p:spPr bwMode="auto">
          <a:xfrm>
            <a:off x="2590800" y="1905000"/>
            <a:ext cx="0" cy="762000"/>
          </a:xfrm>
          <a:prstGeom prst="line">
            <a:avLst/>
          </a:prstGeom>
          <a:noFill/>
          <a:ln w="28575">
            <a:solidFill>
              <a:schemeClr val="tx1"/>
            </a:solidFill>
            <a:miter lim="800000"/>
            <a:headEnd/>
            <a:tailEnd type="triangle" w="med" len="med"/>
          </a:ln>
          <a:effectLst/>
        </p:spPr>
        <p:txBody>
          <a:bodyPr wrap="none"/>
          <a:lstStyle/>
          <a:p>
            <a:endParaRPr lang="en-US"/>
          </a:p>
        </p:txBody>
      </p:sp>
      <p:sp>
        <p:nvSpPr>
          <p:cNvPr id="177163" name="Line 11"/>
          <p:cNvSpPr>
            <a:spLocks noChangeShapeType="1"/>
          </p:cNvSpPr>
          <p:nvPr/>
        </p:nvSpPr>
        <p:spPr bwMode="auto">
          <a:xfrm>
            <a:off x="5715000" y="1905000"/>
            <a:ext cx="1219200" cy="0"/>
          </a:xfrm>
          <a:prstGeom prst="line">
            <a:avLst/>
          </a:prstGeom>
          <a:noFill/>
          <a:ln w="28575">
            <a:solidFill>
              <a:schemeClr val="tx1"/>
            </a:solidFill>
            <a:miter lim="800000"/>
            <a:headEnd/>
            <a:tailEnd/>
          </a:ln>
          <a:effectLst/>
        </p:spPr>
        <p:txBody>
          <a:bodyPr wrap="none"/>
          <a:lstStyle/>
          <a:p>
            <a:endParaRPr lang="en-US"/>
          </a:p>
        </p:txBody>
      </p:sp>
      <p:sp>
        <p:nvSpPr>
          <p:cNvPr id="177164" name="Line 12"/>
          <p:cNvSpPr>
            <a:spLocks noChangeShapeType="1"/>
          </p:cNvSpPr>
          <p:nvPr/>
        </p:nvSpPr>
        <p:spPr bwMode="auto">
          <a:xfrm>
            <a:off x="6934200" y="1905000"/>
            <a:ext cx="0" cy="1219200"/>
          </a:xfrm>
          <a:prstGeom prst="line">
            <a:avLst/>
          </a:prstGeom>
          <a:noFill/>
          <a:ln w="28575">
            <a:solidFill>
              <a:schemeClr val="tx1"/>
            </a:solidFill>
            <a:miter lim="800000"/>
            <a:headEnd/>
            <a:tailEnd type="triangle" w="med" len="med"/>
          </a:ln>
          <a:effectLst/>
        </p:spPr>
        <p:txBody>
          <a:bodyPr wrap="none"/>
          <a:lstStyle/>
          <a:p>
            <a:endParaRPr lang="en-US"/>
          </a:p>
        </p:txBody>
      </p:sp>
      <p:sp>
        <p:nvSpPr>
          <p:cNvPr id="177165" name="Rectangle 13"/>
          <p:cNvSpPr>
            <a:spLocks noChangeArrowheads="1"/>
          </p:cNvSpPr>
          <p:nvPr/>
        </p:nvSpPr>
        <p:spPr bwMode="auto">
          <a:xfrm>
            <a:off x="76200" y="6553200"/>
            <a:ext cx="3916363" cy="214313"/>
          </a:xfrm>
          <a:prstGeom prst="rect">
            <a:avLst/>
          </a:prstGeom>
          <a:noFill/>
          <a:ln w="9525">
            <a:noFill/>
            <a:miter lim="800000"/>
            <a:headEnd/>
            <a:tailEnd/>
          </a:ln>
          <a:effectLst/>
        </p:spPr>
        <p:txBody>
          <a:bodyPr wrap="none">
            <a:spAutoFit/>
          </a:bodyPr>
          <a:lstStyle/>
          <a:p>
            <a:pPr eaLnBrk="1" hangingPunct="1"/>
            <a:r>
              <a:rPr lang="en-US" sz="800" b="0"/>
              <a:t>Dorin, Demmin, Gabel, </a:t>
            </a:r>
            <a:r>
              <a:rPr lang="en-US" sz="800" b="0" u="sng"/>
              <a:t>Chemistry The Study of Matter </a:t>
            </a:r>
            <a:r>
              <a:rPr lang="en-US" sz="800" b="0"/>
              <a:t> , 3</a:t>
            </a:r>
            <a:r>
              <a:rPr lang="en-US" sz="800" b="0" baseline="30000"/>
              <a:t>rd</a:t>
            </a:r>
            <a:r>
              <a:rPr lang="en-US" sz="800" b="0"/>
              <a:t> Edition, 1990, page 71</a:t>
            </a:r>
          </a:p>
        </p:txBody>
      </p:sp>
      <p:sp>
        <p:nvSpPr>
          <p:cNvPr id="177166" name="AutoShape 14">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2000"/>
                                  </p:stCondLst>
                                  <p:childTnLst>
                                    <p:set>
                                      <p:cBhvr>
                                        <p:cTn id="6" dur="1" fill="hold">
                                          <p:stCondLst>
                                            <p:cond delay="0"/>
                                          </p:stCondLst>
                                        </p:cTn>
                                        <p:tgtEl>
                                          <p:spTgt spid="177155"/>
                                        </p:tgtEl>
                                        <p:attrNameLst>
                                          <p:attrName>style.visibility</p:attrName>
                                        </p:attrNameLst>
                                      </p:cBhvr>
                                      <p:to>
                                        <p:strVal val="visible"/>
                                      </p:to>
                                    </p:set>
                                    <p:anim calcmode="lin" valueType="num">
                                      <p:cBhvr>
                                        <p:cTn id="7" dur="500" fill="hold"/>
                                        <p:tgtEl>
                                          <p:spTgt spid="177155"/>
                                        </p:tgtEl>
                                        <p:attrNameLst>
                                          <p:attrName>ppt_w</p:attrName>
                                        </p:attrNameLst>
                                      </p:cBhvr>
                                      <p:tavLst>
                                        <p:tav tm="0">
                                          <p:val>
                                            <p:fltVal val="0"/>
                                          </p:val>
                                        </p:tav>
                                        <p:tav tm="100000">
                                          <p:val>
                                            <p:strVal val="#ppt_w"/>
                                          </p:val>
                                        </p:tav>
                                      </p:tavLst>
                                    </p:anim>
                                    <p:anim calcmode="lin" valueType="num">
                                      <p:cBhvr>
                                        <p:cTn id="8" dur="500" fill="hold"/>
                                        <p:tgtEl>
                                          <p:spTgt spid="1771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0" y="914400"/>
            <a:ext cx="6172200" cy="685800"/>
          </a:xfrm>
        </p:spPr>
        <p:txBody>
          <a:bodyPr/>
          <a:lstStyle/>
          <a:p>
            <a:r>
              <a:rPr lang="en-US">
                <a:latin typeface="Arial" charset="0"/>
              </a:rPr>
              <a:t>Two ways of viewing density</a:t>
            </a:r>
          </a:p>
        </p:txBody>
      </p:sp>
      <p:pic>
        <p:nvPicPr>
          <p:cNvPr id="178179" name="Picture 3" descr="Two ways to view density"/>
          <p:cNvPicPr>
            <a:picLocks noChangeAspect="1" noChangeArrowheads="1"/>
          </p:cNvPicPr>
          <p:nvPr/>
        </p:nvPicPr>
        <p:blipFill>
          <a:blip r:embed="rId3" cstate="print">
            <a:lum bright="6000" contrast="6000"/>
          </a:blip>
          <a:srcRect t="45679"/>
          <a:stretch>
            <a:fillRect/>
          </a:stretch>
        </p:blipFill>
        <p:spPr bwMode="auto">
          <a:xfrm>
            <a:off x="4419600" y="2743200"/>
            <a:ext cx="4448175" cy="3352800"/>
          </a:xfrm>
          <a:prstGeom prst="rect">
            <a:avLst/>
          </a:prstGeom>
          <a:noFill/>
        </p:spPr>
      </p:pic>
      <p:sp>
        <p:nvSpPr>
          <p:cNvPr id="178180" name="Rectangle 4"/>
          <p:cNvSpPr>
            <a:spLocks noChangeArrowheads="1"/>
          </p:cNvSpPr>
          <p:nvPr/>
        </p:nvSpPr>
        <p:spPr bwMode="auto">
          <a:xfrm>
            <a:off x="76200" y="6567488"/>
            <a:ext cx="3916363" cy="214312"/>
          </a:xfrm>
          <a:prstGeom prst="rect">
            <a:avLst/>
          </a:prstGeom>
          <a:noFill/>
          <a:ln w="9525">
            <a:noFill/>
            <a:miter lim="800000"/>
            <a:headEnd/>
            <a:tailEnd/>
          </a:ln>
          <a:effectLst/>
        </p:spPr>
        <p:txBody>
          <a:bodyPr wrap="none">
            <a:spAutoFit/>
          </a:bodyPr>
          <a:lstStyle/>
          <a:p>
            <a:pPr eaLnBrk="1" hangingPunct="1"/>
            <a:r>
              <a:rPr lang="en-US" sz="800" b="0"/>
              <a:t>Dorin, Demmin, Gabel, </a:t>
            </a:r>
            <a:r>
              <a:rPr lang="en-US" sz="800" b="0" u="sng"/>
              <a:t>Chemistry The Study of Matter </a:t>
            </a:r>
            <a:r>
              <a:rPr lang="en-US" sz="800" b="0"/>
              <a:t> , 3</a:t>
            </a:r>
            <a:r>
              <a:rPr lang="en-US" sz="800" b="0" baseline="30000"/>
              <a:t>rd</a:t>
            </a:r>
            <a:r>
              <a:rPr lang="en-US" sz="800" b="0"/>
              <a:t> Edition, 1990, page 71</a:t>
            </a:r>
          </a:p>
        </p:txBody>
      </p:sp>
      <p:sp>
        <p:nvSpPr>
          <p:cNvPr id="178181" name="AutoShape 5">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pic>
        <p:nvPicPr>
          <p:cNvPr id="178182" name="Picture 6" descr="Two ways to view density"/>
          <p:cNvPicPr>
            <a:picLocks noChangeAspect="1" noChangeArrowheads="1"/>
          </p:cNvPicPr>
          <p:nvPr/>
        </p:nvPicPr>
        <p:blipFill>
          <a:blip r:embed="rId3" cstate="print">
            <a:lum bright="6000" contrast="6000"/>
          </a:blip>
          <a:srcRect r="10921" b="54321"/>
          <a:stretch>
            <a:fillRect/>
          </a:stretch>
        </p:blipFill>
        <p:spPr bwMode="auto">
          <a:xfrm>
            <a:off x="304800" y="2057400"/>
            <a:ext cx="3962400" cy="2819400"/>
          </a:xfrm>
          <a:prstGeom prst="rect">
            <a:avLst/>
          </a:prstGeom>
          <a:noFill/>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86" name="Rectangle 38"/>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type="none" w="sm" len="sm"/>
            <a:tailEnd type="none" w="sm" len="sm"/>
          </a:ln>
          <a:effectLst/>
        </p:spPr>
        <p:txBody>
          <a:bodyPr wrap="none" anchor="ctr"/>
          <a:lstStyle/>
          <a:p>
            <a:endParaRPr lang="en-US"/>
          </a:p>
        </p:txBody>
      </p:sp>
      <p:sp>
        <p:nvSpPr>
          <p:cNvPr id="181250" name="Rectangle 2"/>
          <p:cNvSpPr>
            <a:spLocks noGrp="1" noChangeArrowheads="1"/>
          </p:cNvSpPr>
          <p:nvPr>
            <p:ph type="title"/>
          </p:nvPr>
        </p:nvSpPr>
        <p:spPr>
          <a:xfrm>
            <a:off x="1981200" y="0"/>
            <a:ext cx="6248400" cy="1143000"/>
          </a:xfrm>
        </p:spPr>
        <p:txBody>
          <a:bodyPr/>
          <a:lstStyle/>
          <a:p>
            <a:r>
              <a:rPr lang="en-US">
                <a:latin typeface="Arial" charset="0"/>
              </a:rPr>
              <a:t>Density of Carbon Dioxide</a:t>
            </a:r>
          </a:p>
        </p:txBody>
      </p:sp>
      <p:sp>
        <p:nvSpPr>
          <p:cNvPr id="181251" name="Line 3"/>
          <p:cNvSpPr>
            <a:spLocks noChangeShapeType="1"/>
          </p:cNvSpPr>
          <p:nvPr/>
        </p:nvSpPr>
        <p:spPr bwMode="auto">
          <a:xfrm>
            <a:off x="1371600" y="2438400"/>
            <a:ext cx="0" cy="4191000"/>
          </a:xfrm>
          <a:prstGeom prst="line">
            <a:avLst/>
          </a:prstGeom>
          <a:noFill/>
          <a:ln w="38100">
            <a:solidFill>
              <a:schemeClr val="tx1"/>
            </a:solidFill>
            <a:miter lim="800000"/>
            <a:headEnd/>
            <a:tailEnd/>
          </a:ln>
          <a:effectLst/>
        </p:spPr>
        <p:txBody>
          <a:bodyPr wrap="none"/>
          <a:lstStyle/>
          <a:p>
            <a:endParaRPr lang="en-US"/>
          </a:p>
        </p:txBody>
      </p:sp>
      <p:sp>
        <p:nvSpPr>
          <p:cNvPr id="181252" name="Line 4"/>
          <p:cNvSpPr>
            <a:spLocks noChangeShapeType="1"/>
          </p:cNvSpPr>
          <p:nvPr/>
        </p:nvSpPr>
        <p:spPr bwMode="auto">
          <a:xfrm>
            <a:off x="1371600" y="6629400"/>
            <a:ext cx="6019800" cy="0"/>
          </a:xfrm>
          <a:prstGeom prst="line">
            <a:avLst/>
          </a:prstGeom>
          <a:noFill/>
          <a:ln w="38100">
            <a:solidFill>
              <a:schemeClr val="tx1"/>
            </a:solidFill>
            <a:miter lim="800000"/>
            <a:headEnd/>
            <a:tailEnd/>
          </a:ln>
          <a:effectLst/>
        </p:spPr>
        <p:txBody>
          <a:bodyPr wrap="none"/>
          <a:lstStyle/>
          <a:p>
            <a:endParaRPr lang="en-US"/>
          </a:p>
        </p:txBody>
      </p:sp>
      <p:sp>
        <p:nvSpPr>
          <p:cNvPr id="181253" name="Line 5"/>
          <p:cNvSpPr>
            <a:spLocks noChangeShapeType="1"/>
          </p:cNvSpPr>
          <p:nvPr/>
        </p:nvSpPr>
        <p:spPr bwMode="auto">
          <a:xfrm>
            <a:off x="1371600" y="2438400"/>
            <a:ext cx="838200" cy="0"/>
          </a:xfrm>
          <a:prstGeom prst="line">
            <a:avLst/>
          </a:prstGeom>
          <a:noFill/>
          <a:ln w="31750">
            <a:solidFill>
              <a:schemeClr val="tx1"/>
            </a:solidFill>
            <a:miter lim="800000"/>
            <a:headEnd/>
            <a:tailEnd/>
          </a:ln>
          <a:effectLst/>
        </p:spPr>
        <p:txBody>
          <a:bodyPr wrap="none"/>
          <a:lstStyle/>
          <a:p>
            <a:endParaRPr lang="en-US"/>
          </a:p>
        </p:txBody>
      </p:sp>
      <p:sp>
        <p:nvSpPr>
          <p:cNvPr id="181254" name="Line 6"/>
          <p:cNvSpPr>
            <a:spLocks noChangeShapeType="1"/>
          </p:cNvSpPr>
          <p:nvPr/>
        </p:nvSpPr>
        <p:spPr bwMode="auto">
          <a:xfrm>
            <a:off x="2209800" y="3276600"/>
            <a:ext cx="838200" cy="0"/>
          </a:xfrm>
          <a:prstGeom prst="line">
            <a:avLst/>
          </a:prstGeom>
          <a:noFill/>
          <a:ln w="31750">
            <a:solidFill>
              <a:schemeClr val="tx1"/>
            </a:solidFill>
            <a:miter lim="800000"/>
            <a:headEnd/>
            <a:tailEnd/>
          </a:ln>
          <a:effectLst/>
        </p:spPr>
        <p:txBody>
          <a:bodyPr wrap="none"/>
          <a:lstStyle/>
          <a:p>
            <a:endParaRPr lang="en-US"/>
          </a:p>
        </p:txBody>
      </p:sp>
      <p:sp>
        <p:nvSpPr>
          <p:cNvPr id="181255" name="Line 7"/>
          <p:cNvSpPr>
            <a:spLocks noChangeShapeType="1"/>
          </p:cNvSpPr>
          <p:nvPr/>
        </p:nvSpPr>
        <p:spPr bwMode="auto">
          <a:xfrm>
            <a:off x="3048000" y="4114800"/>
            <a:ext cx="838200" cy="0"/>
          </a:xfrm>
          <a:prstGeom prst="line">
            <a:avLst/>
          </a:prstGeom>
          <a:noFill/>
          <a:ln w="31750">
            <a:solidFill>
              <a:schemeClr val="tx1"/>
            </a:solidFill>
            <a:miter lim="800000"/>
            <a:headEnd/>
            <a:tailEnd/>
          </a:ln>
          <a:effectLst/>
        </p:spPr>
        <p:txBody>
          <a:bodyPr wrap="none"/>
          <a:lstStyle/>
          <a:p>
            <a:endParaRPr lang="en-US"/>
          </a:p>
        </p:txBody>
      </p:sp>
      <p:sp>
        <p:nvSpPr>
          <p:cNvPr id="181256" name="Line 8"/>
          <p:cNvSpPr>
            <a:spLocks noChangeShapeType="1"/>
          </p:cNvSpPr>
          <p:nvPr/>
        </p:nvSpPr>
        <p:spPr bwMode="auto">
          <a:xfrm>
            <a:off x="3886200" y="4953000"/>
            <a:ext cx="838200" cy="0"/>
          </a:xfrm>
          <a:prstGeom prst="line">
            <a:avLst/>
          </a:prstGeom>
          <a:noFill/>
          <a:ln w="31750">
            <a:solidFill>
              <a:schemeClr val="tx1"/>
            </a:solidFill>
            <a:miter lim="800000"/>
            <a:headEnd/>
            <a:tailEnd/>
          </a:ln>
          <a:effectLst/>
        </p:spPr>
        <p:txBody>
          <a:bodyPr wrap="none"/>
          <a:lstStyle/>
          <a:p>
            <a:endParaRPr lang="en-US"/>
          </a:p>
        </p:txBody>
      </p:sp>
      <p:sp>
        <p:nvSpPr>
          <p:cNvPr id="181257" name="Line 9"/>
          <p:cNvSpPr>
            <a:spLocks noChangeShapeType="1"/>
          </p:cNvSpPr>
          <p:nvPr/>
        </p:nvSpPr>
        <p:spPr bwMode="auto">
          <a:xfrm>
            <a:off x="4724400" y="5791200"/>
            <a:ext cx="838200" cy="0"/>
          </a:xfrm>
          <a:prstGeom prst="line">
            <a:avLst/>
          </a:prstGeom>
          <a:noFill/>
          <a:ln w="31750">
            <a:solidFill>
              <a:schemeClr val="tx1"/>
            </a:solidFill>
            <a:miter lim="800000"/>
            <a:headEnd/>
            <a:tailEnd/>
          </a:ln>
          <a:effectLst/>
        </p:spPr>
        <p:txBody>
          <a:bodyPr wrap="none"/>
          <a:lstStyle/>
          <a:p>
            <a:endParaRPr lang="en-US"/>
          </a:p>
        </p:txBody>
      </p:sp>
      <p:sp>
        <p:nvSpPr>
          <p:cNvPr id="181258" name="Line 10"/>
          <p:cNvSpPr>
            <a:spLocks noChangeShapeType="1"/>
          </p:cNvSpPr>
          <p:nvPr/>
        </p:nvSpPr>
        <p:spPr bwMode="auto">
          <a:xfrm rot="-5400000">
            <a:off x="1790700" y="2857500"/>
            <a:ext cx="838200" cy="0"/>
          </a:xfrm>
          <a:prstGeom prst="line">
            <a:avLst/>
          </a:prstGeom>
          <a:noFill/>
          <a:ln w="31750">
            <a:solidFill>
              <a:schemeClr val="tx1"/>
            </a:solidFill>
            <a:miter lim="800000"/>
            <a:headEnd/>
            <a:tailEnd/>
          </a:ln>
          <a:effectLst/>
        </p:spPr>
        <p:txBody>
          <a:bodyPr wrap="none"/>
          <a:lstStyle/>
          <a:p>
            <a:endParaRPr lang="en-US"/>
          </a:p>
        </p:txBody>
      </p:sp>
      <p:sp>
        <p:nvSpPr>
          <p:cNvPr id="181259" name="Line 11"/>
          <p:cNvSpPr>
            <a:spLocks noChangeShapeType="1"/>
          </p:cNvSpPr>
          <p:nvPr/>
        </p:nvSpPr>
        <p:spPr bwMode="auto">
          <a:xfrm rot="-5400000">
            <a:off x="4305300" y="5372100"/>
            <a:ext cx="838200" cy="0"/>
          </a:xfrm>
          <a:prstGeom prst="line">
            <a:avLst/>
          </a:prstGeom>
          <a:noFill/>
          <a:ln w="31750">
            <a:solidFill>
              <a:schemeClr val="tx1"/>
            </a:solidFill>
            <a:miter lim="800000"/>
            <a:headEnd/>
            <a:tailEnd/>
          </a:ln>
          <a:effectLst/>
        </p:spPr>
        <p:txBody>
          <a:bodyPr wrap="none"/>
          <a:lstStyle/>
          <a:p>
            <a:endParaRPr lang="en-US"/>
          </a:p>
        </p:txBody>
      </p:sp>
      <p:sp>
        <p:nvSpPr>
          <p:cNvPr id="181260" name="Line 12"/>
          <p:cNvSpPr>
            <a:spLocks noChangeShapeType="1"/>
          </p:cNvSpPr>
          <p:nvPr/>
        </p:nvSpPr>
        <p:spPr bwMode="auto">
          <a:xfrm rot="-5400000">
            <a:off x="5143500" y="6210300"/>
            <a:ext cx="838200" cy="0"/>
          </a:xfrm>
          <a:prstGeom prst="line">
            <a:avLst/>
          </a:prstGeom>
          <a:noFill/>
          <a:ln w="31750">
            <a:solidFill>
              <a:schemeClr val="tx1"/>
            </a:solidFill>
            <a:miter lim="800000"/>
            <a:headEnd/>
            <a:tailEnd/>
          </a:ln>
          <a:effectLst/>
        </p:spPr>
        <p:txBody>
          <a:bodyPr wrap="none"/>
          <a:lstStyle/>
          <a:p>
            <a:endParaRPr lang="en-US"/>
          </a:p>
        </p:txBody>
      </p:sp>
      <p:sp>
        <p:nvSpPr>
          <p:cNvPr id="181261" name="Line 13"/>
          <p:cNvSpPr>
            <a:spLocks noChangeShapeType="1"/>
          </p:cNvSpPr>
          <p:nvPr/>
        </p:nvSpPr>
        <p:spPr bwMode="auto">
          <a:xfrm rot="-5400000">
            <a:off x="2628900" y="3695700"/>
            <a:ext cx="838200" cy="0"/>
          </a:xfrm>
          <a:prstGeom prst="line">
            <a:avLst/>
          </a:prstGeom>
          <a:noFill/>
          <a:ln w="31750">
            <a:solidFill>
              <a:schemeClr val="tx1"/>
            </a:solidFill>
            <a:miter lim="800000"/>
            <a:headEnd/>
            <a:tailEnd/>
          </a:ln>
          <a:effectLst/>
        </p:spPr>
        <p:txBody>
          <a:bodyPr wrap="none"/>
          <a:lstStyle/>
          <a:p>
            <a:endParaRPr lang="en-US"/>
          </a:p>
        </p:txBody>
      </p:sp>
      <p:sp>
        <p:nvSpPr>
          <p:cNvPr id="181262" name="Line 14"/>
          <p:cNvSpPr>
            <a:spLocks noChangeShapeType="1"/>
          </p:cNvSpPr>
          <p:nvPr/>
        </p:nvSpPr>
        <p:spPr bwMode="auto">
          <a:xfrm rot="-5400000">
            <a:off x="3467100" y="4533900"/>
            <a:ext cx="838200" cy="0"/>
          </a:xfrm>
          <a:prstGeom prst="line">
            <a:avLst/>
          </a:prstGeom>
          <a:noFill/>
          <a:ln w="31750">
            <a:solidFill>
              <a:schemeClr val="tx1"/>
            </a:solidFill>
            <a:miter lim="800000"/>
            <a:headEnd/>
            <a:tailEnd/>
          </a:ln>
          <a:effectLst/>
        </p:spPr>
        <p:txBody>
          <a:bodyPr wrap="none"/>
          <a:lstStyle/>
          <a:p>
            <a:endParaRPr lang="en-US"/>
          </a:p>
        </p:txBody>
      </p:sp>
      <p:sp>
        <p:nvSpPr>
          <p:cNvPr id="181263" name="Cloud"/>
          <p:cNvSpPr>
            <a:spLocks noChangeAspect="1" noEditPoints="1" noChangeArrowheads="1"/>
          </p:cNvSpPr>
          <p:nvPr/>
        </p:nvSpPr>
        <p:spPr bwMode="auto">
          <a:xfrm>
            <a:off x="1066800" y="1295400"/>
            <a:ext cx="1524000" cy="10207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5875">
            <a:solidFill>
              <a:srgbClr val="000000"/>
            </a:solidFill>
            <a:miter lim="800000"/>
            <a:headEnd/>
            <a:tailEnd/>
          </a:ln>
          <a:effectLst>
            <a:outerShdw dist="107763" dir="2700000" algn="ctr" rotWithShape="0">
              <a:srgbClr val="808080"/>
            </a:outerShdw>
          </a:effectLst>
        </p:spPr>
        <p:txBody>
          <a:bodyPr/>
          <a:lstStyle/>
          <a:p>
            <a:pPr eaLnBrk="1" hangingPunct="1"/>
            <a:r>
              <a:rPr lang="en-US" sz="1600" b="0"/>
              <a:t>   Carbon</a:t>
            </a:r>
          </a:p>
          <a:p>
            <a:pPr eaLnBrk="1" hangingPunct="1"/>
            <a:r>
              <a:rPr lang="en-US" sz="1600" b="0"/>
              <a:t>   Dioxide        </a:t>
            </a:r>
          </a:p>
          <a:p>
            <a:pPr eaLnBrk="1" hangingPunct="1"/>
            <a:r>
              <a:rPr lang="en-US" sz="1600" b="0"/>
              <a:t>     CO</a:t>
            </a:r>
            <a:r>
              <a:rPr lang="en-US" sz="1600" b="0" baseline="-25000"/>
              <a:t>2</a:t>
            </a:r>
          </a:p>
        </p:txBody>
      </p:sp>
      <p:sp>
        <p:nvSpPr>
          <p:cNvPr id="181264" name="Text Box 16"/>
          <p:cNvSpPr txBox="1">
            <a:spLocks noChangeArrowheads="1"/>
          </p:cNvSpPr>
          <p:nvPr/>
        </p:nvSpPr>
        <p:spPr bwMode="auto">
          <a:xfrm>
            <a:off x="4876800" y="1936750"/>
            <a:ext cx="3387725" cy="1187450"/>
          </a:xfrm>
          <a:prstGeom prst="rect">
            <a:avLst/>
          </a:prstGeom>
          <a:noFill/>
          <a:ln w="9525">
            <a:noFill/>
            <a:miter lim="800000"/>
            <a:headEnd/>
            <a:tailEnd/>
          </a:ln>
          <a:effectLst/>
        </p:spPr>
        <p:txBody>
          <a:bodyPr wrap="none">
            <a:spAutoFit/>
          </a:bodyPr>
          <a:lstStyle/>
          <a:p>
            <a:pPr eaLnBrk="1" hangingPunct="1"/>
            <a:r>
              <a:rPr lang="en-US" sz="2400" b="0"/>
              <a:t>Density Air =   1.29 g/L</a:t>
            </a:r>
          </a:p>
          <a:p>
            <a:pPr eaLnBrk="1" hangingPunct="1"/>
            <a:endParaRPr lang="en-US" sz="2400" b="0"/>
          </a:p>
          <a:p>
            <a:pPr eaLnBrk="1" hangingPunct="1"/>
            <a:r>
              <a:rPr lang="en-US" sz="2400" b="0"/>
              <a:t>Density CO</a:t>
            </a:r>
            <a:r>
              <a:rPr lang="en-US" sz="2400" b="0" baseline="-25000"/>
              <a:t>2</a:t>
            </a:r>
            <a:r>
              <a:rPr lang="en-US" sz="2400" b="0"/>
              <a:t> =  1.96 g/L</a:t>
            </a:r>
          </a:p>
        </p:txBody>
      </p:sp>
      <p:pic>
        <p:nvPicPr>
          <p:cNvPr id="181265" name="Picture 17" descr="burning candle"/>
          <p:cNvPicPr>
            <a:picLocks noChangeAspect="1" noChangeArrowheads="1"/>
          </p:cNvPicPr>
          <p:nvPr/>
        </p:nvPicPr>
        <p:blipFill>
          <a:blip r:embed="rId5" cstate="print"/>
          <a:srcRect/>
          <a:stretch>
            <a:fillRect/>
          </a:stretch>
        </p:blipFill>
        <p:spPr bwMode="auto">
          <a:xfrm>
            <a:off x="2286000" y="2779713"/>
            <a:ext cx="533400" cy="496887"/>
          </a:xfrm>
          <a:prstGeom prst="rect">
            <a:avLst/>
          </a:prstGeom>
          <a:noFill/>
          <a:effectLst/>
        </p:spPr>
      </p:pic>
      <p:pic>
        <p:nvPicPr>
          <p:cNvPr id="181266" name="Picture 18" descr="burning candle"/>
          <p:cNvPicPr>
            <a:picLocks noChangeAspect="1" noChangeArrowheads="1"/>
          </p:cNvPicPr>
          <p:nvPr/>
        </p:nvPicPr>
        <p:blipFill>
          <a:blip r:embed="rId5" cstate="print"/>
          <a:srcRect/>
          <a:stretch>
            <a:fillRect/>
          </a:stretch>
        </p:blipFill>
        <p:spPr bwMode="auto">
          <a:xfrm>
            <a:off x="3124200" y="3617913"/>
            <a:ext cx="533400" cy="496887"/>
          </a:xfrm>
          <a:prstGeom prst="rect">
            <a:avLst/>
          </a:prstGeom>
          <a:noFill/>
        </p:spPr>
      </p:pic>
      <p:pic>
        <p:nvPicPr>
          <p:cNvPr id="181267" name="Picture 19" descr="burning candle"/>
          <p:cNvPicPr>
            <a:picLocks noChangeAspect="1" noChangeArrowheads="1"/>
          </p:cNvPicPr>
          <p:nvPr/>
        </p:nvPicPr>
        <p:blipFill>
          <a:blip r:embed="rId5" cstate="print"/>
          <a:srcRect/>
          <a:stretch>
            <a:fillRect/>
          </a:stretch>
        </p:blipFill>
        <p:spPr bwMode="auto">
          <a:xfrm>
            <a:off x="3962400" y="4456113"/>
            <a:ext cx="533400" cy="496887"/>
          </a:xfrm>
          <a:prstGeom prst="rect">
            <a:avLst/>
          </a:prstGeom>
          <a:noFill/>
        </p:spPr>
      </p:pic>
      <p:pic>
        <p:nvPicPr>
          <p:cNvPr id="181268" name="Picture 20" descr="burning candle"/>
          <p:cNvPicPr>
            <a:picLocks noChangeAspect="1" noChangeArrowheads="1"/>
          </p:cNvPicPr>
          <p:nvPr/>
        </p:nvPicPr>
        <p:blipFill>
          <a:blip r:embed="rId5" cstate="print"/>
          <a:srcRect/>
          <a:stretch>
            <a:fillRect/>
          </a:stretch>
        </p:blipFill>
        <p:spPr bwMode="auto">
          <a:xfrm>
            <a:off x="4800600" y="5294313"/>
            <a:ext cx="533400" cy="496887"/>
          </a:xfrm>
          <a:prstGeom prst="rect">
            <a:avLst/>
          </a:prstGeom>
          <a:noFill/>
        </p:spPr>
      </p:pic>
      <p:sp>
        <p:nvSpPr>
          <p:cNvPr id="181269" name="Rectangle 21"/>
          <p:cNvSpPr>
            <a:spLocks noChangeArrowheads="1"/>
          </p:cNvSpPr>
          <p:nvPr/>
        </p:nvSpPr>
        <p:spPr bwMode="auto">
          <a:xfrm>
            <a:off x="2514600" y="28194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1270" name="Rectangle 22"/>
          <p:cNvSpPr>
            <a:spLocks noChangeArrowheads="1"/>
          </p:cNvSpPr>
          <p:nvPr/>
        </p:nvSpPr>
        <p:spPr bwMode="auto">
          <a:xfrm>
            <a:off x="3352800" y="36576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1271" name="Rectangle 23"/>
          <p:cNvSpPr>
            <a:spLocks noChangeArrowheads="1"/>
          </p:cNvSpPr>
          <p:nvPr/>
        </p:nvSpPr>
        <p:spPr bwMode="auto">
          <a:xfrm>
            <a:off x="4191000" y="44958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1272" name="Rectangle 24"/>
          <p:cNvSpPr>
            <a:spLocks noChangeArrowheads="1"/>
          </p:cNvSpPr>
          <p:nvPr/>
        </p:nvSpPr>
        <p:spPr bwMode="auto">
          <a:xfrm>
            <a:off x="5029200" y="53340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1273" name="Cloud"/>
          <p:cNvSpPr>
            <a:spLocks noChangeAspect="1" noEditPoints="1" noChangeArrowheads="1"/>
          </p:cNvSpPr>
          <p:nvPr/>
        </p:nvSpPr>
        <p:spPr bwMode="auto">
          <a:xfrm>
            <a:off x="5638800" y="5075238"/>
            <a:ext cx="1524000" cy="10207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15875">
            <a:solidFill>
              <a:srgbClr val="000000"/>
            </a:solidFill>
            <a:miter lim="800000"/>
            <a:headEnd/>
            <a:tailEnd/>
          </a:ln>
          <a:effectLst>
            <a:outerShdw dist="107763" dir="2700000" algn="ctr" rotWithShape="0">
              <a:srgbClr val="808080"/>
            </a:outerShdw>
          </a:effectLst>
        </p:spPr>
        <p:txBody>
          <a:bodyPr/>
          <a:lstStyle/>
          <a:p>
            <a:pPr eaLnBrk="1" hangingPunct="1"/>
            <a:r>
              <a:rPr lang="en-US" sz="1600" b="0"/>
              <a:t>   Carbon</a:t>
            </a:r>
          </a:p>
          <a:p>
            <a:pPr eaLnBrk="1" hangingPunct="1"/>
            <a:r>
              <a:rPr lang="en-US" sz="1600" b="0"/>
              <a:t>   Dioxide        </a:t>
            </a:r>
          </a:p>
          <a:p>
            <a:pPr eaLnBrk="1" hangingPunct="1"/>
            <a:r>
              <a:rPr lang="en-US" sz="1600" b="0"/>
              <a:t>     CO</a:t>
            </a:r>
            <a:r>
              <a:rPr lang="en-US" sz="1600" b="0" baseline="-25000"/>
              <a:t>2</a:t>
            </a:r>
          </a:p>
        </p:txBody>
      </p:sp>
      <p:sp>
        <p:nvSpPr>
          <p:cNvPr id="181274" name="Rectangle 26" descr="50%"/>
          <p:cNvSpPr>
            <a:spLocks noChangeArrowheads="1"/>
          </p:cNvSpPr>
          <p:nvPr/>
        </p:nvSpPr>
        <p:spPr bwMode="auto">
          <a:xfrm>
            <a:off x="1371600" y="2438400"/>
            <a:ext cx="838200" cy="4191000"/>
          </a:xfrm>
          <a:prstGeom prst="rect">
            <a:avLst/>
          </a:prstGeom>
          <a:pattFill prst="pct50">
            <a:fgClr>
              <a:srgbClr val="FFCC99"/>
            </a:fgClr>
            <a:bgClr>
              <a:srgbClr val="FFFFFF"/>
            </a:bgClr>
          </a:pattFill>
          <a:ln w="9525">
            <a:noFill/>
            <a:miter lim="800000"/>
            <a:headEnd/>
            <a:tailEnd/>
          </a:ln>
          <a:effectLst/>
        </p:spPr>
        <p:txBody>
          <a:bodyPr wrap="none" anchor="ctr"/>
          <a:lstStyle/>
          <a:p>
            <a:endParaRPr lang="en-US"/>
          </a:p>
        </p:txBody>
      </p:sp>
      <p:sp>
        <p:nvSpPr>
          <p:cNvPr id="181275" name="Rectangle 27" descr="50%"/>
          <p:cNvSpPr>
            <a:spLocks noChangeArrowheads="1"/>
          </p:cNvSpPr>
          <p:nvPr/>
        </p:nvSpPr>
        <p:spPr bwMode="auto">
          <a:xfrm>
            <a:off x="2209800" y="3276600"/>
            <a:ext cx="838200" cy="3352800"/>
          </a:xfrm>
          <a:prstGeom prst="rect">
            <a:avLst/>
          </a:prstGeom>
          <a:pattFill prst="pct50">
            <a:fgClr>
              <a:srgbClr val="FFCC99"/>
            </a:fgClr>
            <a:bgClr>
              <a:srgbClr val="FFFFFF"/>
            </a:bgClr>
          </a:pattFill>
          <a:ln w="9525">
            <a:noFill/>
            <a:miter lim="800000"/>
            <a:headEnd/>
            <a:tailEnd/>
          </a:ln>
          <a:effectLst/>
        </p:spPr>
        <p:txBody>
          <a:bodyPr wrap="none" anchor="ctr"/>
          <a:lstStyle/>
          <a:p>
            <a:endParaRPr lang="en-US"/>
          </a:p>
        </p:txBody>
      </p:sp>
      <p:sp>
        <p:nvSpPr>
          <p:cNvPr id="181276" name="Rectangle 28" descr="50%"/>
          <p:cNvSpPr>
            <a:spLocks noChangeArrowheads="1"/>
          </p:cNvSpPr>
          <p:nvPr/>
        </p:nvSpPr>
        <p:spPr bwMode="auto">
          <a:xfrm>
            <a:off x="3048000" y="4114800"/>
            <a:ext cx="838200" cy="2514600"/>
          </a:xfrm>
          <a:prstGeom prst="rect">
            <a:avLst/>
          </a:prstGeom>
          <a:pattFill prst="pct50">
            <a:fgClr>
              <a:srgbClr val="FFCC99"/>
            </a:fgClr>
            <a:bgClr>
              <a:srgbClr val="FFFFFF"/>
            </a:bgClr>
          </a:pattFill>
          <a:ln w="9525">
            <a:noFill/>
            <a:miter lim="800000"/>
            <a:headEnd/>
            <a:tailEnd/>
          </a:ln>
          <a:effectLst/>
        </p:spPr>
        <p:txBody>
          <a:bodyPr wrap="none" anchor="ctr"/>
          <a:lstStyle/>
          <a:p>
            <a:endParaRPr lang="en-US"/>
          </a:p>
        </p:txBody>
      </p:sp>
      <p:sp>
        <p:nvSpPr>
          <p:cNvPr id="181277" name="Rectangle 29" descr="50%"/>
          <p:cNvSpPr>
            <a:spLocks noChangeArrowheads="1"/>
          </p:cNvSpPr>
          <p:nvPr/>
        </p:nvSpPr>
        <p:spPr bwMode="auto">
          <a:xfrm>
            <a:off x="3886200" y="4953000"/>
            <a:ext cx="838200" cy="1676400"/>
          </a:xfrm>
          <a:prstGeom prst="rect">
            <a:avLst/>
          </a:prstGeom>
          <a:pattFill prst="pct50">
            <a:fgClr>
              <a:srgbClr val="FFCC99"/>
            </a:fgClr>
            <a:bgClr>
              <a:srgbClr val="FFFFFF"/>
            </a:bgClr>
          </a:pattFill>
          <a:ln w="9525">
            <a:noFill/>
            <a:miter lim="800000"/>
            <a:headEnd/>
            <a:tailEnd/>
          </a:ln>
          <a:effectLst/>
        </p:spPr>
        <p:txBody>
          <a:bodyPr wrap="none" anchor="ctr"/>
          <a:lstStyle/>
          <a:p>
            <a:endParaRPr lang="en-US"/>
          </a:p>
        </p:txBody>
      </p:sp>
      <p:sp>
        <p:nvSpPr>
          <p:cNvPr id="181278" name="Rectangle 30" descr="50%"/>
          <p:cNvSpPr>
            <a:spLocks noChangeArrowheads="1"/>
          </p:cNvSpPr>
          <p:nvPr/>
        </p:nvSpPr>
        <p:spPr bwMode="auto">
          <a:xfrm>
            <a:off x="4648200" y="5791200"/>
            <a:ext cx="914400" cy="838200"/>
          </a:xfrm>
          <a:prstGeom prst="rect">
            <a:avLst/>
          </a:prstGeom>
          <a:pattFill prst="pct50">
            <a:fgClr>
              <a:srgbClr val="FFCC99"/>
            </a:fgClr>
            <a:bgClr>
              <a:srgbClr val="FFFFFF"/>
            </a:bgClr>
          </a:pattFill>
          <a:ln w="9525">
            <a:noFill/>
            <a:miter lim="800000"/>
            <a:headEnd/>
            <a:tailEnd/>
          </a:ln>
          <a:effectLst/>
        </p:spPr>
        <p:txBody>
          <a:bodyPr wrap="none" anchor="ctr"/>
          <a:lstStyle/>
          <a:p>
            <a:endParaRPr lang="en-US"/>
          </a:p>
        </p:txBody>
      </p:sp>
      <p:pic>
        <p:nvPicPr>
          <p:cNvPr id="181279" name="Picture 31" descr="burning candle"/>
          <p:cNvPicPr>
            <a:picLocks noChangeAspect="1" noChangeArrowheads="1"/>
          </p:cNvPicPr>
          <p:nvPr/>
        </p:nvPicPr>
        <p:blipFill>
          <a:blip r:embed="rId5" cstate="print"/>
          <a:srcRect/>
          <a:stretch>
            <a:fillRect/>
          </a:stretch>
        </p:blipFill>
        <p:spPr bwMode="auto">
          <a:xfrm>
            <a:off x="5638800" y="6132513"/>
            <a:ext cx="533400" cy="496887"/>
          </a:xfrm>
          <a:prstGeom prst="rect">
            <a:avLst/>
          </a:prstGeom>
          <a:noFill/>
        </p:spPr>
      </p:pic>
      <p:sp>
        <p:nvSpPr>
          <p:cNvPr id="181280" name="Rectangle 32"/>
          <p:cNvSpPr>
            <a:spLocks noChangeArrowheads="1"/>
          </p:cNvSpPr>
          <p:nvPr/>
        </p:nvSpPr>
        <p:spPr bwMode="auto">
          <a:xfrm>
            <a:off x="5867400" y="61722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181281" name="Picture 33" descr="burning candle"/>
          <p:cNvPicPr>
            <a:picLocks noChangeAspect="1" noChangeArrowheads="1"/>
          </p:cNvPicPr>
          <p:nvPr/>
        </p:nvPicPr>
        <p:blipFill>
          <a:blip r:embed="rId5" cstate="print"/>
          <a:srcRect/>
          <a:stretch>
            <a:fillRect/>
          </a:stretch>
        </p:blipFill>
        <p:spPr bwMode="auto">
          <a:xfrm>
            <a:off x="6705600" y="6132513"/>
            <a:ext cx="533400" cy="496887"/>
          </a:xfrm>
          <a:prstGeom prst="rect">
            <a:avLst/>
          </a:prstGeom>
          <a:noFill/>
        </p:spPr>
      </p:pic>
      <p:sp>
        <p:nvSpPr>
          <p:cNvPr id="181282" name="Rectangle 34"/>
          <p:cNvSpPr>
            <a:spLocks noChangeArrowheads="1"/>
          </p:cNvSpPr>
          <p:nvPr/>
        </p:nvSpPr>
        <p:spPr bwMode="auto">
          <a:xfrm>
            <a:off x="6934200" y="6172200"/>
            <a:ext cx="152400" cy="228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81283" name="AutoShape 35">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graphicFrame>
        <p:nvGraphicFramePr>
          <p:cNvPr id="181284" name="Object 36">
            <a:hlinkClick r:id="" action="ppaction://ole?verb=0"/>
          </p:cNvPr>
          <p:cNvGraphicFramePr>
            <a:graphicFrameLocks noChangeAspect="1"/>
          </p:cNvGraphicFramePr>
          <p:nvPr>
            <p:ph idx="1"/>
          </p:nvPr>
        </p:nvGraphicFramePr>
        <p:xfrm>
          <a:off x="8839200" y="6553200"/>
          <a:ext cx="304800" cy="304800"/>
        </p:xfrm>
        <a:graphic>
          <a:graphicData uri="http://schemas.openxmlformats.org/presentationml/2006/ole">
            <p:oleObj spid="_x0000_s181284" name="Sound Recorder Document" r:id="rId7" imgW="304520" imgH="304520" progId="SoundRec">
              <p:embed/>
            </p:oleObj>
          </a:graphicData>
        </a:graphic>
      </p:graphicFrame>
      <p:pic>
        <p:nvPicPr>
          <p:cNvPr id="181285" name="Picture 37">
            <a:hlinkClick r:id="" action="ppaction://media"/>
          </p:cNvPr>
          <p:cNvPicPr>
            <a:picLocks noRot="1" noChangeAspect="1" noChangeArrowheads="1"/>
          </p:cNvPicPr>
          <p:nvPr>
            <a:wavAudioFile r:embed="rId2" name="MSSN01094A0000[1].wav"/>
          </p:nvPr>
        </p:nvPicPr>
        <p:blipFill>
          <a:blip r:embed="rId8" cstate="print"/>
          <a:srcRect/>
          <a:stretch>
            <a:fillRect/>
          </a:stretch>
        </p:blipFill>
        <p:spPr bwMode="auto">
          <a:xfrm>
            <a:off x="76200" y="5715000"/>
            <a:ext cx="304800" cy="30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1285"/>
                                        </p:tgtEl>
                                      </p:cBhvr>
                                    </p:cmd>
                                  </p:childTnLst>
                                </p:cTn>
                              </p:par>
                            </p:childTnLst>
                          </p:cTn>
                        </p:par>
                        <p:par>
                          <p:cTn id="7" fill="hold">
                            <p:stCondLst>
                              <p:cond delay="0"/>
                            </p:stCondLst>
                            <p:childTnLst>
                              <p:par>
                                <p:cTn id="8" presetID="1" presetClass="entr" presetSubtype="0" fill="hold" grpId="0" nodeType="afterEffect">
                                  <p:stCondLst>
                                    <p:cond delay="2500"/>
                                  </p:stCondLst>
                                  <p:childTnLst>
                                    <p:set>
                                      <p:cBhvr>
                                        <p:cTn id="9" dur="1" fill="hold">
                                          <p:stCondLst>
                                            <p:cond delay="499"/>
                                          </p:stCondLst>
                                        </p:cTn>
                                        <p:tgtEl>
                                          <p:spTgt spid="181263"/>
                                        </p:tgtEl>
                                        <p:attrNameLst>
                                          <p:attrName>style.visibility</p:attrName>
                                        </p:attrNameLst>
                                      </p:cBhvr>
                                      <p:to>
                                        <p:strVal val="visible"/>
                                      </p:to>
                                    </p:set>
                                  </p:childTnLst>
                                  <p:subTnLst>
                                    <p:animClr clrSpc="rgb" dir="cw">
                                      <p:cBhvr override="childStyle">
                                        <p:cTn dur="1" fill="hold" display="0" masterRel="nextClick" afterEffect="1"/>
                                        <p:tgtEl>
                                          <p:spTgt spid="181263"/>
                                        </p:tgtEl>
                                        <p:attrNameLst>
                                          <p:attrName>ppt_c</p:attrName>
                                        </p:attrNameLst>
                                      </p:cBhvr>
                                      <p:to>
                                        <a:srgbClr val="DDDDDD"/>
                                      </p:to>
                                    </p:animClr>
                                  </p:sub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81269"/>
                                        </p:tgtEl>
                                        <p:attrNameLst>
                                          <p:attrName>style.visibility</p:attrName>
                                        </p:attrNameLst>
                                      </p:cBhvr>
                                      <p:to>
                                        <p:strVal val="visible"/>
                                      </p:to>
                                    </p:set>
                                    <p:animEffect transition="in" filter="dissolve">
                                      <p:cBhvr>
                                        <p:cTn id="14" dur="500"/>
                                        <p:tgtEl>
                                          <p:spTgt spid="181269"/>
                                        </p:tgtEl>
                                      </p:cBhvr>
                                    </p:animEffect>
                                  </p:childTnLst>
                                </p:cTn>
                              </p:par>
                            </p:childTnLst>
                          </p:cTn>
                        </p:par>
                        <p:par>
                          <p:cTn id="15" fill="hold">
                            <p:stCondLst>
                              <p:cond delay="500"/>
                            </p:stCondLst>
                            <p:childTnLst>
                              <p:par>
                                <p:cTn id="16" presetID="9" presetClass="entr" presetSubtype="0" fill="hold" grpId="0" nodeType="afterEffect">
                                  <p:stCondLst>
                                    <p:cond delay="1000"/>
                                  </p:stCondLst>
                                  <p:childTnLst>
                                    <p:set>
                                      <p:cBhvr>
                                        <p:cTn id="17" dur="1" fill="hold">
                                          <p:stCondLst>
                                            <p:cond delay="0"/>
                                          </p:stCondLst>
                                        </p:cTn>
                                        <p:tgtEl>
                                          <p:spTgt spid="181270"/>
                                        </p:tgtEl>
                                        <p:attrNameLst>
                                          <p:attrName>style.visibility</p:attrName>
                                        </p:attrNameLst>
                                      </p:cBhvr>
                                      <p:to>
                                        <p:strVal val="visible"/>
                                      </p:to>
                                    </p:set>
                                    <p:animEffect transition="in" filter="dissolve">
                                      <p:cBhvr>
                                        <p:cTn id="18" dur="500"/>
                                        <p:tgtEl>
                                          <p:spTgt spid="181270"/>
                                        </p:tgtEl>
                                      </p:cBhvr>
                                    </p:animEffect>
                                  </p:childTnLst>
                                </p:cTn>
                              </p:par>
                              <p:par>
                                <p:cTn id="19" presetID="0" presetClass="verb" presetSubtype="0" fill="hold" nodeType="withEffect">
                                  <p:stCondLst>
                                    <p:cond delay="0"/>
                                  </p:stCondLst>
                                  <p:childTnLst>
                                    <p:cmd type="verb" cmd="0">
                                      <p:cBhvr>
                                        <p:cTn id="20" dur="1" fill="hold"/>
                                        <p:tgtEl>
                                          <p:spTgt spid="181284"/>
                                        </p:tgtEl>
                                      </p:cBhvr>
                                    </p:cmd>
                                  </p:childTnLst>
                                  <p:subTnLst>
                                    <p:animClr clrSpc="rgb" dir="cw">
                                      <p:cBhvr override="childStyle">
                                        <p:cTn dur="1" fill="hold" display="0" masterRel="nextClick" afterEffect="1"/>
                                        <p:tgtEl>
                                          <p:spTgt spid="181284"/>
                                        </p:tgtEl>
                                        <p:attrNameLst>
                                          <p:attrName>ppt_c</p:attrName>
                                        </p:attrNameLst>
                                      </p:cBhvr>
                                      <p:to>
                                        <a:schemeClr val="bg1"/>
                                      </p:to>
                                    </p:animClr>
                                    <p:set>
                                      <p:cBhvr>
                                        <p:cTn presetID="0" presetClass="entr" presetSubtype="0" dur="1" fill="hold" display="0" masterRel="sameClick">
                                          <p:stCondLst>
                                            <p:cond evt="begin" delay="0">
                                              <p:tn val="19"/>
                                            </p:cond>
                                          </p:stCondLst>
                                        </p:cTn>
                                        <p:tgtEl>
                                          <p:spTgt spid="181284"/>
                                        </p:tgtEl>
                                        <p:attrNameLst>
                                          <p:attrName>style.visibility</p:attrName>
                                        </p:attrNameLst>
                                      </p:cBhvr>
                                      <p:to>
                                        <p:strVal val="visible"/>
                                      </p:to>
                                    </p:set>
                                  </p:subTnLst>
                                </p:cTn>
                              </p:par>
                            </p:childTnLst>
                          </p:cTn>
                        </p:par>
                        <p:par>
                          <p:cTn id="21" fill="hold">
                            <p:stCondLst>
                              <p:cond delay="2000"/>
                            </p:stCondLst>
                            <p:childTnLst>
                              <p:par>
                                <p:cTn id="22" presetID="9" presetClass="entr" presetSubtype="0" fill="hold" grpId="0" nodeType="afterEffect">
                                  <p:stCondLst>
                                    <p:cond delay="1000"/>
                                  </p:stCondLst>
                                  <p:childTnLst>
                                    <p:set>
                                      <p:cBhvr>
                                        <p:cTn id="23" dur="1" fill="hold">
                                          <p:stCondLst>
                                            <p:cond delay="0"/>
                                          </p:stCondLst>
                                        </p:cTn>
                                        <p:tgtEl>
                                          <p:spTgt spid="181271"/>
                                        </p:tgtEl>
                                        <p:attrNameLst>
                                          <p:attrName>style.visibility</p:attrName>
                                        </p:attrNameLst>
                                      </p:cBhvr>
                                      <p:to>
                                        <p:strVal val="visible"/>
                                      </p:to>
                                    </p:set>
                                    <p:animEffect transition="in" filter="dissolve">
                                      <p:cBhvr>
                                        <p:cTn id="24" dur="500"/>
                                        <p:tgtEl>
                                          <p:spTgt spid="181271"/>
                                        </p:tgtEl>
                                      </p:cBhvr>
                                    </p:animEffect>
                                  </p:childTnLst>
                                </p:cTn>
                              </p:par>
                            </p:childTnLst>
                          </p:cTn>
                        </p:par>
                        <p:par>
                          <p:cTn id="25" fill="hold">
                            <p:stCondLst>
                              <p:cond delay="3500"/>
                            </p:stCondLst>
                            <p:childTnLst>
                              <p:par>
                                <p:cTn id="26" presetID="9" presetClass="entr" presetSubtype="0" fill="hold" grpId="0" nodeType="afterEffect">
                                  <p:stCondLst>
                                    <p:cond delay="1000"/>
                                  </p:stCondLst>
                                  <p:childTnLst>
                                    <p:set>
                                      <p:cBhvr>
                                        <p:cTn id="27" dur="1" fill="hold">
                                          <p:stCondLst>
                                            <p:cond delay="0"/>
                                          </p:stCondLst>
                                        </p:cTn>
                                        <p:tgtEl>
                                          <p:spTgt spid="181272"/>
                                        </p:tgtEl>
                                        <p:attrNameLst>
                                          <p:attrName>style.visibility</p:attrName>
                                        </p:attrNameLst>
                                      </p:cBhvr>
                                      <p:to>
                                        <p:strVal val="visible"/>
                                      </p:to>
                                    </p:set>
                                    <p:animEffect transition="in" filter="dissolve">
                                      <p:cBhvr>
                                        <p:cTn id="28" dur="500"/>
                                        <p:tgtEl>
                                          <p:spTgt spid="181272"/>
                                        </p:tgtEl>
                                      </p:cBhvr>
                                    </p:animEffect>
                                  </p:childTnLst>
                                </p:cTn>
                              </p:par>
                            </p:childTnLst>
                          </p:cTn>
                        </p:par>
                        <p:par>
                          <p:cTn id="29" fill="hold">
                            <p:stCondLst>
                              <p:cond delay="5000"/>
                            </p:stCondLst>
                            <p:childTnLst>
                              <p:par>
                                <p:cTn id="30" presetID="9" presetClass="entr" presetSubtype="0" fill="hold" grpId="0" nodeType="afterEffect">
                                  <p:stCondLst>
                                    <p:cond delay="1000"/>
                                  </p:stCondLst>
                                  <p:childTnLst>
                                    <p:set>
                                      <p:cBhvr>
                                        <p:cTn id="31" dur="1" fill="hold">
                                          <p:stCondLst>
                                            <p:cond delay="0"/>
                                          </p:stCondLst>
                                        </p:cTn>
                                        <p:tgtEl>
                                          <p:spTgt spid="181280"/>
                                        </p:tgtEl>
                                        <p:attrNameLst>
                                          <p:attrName>style.visibility</p:attrName>
                                        </p:attrNameLst>
                                      </p:cBhvr>
                                      <p:to>
                                        <p:strVal val="visible"/>
                                      </p:to>
                                    </p:set>
                                    <p:animEffect transition="in" filter="dissolve">
                                      <p:cBhvr>
                                        <p:cTn id="32" dur="500"/>
                                        <p:tgtEl>
                                          <p:spTgt spid="181280"/>
                                        </p:tgtEl>
                                      </p:cBhvr>
                                    </p:animEffect>
                                  </p:childTnLst>
                                </p:cTn>
                              </p:par>
                            </p:childTnLst>
                          </p:cTn>
                        </p:par>
                        <p:par>
                          <p:cTn id="33" fill="hold">
                            <p:stCondLst>
                              <p:cond delay="6500"/>
                            </p:stCondLst>
                            <p:childTnLst>
                              <p:par>
                                <p:cTn id="34" presetID="9" presetClass="entr" presetSubtype="0" fill="hold" grpId="0" nodeType="afterEffect">
                                  <p:stCondLst>
                                    <p:cond delay="1000"/>
                                  </p:stCondLst>
                                  <p:childTnLst>
                                    <p:set>
                                      <p:cBhvr>
                                        <p:cTn id="35" dur="1" fill="hold">
                                          <p:stCondLst>
                                            <p:cond delay="0"/>
                                          </p:stCondLst>
                                        </p:cTn>
                                        <p:tgtEl>
                                          <p:spTgt spid="181282"/>
                                        </p:tgtEl>
                                        <p:attrNameLst>
                                          <p:attrName>style.visibility</p:attrName>
                                        </p:attrNameLst>
                                      </p:cBhvr>
                                      <p:to>
                                        <p:strVal val="visible"/>
                                      </p:to>
                                    </p:set>
                                    <p:animEffect transition="in" filter="dissolve">
                                      <p:cBhvr>
                                        <p:cTn id="36" dur="500"/>
                                        <p:tgtEl>
                                          <p:spTgt spid="181282"/>
                                        </p:tgtEl>
                                      </p:cBhvr>
                                    </p:animEffect>
                                  </p:childTnLst>
                                </p:cTn>
                              </p:par>
                            </p:childTnLst>
                          </p:cTn>
                        </p:par>
                        <p:par>
                          <p:cTn id="37" fill="hold">
                            <p:stCondLst>
                              <p:cond delay="8000"/>
                            </p:stCondLst>
                            <p:childTnLst>
                              <p:par>
                                <p:cTn id="38" presetID="9" presetClass="entr" presetSubtype="0" fill="hold" grpId="0" nodeType="afterEffect">
                                  <p:stCondLst>
                                    <p:cond delay="0"/>
                                  </p:stCondLst>
                                  <p:childTnLst>
                                    <p:set>
                                      <p:cBhvr>
                                        <p:cTn id="39" dur="1" fill="hold">
                                          <p:stCondLst>
                                            <p:cond delay="0"/>
                                          </p:stCondLst>
                                        </p:cTn>
                                        <p:tgtEl>
                                          <p:spTgt spid="181273"/>
                                        </p:tgtEl>
                                        <p:attrNameLst>
                                          <p:attrName>style.visibility</p:attrName>
                                        </p:attrNameLst>
                                      </p:cBhvr>
                                      <p:to>
                                        <p:strVal val="visible"/>
                                      </p:to>
                                    </p:set>
                                    <p:animEffect transition="in" filter="dissolve">
                                      <p:cBhvr>
                                        <p:cTn id="40" dur="500"/>
                                        <p:tgtEl>
                                          <p:spTgt spid="181273"/>
                                        </p:tgtEl>
                                      </p:cBhvr>
                                    </p:animEffect>
                                  </p:childTnLst>
                                  <p:subTnLst>
                                    <p:animClr clrSpc="rgb" dir="cw">
                                      <p:cBhvr override="childStyle">
                                        <p:cTn dur="1" fill="hold" display="0" masterRel="nextClick" afterEffect="1"/>
                                        <p:tgtEl>
                                          <p:spTgt spid="181273"/>
                                        </p:tgtEl>
                                        <p:attrNameLst>
                                          <p:attrName>ppt_c</p:attrName>
                                        </p:attrNameLst>
                                      </p:cBhvr>
                                      <p:to>
                                        <a:schemeClr val="folHlink"/>
                                      </p:to>
                                    </p:animClr>
                                  </p:subTnLst>
                                </p:cTn>
                              </p:par>
                              <p:par>
                                <p:cTn id="41" presetID="1" presetClass="exit" presetSubtype="0" fill="hold" grpId="1" nodeType="withEffect">
                                  <p:stCondLst>
                                    <p:cond delay="0"/>
                                  </p:stCondLst>
                                  <p:childTnLst>
                                    <p:set>
                                      <p:cBhvr>
                                        <p:cTn id="42" dur="1" fill="hold">
                                          <p:stCondLst>
                                            <p:cond delay="0"/>
                                          </p:stCondLst>
                                        </p:cTn>
                                        <p:tgtEl>
                                          <p:spTgt spid="1812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3" repeatCount="4000" fill="hold" display="0">
                  <p:stCondLst>
                    <p:cond delay="indefinite"/>
                  </p:stCondLst>
                  <p:endCondLst>
                    <p:cond evt="onPrev" delay="0">
                      <p:tgtEl>
                        <p:sldTgt/>
                      </p:tgtEl>
                    </p:cond>
                    <p:cond evt="onStopAudio" delay="0">
                      <p:tgtEl>
                        <p:sldTgt/>
                      </p:tgtEl>
                    </p:cond>
                  </p:endCondLst>
                </p:cTn>
                <p:tgtEl>
                  <p:spTgt spid="181285"/>
                </p:tgtEl>
              </p:cMediaNode>
            </p:audio>
          </p:childTnLst>
        </p:cTn>
      </p:par>
    </p:tnLst>
    <p:bldLst>
      <p:bldP spid="181263" grpId="0" animBg="1" autoUpdateAnimBg="0"/>
      <p:bldP spid="181263" grpId="1" animBg="1"/>
      <p:bldP spid="181269" grpId="0" animBg="1"/>
      <p:bldP spid="181270" grpId="0" animBg="1"/>
      <p:bldP spid="181271" grpId="0" animBg="1"/>
      <p:bldP spid="181272" grpId="0" animBg="1"/>
      <p:bldP spid="181273" grpId="0" animBg="1" autoUpdateAnimBg="0"/>
      <p:bldP spid="181280" grpId="0" animBg="1"/>
      <p:bldP spid="18128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762000" y="533400"/>
            <a:ext cx="6640513" cy="1143000"/>
          </a:xfrm>
        </p:spPr>
        <p:txBody>
          <a:bodyPr/>
          <a:lstStyle/>
          <a:p>
            <a:r>
              <a:rPr lang="en-US">
                <a:latin typeface="Arial" charset="0"/>
              </a:rPr>
              <a:t>Carbon Dioxide Detector</a:t>
            </a:r>
          </a:p>
        </p:txBody>
      </p:sp>
      <p:sp>
        <p:nvSpPr>
          <p:cNvPr id="182275" name="Rectangle 3"/>
          <p:cNvSpPr>
            <a:spLocks noGrp="1" noChangeArrowheads="1"/>
          </p:cNvSpPr>
          <p:nvPr>
            <p:ph type="body" idx="1"/>
          </p:nvPr>
        </p:nvSpPr>
        <p:spPr>
          <a:xfrm>
            <a:off x="609600" y="1905000"/>
            <a:ext cx="7772400" cy="4114800"/>
          </a:xfrm>
        </p:spPr>
        <p:txBody>
          <a:bodyPr/>
          <a:lstStyle/>
          <a:p>
            <a:r>
              <a:rPr lang="en-US"/>
              <a:t>Where is the best location to place a CO</a:t>
            </a:r>
            <a:r>
              <a:rPr lang="en-US" baseline="-25000"/>
              <a:t>2</a:t>
            </a:r>
            <a:r>
              <a:rPr lang="en-US"/>
              <a:t> detector in your home?</a:t>
            </a:r>
          </a:p>
        </p:txBody>
      </p:sp>
      <p:sp>
        <p:nvSpPr>
          <p:cNvPr id="182276" name="Text Box 4"/>
          <p:cNvSpPr txBox="1">
            <a:spLocks noChangeArrowheads="1"/>
          </p:cNvSpPr>
          <p:nvPr/>
        </p:nvSpPr>
        <p:spPr bwMode="auto">
          <a:xfrm>
            <a:off x="2133600" y="3324225"/>
            <a:ext cx="4470400" cy="1552575"/>
          </a:xfrm>
          <a:prstGeom prst="rect">
            <a:avLst/>
          </a:prstGeom>
          <a:noFill/>
          <a:ln w="9525">
            <a:noFill/>
            <a:miter lim="800000"/>
            <a:headEnd/>
            <a:tailEnd/>
          </a:ln>
          <a:effectLst/>
        </p:spPr>
        <p:txBody>
          <a:bodyPr wrap="none">
            <a:spAutoFit/>
          </a:bodyPr>
          <a:lstStyle/>
          <a:p>
            <a:pPr eaLnBrk="1" hangingPunct="1"/>
            <a:r>
              <a:rPr lang="en-US" sz="2400" b="0">
                <a:solidFill>
                  <a:srgbClr val="FF0000"/>
                </a:solidFill>
              </a:rPr>
              <a:t>Recall:</a:t>
            </a:r>
            <a:r>
              <a:rPr lang="en-US" sz="2400" b="0"/>
              <a:t>  Density Air =   1.29 g/L</a:t>
            </a:r>
          </a:p>
          <a:p>
            <a:pPr eaLnBrk="1" hangingPunct="1"/>
            <a:endParaRPr lang="en-US" sz="2400" b="0"/>
          </a:p>
          <a:p>
            <a:pPr eaLnBrk="1" hangingPunct="1"/>
            <a:r>
              <a:rPr lang="en-US" sz="2400" b="0"/>
              <a:t>	  Density CO</a:t>
            </a:r>
            <a:r>
              <a:rPr lang="en-US" sz="2400" b="0" baseline="-25000"/>
              <a:t>2</a:t>
            </a:r>
            <a:r>
              <a:rPr lang="en-US" sz="2400" b="0"/>
              <a:t> =  1.96 g/L</a:t>
            </a:r>
          </a:p>
          <a:p>
            <a:pPr eaLnBrk="1" hangingPunct="1"/>
            <a:endParaRPr lang="en-US" sz="2400" b="0"/>
          </a:p>
        </p:txBody>
      </p:sp>
      <p:sp>
        <p:nvSpPr>
          <p:cNvPr id="182277" name="Text Box 5"/>
          <p:cNvSpPr txBox="1">
            <a:spLocks noChangeArrowheads="1"/>
          </p:cNvSpPr>
          <p:nvPr/>
        </p:nvSpPr>
        <p:spPr bwMode="auto">
          <a:xfrm>
            <a:off x="762000" y="4876800"/>
            <a:ext cx="7078663" cy="1311275"/>
          </a:xfrm>
          <a:prstGeom prst="rect">
            <a:avLst/>
          </a:prstGeom>
          <a:noFill/>
          <a:ln w="9525">
            <a:noFill/>
            <a:miter lim="800000"/>
            <a:headEnd/>
            <a:tailEnd/>
          </a:ln>
          <a:effectLst/>
        </p:spPr>
        <p:txBody>
          <a:bodyPr wrap="none">
            <a:spAutoFit/>
          </a:bodyPr>
          <a:lstStyle/>
          <a:p>
            <a:pPr marL="457200" indent="-457200" eaLnBrk="1" hangingPunct="1">
              <a:buFontTx/>
              <a:buAutoNum type="alphaUcPeriod"/>
            </a:pPr>
            <a:r>
              <a:rPr lang="en-US" sz="2000" b="0"/>
              <a:t>Top floor of home	</a:t>
            </a:r>
          </a:p>
          <a:p>
            <a:pPr marL="457200" indent="-457200" eaLnBrk="1" hangingPunct="1"/>
            <a:r>
              <a:rPr lang="en-US" sz="2000" b="0"/>
              <a:t>B.	Basement (near ceiling)	</a:t>
            </a:r>
          </a:p>
          <a:p>
            <a:pPr marL="457200" indent="-457200" eaLnBrk="1" hangingPunct="1">
              <a:buFontTx/>
              <a:buAutoNum type="alphaUcPeriod" startAt="3"/>
            </a:pPr>
            <a:r>
              <a:rPr lang="en-US" sz="2000" b="0"/>
              <a:t>Basement (near floor)</a:t>
            </a:r>
          </a:p>
          <a:p>
            <a:pPr marL="457200" indent="-457200" eaLnBrk="1" hangingPunct="1">
              <a:buFontTx/>
              <a:buAutoNum type="alphaUcPeriod" startAt="3"/>
            </a:pPr>
            <a:r>
              <a:rPr lang="en-US" sz="2000" b="0"/>
              <a:t>It doesn’t matter, if your batteries are dead in the detector</a:t>
            </a:r>
          </a:p>
        </p:txBody>
      </p:sp>
      <p:sp>
        <p:nvSpPr>
          <p:cNvPr id="182278" name="Rectangle 6"/>
          <p:cNvSpPr>
            <a:spLocks noChangeArrowheads="1"/>
          </p:cNvSpPr>
          <p:nvPr/>
        </p:nvSpPr>
        <p:spPr bwMode="auto">
          <a:xfrm>
            <a:off x="762000" y="5486400"/>
            <a:ext cx="8034338" cy="396875"/>
          </a:xfrm>
          <a:prstGeom prst="rect">
            <a:avLst/>
          </a:prstGeom>
          <a:solidFill>
            <a:schemeClr val="bg1"/>
          </a:solidFill>
          <a:ln w="9525">
            <a:noFill/>
            <a:miter lim="800000"/>
            <a:headEnd/>
            <a:tailEnd/>
          </a:ln>
          <a:effectLst/>
        </p:spPr>
        <p:txBody>
          <a:bodyPr wrap="none">
            <a:spAutoFit/>
          </a:bodyPr>
          <a:lstStyle/>
          <a:p>
            <a:pPr marL="457200" indent="-457200" eaLnBrk="1" hangingPunct="1">
              <a:buFontTx/>
              <a:buAutoNum type="alphaUcPeriod" startAt="3"/>
            </a:pPr>
            <a:r>
              <a:rPr lang="en-US" sz="2000" b="0">
                <a:solidFill>
                  <a:srgbClr val="008000"/>
                </a:solidFill>
              </a:rPr>
              <a:t>Basement (near floor)  </a:t>
            </a:r>
            <a:r>
              <a:rPr lang="en-US" i="1">
                <a:solidFill>
                  <a:srgbClr val="008000"/>
                </a:solidFill>
              </a:rPr>
              <a:t>Carbon dioxide is denser than air and sinks.</a:t>
            </a:r>
            <a:endParaRPr lang="en-US">
              <a:solidFill>
                <a:srgbClr val="008000"/>
              </a:solidFill>
            </a:endParaRPr>
          </a:p>
        </p:txBody>
      </p:sp>
      <p:pic>
        <p:nvPicPr>
          <p:cNvPr id="182279" name="Picture 7" descr="carbon monoxide detector"/>
          <p:cNvPicPr>
            <a:picLocks noChangeAspect="1" noChangeArrowheads="1"/>
          </p:cNvPicPr>
          <p:nvPr/>
        </p:nvPicPr>
        <p:blipFill>
          <a:blip r:embed="rId3" cstate="print"/>
          <a:srcRect/>
          <a:stretch>
            <a:fillRect/>
          </a:stretch>
        </p:blipFill>
        <p:spPr bwMode="auto">
          <a:xfrm>
            <a:off x="7392988" y="533400"/>
            <a:ext cx="1293812" cy="1300163"/>
          </a:xfrm>
          <a:prstGeom prst="rect">
            <a:avLst/>
          </a:prstGeom>
          <a:noFill/>
        </p:spPr>
      </p:pic>
      <p:sp>
        <p:nvSpPr>
          <p:cNvPr id="182280" name="AutoShape 8">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82277"/>
                                        </p:tgtEl>
                                        <p:attrNameLst>
                                          <p:attrName>style.visibility</p:attrName>
                                        </p:attrNameLst>
                                      </p:cBhvr>
                                      <p:to>
                                        <p:strVal val="visible"/>
                                      </p:to>
                                    </p:set>
                                  </p:childTnLst>
                                  <p:subTnLst>
                                    <p:animClr clrSpc="rgb" dir="cw">
                                      <p:cBhvr override="childStyle">
                                        <p:cTn dur="1" fill="hold" display="0" masterRel="nextClick" afterEffect="1"/>
                                        <p:tgtEl>
                                          <p:spTgt spid="182277"/>
                                        </p:tgtEl>
                                        <p:attrNameLst>
                                          <p:attrName>ppt_c</p:attrName>
                                        </p:attrNameLst>
                                      </p:cBhvr>
                                      <p:to>
                                        <a:schemeClr val="bg2"/>
                                      </p:to>
                                    </p:animClr>
                                  </p:subTnLst>
                                </p:cTn>
                              </p:par>
                            </p:childTnLst>
                          </p:cTn>
                        </p:par>
                        <p:par>
                          <p:cTn id="7" fill="hold">
                            <p:stCondLst>
                              <p:cond delay="2500"/>
                            </p:stCondLst>
                            <p:childTnLst>
                              <p:par>
                                <p:cTn id="8" presetID="1" presetClass="entr" presetSubtype="0" fill="hold" grpId="0" nodeType="afterEffect">
                                  <p:stCondLst>
                                    <p:cond delay="8000"/>
                                  </p:stCondLst>
                                  <p:childTnLst>
                                    <p:set>
                                      <p:cBhvr>
                                        <p:cTn id="9" dur="1" fill="hold">
                                          <p:stCondLst>
                                            <p:cond delay="499"/>
                                          </p:stCondLst>
                                        </p:cTn>
                                        <p:tgtEl>
                                          <p:spTgt spid="182276"/>
                                        </p:tgtEl>
                                        <p:attrNameLst>
                                          <p:attrName>style.visibility</p:attrName>
                                        </p:attrNameLst>
                                      </p:cBhvr>
                                      <p:to>
                                        <p:strVal val="visible"/>
                                      </p:to>
                                    </p:set>
                                  </p:childTnLst>
                                </p:cTn>
                              </p:par>
                            </p:childTnLst>
                          </p:cTn>
                        </p:par>
                        <p:par>
                          <p:cTn id="10" fill="hold">
                            <p:stCondLst>
                              <p:cond delay="11000"/>
                            </p:stCondLst>
                            <p:childTnLst>
                              <p:par>
                                <p:cTn id="11" presetID="1" presetClass="entr" presetSubtype="0" fill="hold" grpId="0" nodeType="afterEffect">
                                  <p:stCondLst>
                                    <p:cond delay="5000"/>
                                  </p:stCondLst>
                                  <p:childTnLst>
                                    <p:set>
                                      <p:cBhvr>
                                        <p:cTn id="12" dur="1" fill="hold">
                                          <p:stCondLst>
                                            <p:cond delay="499"/>
                                          </p:stCondLst>
                                        </p:cTn>
                                        <p:tgtEl>
                                          <p:spTgt spid="182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utoUpdateAnimBg="0"/>
      <p:bldP spid="182277" grpId="0" autoUpdateAnimBg="0"/>
      <p:bldP spid="182278" grpId="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latin typeface="Arial" charset="0"/>
              </a:rPr>
              <a:t>Symptoms of CO Poisoning</a:t>
            </a:r>
          </a:p>
        </p:txBody>
      </p:sp>
      <p:graphicFrame>
        <p:nvGraphicFramePr>
          <p:cNvPr id="183299" name="Group 3"/>
          <p:cNvGraphicFramePr>
            <a:graphicFrameLocks noGrp="1"/>
          </p:cNvGraphicFramePr>
          <p:nvPr/>
        </p:nvGraphicFramePr>
        <p:xfrm>
          <a:off x="533400" y="1981200"/>
          <a:ext cx="8077200" cy="3886200"/>
        </p:xfrm>
        <a:graphic>
          <a:graphicData uri="http://schemas.openxmlformats.org/drawingml/2006/table">
            <a:tbl>
              <a:tblPr/>
              <a:tblGrid>
                <a:gridCol w="2692400"/>
                <a:gridCol w="2413000"/>
                <a:gridCol w="2971800"/>
              </a:tblGrid>
              <a:tr h="7556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rPr>
                        <a:t>Concentration of CO</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rPr>
                        <a:t>in air (ppm)*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5E5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rPr>
                        <a:t>Hemoglobin molecules as HbCO</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5E5FF"/>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rPr>
                        <a:t>Visible effects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5E5FF"/>
                    </a:solidFill>
                  </a:tcPr>
                </a:tc>
              </a:tr>
              <a:tr h="7413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rPr>
                        <a:t>100 for 1 hour or less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FFDED"/>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rPr>
                        <a:t>10% or less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FFDED"/>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no visible symptoms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FFDED"/>
                    </a:solidFill>
                  </a:tcPr>
                </a:tc>
              </a:tr>
              <a:tr h="7429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rPr>
                        <a:t>500 for 1 hour or less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3FACE"/>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3FACE"/>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mild to throbbing headache, some dizziness, impaired perception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3FACE"/>
                    </a:solidFill>
                  </a:tcPr>
                </a:tc>
              </a:tr>
              <a:tr h="7413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rPr>
                        <a:t>500 for an extended period </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rPr>
                        <a:t>of time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5F6A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rPr>
                        <a:t>30 - 50%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5F6A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headache, confusion, nausea, dizziness, muscular weakness, fainting</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5F6AC"/>
                    </a:solidFill>
                  </a:tcPr>
                </a:tc>
              </a:tr>
              <a:tr h="7413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rPr>
                        <a:t>1000 for 1 hour or less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6F28A"/>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rPr>
                        <a:t>50 - 80%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6F28A"/>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coma, convulsions, respiratory failure, death</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6F28A"/>
                    </a:solidFill>
                  </a:tcPr>
                </a:tc>
              </a:tr>
            </a:tbl>
          </a:graphicData>
        </a:graphic>
      </p:graphicFrame>
      <p:sp>
        <p:nvSpPr>
          <p:cNvPr id="183325" name="Text Box 29"/>
          <p:cNvSpPr txBox="1">
            <a:spLocks noChangeArrowheads="1"/>
          </p:cNvSpPr>
          <p:nvPr/>
        </p:nvSpPr>
        <p:spPr bwMode="auto">
          <a:xfrm>
            <a:off x="593725" y="5976938"/>
            <a:ext cx="1804988" cy="274637"/>
          </a:xfrm>
          <a:prstGeom prst="rect">
            <a:avLst/>
          </a:prstGeom>
          <a:noFill/>
          <a:ln w="9525">
            <a:noFill/>
            <a:miter lim="800000"/>
            <a:headEnd/>
            <a:tailEnd/>
          </a:ln>
          <a:effectLst/>
        </p:spPr>
        <p:txBody>
          <a:bodyPr wrap="none">
            <a:spAutoFit/>
          </a:bodyPr>
          <a:lstStyle/>
          <a:p>
            <a:pPr eaLnBrk="1" hangingPunct="1"/>
            <a:r>
              <a:rPr lang="en-US" sz="1200" b="0"/>
              <a:t>*ppm is parts per million</a:t>
            </a:r>
          </a:p>
        </p:txBody>
      </p:sp>
      <p:sp>
        <p:nvSpPr>
          <p:cNvPr id="183326" name="Rectangle 30"/>
          <p:cNvSpPr>
            <a:spLocks noChangeArrowheads="1"/>
          </p:cNvSpPr>
          <p:nvPr/>
        </p:nvSpPr>
        <p:spPr bwMode="auto">
          <a:xfrm>
            <a:off x="76200" y="6567488"/>
            <a:ext cx="3378200" cy="214312"/>
          </a:xfrm>
          <a:prstGeom prst="rect">
            <a:avLst/>
          </a:prstGeom>
          <a:noFill/>
          <a:ln w="9525">
            <a:noFill/>
            <a:miter lim="800000"/>
            <a:headEnd/>
            <a:tailEnd/>
          </a:ln>
          <a:effectLst/>
        </p:spPr>
        <p:txBody>
          <a:bodyPr wrap="none">
            <a:spAutoFit/>
          </a:bodyPr>
          <a:lstStyle/>
          <a:p>
            <a:pPr eaLnBrk="1" hangingPunct="1"/>
            <a:r>
              <a:rPr lang="en-US" sz="800" b="0"/>
              <a:t>Davis, Metcalfe, Williams, Castka, </a:t>
            </a:r>
            <a:r>
              <a:rPr lang="en-US" sz="800" b="0" u="sng"/>
              <a:t>Modern Chemistry</a:t>
            </a:r>
            <a:r>
              <a:rPr lang="en-US" sz="800" b="0"/>
              <a:t>, 1999,  page 760</a:t>
            </a:r>
          </a:p>
        </p:txBody>
      </p:sp>
      <p:sp>
        <p:nvSpPr>
          <p:cNvPr id="183327" name="AutoShape 31">
            <a:hlinkClick r:id="" action="ppaction://hlinkshowjump?jump=lastslide" highlightClick="1"/>
          </p:cNvPr>
          <p:cNvSpPr>
            <a:spLocks noChangeArrowheads="1"/>
          </p:cNvSpPr>
          <p:nvPr/>
        </p:nvSpPr>
        <p:spPr bwMode="auto">
          <a:xfrm>
            <a:off x="0" y="6119813"/>
            <a:ext cx="609600" cy="357187"/>
          </a:xfrm>
          <a:prstGeom prst="actionButtonBeginning">
            <a:avLst/>
          </a:prstGeom>
          <a:solidFill>
            <a:schemeClr val="bg1">
              <a:alpha val="50000"/>
            </a:schemeClr>
          </a:solidFill>
          <a:ln w="9525">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docProps/app.xml><?xml version="1.0" encoding="utf-8"?>
<Properties xmlns="http://schemas.openxmlformats.org/officeDocument/2006/extended-properties" xmlns:vt="http://schemas.openxmlformats.org/officeDocument/2006/docPropsVTypes">
  <Template>Studio</Template>
  <TotalTime>0</TotalTime>
  <Pages>13</Pages>
  <Words>5421</Words>
  <Application>Microsoft Office PowerPoint</Application>
  <PresentationFormat>On-screen Show (4:3)</PresentationFormat>
  <Paragraphs>1499</Paragraphs>
  <Slides>136</Slides>
  <Notes>136</Notes>
  <HiddenSlides>0</HiddenSlides>
  <MMClips>3</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5</vt:i4>
      </vt:variant>
      <vt:variant>
        <vt:lpstr>Slide Titles</vt:lpstr>
      </vt:variant>
      <vt:variant>
        <vt:i4>136</vt:i4>
      </vt:variant>
    </vt:vector>
  </HeadingPairs>
  <TitlesOfParts>
    <vt:vector size="153" baseType="lpstr">
      <vt:lpstr>Times New Roman</vt:lpstr>
      <vt:lpstr>Arial Black</vt:lpstr>
      <vt:lpstr>Arial</vt:lpstr>
      <vt:lpstr>Wingdings</vt:lpstr>
      <vt:lpstr>Symbol</vt:lpstr>
      <vt:lpstr>Microsoft Sans Serif</vt:lpstr>
      <vt:lpstr>20th Century Font</vt:lpstr>
      <vt:lpstr>Arial Narrow</vt:lpstr>
      <vt:lpstr>Monotype Sorts</vt:lpstr>
      <vt:lpstr>Comic Sans MS</vt:lpstr>
      <vt:lpstr>Studio</vt:lpstr>
      <vt:lpstr>1_Default Design</vt:lpstr>
      <vt:lpstr>CDraw4</vt:lpstr>
      <vt:lpstr>Sound (OLE2)</vt:lpstr>
      <vt:lpstr>Wave Sound</vt:lpstr>
      <vt:lpstr>Microsoft Equation 3.0</vt:lpstr>
      <vt:lpstr>Microsoft Photo Editor 3.0 Photo</vt:lpstr>
      <vt:lpstr>Measurement</vt:lpstr>
      <vt:lpstr>Number vs. Quantity</vt:lpstr>
      <vt:lpstr>Types of measurement</vt:lpstr>
      <vt:lpstr>Scientists prefer</vt:lpstr>
      <vt:lpstr>How good are the measurements?</vt:lpstr>
      <vt:lpstr>Accuracy vs. Precision</vt:lpstr>
      <vt:lpstr>Differences</vt:lpstr>
      <vt:lpstr>Slide 8</vt:lpstr>
      <vt:lpstr>Slide 9</vt:lpstr>
      <vt:lpstr>Slide 10</vt:lpstr>
      <vt:lpstr>Slide 11</vt:lpstr>
      <vt:lpstr>Slide 12</vt:lpstr>
      <vt:lpstr>Slide 13</vt:lpstr>
      <vt:lpstr>Slide 14</vt:lpstr>
      <vt:lpstr>Accuracy Precision Resolution</vt:lpstr>
      <vt:lpstr>In terms of measurement</vt:lpstr>
      <vt:lpstr>Definitions:  Precision</vt:lpstr>
      <vt:lpstr>Definitions:  Error &amp; Uncertainty</vt:lpstr>
      <vt:lpstr>SI System for Measuring Length</vt:lpstr>
      <vt:lpstr>Comparison of English and  SI Units</vt:lpstr>
      <vt:lpstr>Reporting Measurements</vt:lpstr>
      <vt:lpstr>Practice Measuring</vt:lpstr>
      <vt:lpstr>Reading a Vernier</vt:lpstr>
      <vt:lpstr>Slide 24</vt:lpstr>
      <vt:lpstr>Slide 25</vt:lpstr>
      <vt:lpstr>Slide 26</vt:lpstr>
      <vt:lpstr>Accuracy vs. Precision</vt:lpstr>
      <vt:lpstr>Percent Error</vt:lpstr>
      <vt:lpstr>Percent Error</vt:lpstr>
      <vt:lpstr>Significant Figures</vt:lpstr>
      <vt:lpstr>Significant Figures</vt:lpstr>
      <vt:lpstr>Significant Figures</vt:lpstr>
      <vt:lpstr>Significant Figures</vt:lpstr>
      <vt:lpstr>Significant Figures</vt:lpstr>
      <vt:lpstr>Significant Figures</vt:lpstr>
      <vt:lpstr>Significant Figures</vt:lpstr>
      <vt:lpstr>Scientific Notation</vt:lpstr>
      <vt:lpstr>D. Scientific Notation</vt:lpstr>
      <vt:lpstr>Scientific Notation</vt:lpstr>
      <vt:lpstr>Proportions</vt:lpstr>
      <vt:lpstr>Significant Figures</vt:lpstr>
      <vt:lpstr>Which zeros count?</vt:lpstr>
      <vt:lpstr>Which zeros count?</vt:lpstr>
      <vt:lpstr>Sig Figs</vt:lpstr>
      <vt:lpstr>Sig figs.</vt:lpstr>
      <vt:lpstr>Sig Figs.</vt:lpstr>
      <vt:lpstr>More Sig Figs</vt:lpstr>
      <vt:lpstr>Problems</vt:lpstr>
      <vt:lpstr>Adding and  subtracting with sig figs</vt:lpstr>
      <vt:lpstr>Slide 50</vt:lpstr>
      <vt:lpstr>Rounding rules </vt:lpstr>
      <vt:lpstr>Practice</vt:lpstr>
      <vt:lpstr>Multiplication and Division</vt:lpstr>
      <vt:lpstr>Multiplication and Division</vt:lpstr>
      <vt:lpstr>The Metric System</vt:lpstr>
      <vt:lpstr>SI System</vt:lpstr>
      <vt:lpstr>Measuring</vt:lpstr>
      <vt:lpstr>The Metric System</vt:lpstr>
      <vt:lpstr>B. SI Units</vt:lpstr>
      <vt:lpstr>Base Units</vt:lpstr>
      <vt:lpstr>The International System of Units</vt:lpstr>
      <vt:lpstr>Prefixes</vt:lpstr>
      <vt:lpstr>Prefixes in the SI System</vt:lpstr>
      <vt:lpstr>B. SI Units</vt:lpstr>
      <vt:lpstr>The Original Metric Reference</vt:lpstr>
      <vt:lpstr>The Official Standard Meter</vt:lpstr>
      <vt:lpstr>The Official Standard Kilogram</vt:lpstr>
      <vt:lpstr>Derived Units Commonly Used in Chemistry</vt:lpstr>
      <vt:lpstr>Area and Volume:  Derived Units</vt:lpstr>
      <vt:lpstr>Measurement</vt:lpstr>
      <vt:lpstr>100 mL Graduated Cylinder</vt:lpstr>
      <vt:lpstr>Instruments for Measuring Volume</vt:lpstr>
      <vt:lpstr>Units of Measuring Volume</vt:lpstr>
      <vt:lpstr>Reading a Meniscus</vt:lpstr>
      <vt:lpstr>Units for Measuring Mass</vt:lpstr>
      <vt:lpstr>Quantities of Mass</vt:lpstr>
      <vt:lpstr>SI-US Conversion Factors</vt:lpstr>
      <vt:lpstr>Accuracy vs. Precision</vt:lpstr>
      <vt:lpstr>Accuracy Precision Resolution</vt:lpstr>
      <vt:lpstr>SI System for Measuring Length</vt:lpstr>
      <vt:lpstr>Volume</vt:lpstr>
      <vt:lpstr>Volume</vt:lpstr>
      <vt:lpstr>Mass</vt:lpstr>
      <vt:lpstr>Mass</vt:lpstr>
      <vt:lpstr>Converting</vt:lpstr>
      <vt:lpstr>Conversions</vt:lpstr>
      <vt:lpstr>Conversions</vt:lpstr>
      <vt:lpstr>Slide 88</vt:lpstr>
      <vt:lpstr>Which is heavier?</vt:lpstr>
      <vt:lpstr>Cube Representations</vt:lpstr>
      <vt:lpstr>Volume and Density</vt:lpstr>
      <vt:lpstr>Density</vt:lpstr>
      <vt:lpstr>Density of Some Common Substances</vt:lpstr>
      <vt:lpstr>Consider Equal Volumes</vt:lpstr>
      <vt:lpstr>Consider Equal Masses</vt:lpstr>
      <vt:lpstr>Two ways of viewing density</vt:lpstr>
      <vt:lpstr>Density of Carbon Dioxide</vt:lpstr>
      <vt:lpstr>Carbon Dioxide Detector</vt:lpstr>
      <vt:lpstr>Symptoms of CO Poisoning</vt:lpstr>
      <vt:lpstr>Carbon Monoxide Poisoning ‘The Silent Killer’</vt:lpstr>
      <vt:lpstr>Exchange of Blood Gases</vt:lpstr>
      <vt:lpstr>Tank of Water</vt:lpstr>
      <vt:lpstr>Person Submerged in Water</vt:lpstr>
      <vt:lpstr>Archimedes Principle</vt:lpstr>
      <vt:lpstr>Galilean Thermometer</vt:lpstr>
      <vt:lpstr>Galilean Thermometer</vt:lpstr>
      <vt:lpstr>Density</vt:lpstr>
      <vt:lpstr>Derived Units</vt:lpstr>
      <vt:lpstr>Calculating</vt:lpstr>
      <vt:lpstr>Calculating</vt:lpstr>
      <vt:lpstr>Floating</vt:lpstr>
      <vt:lpstr>Density of water</vt:lpstr>
      <vt:lpstr>D. Density</vt:lpstr>
      <vt:lpstr>Problem-Solving Steps</vt:lpstr>
      <vt:lpstr>D. Density</vt:lpstr>
      <vt:lpstr>Density</vt:lpstr>
      <vt:lpstr>Measuring Temperature</vt:lpstr>
      <vt:lpstr>Measuring Temperature</vt:lpstr>
      <vt:lpstr>Celcius &amp; Kelvin Temperature Scales</vt:lpstr>
      <vt:lpstr>Temperature is Average Kinetic Energy</vt:lpstr>
      <vt:lpstr>A Comparison of Scales</vt:lpstr>
      <vt:lpstr>Temperature Scales</vt:lpstr>
      <vt:lpstr>Compare Celcius to Fahrenheit </vt:lpstr>
      <vt:lpstr>Converting 70o C to Kelvin units</vt:lpstr>
      <vt:lpstr>Temperature Scales</vt:lpstr>
      <vt:lpstr>Thermal Expansion</vt:lpstr>
      <vt:lpstr>Equal Masses of Hot and Cold Water</vt:lpstr>
      <vt:lpstr>Water Molecules in Hot and Cold Water</vt:lpstr>
      <vt:lpstr>Water Molecules in the same temperature water</vt:lpstr>
      <vt:lpstr>Heat</vt:lpstr>
      <vt:lpstr>Temperature is different</vt:lpstr>
      <vt:lpstr>Units of heat are</vt:lpstr>
      <vt:lpstr>Some things heat up easily</vt:lpstr>
      <vt:lpstr>Specific Heat</vt:lpstr>
      <vt:lpstr>Problems</vt:lpstr>
      <vt:lpstr>Resources - Measurement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subject>Chemistry</dc:subject>
  <dc:creator/>
  <cp:keywords/>
  <dc:description/>
  <cp:lastModifiedBy>UNIT55</cp:lastModifiedBy>
  <cp:revision>40</cp:revision>
  <cp:lastPrinted>1601-01-01T00:00:00Z</cp:lastPrinted>
  <dcterms:created xsi:type="dcterms:W3CDTF">1995-09-21T01:45:12Z</dcterms:created>
  <dcterms:modified xsi:type="dcterms:W3CDTF">2009-07-25T15:32:10Z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tvgreen@aol.com</vt:lpwstr>
  </property>
  <property fmtid="{D5CDD505-2E9C-101B-9397-08002B2CF9AE}" pid="8" name="HomePage">
    <vt:lpwstr>http:/mrgreen.tierranet.com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D:\DATA\Web Pages\Greench2</vt:lpwstr>
  </property>
</Properties>
</file>