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9" r:id="rId3"/>
    <p:sldId id="274" r:id="rId4"/>
    <p:sldId id="268" r:id="rId5"/>
    <p:sldId id="257" r:id="rId6"/>
    <p:sldId id="258" r:id="rId7"/>
    <p:sldId id="259" r:id="rId8"/>
    <p:sldId id="260" r:id="rId9"/>
    <p:sldId id="261" r:id="rId10"/>
    <p:sldId id="272" r:id="rId11"/>
    <p:sldId id="262" r:id="rId12"/>
    <p:sldId id="263" r:id="rId13"/>
    <p:sldId id="273" r:id="rId14"/>
    <p:sldId id="264" r:id="rId15"/>
    <p:sldId id="265" r:id="rId16"/>
    <p:sldId id="266" r:id="rId17"/>
    <p:sldId id="267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332E429-04CA-4002-992B-999627FFDB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3B1B4-1861-409A-9CC5-ECB996C47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7161-FFE8-4C20-9353-32087CDC61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16E9D-BBDE-47FF-B41E-D72118BBC8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181B4-DD0E-4D4A-9243-511A7A5FB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E4EAC-1D65-488B-ACFF-D311B789EC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C9879-2217-459B-83F1-FBF6B43F9C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C55F3-ED6F-4EFF-BE9E-BF1023553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C7E5E-D995-4360-B574-ADB48B695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F710E-1F9D-473B-9602-941BEC9C06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650C0-2880-41F8-9EA5-E9E9B5FC7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pic>
          <p:nvPicPr>
            <p:cNvPr id="22532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6A614BC5-6E7A-4082-A38E-E2E68BF95D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What Does It Mean to Study?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r>
              <a:rPr lang="en-US"/>
              <a:t>Scheduling, Focus, Testing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228600"/>
            <a:ext cx="6400800" cy="12192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Focus and Concentration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Focus in on Concentration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90800" y="1676400"/>
            <a:ext cx="7391400" cy="457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2000" i="1"/>
              <a:t>A.  </a:t>
            </a:r>
            <a:r>
              <a:rPr lang="en-US" sz="2400" i="1"/>
              <a:t>Intend to Study and Learn</a:t>
            </a:r>
          </a:p>
          <a:p>
            <a:pPr marL="342900" indent="-342900" eaLnBrk="1" hangingPunct="1">
              <a:buFontTx/>
              <a:buChar char="•"/>
            </a:pPr>
            <a:endParaRPr lang="en-US" sz="2400" i="1"/>
          </a:p>
          <a:p>
            <a:pPr marL="342900" indent="-342900" eaLnBrk="1" hangingPunct="1"/>
            <a:r>
              <a:rPr lang="en-US" sz="2000" i="1"/>
              <a:t>B.  </a:t>
            </a:r>
            <a:r>
              <a:rPr lang="en-US" sz="2400" i="1"/>
              <a:t>Become Interested in the Subject</a:t>
            </a:r>
          </a:p>
          <a:p>
            <a:pPr marL="342900" indent="-342900" eaLnBrk="1" hangingPunct="1"/>
            <a:r>
              <a:rPr lang="en-US"/>
              <a:t>		</a:t>
            </a:r>
            <a:r>
              <a:rPr lang="en-US" sz="2000"/>
              <a:t>Look for points of view</a:t>
            </a:r>
          </a:p>
          <a:p>
            <a:pPr marL="342900" indent="-342900" eaLnBrk="1" hangingPunct="1"/>
            <a:r>
              <a:rPr lang="en-US" sz="2000"/>
              <a:t>		Question and be skeptical</a:t>
            </a:r>
          </a:p>
          <a:p>
            <a:pPr marL="342900" indent="-342900" eaLnBrk="1" hangingPunct="1"/>
            <a:r>
              <a:rPr lang="en-US" sz="2000"/>
              <a:t>		Predict outcomes</a:t>
            </a:r>
          </a:p>
          <a:p>
            <a:pPr marL="342900" indent="-342900" eaLnBrk="1" hangingPunct="1"/>
            <a:r>
              <a:rPr lang="en-US" sz="2000"/>
              <a:t>		Look for connections/relationships</a:t>
            </a:r>
          </a:p>
          <a:p>
            <a:pPr marL="342900" indent="-342900" eaLnBrk="1" hangingPunct="1"/>
            <a:endParaRPr lang="en-US" sz="2000"/>
          </a:p>
          <a:p>
            <a:pPr marL="342900" indent="-342900" eaLnBrk="1" hangingPunct="1"/>
            <a:r>
              <a:rPr lang="en-US" sz="2000" i="1"/>
              <a:t>C</a:t>
            </a:r>
            <a:r>
              <a:rPr lang="en-US" sz="2400" i="1"/>
              <a:t>.  Know Yourself</a:t>
            </a:r>
          </a:p>
          <a:p>
            <a:pPr marL="342900" indent="-342900" eaLnBrk="1" hangingPunct="1"/>
            <a:r>
              <a:rPr lang="en-US"/>
              <a:t>		</a:t>
            </a:r>
            <a:r>
              <a:rPr lang="en-US" sz="2000"/>
              <a:t>Take advantage of your learning style</a:t>
            </a:r>
          </a:p>
          <a:p>
            <a:pPr marL="342900" indent="-342900" eaLnBrk="1" hangingPunct="1"/>
            <a:r>
              <a:rPr lang="en-US" sz="2000"/>
              <a:t>		Use your perceived strengths</a:t>
            </a:r>
          </a:p>
          <a:p>
            <a:pPr marL="342900" indent="-342900" eaLnBrk="1" hangingPunct="1"/>
            <a:r>
              <a:rPr lang="en-US" sz="2000"/>
              <a:t>		Know your limits</a:t>
            </a:r>
          </a:p>
          <a:p>
            <a:pPr marL="342900" indent="-342900" eaLnBrk="1" hangingPunct="1"/>
            <a:endParaRPr lang="en-US" sz="2000"/>
          </a:p>
          <a:p>
            <a:pPr marL="342900" indent="-342900" eaLnBrk="1" hangingPunct="1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1752600"/>
            <a:ext cx="6892925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/>
          </a:p>
          <a:p>
            <a:pPr eaLnBrk="1" hangingPunct="1"/>
            <a:r>
              <a:rPr lang="en-US" sz="2000" i="1"/>
              <a:t>D.</a:t>
            </a:r>
            <a:r>
              <a:rPr lang="en-US" sz="2400" i="1"/>
              <a:t> Set Clear and Attainable Goals</a:t>
            </a:r>
          </a:p>
          <a:p>
            <a:pPr eaLnBrk="1" hangingPunct="1"/>
            <a:r>
              <a:rPr lang="en-US"/>
              <a:t>          </a:t>
            </a:r>
            <a:r>
              <a:rPr lang="en-US" sz="2000"/>
              <a:t>Know what you are supposed to learn</a:t>
            </a:r>
          </a:p>
          <a:p>
            <a:pPr eaLnBrk="1" hangingPunct="1"/>
            <a:r>
              <a:rPr lang="en-US" sz="2000"/>
              <a:t>          Concentrate on the main focus of the material</a:t>
            </a:r>
          </a:p>
          <a:p>
            <a:pPr eaLnBrk="1" hangingPunct="1"/>
            <a:r>
              <a:rPr lang="en-US" sz="2000"/>
              <a:t>          Briefly outline the task(s) to be completed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en-US" sz="2000" i="1"/>
              <a:t>E.</a:t>
            </a:r>
            <a:r>
              <a:rPr lang="en-US" sz="2400" i="1"/>
              <a:t>  Exclude Distractions</a:t>
            </a:r>
          </a:p>
          <a:p>
            <a:pPr eaLnBrk="1" hangingPunct="1"/>
            <a:r>
              <a:rPr lang="en-US"/>
              <a:t>           </a:t>
            </a:r>
            <a:r>
              <a:rPr lang="en-US" sz="2000"/>
              <a:t>Know your distractions and intentionally remove them</a:t>
            </a:r>
          </a:p>
          <a:p>
            <a:pPr eaLnBrk="1" hangingPunct="1"/>
            <a:r>
              <a:rPr lang="en-US" sz="2000"/>
              <a:t>          Identify patterns of distraction and break them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228600"/>
            <a:ext cx="6400800" cy="12192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362200" y="1447800"/>
            <a:ext cx="671195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Pay attention for Important Information</a:t>
            </a:r>
          </a:p>
          <a:p>
            <a:pPr eaLnBrk="1" hangingPunct="1"/>
            <a:r>
              <a:rPr lang="en-US"/>
              <a:t>        Materials (Handouts, Models, Videos, etc.)</a:t>
            </a:r>
          </a:p>
          <a:p>
            <a:pPr eaLnBrk="1" hangingPunct="1"/>
            <a:r>
              <a:rPr lang="en-US"/>
              <a:t>        Repetition of Main Ideas</a:t>
            </a:r>
          </a:p>
          <a:p>
            <a:pPr eaLnBrk="1" hangingPunct="1"/>
            <a:r>
              <a:rPr lang="en-US"/>
              <a:t>        Format of Exam</a:t>
            </a:r>
          </a:p>
          <a:p>
            <a:pPr eaLnBrk="1" hangingPunct="1"/>
            <a:r>
              <a:rPr lang="en-US"/>
              <a:t>        Required supplies or equipment </a:t>
            </a:r>
          </a:p>
          <a:p>
            <a:pPr eaLnBrk="1" hangingPunct="1"/>
            <a:r>
              <a:rPr lang="en-US"/>
              <a:t>	(calculator, ruler, protractor, etc.)</a:t>
            </a:r>
          </a:p>
          <a:p>
            <a:pPr eaLnBrk="1" hangingPunct="1"/>
            <a:r>
              <a:rPr lang="en-US" b="1"/>
              <a:t>In Class…</a:t>
            </a:r>
          </a:p>
          <a:p>
            <a:pPr eaLnBrk="1" hangingPunct="1"/>
            <a:r>
              <a:rPr lang="en-US"/>
              <a:t>       Intend to Learn</a:t>
            </a:r>
          </a:p>
          <a:p>
            <a:pPr eaLnBrk="1" hangingPunct="1"/>
            <a:r>
              <a:rPr lang="en-US"/>
              <a:t>       Listen Carefully</a:t>
            </a:r>
          </a:p>
          <a:p>
            <a:pPr eaLnBrk="1" hangingPunct="1"/>
            <a:r>
              <a:rPr lang="en-US"/>
              <a:t>       Take Thorough and Accurate Notes (and review them Daily)</a:t>
            </a:r>
          </a:p>
          <a:p>
            <a:pPr eaLnBrk="1" hangingPunct="1"/>
            <a:r>
              <a:rPr lang="en-US"/>
              <a:t>       Ask Questions</a:t>
            </a:r>
          </a:p>
          <a:p>
            <a:pPr eaLnBrk="1" hangingPunct="1"/>
            <a:r>
              <a:rPr lang="en-US"/>
              <a:t>       Try to Organize and Condense important ideas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Talk with Classmates or Arrange to Study in a Group</a:t>
            </a:r>
          </a:p>
          <a:p>
            <a:pPr eaLnBrk="1" hangingPunct="1"/>
            <a:endParaRPr lang="en-US" b="1"/>
          </a:p>
          <a:p>
            <a:pPr eaLnBrk="1" hangingPunct="1"/>
            <a:r>
              <a:rPr lang="en-US" b="1"/>
              <a:t>Arrange to meet with the Teacher</a:t>
            </a:r>
          </a:p>
          <a:p>
            <a:pPr eaLnBrk="1" hangingPunct="1"/>
            <a:r>
              <a:rPr lang="en-US"/>
              <a:t>        Don’t wait until the day before the test</a:t>
            </a:r>
          </a:p>
          <a:p>
            <a:pPr eaLnBrk="1" hangingPunct="1"/>
            <a:r>
              <a:rPr lang="en-US"/>
              <a:t>        Be willing to stay after school (Remember your priorities?)</a:t>
            </a:r>
          </a:p>
          <a:p>
            <a:pPr eaLnBrk="1" hangingPunct="1"/>
            <a:r>
              <a:rPr lang="en-US"/>
              <a:t>        Take initiative to arrange a time to meet.</a:t>
            </a:r>
          </a:p>
          <a:p>
            <a:pPr eaLnBrk="1" hangingPunct="1"/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Preparation Before the Test </a:t>
            </a:r>
            <a:b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…In School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38400" y="1550988"/>
            <a:ext cx="6483350" cy="530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Review your Notes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Organize Information Neatly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Write down Questions to ask in school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Review all materials related to the class</a:t>
            </a:r>
            <a:r>
              <a:rPr lang="en-US" b="1"/>
              <a:t> </a:t>
            </a:r>
          </a:p>
          <a:p>
            <a:pPr eaLnBrk="1" hangingPunct="1"/>
            <a:r>
              <a:rPr lang="en-US" b="1"/>
              <a:t>   (notes, handouts, text book, outlines, assignments, etc.)</a:t>
            </a:r>
          </a:p>
          <a:p>
            <a:pPr eaLnBrk="1" hangingPunct="1"/>
            <a:r>
              <a:rPr lang="en-US"/>
              <a:t>        Pay particular attention to</a:t>
            </a:r>
          </a:p>
          <a:p>
            <a:pPr eaLnBrk="1" hangingPunct="1"/>
            <a:r>
              <a:rPr lang="en-US" i="1"/>
              <a:t>	Lists</a:t>
            </a:r>
          </a:p>
          <a:p>
            <a:pPr eaLnBrk="1" hangingPunct="1"/>
            <a:r>
              <a:rPr lang="en-US" i="1"/>
              <a:t>	Charts, Tables, or Graphs that organize Information</a:t>
            </a:r>
          </a:p>
          <a:p>
            <a:pPr eaLnBrk="1" hangingPunct="1"/>
            <a:r>
              <a:rPr lang="en-US" i="1"/>
              <a:t>	Anything stressed or given extra importance in class</a:t>
            </a:r>
          </a:p>
          <a:p>
            <a:pPr eaLnBrk="1" hangingPunct="1"/>
            <a:endParaRPr lang="en-US" i="1"/>
          </a:p>
          <a:p>
            <a:pPr eaLnBrk="1" hangingPunct="1"/>
            <a:r>
              <a:rPr lang="en-US" sz="2000" b="1"/>
              <a:t>Divide your material into what you know well, what </a:t>
            </a:r>
          </a:p>
          <a:p>
            <a:pPr eaLnBrk="1" hangingPunct="1"/>
            <a:r>
              <a:rPr lang="en-US" sz="2000" b="1"/>
              <a:t>you need to review, and what is totally unfamiliar</a:t>
            </a:r>
          </a:p>
          <a:p>
            <a:pPr eaLnBrk="1" hangingPunct="1"/>
            <a:r>
              <a:rPr lang="en-US"/>
              <a:t>        Color-code or label your notes accordingly</a:t>
            </a:r>
          </a:p>
          <a:p>
            <a:pPr eaLnBrk="1" hangingPunct="1"/>
            <a:r>
              <a:rPr lang="en-US"/>
              <a:t>        Spend most time on what is unfamiliar</a:t>
            </a:r>
          </a:p>
          <a:p>
            <a:pPr eaLnBrk="1" hangingPunct="1"/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Preparation Before the Test </a:t>
            </a:r>
            <a:b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…At Home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38400" y="1905000"/>
            <a:ext cx="62611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Rewrite key terms, definitions, equations, </a:t>
            </a:r>
          </a:p>
          <a:p>
            <a:pPr eaLnBrk="1" hangingPunct="1"/>
            <a:r>
              <a:rPr lang="en-US" sz="2000" b="1"/>
              <a:t>comparative lists, summaries, etc.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Review specific note-taking techniques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Form a Study Group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Get a full night’s sleep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Have a positive attitude that you have prepared to </a:t>
            </a:r>
          </a:p>
          <a:p>
            <a:pPr eaLnBrk="1" hangingPunct="1"/>
            <a:r>
              <a:rPr lang="en-US" sz="2000" b="1"/>
              <a:t>the best of your ability and be satisfied with that.</a:t>
            </a:r>
          </a:p>
          <a:p>
            <a:pPr eaLnBrk="1" hangingPunct="1"/>
            <a:endParaRPr lang="en-US" sz="20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998913" y="5678488"/>
            <a:ext cx="2706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  ORGANIZED!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Anxiety Strategies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19400" y="1981200"/>
            <a:ext cx="39290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/>
              <a:t>Stop negative thoughts…</a:t>
            </a:r>
          </a:p>
          <a:p>
            <a:pPr eaLnBrk="1" hangingPunct="1"/>
            <a:endParaRPr lang="en-US" sz="2400" b="1" i="1"/>
          </a:p>
          <a:p>
            <a:pPr eaLnBrk="1" hangingPunct="1"/>
            <a:r>
              <a:rPr lang="en-US" sz="2400" b="1"/>
              <a:t>	</a:t>
            </a:r>
            <a:r>
              <a:rPr lang="en-US" sz="2400"/>
              <a:t>Think positive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	Admit anxiety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 b="1"/>
              <a:t>	</a:t>
            </a:r>
            <a:r>
              <a:rPr lang="en-US" sz="2400"/>
              <a:t>Improve the situation</a:t>
            </a:r>
          </a:p>
          <a:p>
            <a:pPr eaLnBrk="1" hangingPunct="1"/>
            <a:endParaRPr lang="en-US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 Your Attack 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73100" y="2373313"/>
            <a:ext cx="8394700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42640" tIns="76176" rIns="0" bIns="0" anchor="ctr">
            <a:spAutoFit/>
          </a:bodyPr>
          <a:lstStyle/>
          <a:p>
            <a:pPr eaLnBrk="1" hangingPunct="1"/>
            <a:endParaRPr lang="en-US" b="1"/>
          </a:p>
          <a:p>
            <a:pPr lvl="2" eaLnBrk="1" hangingPunct="1"/>
            <a:r>
              <a:rPr lang="en-US" b="1"/>
              <a:t>Visualize</a:t>
            </a:r>
            <a:r>
              <a:rPr lang="en-US"/>
              <a:t> – See success in your mind</a:t>
            </a:r>
            <a:endParaRPr lang="en-US" b="1"/>
          </a:p>
          <a:p>
            <a:pPr eaLnBrk="1" hangingPunct="1"/>
            <a:endParaRPr lang="en-US" b="1"/>
          </a:p>
          <a:p>
            <a:pPr lvl="2" eaLnBrk="1" hangingPunct="1"/>
            <a:r>
              <a:rPr lang="en-US" b="1"/>
              <a:t>Relax</a:t>
            </a:r>
            <a:r>
              <a:rPr lang="en-US"/>
              <a:t> – Think about something or someplace you enjoy</a:t>
            </a:r>
            <a:endParaRPr lang="en-US" b="1"/>
          </a:p>
          <a:p>
            <a:pPr eaLnBrk="1" hangingPunct="1"/>
            <a:endParaRPr lang="en-US" b="1"/>
          </a:p>
          <a:p>
            <a:pPr lvl="2" eaLnBrk="1" hangingPunct="1"/>
            <a:r>
              <a:rPr lang="en-US" b="1"/>
              <a:t>Focus</a:t>
            </a:r>
            <a:r>
              <a:rPr lang="en-US"/>
              <a:t> – Try to remember the helpful tools and study methods </a:t>
            </a:r>
          </a:p>
          <a:p>
            <a:pPr lvl="2" eaLnBrk="1" hangingPunct="1"/>
            <a:r>
              <a:rPr lang="en-US"/>
              <a:t>	you have learned</a:t>
            </a:r>
            <a:endParaRPr lang="en-US" b="1"/>
          </a:p>
          <a:p>
            <a:pPr eaLnBrk="1" hangingPunct="1"/>
            <a:endParaRPr lang="en-US" b="1"/>
          </a:p>
          <a:p>
            <a:pPr lvl="2" eaLnBrk="1" hangingPunct="1"/>
            <a:r>
              <a:rPr lang="en-US" b="1"/>
              <a:t>Breathe</a:t>
            </a:r>
            <a:r>
              <a:rPr lang="en-US"/>
              <a:t> – Take several controlled, deep breaths</a:t>
            </a:r>
            <a:endParaRPr lang="en-US" b="1"/>
          </a:p>
          <a:p>
            <a:pPr eaLnBrk="1" hangingPunct="1"/>
            <a:endParaRPr lang="en-US" b="1"/>
          </a:p>
          <a:p>
            <a:pPr lvl="2" eaLnBrk="1" hangingPunct="1"/>
            <a:r>
              <a:rPr lang="en-US" b="1"/>
              <a:t>Notice</a:t>
            </a:r>
            <a:r>
              <a:rPr lang="en-US"/>
              <a:t> – Be aware of how your body reacts to anxiety and </a:t>
            </a:r>
          </a:p>
          <a:p>
            <a:pPr lvl="2" eaLnBrk="1" hangingPunct="1"/>
            <a:r>
              <a:rPr lang="en-US"/>
              <a:t>	make a conscious effort to relax your muscles</a:t>
            </a:r>
            <a:endParaRPr lang="en-US" b="1"/>
          </a:p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647950" y="1560513"/>
            <a:ext cx="603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You are in control. 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Use some or all of the following strategies to be proactive.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Get some Exercise</a:t>
            </a:r>
          </a:p>
          <a:p>
            <a:r>
              <a:rPr lang="en-US"/>
              <a:t>It will help you relax </a:t>
            </a:r>
          </a:p>
          <a:p>
            <a:pPr lvl="1"/>
            <a:r>
              <a:rPr lang="en-US"/>
              <a:t>Help you to control your breathing</a:t>
            </a:r>
          </a:p>
          <a:p>
            <a:pPr lvl="1"/>
            <a:r>
              <a:rPr lang="en-US"/>
              <a:t>Focus more when you go back to studying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228600"/>
            <a:ext cx="6400800" cy="12192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Scheduling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228600"/>
            <a:ext cx="6400800" cy="1219200"/>
          </a:xfrm>
        </p:spPr>
        <p:txBody>
          <a:bodyPr/>
          <a:lstStyle/>
          <a:p>
            <a:r>
              <a:rPr lang="en-US"/>
              <a:t>Scheduling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905000"/>
            <a:ext cx="6400800" cy="4495800"/>
          </a:xfrm>
        </p:spPr>
        <p:txBody>
          <a:bodyPr/>
          <a:lstStyle/>
          <a:p>
            <a:r>
              <a:rPr lang="en-US">
                <a:effectLst/>
              </a:rPr>
              <a:t>When and where you study</a:t>
            </a:r>
          </a:p>
          <a:p>
            <a:r>
              <a:rPr lang="en-US">
                <a:effectLst/>
              </a:rPr>
              <a:t>How often you study</a:t>
            </a:r>
          </a:p>
          <a:p>
            <a:r>
              <a:rPr lang="en-US">
                <a:effectLst/>
              </a:rPr>
              <a:t>How much time you waste</a:t>
            </a:r>
          </a:p>
          <a:p>
            <a:r>
              <a:rPr lang="en-US">
                <a:effectLst/>
              </a:rPr>
              <a:t>The quality of your study time</a:t>
            </a:r>
          </a:p>
          <a:p>
            <a:r>
              <a:rPr lang="en-US">
                <a:effectLst/>
              </a:rPr>
              <a:t>The “excuses” you use for not studying</a:t>
            </a:r>
          </a:p>
          <a:p>
            <a:r>
              <a:rPr lang="en-US">
                <a:effectLst/>
              </a:rPr>
              <a:t>Your Priorities</a:t>
            </a:r>
          </a:p>
          <a:p>
            <a:endParaRPr lang="en-US">
              <a:effectLst/>
            </a:endParaRPr>
          </a:p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895600" y="1249363"/>
            <a:ext cx="3432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/>
              <a:t>Carefully consider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Analyze How You Currently Use </a:t>
            </a:r>
            <a:r>
              <a:rPr lang="en-US" sz="3200" i="1"/>
              <a:t>Your </a:t>
            </a:r>
            <a:r>
              <a:rPr lang="en-US" sz="3200"/>
              <a:t>Time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133600" y="1730375"/>
            <a:ext cx="80010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i="1"/>
              <a:t>     </a:t>
            </a:r>
            <a:r>
              <a:rPr lang="en-US" sz="2400" i="1"/>
              <a:t>Carefully consider:</a:t>
            </a:r>
          </a:p>
          <a:p>
            <a:pPr marL="342900" indent="-342900" eaLnBrk="1" hangingPunct="1"/>
            <a:r>
              <a:rPr lang="en-US" sz="2400" i="1"/>
              <a:t>	</a:t>
            </a:r>
            <a:endParaRPr lang="en-US" sz="2400"/>
          </a:p>
          <a:p>
            <a:pPr marL="342900" indent="-342900" eaLnBrk="1" hangingPunct="1"/>
            <a:r>
              <a:rPr lang="en-US" sz="2400"/>
              <a:t>		A.  When and where you study</a:t>
            </a:r>
          </a:p>
          <a:p>
            <a:pPr marL="342900" indent="-342900" eaLnBrk="1" hangingPunct="1"/>
            <a:endParaRPr lang="en-US" sz="2400"/>
          </a:p>
          <a:p>
            <a:pPr marL="800100" lvl="1" indent="-342900" eaLnBrk="1" hangingPunct="1"/>
            <a:r>
              <a:rPr lang="en-US" sz="2400"/>
              <a:t>		B.  How often you study</a:t>
            </a:r>
          </a:p>
          <a:p>
            <a:pPr marL="800100" lvl="1" indent="-342900" eaLnBrk="1" hangingPunct="1"/>
            <a:endParaRPr lang="en-US" sz="2400"/>
          </a:p>
          <a:p>
            <a:pPr marL="800100" lvl="1" indent="-342900" eaLnBrk="1" hangingPunct="1"/>
            <a:r>
              <a:rPr lang="en-US" sz="2400"/>
              <a:t>		C.  How much time you waste</a:t>
            </a:r>
          </a:p>
          <a:p>
            <a:pPr marL="800100" lvl="1" indent="-342900" eaLnBrk="1" hangingPunct="1"/>
            <a:endParaRPr lang="en-US" sz="2400"/>
          </a:p>
          <a:p>
            <a:pPr marL="800100" lvl="1" indent="-342900" eaLnBrk="1" hangingPunct="1"/>
            <a:r>
              <a:rPr lang="en-US" sz="2400"/>
              <a:t>		D.  The quality of your study time</a:t>
            </a:r>
          </a:p>
          <a:p>
            <a:pPr marL="800100" lvl="1" indent="-342900" eaLnBrk="1" hangingPunct="1"/>
            <a:endParaRPr lang="en-US" sz="2400"/>
          </a:p>
          <a:p>
            <a:pPr marL="800100" lvl="1" indent="-342900" eaLnBrk="1" hangingPunct="1"/>
            <a:r>
              <a:rPr lang="en-US" sz="2400"/>
              <a:t>		E.  The “excuses” you use for not studying</a:t>
            </a:r>
          </a:p>
          <a:p>
            <a:pPr marL="800100" lvl="1" indent="-342900" eaLnBrk="1" hangingPunct="1"/>
            <a:endParaRPr lang="en-US" sz="2400"/>
          </a:p>
          <a:p>
            <a:pPr marL="800100" lvl="1" indent="-342900" eaLnBrk="1" hangingPunct="1"/>
            <a:r>
              <a:rPr lang="en-US" sz="2400"/>
              <a:t>		F.  Your Priorities</a:t>
            </a:r>
          </a:p>
          <a:p>
            <a:pPr marL="342900" indent="-342900" eaLnBrk="1" hangingPunct="1"/>
            <a:endParaRPr lang="en-US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Learn How to Make a Schedule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519363" y="1600200"/>
            <a:ext cx="622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i="1"/>
              <a:t>Make a list of daily activities and realistically estimate </a:t>
            </a:r>
          </a:p>
          <a:p>
            <a:pPr eaLnBrk="1" hangingPunct="1"/>
            <a:r>
              <a:rPr lang="en-US" sz="2000" i="1"/>
              <a:t>the amount of time required to complete each.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en-US" sz="2000" b="1"/>
              <a:t>Consider Priorities in this order:</a:t>
            </a:r>
          </a:p>
          <a:p>
            <a:pPr eaLnBrk="1" hangingPunct="1"/>
            <a:r>
              <a:rPr lang="en-US" sz="2400"/>
              <a:t>	</a:t>
            </a:r>
            <a:r>
              <a:rPr lang="en-US" sz="2000"/>
              <a:t>1.  In-class time</a:t>
            </a:r>
          </a:p>
          <a:p>
            <a:pPr eaLnBrk="1" hangingPunct="1"/>
            <a:r>
              <a:rPr lang="en-US" sz="2000"/>
              <a:t>	2.  Work hours</a:t>
            </a:r>
          </a:p>
          <a:p>
            <a:pPr eaLnBrk="1" hangingPunct="1"/>
            <a:r>
              <a:rPr lang="en-US" sz="2000"/>
              <a:t>	3.  Meals</a:t>
            </a:r>
          </a:p>
          <a:p>
            <a:pPr eaLnBrk="1" hangingPunct="1"/>
            <a:r>
              <a:rPr lang="en-US" sz="2000"/>
              <a:t>	4.  Sleep</a:t>
            </a:r>
          </a:p>
          <a:p>
            <a:pPr eaLnBrk="1" hangingPunct="1"/>
            <a:r>
              <a:rPr lang="en-US" sz="2000"/>
              <a:t>	5.  Classes outside school</a:t>
            </a:r>
          </a:p>
          <a:p>
            <a:pPr eaLnBrk="1" hangingPunct="1"/>
            <a:r>
              <a:rPr lang="en-US" sz="2000"/>
              <a:t>	6.  Family Activities</a:t>
            </a:r>
          </a:p>
          <a:p>
            <a:pPr eaLnBrk="1" hangingPunct="1"/>
            <a:r>
              <a:rPr lang="en-US" sz="2000"/>
              <a:t>	7.  Study block time </a:t>
            </a:r>
          </a:p>
          <a:p>
            <a:pPr eaLnBrk="1" hangingPunct="1"/>
            <a:r>
              <a:rPr lang="en-US" sz="2000"/>
              <a:t>	     (begin with at least one hour a day)</a:t>
            </a:r>
          </a:p>
          <a:p>
            <a:pPr eaLnBrk="1" hangingPunct="1"/>
            <a:r>
              <a:rPr lang="en-US" sz="2000"/>
              <a:t>	8.  Recreation time (include exercise)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Use a Daily Planner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749550" y="1676400"/>
            <a:ext cx="593725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 i="1"/>
              <a:t>Using a Day Planner,</a:t>
            </a:r>
          </a:p>
          <a:p>
            <a:pPr eaLnBrk="1" hangingPunct="1"/>
            <a:r>
              <a:rPr lang="en-US" sz="2000" b="1" i="1"/>
              <a:t>write your activities in the time slots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/>
              <a:t>Consider the following as you plan your time: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en-US"/>
              <a:t>	A.  Make your schedule somewhat flexible.</a:t>
            </a:r>
          </a:p>
          <a:p>
            <a:pPr eaLnBrk="1" hangingPunct="1"/>
            <a:r>
              <a:rPr lang="en-US" i="1"/>
              <a:t>	</a:t>
            </a:r>
            <a:r>
              <a:rPr lang="en-US"/>
              <a:t>      a.  Don’t schedule every hour of every day.</a:t>
            </a:r>
          </a:p>
          <a:p>
            <a:pPr eaLnBrk="1" hangingPunct="1"/>
            <a:r>
              <a:rPr lang="en-US"/>
              <a:t>	      b.  Leave room for the unexpected </a:t>
            </a:r>
          </a:p>
          <a:p>
            <a:pPr eaLnBrk="1" hangingPunct="1"/>
            <a:r>
              <a:rPr lang="en-US"/>
              <a:t>		(extra assignment, activity, etc.)</a:t>
            </a:r>
          </a:p>
          <a:p>
            <a:pPr eaLnBrk="1" hangingPunct="1"/>
            <a:r>
              <a:rPr lang="en-US"/>
              <a:t>	      c.  Leave room for change, but only make a </a:t>
            </a:r>
          </a:p>
          <a:p>
            <a:pPr eaLnBrk="1" hangingPunct="1"/>
            <a:r>
              <a:rPr lang="en-US"/>
              <a:t>	           change for a good reason.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	B.  Write Legibly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	C.  Be realistic – know your limits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048000" y="533400"/>
            <a:ext cx="5791200" cy="5456238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75088" y="1096963"/>
            <a:ext cx="4248150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3600" b="1">
                <a:solidFill>
                  <a:schemeClr val="bg1"/>
                </a:solidFill>
              </a:rPr>
              <a:t>Post Schedules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</a:rPr>
              <a:t>and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</a:rPr>
              <a:t>Assignments/Lists</a:t>
            </a:r>
          </a:p>
          <a:p>
            <a:pPr algn="ctr" eaLnBrk="1" hangingPunct="1"/>
            <a:endParaRPr lang="en-US" sz="3600" b="1" i="1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400" i="1">
                <a:solidFill>
                  <a:schemeClr val="bg1"/>
                </a:solidFill>
                <a:effectLst>
                  <a:outerShdw blurRad="38100" dist="38100" dir="2700000" algn="tl">
                    <a:srgbClr val="660066"/>
                  </a:outerShdw>
                </a:effectLst>
              </a:rPr>
              <a:t>Keep your Day Planner/</a:t>
            </a:r>
          </a:p>
          <a:p>
            <a:pPr algn="ctr" eaLnBrk="1" hangingPunct="1"/>
            <a:r>
              <a:rPr lang="en-US" sz="2400" i="1">
                <a:solidFill>
                  <a:schemeClr val="bg1"/>
                </a:solidFill>
                <a:effectLst>
                  <a:outerShdw blurRad="38100" dist="38100" dir="2700000" algn="tl">
                    <a:srgbClr val="660066"/>
                  </a:outerShdw>
                </a:effectLst>
              </a:rPr>
              <a:t>Handbook with you</a:t>
            </a:r>
          </a:p>
          <a:p>
            <a:pPr algn="ctr" eaLnBrk="1" hangingPunct="1"/>
            <a:endParaRPr lang="en-US" sz="2400" b="1" i="1">
              <a:solidFill>
                <a:schemeClr val="bg1"/>
              </a:solidFill>
            </a:endParaRPr>
          </a:p>
          <a:p>
            <a:pPr algn="ctr" eaLnBrk="1" hangingPunct="1"/>
            <a:endParaRPr lang="en-US" sz="2400" b="1" i="1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>
                <a:solidFill>
                  <a:schemeClr val="bg1"/>
                </a:solidFill>
              </a:rPr>
              <a:t>(You won’t follow your schedule </a:t>
            </a:r>
          </a:p>
          <a:p>
            <a:pPr algn="ctr" eaLnBrk="1" hangingPunct="1"/>
            <a:r>
              <a:rPr lang="en-US" sz="2000">
                <a:solidFill>
                  <a:schemeClr val="bg1"/>
                </a:solidFill>
              </a:rPr>
              <a:t>unless you look at it!)</a:t>
            </a:r>
          </a:p>
          <a:p>
            <a:pPr algn="ctr" eaLnBrk="1" hangingPunct="1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133600" y="914400"/>
            <a:ext cx="5862638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3200" b="1" i="1"/>
          </a:p>
          <a:p>
            <a:pPr eaLnBrk="1" hangingPunct="1"/>
            <a:r>
              <a:rPr lang="en-US" sz="2400" b="1"/>
              <a:t>	</a:t>
            </a:r>
          </a:p>
          <a:p>
            <a:pPr eaLnBrk="1" hangingPunct="1"/>
            <a:r>
              <a:rPr lang="en-US" sz="2400" b="1"/>
              <a:t>	</a:t>
            </a:r>
            <a:r>
              <a:rPr lang="en-US" sz="2400"/>
              <a:t>On the refrigerator door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	On a family bulletin board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	Include the following:</a:t>
            </a:r>
          </a:p>
          <a:p>
            <a:pPr eaLnBrk="1" hangingPunct="1"/>
            <a:r>
              <a:rPr lang="en-US" sz="2400"/>
              <a:t>		</a:t>
            </a:r>
            <a:r>
              <a:rPr lang="en-US" sz="2000"/>
              <a:t>Study blocks</a:t>
            </a:r>
          </a:p>
          <a:p>
            <a:pPr eaLnBrk="1" hangingPunct="1"/>
            <a:r>
              <a:rPr lang="en-US" sz="2000"/>
              <a:t>		Family activities</a:t>
            </a:r>
          </a:p>
          <a:p>
            <a:pPr eaLnBrk="1" hangingPunct="1"/>
            <a:r>
              <a:rPr lang="en-US" sz="2000"/>
              <a:t>		Special events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en-US" sz="2400"/>
              <a:t>	Make and follow a daily “To-Do” list</a:t>
            </a:r>
          </a:p>
          <a:p>
            <a:pPr eaLnBrk="1" hangingPunct="1"/>
            <a:endParaRPr lang="en-US" sz="240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705600" cy="1219200"/>
          </a:xfrm>
          <a:noFill/>
          <a:ln/>
        </p:spPr>
        <p:txBody>
          <a:bodyPr/>
          <a:lstStyle/>
          <a:p>
            <a:r>
              <a:rPr lang="en-US" sz="2800"/>
              <a:t>Post Time Schedules of Home Activities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530475" y="2117725"/>
            <a:ext cx="646112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i="1"/>
              <a:t>Try using your schedule for a week before making </a:t>
            </a:r>
          </a:p>
          <a:p>
            <a:pPr eaLnBrk="1" hangingPunct="1"/>
            <a:r>
              <a:rPr lang="en-US" sz="2000" i="1"/>
              <a:t>changes.</a:t>
            </a:r>
          </a:p>
          <a:p>
            <a:pPr eaLnBrk="1" hangingPunct="1"/>
            <a:endParaRPr lang="en-US" sz="2000" i="1"/>
          </a:p>
          <a:p>
            <a:pPr eaLnBrk="1" hangingPunct="1"/>
            <a:r>
              <a:rPr lang="en-US" sz="2000" i="1"/>
              <a:t>Become familiar with your schedule and make it a habit.</a:t>
            </a:r>
          </a:p>
          <a:p>
            <a:pPr eaLnBrk="1" hangingPunct="1"/>
            <a:endParaRPr lang="en-US" sz="2000" i="1"/>
          </a:p>
          <a:p>
            <a:pPr eaLnBrk="1" hangingPunct="1"/>
            <a:r>
              <a:rPr lang="en-US" sz="2000" i="1"/>
              <a:t>Refer to it often throughout the day.</a:t>
            </a:r>
          </a:p>
          <a:p>
            <a:pPr eaLnBrk="1" hangingPunct="1"/>
            <a:endParaRPr lang="en-US" sz="2000" i="1"/>
          </a:p>
          <a:p>
            <a:pPr eaLnBrk="1" hangingPunct="1"/>
            <a:r>
              <a:rPr lang="en-US" sz="2000" i="1"/>
              <a:t>Carry it with you at all times.</a:t>
            </a:r>
          </a:p>
          <a:p>
            <a:pPr eaLnBrk="1" hangingPunct="1"/>
            <a:endParaRPr lang="en-US" sz="2000" i="1"/>
          </a:p>
          <a:p>
            <a:pPr eaLnBrk="1" hangingPunct="1"/>
            <a:r>
              <a:rPr lang="en-US" sz="2000" i="1"/>
              <a:t>Remember to be flexible and to change something …</a:t>
            </a:r>
          </a:p>
          <a:p>
            <a:pPr eaLnBrk="1" hangingPunct="1"/>
            <a:r>
              <a:rPr lang="en-US" sz="2000" i="1"/>
              <a:t>only if there is a good reason.</a:t>
            </a:r>
          </a:p>
          <a:p>
            <a:pPr eaLnBrk="1" hangingPunct="1"/>
            <a:endParaRPr lang="en-US" sz="20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90800" y="3810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Hints for Successful Schedules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40</TotalTime>
  <Words>483</Words>
  <Application>Microsoft Office PowerPoint</Application>
  <PresentationFormat>On-screen Show (4:3)</PresentationFormat>
  <Paragraphs>192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</vt:lpstr>
      <vt:lpstr>Proposal</vt:lpstr>
      <vt:lpstr>What Does It Mean to Study?</vt:lpstr>
      <vt:lpstr>Scheduling</vt:lpstr>
      <vt:lpstr>Scheduling</vt:lpstr>
      <vt:lpstr>Analyze How You Currently Use Your Time</vt:lpstr>
      <vt:lpstr>Learn How to Make a Schedule</vt:lpstr>
      <vt:lpstr>Use a Daily Planner</vt:lpstr>
      <vt:lpstr>Slide 7</vt:lpstr>
      <vt:lpstr>Post Time Schedules of Home Activities</vt:lpstr>
      <vt:lpstr>Slide 9</vt:lpstr>
      <vt:lpstr>Focus and Concentration</vt:lpstr>
      <vt:lpstr>Focus in on Concentration</vt:lpstr>
      <vt:lpstr>Slide 12</vt:lpstr>
      <vt:lpstr>Testing</vt:lpstr>
      <vt:lpstr>Slide 14</vt:lpstr>
      <vt:lpstr>Slide 15</vt:lpstr>
      <vt:lpstr>Slide 16</vt:lpstr>
      <vt:lpstr>Test Anxiety Strategies</vt:lpstr>
      <vt:lpstr>Plan Your Attack </vt:lpstr>
      <vt:lpstr>Exercise</vt:lpstr>
    </vt:vector>
  </TitlesOfParts>
  <Company>McLean County Unit 5 Schools Staff Checkout Program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It Mean to Study?</dc:title>
  <dc:subject>Chemistry</dc:subject>
  <dc:creator>Jeff Christopherson</dc:creator>
  <cp:keywords>study, test anxiety</cp:keywords>
  <cp:lastModifiedBy>UNIT55</cp:lastModifiedBy>
  <cp:revision>6</cp:revision>
  <dcterms:created xsi:type="dcterms:W3CDTF">2005-08-17T22:00:41Z</dcterms:created>
  <dcterms:modified xsi:type="dcterms:W3CDTF">2009-07-25T16:12:19Z</dcterms:modified>
  <cp:category>Study Habits and Test Anxiety</cp:category>
</cp:coreProperties>
</file>