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8EC629-9E82-41EA-93D6-6FDB8631C8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E79E12-F09D-4539-B44F-C7F823E32BDB}" type="slidenum">
              <a:rPr lang="en-US"/>
              <a:pPr/>
              <a:t>1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4C9A6E-FA4E-4022-B076-3BBB2034149C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2F205-6AA1-42B5-84E4-0EA93448F0A8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9FD35-0F2C-4F30-A178-797441D6814D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00BF8-7794-464D-8D70-09ACCC5BC2F2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0D504-9927-4801-9DB4-519BC4E78E7C}" type="slidenum">
              <a:rPr lang="en-US"/>
              <a:pPr/>
              <a:t>14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7F96D-59A5-413A-9128-24EB93C8E1F8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68A0F-5730-48E4-B5A3-69A763D11695}" type="slidenum">
              <a:rPr lang="en-US"/>
              <a:pPr/>
              <a:t>2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06153-9855-4FD5-AEE1-11FB4F65CDBD}" type="slidenum">
              <a:rPr lang="en-US"/>
              <a:pPr/>
              <a:t>3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FA702-A1EA-47FF-BFCC-EFA58B6F9355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BA6DF-F9B4-4614-BCF6-A7CB12087752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A5653D-617C-40A5-9555-CC2D371204EB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629066-62F7-4E38-9956-9C63EB7F48B9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B84EA-AED2-42BC-BA77-4CF17017028E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21259-2529-44FF-9D4B-13A29D9DFC31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00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4101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0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1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2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3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4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5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6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7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4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5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6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7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8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9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0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1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2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3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4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5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6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7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8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9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0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1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2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3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4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5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8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59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0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2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3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4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5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6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7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8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69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0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1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2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3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4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5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6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7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8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9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0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1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2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3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4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5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6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7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8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89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0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2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3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4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5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6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7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99" name="Rectangle 103"/>
          <p:cNvSpPr>
            <a:spLocks noGrp="1" noChangeArrowheads="1"/>
          </p:cNvSpPr>
          <p:nvPr>
            <p:ph type="dt" sz="half" idx="2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00" name="Rectangle 104"/>
          <p:cNvSpPr>
            <a:spLocks noGrp="1" noChangeArrowheads="1"/>
          </p:cNvSpPr>
          <p:nvPr>
            <p:ph type="ftr" sz="quarter" idx="3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Christopherson</a:t>
            </a:r>
          </a:p>
        </p:txBody>
      </p:sp>
      <p:sp>
        <p:nvSpPr>
          <p:cNvPr id="4201" name="Rectangle 10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fld id="{3BD70932-3A6D-429C-94D7-29F6531836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02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03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04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205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" grpId="0" animBg="1" autoUpdateAnimBg="0"/>
      <p:bldP spid="4205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F291E-09E5-427C-B30B-169E1473E5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DD04-C814-43D8-974C-37D0383D06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BA634-2B48-4BC5-8989-CF507B450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DB51C-12DD-4B9E-84A6-B83BD1C52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48E35-5BA6-4A8E-8986-1136DC9528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14E83-4EE2-44EA-9A8F-C95D2C08F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58B1A-899A-4766-BB62-3FDDE74433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82EFA-71CF-4292-8F55-799B65B7A6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741D7-DAEE-411D-83BC-B70E0D0B1E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A6B56-48AD-4B10-B331-743D9176B1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50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3075" name="Group 2051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3076" name="Line 2052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Line 2053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Line 2054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Line 2055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Line 2056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Line 2057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Line 2058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Line 2059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Line 2060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Line 2061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Line 2062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Line 2063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Line 2064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Line 2065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Line 2066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Line 2067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Line 2068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Line 2069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Line 2070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Line 2071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Line 2072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Line 2073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Line 2074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Line 2075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Line 2076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Line 2077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Line 2078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Line 2079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Line 2080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Line 2081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6" name="Line 2082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7" name="Line 2083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8" name="Line 2084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9" name="Line 2085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0" name="Line 2086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1" name="Line 2087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2" name="Line 2088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3" name="Line 2089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4" name="Line 2090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5" name="Line 2091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6" name="Line 2092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7" name="Line 2093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8" name="Line 2094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19" name="Line 2095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0" name="Line 2096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1" name="Line 2097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2" name="Line 2098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3" name="Line 2099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4" name="Line 2100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5" name="Line 2101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6" name="Line 2102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7" name="Line 2103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8" name="Line 2104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29" name="Line 2105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0" name="Line 2106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1" name="Line 2107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2" name="Line 2108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3" name="Line 2109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4" name="Line 2110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5" name="Line 2111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6" name="Line 2112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7" name="Line 2113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8" name="Line 2114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39" name="Line 2115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0" name="Line 2116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1" name="Line 2117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2" name="Line 2118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3" name="Line 2119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4" name="Line 2120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5" name="Line 2121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6" name="Line 2122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7" name="Line 2123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8" name="Line 2124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49" name="Line 2125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0" name="Line 2126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1" name="Line 2127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2" name="Line 2128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3" name="Line 2129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4" name="Line 2130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5" name="Line 2131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6" name="Line 2132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7" name="Line 2133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8" name="Line 2134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59" name="Line 2135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0" name="Line 2136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1" name="Line 2137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2" name="Line 2138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3" name="Line 2139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4" name="Line 2140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5" name="Line 2141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6" name="Line 2142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7" name="Line 2143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8" name="Line 2144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69" name="Line 2145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0" name="Line 2146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1" name="Line 2147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2" name="Line 2148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3" name="Line 2149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174" name="Group 2150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3175" name="Rectangle 2151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6" name="Rectangle 2152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7" name="Rectangle 2153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8" name="Rectangle 2154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79" name="Rectangle 21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0" name="Rectangle 215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3181" name="Rectangle 21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3182" name="Rectangle 2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47E8FE72-F261-46F9-9D97-00B766EBD6B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83" name="Rectangle 2159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Christopherson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Research Project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963612"/>
          </a:xfrm>
        </p:spPr>
        <p:txBody>
          <a:bodyPr/>
          <a:lstStyle/>
          <a:p>
            <a:r>
              <a:rPr lang="en-US" sz="2800">
                <a:latin typeface="Arial" charset="0"/>
              </a:rPr>
              <a:t>for</a:t>
            </a:r>
          </a:p>
          <a:p>
            <a:endParaRPr lang="en-US">
              <a:latin typeface="Arial" charset="0"/>
            </a:endParaRPr>
          </a:p>
          <a:p>
            <a:r>
              <a:rPr lang="en-US" sz="2400">
                <a:latin typeface="Arial" charset="0"/>
              </a:rPr>
              <a:t>Mr. Christopherson’s</a:t>
            </a:r>
          </a:p>
          <a:p>
            <a:r>
              <a:rPr lang="en-US" sz="2800">
                <a:latin typeface="Arial" charset="0"/>
              </a:rPr>
              <a:t>Advanced Chemistry</a:t>
            </a:r>
          </a:p>
          <a:p>
            <a:endParaRPr lang="en-US" sz="2400">
              <a:latin typeface="Arial" charset="0"/>
            </a:endParaRPr>
          </a:p>
          <a:p>
            <a:r>
              <a:rPr lang="en-US" sz="2400">
                <a:latin typeface="Arial" charset="0"/>
              </a:rPr>
              <a:t>March 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 advAuto="1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Timeline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Five Weeks (work on PowerPoint 					throughout time)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Week One – Background research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Week Two – Experiment in lab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Week Three – Modify experiment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Week Four – Process Data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Week Five – PowerPoint presentation</a:t>
            </a:r>
          </a:p>
        </p:txBody>
      </p:sp>
      <p:sp>
        <p:nvSpPr>
          <p:cNvPr id="143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BONUS POINTS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Questions that must be answered by linking to your PowerPoint hyperlinks</a:t>
            </a:r>
          </a:p>
          <a:p>
            <a:r>
              <a:rPr lang="en-US">
                <a:latin typeface="Arial" charset="0"/>
              </a:rPr>
              <a:t>Demonstrations that involve classmates during presentation</a:t>
            </a:r>
          </a:p>
          <a:p>
            <a:r>
              <a:rPr lang="en-US">
                <a:latin typeface="Arial" charset="0"/>
              </a:rPr>
              <a:t>Collaborative research with another group</a:t>
            </a:r>
          </a:p>
          <a:p>
            <a:r>
              <a:rPr lang="en-US">
                <a:latin typeface="Arial" charset="0"/>
              </a:rPr>
              <a:t>Flow chart of experimental design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02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 descr="Lab partner is Eisnstein cartoon (BW)"/>
          <p:cNvPicPr>
            <a:picLocks noChangeAspect="1" noChangeArrowheads="1"/>
          </p:cNvPicPr>
          <p:nvPr/>
        </p:nvPicPr>
        <p:blipFill>
          <a:blip r:embed="rId3" cstate="print">
            <a:lum bright="12000" contrast="50000"/>
          </a:blip>
          <a:srcRect l="3334" t="11205" r="2499" b="5882"/>
          <a:stretch>
            <a:fillRect/>
          </a:stretch>
        </p:blipFill>
        <p:spPr bwMode="auto">
          <a:xfrm>
            <a:off x="762000" y="2436813"/>
            <a:ext cx="8382000" cy="2744787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How to pick a lab partner</a:t>
            </a:r>
          </a:p>
        </p:txBody>
      </p:sp>
      <p:pic>
        <p:nvPicPr>
          <p:cNvPr id="12291" name="Picture 3" descr="Lab partner is Eisnstein cartoon (BW)"/>
          <p:cNvPicPr>
            <a:picLocks noChangeAspect="1" noChangeArrowheads="1"/>
          </p:cNvPicPr>
          <p:nvPr/>
        </p:nvPicPr>
        <p:blipFill>
          <a:blip r:embed="rId3" cstate="print">
            <a:lum bright="12000" contrast="50000"/>
          </a:blip>
          <a:srcRect l="3334" t="11205" r="65848" b="5882"/>
          <a:stretch>
            <a:fillRect/>
          </a:stretch>
        </p:blipFill>
        <p:spPr bwMode="auto">
          <a:xfrm>
            <a:off x="762000" y="2436813"/>
            <a:ext cx="2743200" cy="2744787"/>
          </a:xfrm>
          <a:prstGeom prst="rect">
            <a:avLst/>
          </a:prstGeom>
          <a:noFill/>
        </p:spPr>
      </p:pic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7391400" y="2590800"/>
            <a:ext cx="1524000" cy="838200"/>
          </a:xfrm>
          <a:prstGeom prst="cloudCallout">
            <a:avLst>
              <a:gd name="adj1" fmla="val -7917"/>
              <a:gd name="adj2" fmla="val 70074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en-US" sz="2000">
              <a:latin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924800" y="2697163"/>
            <a:ext cx="409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latin typeface="Arial" charset="0"/>
              </a:rPr>
              <a:t>?</a:t>
            </a:r>
          </a:p>
        </p:txBody>
      </p:sp>
      <p:sp>
        <p:nvSpPr>
          <p:cNvPr id="1229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19200" y="5715000"/>
            <a:ext cx="714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Groups may consist of two or three students ONLY!</a:t>
            </a:r>
          </a:p>
        </p:txBody>
      </p:sp>
      <p:pic>
        <p:nvPicPr>
          <p:cNvPr id="12296" name="Picture 8" descr="Lab partner is Eisnstein cartoon (BW)"/>
          <p:cNvPicPr>
            <a:picLocks noChangeAspect="1" noChangeArrowheads="1"/>
          </p:cNvPicPr>
          <p:nvPr/>
        </p:nvPicPr>
        <p:blipFill>
          <a:blip r:embed="rId3" cstate="print">
            <a:lum bright="12000" contrast="50000"/>
          </a:blip>
          <a:srcRect l="33296" t="11205" r="35030" b="5882"/>
          <a:stretch>
            <a:fillRect/>
          </a:stretch>
        </p:blipFill>
        <p:spPr bwMode="auto">
          <a:xfrm>
            <a:off x="3429000" y="2436813"/>
            <a:ext cx="2819400" cy="2744787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  <p:bldP spid="1229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Penalties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Absence from class </a:t>
            </a:r>
            <a:r>
              <a:rPr lang="en-US" sz="2400">
                <a:latin typeface="Arial" charset="0"/>
              </a:rPr>
              <a:t>(5 points / day)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Not cleaning up and putting away materials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latin typeface="Arial" charset="0"/>
              </a:rPr>
              <a:t>	</a:t>
            </a:r>
            <a:r>
              <a:rPr lang="en-US" sz="2400">
                <a:latin typeface="Arial" charset="0"/>
              </a:rPr>
              <a:t>(1 – 5 points / episode)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Off task / inappropriate behavior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Not prepared for Friday group meetings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Paperwork and /or research not completed in timely manner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Professional delivery of research to class</a:t>
            </a:r>
          </a:p>
        </p:txBody>
      </p:sp>
      <p:sp>
        <p:nvSpPr>
          <p:cNvPr id="1536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Possible Topics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Mortuary science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Nuclear Weapons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Chemistry of Warfare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Nuclear Power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Nuclear Waste Disposal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Rechargeable batteries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Pesticides and Herbicides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Yogurt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Greenhouse effect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Nylon Production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Alcohol Manufacturing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Thalidomide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Tokamak – Fusion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Nuclear Fission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Synthetic Products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Biodegradable materials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Forensic science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Poison ivy (histamines)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Aluminum recycling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Photography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Food Flavoring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Topics (cont’d)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latin typeface="Arial" charset="0"/>
              </a:rPr>
              <a:t>Mining and Ore extraction</a:t>
            </a:r>
          </a:p>
          <a:p>
            <a:r>
              <a:rPr lang="en-US" sz="2400">
                <a:latin typeface="Arial" charset="0"/>
              </a:rPr>
              <a:t>Oil spill clean-up</a:t>
            </a:r>
          </a:p>
          <a:p>
            <a:r>
              <a:rPr lang="en-US" sz="2400">
                <a:latin typeface="Arial" charset="0"/>
              </a:rPr>
              <a:t>Insect pheromones</a:t>
            </a:r>
          </a:p>
          <a:p>
            <a:r>
              <a:rPr lang="en-US" sz="2400">
                <a:latin typeface="Arial" charset="0"/>
              </a:rPr>
              <a:t>Catalytic Converters</a:t>
            </a:r>
          </a:p>
          <a:p>
            <a:r>
              <a:rPr lang="en-US" sz="2400">
                <a:latin typeface="Arial" charset="0"/>
              </a:rPr>
              <a:t>Perfumes</a:t>
            </a:r>
          </a:p>
          <a:p>
            <a:r>
              <a:rPr lang="en-US" sz="2400">
                <a:latin typeface="Arial" charset="0"/>
              </a:rPr>
              <a:t>Wastewater treatment</a:t>
            </a:r>
          </a:p>
          <a:p>
            <a:r>
              <a:rPr lang="en-US" sz="2400">
                <a:latin typeface="Arial" charset="0"/>
              </a:rPr>
              <a:t>Dyeing clothes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latin typeface="Arial" charset="0"/>
              </a:rPr>
              <a:t>Polymers</a:t>
            </a:r>
          </a:p>
          <a:p>
            <a:r>
              <a:rPr lang="en-US" sz="2400">
                <a:latin typeface="Arial" charset="0"/>
              </a:rPr>
              <a:t>Enzymes (biological systems)</a:t>
            </a:r>
          </a:p>
          <a:p>
            <a:r>
              <a:rPr lang="en-US" sz="2400">
                <a:latin typeface="Arial" charset="0"/>
              </a:rPr>
              <a:t>Western vs. Eastern medicine (herbs vs. pills)</a:t>
            </a:r>
          </a:p>
          <a:p>
            <a:r>
              <a:rPr lang="en-US" sz="2400" i="1">
                <a:latin typeface="Arial" charset="0"/>
              </a:rPr>
              <a:t>Ab initio</a:t>
            </a:r>
            <a:r>
              <a:rPr lang="en-US" sz="2400">
                <a:latin typeface="Arial" charset="0"/>
              </a:rPr>
              <a:t> calculations</a:t>
            </a:r>
          </a:p>
          <a:p>
            <a:r>
              <a:rPr lang="en-US" sz="2400">
                <a:latin typeface="Arial" charset="0"/>
              </a:rPr>
              <a:t>Food preservatives</a:t>
            </a:r>
          </a:p>
          <a:p>
            <a:r>
              <a:rPr lang="en-US" sz="2400">
                <a:latin typeface="Arial" charset="0"/>
              </a:rPr>
              <a:t>Ozone depletion</a:t>
            </a:r>
          </a:p>
          <a:p>
            <a:r>
              <a:rPr lang="en-US" sz="2400">
                <a:latin typeface="Arial" charset="0"/>
              </a:rPr>
              <a:t>Immunology</a:t>
            </a:r>
          </a:p>
          <a:p>
            <a:pPr>
              <a:buFont typeface="Wingdings" pitchFamily="2" charset="2"/>
              <a:buNone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Table of Contents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3" action="ppaction://hlinksldjump"/>
              </a:rPr>
              <a:t>How to Choose a Topic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4" action="ppaction://hlinksldjump"/>
              </a:rPr>
              <a:t>How Do I Get Started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5" action="ppaction://hlinksldjump"/>
              </a:rPr>
              <a:t>Scientific Method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6" action="ppaction://hlinksldjump"/>
              </a:rPr>
              <a:t>Professional Presentation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7" action="ppaction://hlinksldjump"/>
              </a:rPr>
              <a:t>Presentation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8" action="ppaction://hlinksldjump"/>
              </a:rPr>
              <a:t>What is Needed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9" action="ppaction://hlinksldjump"/>
              </a:rPr>
              <a:t>Time Line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10" action="ppaction://hlinksldjump"/>
              </a:rPr>
              <a:t>Bonus Points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hlinkClick r:id="rId11" action="ppaction://hlinksldjump"/>
              </a:rPr>
              <a:t>Penalties</a:t>
            </a:r>
            <a:endParaRPr lang="en-US" sz="280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How to Choose a Topic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25" y="2443163"/>
            <a:ext cx="7958138" cy="3881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Related to Chemistry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Can perform an experiment and research background on subject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Availability of materials (chemicals, equipment).  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Question to research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Arial" charset="0"/>
              </a:rPr>
              <a:t>		(What do you want to find out?)</a:t>
            </a:r>
          </a:p>
        </p:txBody>
      </p:sp>
      <p:sp>
        <p:nvSpPr>
          <p:cNvPr id="51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How Do I Get Started?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Choose a </a:t>
            </a:r>
            <a:r>
              <a:rPr lang="en-US" sz="2800">
                <a:latin typeface="Arial" charset="0"/>
                <a:hlinkClick r:id="rId3" action="ppaction://hlinksldjump"/>
              </a:rPr>
              <a:t>Lab Partner</a:t>
            </a:r>
            <a:endParaRPr lang="en-US" sz="2800">
              <a:latin typeface="Arial" charset="0"/>
            </a:endParaRPr>
          </a:p>
          <a:p>
            <a:r>
              <a:rPr lang="en-US" sz="2800">
                <a:latin typeface="Arial" charset="0"/>
              </a:rPr>
              <a:t>Pick a topic that interests you.</a:t>
            </a:r>
          </a:p>
          <a:p>
            <a:r>
              <a:rPr lang="en-US" sz="2800">
                <a:latin typeface="Arial" charset="0"/>
              </a:rPr>
              <a:t>Look at ChemMatters, internet, or textbook for ideas</a:t>
            </a:r>
          </a:p>
          <a:p>
            <a:r>
              <a:rPr lang="en-US" sz="2800">
                <a:latin typeface="Arial" charset="0"/>
              </a:rPr>
              <a:t>Apply the scientific method</a:t>
            </a:r>
          </a:p>
          <a:p>
            <a:r>
              <a:rPr lang="en-US" sz="2800">
                <a:latin typeface="Arial" charset="0"/>
              </a:rPr>
              <a:t>Cost may not exceed $15 / group</a:t>
            </a:r>
          </a:p>
          <a:p>
            <a:pPr lvl="1"/>
            <a:r>
              <a:rPr lang="en-US" sz="2400">
                <a:latin typeface="Arial" charset="0"/>
              </a:rPr>
              <a:t>Must give me a materials list </a:t>
            </a:r>
            <a:r>
              <a:rPr lang="en-US" sz="2400" i="1">
                <a:latin typeface="Arial" charset="0"/>
              </a:rPr>
              <a:t>before</a:t>
            </a:r>
            <a:r>
              <a:rPr lang="en-US" sz="2400">
                <a:latin typeface="Arial" charset="0"/>
              </a:rPr>
              <a:t> beginning</a:t>
            </a:r>
          </a:p>
        </p:txBody>
      </p:sp>
      <p:sp>
        <p:nvSpPr>
          <p:cNvPr id="6148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Scientific Method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Gather information – background</a:t>
            </a:r>
          </a:p>
          <a:p>
            <a:r>
              <a:rPr lang="en-US">
                <a:latin typeface="Arial" charset="0"/>
              </a:rPr>
              <a:t>Propose a hypothesis</a:t>
            </a:r>
          </a:p>
          <a:p>
            <a:r>
              <a:rPr lang="en-US">
                <a:latin typeface="Arial" charset="0"/>
              </a:rPr>
              <a:t>Set up a controlled experiment</a:t>
            </a:r>
          </a:p>
          <a:p>
            <a:r>
              <a:rPr lang="en-US">
                <a:latin typeface="Arial" charset="0"/>
              </a:rPr>
              <a:t>Repeat experiment and process quantitative data (is it statistically meaningful?)</a:t>
            </a:r>
          </a:p>
        </p:txBody>
      </p:sp>
      <p:sp>
        <p:nvSpPr>
          <p:cNvPr id="71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Scientific Method (cont’d)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Reformulate your hypothesis</a:t>
            </a:r>
          </a:p>
          <a:p>
            <a:r>
              <a:rPr lang="en-US">
                <a:latin typeface="Arial" charset="0"/>
              </a:rPr>
              <a:t>Ask another question and redesign your experimental design with ‘new’ information you’ve learned</a:t>
            </a:r>
          </a:p>
          <a:p>
            <a:r>
              <a:rPr lang="en-US">
                <a:latin typeface="Arial" charset="0"/>
              </a:rPr>
              <a:t>Synthesize your data and draw valid conclusions</a:t>
            </a:r>
          </a:p>
        </p:txBody>
      </p:sp>
      <p:sp>
        <p:nvSpPr>
          <p:cNvPr id="819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Professional Presentation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Present your research in a professional manner (PowerPoint)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Include references and appropriate Internet sites (embedded in presentation)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Include data table of materials cost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Include digital photos of lab apparatus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Include graphs when appropriate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922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Presentation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Introduction</a:t>
            </a:r>
            <a:r>
              <a:rPr lang="en-US" sz="2400">
                <a:latin typeface="Arial" charset="0"/>
              </a:rPr>
              <a:t> – overview of what you’ll present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Background</a:t>
            </a:r>
            <a:r>
              <a:rPr lang="en-US" sz="2400">
                <a:latin typeface="Arial" charset="0"/>
              </a:rPr>
              <a:t> – include definitions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Experimental Design</a:t>
            </a:r>
            <a:r>
              <a:rPr lang="en-US" sz="2400">
                <a:latin typeface="Arial" charset="0"/>
              </a:rPr>
              <a:t> – variables you examined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Materials and Methods</a:t>
            </a:r>
            <a:r>
              <a:rPr lang="en-US" sz="2400">
                <a:latin typeface="Arial" charset="0"/>
              </a:rPr>
              <a:t> – experimental protocol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Data</a:t>
            </a:r>
            <a:r>
              <a:rPr lang="en-US" sz="2400">
                <a:latin typeface="Arial" charset="0"/>
              </a:rPr>
              <a:t> – what you measured and observed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Data Interpretation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Analysis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Links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References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What is Needed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Daily log book – typed copy AND handwritten copy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Handout of PowerPoint and presentation on disk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Questions or worksheet for class 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Limitations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Future directions of research if time permits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Step-by-step directions for someone to follow your research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Everything must be typed</a:t>
            </a:r>
          </a:p>
        </p:txBody>
      </p:sp>
      <p:sp>
        <p:nvSpPr>
          <p:cNvPr id="112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119813"/>
            <a:ext cx="609600" cy="357187"/>
          </a:xfrm>
          <a:prstGeom prst="actionButtonBeginning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108</TotalTime>
  <Words>465</Words>
  <Application>Microsoft Office PowerPoint</Application>
  <PresentationFormat>On-screen Show (4:3)</PresentationFormat>
  <Paragraphs>139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Times New Roman</vt:lpstr>
      <vt:lpstr>Wingdings</vt:lpstr>
      <vt:lpstr>Arial</vt:lpstr>
      <vt:lpstr>Straight Edge</vt:lpstr>
      <vt:lpstr>Research Project</vt:lpstr>
      <vt:lpstr>Table of Contents</vt:lpstr>
      <vt:lpstr>How to Choose a Topic</vt:lpstr>
      <vt:lpstr>How Do I Get Started?</vt:lpstr>
      <vt:lpstr>Scientific Method</vt:lpstr>
      <vt:lpstr>Scientific Method (cont’d)</vt:lpstr>
      <vt:lpstr>Professional Presentation</vt:lpstr>
      <vt:lpstr>Presentation</vt:lpstr>
      <vt:lpstr>What is Needed</vt:lpstr>
      <vt:lpstr>Timeline</vt:lpstr>
      <vt:lpstr>BONUS POINTS</vt:lpstr>
      <vt:lpstr>How to pick a lab partner</vt:lpstr>
      <vt:lpstr>Penalties</vt:lpstr>
      <vt:lpstr>Possible Topics</vt:lpstr>
      <vt:lpstr>Topics (cont’d)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Project</dc:title>
  <dc:subject>Chemistry</dc:subject>
  <dc:creator>Jeff   Christopherson</dc:creator>
  <cp:lastModifiedBy>UNIT55</cp:lastModifiedBy>
  <cp:revision>13</cp:revision>
  <dcterms:created xsi:type="dcterms:W3CDTF">2002-03-04T03:59:36Z</dcterms:created>
  <dcterms:modified xsi:type="dcterms:W3CDTF">2009-07-25T15:33:51Z</dcterms:modified>
  <cp:category>Chemistry - Research Project</cp:category>
</cp:coreProperties>
</file>