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63" r:id="rId2"/>
    <p:sldId id="304" r:id="rId3"/>
    <p:sldId id="307" r:id="rId4"/>
    <p:sldId id="265" r:id="rId5"/>
    <p:sldId id="266" r:id="rId6"/>
    <p:sldId id="273" r:id="rId7"/>
    <p:sldId id="300" r:id="rId8"/>
    <p:sldId id="280" r:id="rId9"/>
    <p:sldId id="279" r:id="rId10"/>
    <p:sldId id="274" r:id="rId11"/>
    <p:sldId id="275" r:id="rId12"/>
    <p:sldId id="277" r:id="rId13"/>
    <p:sldId id="267" r:id="rId14"/>
    <p:sldId id="268" r:id="rId15"/>
    <p:sldId id="256" r:id="rId16"/>
    <p:sldId id="272" r:id="rId17"/>
    <p:sldId id="283" r:id="rId18"/>
    <p:sldId id="284" r:id="rId19"/>
    <p:sldId id="306" r:id="rId20"/>
    <p:sldId id="257" r:id="rId21"/>
    <p:sldId id="271" r:id="rId22"/>
    <p:sldId id="264" r:id="rId23"/>
    <p:sldId id="270" r:id="rId24"/>
    <p:sldId id="269" r:id="rId25"/>
    <p:sldId id="282" r:id="rId26"/>
    <p:sldId id="262" r:id="rId27"/>
    <p:sldId id="305" r:id="rId28"/>
    <p:sldId id="258" r:id="rId29"/>
    <p:sldId id="259" r:id="rId30"/>
    <p:sldId id="276" r:id="rId31"/>
    <p:sldId id="296" r:id="rId32"/>
    <p:sldId id="260" r:id="rId33"/>
    <p:sldId id="278" r:id="rId34"/>
    <p:sldId id="303" r:id="rId35"/>
    <p:sldId id="285" r:id="rId36"/>
    <p:sldId id="301" r:id="rId37"/>
    <p:sldId id="261" r:id="rId38"/>
    <p:sldId id="286" r:id="rId39"/>
    <p:sldId id="297" r:id="rId40"/>
    <p:sldId id="298" r:id="rId41"/>
    <p:sldId id="299" r:id="rId42"/>
    <p:sldId id="281" r:id="rId43"/>
    <p:sldId id="302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5" r:id="rId52"/>
    <p:sldId id="316" r:id="rId53"/>
    <p:sldId id="317" r:id="rId5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2759" autoAdjust="0"/>
    <p:restoredTop sz="94595" autoAdjust="0"/>
  </p:normalViewPr>
  <p:slideViewPr>
    <p:cSldViewPr>
      <p:cViewPr varScale="1">
        <p:scale>
          <a:sx n="95" d="100"/>
          <a:sy n="95" d="100"/>
        </p:scale>
        <p:origin x="-90" y="-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56324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63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95BA746-45B1-483C-A523-61D142F7898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D0A797-B75A-4663-A4D2-C14FA0A83152}" type="slidenum">
              <a:rPr lang="en-US"/>
              <a:pPr/>
              <a:t>2</a:t>
            </a:fld>
            <a:endParaRPr lang="en-US"/>
          </a:p>
        </p:txBody>
      </p:sp>
      <p:sp>
        <p:nvSpPr>
          <p:cNvPr id="573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Derivative:  ~75% of the phenol produced in the United States is made by the oxidation of cumene, yielding acetone as a by-product.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E7B14D-CD1C-49BD-9078-26A91CE6FF64}" type="slidenum">
              <a:rPr lang="en-US"/>
              <a:pPr/>
              <a:t>46</a:t>
            </a:fld>
            <a:endParaRPr lang="en-US"/>
          </a:p>
        </p:txBody>
      </p:sp>
      <p:sp>
        <p:nvSpPr>
          <p:cNvPr id="6041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Derivative:  ~75% of the phenol produced in the United States is made by the oxidation of cumene, yielding acetone as a by-product.</a:t>
            </a:r>
          </a:p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1EFB8E-DE22-4BAC-BD03-603C2E3B82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45CCF6-CC27-4FAF-89CB-28514E40D5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66167-C859-4AC1-8C0A-5EA7A356D6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B46CCAD-797A-47E4-97B3-F937D68558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2B82CC-7DE5-45EE-ACB8-98164337FF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3DC4B9-3A3A-4567-B8E5-ABB14F0BCE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60218-6B2E-4E3C-B917-FF6278F5405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9B5A91-D6CE-47FD-AF20-F553BCB454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9E18D5-F117-4381-A597-4EBC472C765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23619B-C57D-44BF-899B-F40E76F88D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8362D6-B007-48B7-9301-6E27DC07A4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722EF3-81E2-47ED-BC57-31C4B59538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2E701C1-8EF5-4E20-8515-ABF31E76D1B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7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8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42.jpeg"/><Relationship Id="rId4" Type="http://schemas.openxmlformats.org/officeDocument/2006/relationships/oleObject" Target="../embeddings/oleObject9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4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5" Type="http://schemas.openxmlformats.org/officeDocument/2006/relationships/oleObject" Target="../embeddings/oleObject10.bin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2.bin"/><Relationship Id="rId5" Type="http://schemas.openxmlformats.org/officeDocument/2006/relationships/oleObject" Target="../embeddings/oleObject11.bin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5" Type="http://schemas.openxmlformats.org/officeDocument/2006/relationships/oleObject" Target="../embeddings/oleObject14.bin"/><Relationship Id="rId4" Type="http://schemas.openxmlformats.org/officeDocument/2006/relationships/oleObject" Target="../embeddings/oleObject13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5" Type="http://schemas.openxmlformats.org/officeDocument/2006/relationships/oleObject" Target="../embeddings/oleObject15.bin"/><Relationship Id="rId4" Type="http://schemas.openxmlformats.org/officeDocument/2006/relationships/image" Target="../media/image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oleObject16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3.jpeg"/><Relationship Id="rId5" Type="http://schemas.openxmlformats.org/officeDocument/2006/relationships/oleObject" Target="../embeddings/oleObject17.bin"/><Relationship Id="rId4" Type="http://schemas.openxmlformats.org/officeDocument/2006/relationships/image" Target="../media/image1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4.vml"/><Relationship Id="rId4" Type="http://schemas.openxmlformats.org/officeDocument/2006/relationships/oleObject" Target="../embeddings/oleObject19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.jpeg"/><Relationship Id="rId5" Type="http://schemas.openxmlformats.org/officeDocument/2006/relationships/oleObject" Target="../embeddings/oleObject5.bin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5.vml"/><Relationship Id="rId4" Type="http://schemas.openxmlformats.org/officeDocument/2006/relationships/oleObject" Target="../embeddings/oleObject20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42.jpeg"/><Relationship Id="rId4" Type="http://schemas.openxmlformats.org/officeDocument/2006/relationships/oleObject" Target="../embeddings/oleObject21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7.vml"/><Relationship Id="rId5" Type="http://schemas.openxmlformats.org/officeDocument/2006/relationships/oleObject" Target="../embeddings/oleObject22.bin"/><Relationship Id="rId4" Type="http://schemas.openxmlformats.org/officeDocument/2006/relationships/image" Target="../media/image6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24.bin"/><Relationship Id="rId5" Type="http://schemas.openxmlformats.org/officeDocument/2006/relationships/oleObject" Target="../embeddings/oleObject23.bin"/><Relationship Id="rId4" Type="http://schemas.openxmlformats.org/officeDocument/2006/relationships/image" Target="../media/image4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5" name="Rectangle 1033"/>
          <p:cNvSpPr>
            <a:spLocks noChangeArrowheads="1"/>
          </p:cNvSpPr>
          <p:nvPr/>
        </p:nvSpPr>
        <p:spPr bwMode="auto">
          <a:xfrm>
            <a:off x="7620000" y="533400"/>
            <a:ext cx="1066800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1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Benzene</a:t>
            </a:r>
          </a:p>
        </p:txBody>
      </p:sp>
      <p:sp>
        <p:nvSpPr>
          <p:cNvPr id="9219" name="Rectangle 1027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800" b="1">
                <a:solidFill>
                  <a:schemeClr val="bg1"/>
                </a:solidFill>
                <a:latin typeface="Arial" charset="0"/>
              </a:rPr>
              <a:t>C</a:t>
            </a:r>
            <a:r>
              <a:rPr lang="en-US" sz="2800" b="1" baseline="-25000">
                <a:solidFill>
                  <a:schemeClr val="bg1"/>
                </a:solidFill>
                <a:latin typeface="Arial" charset="0"/>
              </a:rPr>
              <a:t>6</a:t>
            </a:r>
            <a:r>
              <a:rPr lang="en-US" sz="2800" b="1">
                <a:solidFill>
                  <a:schemeClr val="bg1"/>
                </a:solidFill>
                <a:latin typeface="Arial" charset="0"/>
              </a:rPr>
              <a:t>H</a:t>
            </a:r>
            <a:r>
              <a:rPr lang="en-US" sz="2800" b="1" baseline="-25000">
                <a:solidFill>
                  <a:schemeClr val="bg1"/>
                </a:solidFill>
                <a:latin typeface="Arial" charset="0"/>
              </a:rPr>
              <a:t>6</a:t>
            </a:r>
          </a:p>
          <a:p>
            <a:r>
              <a:rPr lang="en-US" sz="2400" b="1">
                <a:solidFill>
                  <a:schemeClr val="bg1"/>
                </a:solidFill>
                <a:latin typeface="Arial" charset="0"/>
              </a:rPr>
              <a:t>Uses</a:t>
            </a:r>
            <a:r>
              <a:rPr lang="en-US" sz="2400">
                <a:solidFill>
                  <a:schemeClr val="bg1"/>
                </a:solidFill>
                <a:latin typeface="Arial" charset="0"/>
              </a:rPr>
              <a:t>:  styrene; phenol; synthetic detergents; cyclohexane for nylon; DDT; insecticides; fumigants; solvent; paint removers; rubber cement; antiknock gasoline</a:t>
            </a:r>
          </a:p>
        </p:txBody>
      </p:sp>
      <p:pic>
        <p:nvPicPr>
          <p:cNvPr id="9223" name="Picture 1031" descr="Benzene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3" cstate="print">
            <a:lum contrast="18000"/>
          </a:blip>
          <a:srcRect l="22000" t="17999" r="20000" b="12666"/>
          <a:stretch>
            <a:fillRect/>
          </a:stretch>
        </p:blipFill>
        <p:spPr>
          <a:xfrm>
            <a:off x="685800" y="2359025"/>
            <a:ext cx="3657600" cy="3279775"/>
          </a:xfrm>
          <a:noFill/>
          <a:ln/>
        </p:spPr>
      </p:pic>
      <p:graphicFrame>
        <p:nvGraphicFramePr>
          <p:cNvPr id="9224" name="Object 1032"/>
          <p:cNvGraphicFramePr>
            <a:graphicFrameLocks noChangeAspect="1"/>
          </p:cNvGraphicFramePr>
          <p:nvPr/>
        </p:nvGraphicFramePr>
        <p:xfrm>
          <a:off x="7713663" y="609600"/>
          <a:ext cx="973137" cy="1066800"/>
        </p:xfrm>
        <a:graphic>
          <a:graphicData uri="http://schemas.openxmlformats.org/presentationml/2006/ole">
            <p:oleObj spid="_x0000_s9224" name="ISIS/Draw Sketch" r:id="rId4" imgW="590400" imgH="647640" progId="ISISServer">
              <p:embed/>
            </p:oleObj>
          </a:graphicData>
        </a:graphic>
      </p:graphicFrame>
      <p:graphicFrame>
        <p:nvGraphicFramePr>
          <p:cNvPr id="9226" name="Object 1034"/>
          <p:cNvGraphicFramePr>
            <a:graphicFrameLocks noChangeAspect="1"/>
          </p:cNvGraphicFramePr>
          <p:nvPr/>
        </p:nvGraphicFramePr>
        <p:xfrm>
          <a:off x="533400" y="381000"/>
          <a:ext cx="1668463" cy="1828800"/>
        </p:xfrm>
        <a:graphic>
          <a:graphicData uri="http://schemas.openxmlformats.org/presentationml/2006/ole">
            <p:oleObj spid="_x0000_s9226" name="ISIS/Draw Sketch" r:id="rId5" imgW="590400" imgH="647640" progId="ISISServer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Gas Cylinder - Manometer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800"/>
          </a:p>
        </p:txBody>
      </p:sp>
      <p:pic>
        <p:nvPicPr>
          <p:cNvPr id="20487" name="Picture 7" descr="gas valve - manometer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 cstate="print">
            <a:lum bright="-12000" contrast="24000"/>
          </a:blip>
          <a:srcRect l="8000" t="10001" r="8000"/>
          <a:stretch>
            <a:fillRect/>
          </a:stretch>
        </p:blipFill>
        <p:spPr>
          <a:xfrm>
            <a:off x="228600" y="2179638"/>
            <a:ext cx="4495800" cy="361156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Carbon Dioxide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800"/>
          </a:p>
        </p:txBody>
      </p:sp>
      <p:pic>
        <p:nvPicPr>
          <p:cNvPr id="21511" name="Picture 7" descr="Carbon Dioxide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 cstate="print">
            <a:lum bright="-18000" contrast="24000"/>
          </a:blip>
          <a:srcRect l="16000" t="20667" r="12000" b="34000"/>
          <a:stretch>
            <a:fillRect/>
          </a:stretch>
        </p:blipFill>
        <p:spPr>
          <a:xfrm>
            <a:off x="304800" y="2673350"/>
            <a:ext cx="4343400" cy="20510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Methane</a:t>
            </a:r>
          </a:p>
        </p:txBody>
      </p:sp>
      <p:sp>
        <p:nvSpPr>
          <p:cNvPr id="23555" name="Rectangle 1027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800"/>
          </a:p>
        </p:txBody>
      </p:sp>
      <p:pic>
        <p:nvPicPr>
          <p:cNvPr id="23559" name="Picture 1031" descr="CH4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 cstate="print">
            <a:lum bright="-6000" contrast="18000"/>
          </a:blip>
          <a:srcRect l="30000" t="34000" r="39999" b="25999"/>
          <a:stretch>
            <a:fillRect/>
          </a:stretch>
        </p:blipFill>
        <p:spPr>
          <a:xfrm>
            <a:off x="7086600" y="304800"/>
            <a:ext cx="1447800" cy="14478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6400800" y="381000"/>
            <a:ext cx="1752600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Propane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800"/>
          </a:p>
        </p:txBody>
      </p:sp>
      <p:pic>
        <p:nvPicPr>
          <p:cNvPr id="13320" name="Picture 8" descr="C3H8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3" cstate="print">
            <a:lum contrast="18000"/>
          </a:blip>
          <a:srcRect l="23106" t="25417" r="19992" b="21272"/>
          <a:stretch>
            <a:fillRect/>
          </a:stretch>
        </p:blipFill>
        <p:spPr>
          <a:xfrm>
            <a:off x="457200" y="2428875"/>
            <a:ext cx="3810000" cy="2676525"/>
          </a:xfrm>
          <a:noFill/>
          <a:ln/>
        </p:spPr>
      </p:pic>
      <p:graphicFrame>
        <p:nvGraphicFramePr>
          <p:cNvPr id="68608" name="Object 0"/>
          <p:cNvGraphicFramePr>
            <a:graphicFrameLocks noChangeAspect="1"/>
          </p:cNvGraphicFramePr>
          <p:nvPr/>
        </p:nvGraphicFramePr>
        <p:xfrm>
          <a:off x="6477000" y="609600"/>
          <a:ext cx="1600200" cy="857250"/>
        </p:xfrm>
        <a:graphic>
          <a:graphicData uri="http://schemas.openxmlformats.org/presentationml/2006/ole">
            <p:oleObj spid="_x0000_s68608" name="ISIS/Draw Sketch" r:id="rId4" imgW="923760" imgH="495000" progId="ISISServer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Methyl Propane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800"/>
          </a:p>
        </p:txBody>
      </p:sp>
      <p:pic>
        <p:nvPicPr>
          <p:cNvPr id="14343" name="Picture 7" descr="C4H10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 cstate="print">
            <a:lum bright="-6000" contrast="18000"/>
          </a:blip>
          <a:srcRect l="20000" t="23334" r="17999" b="20667"/>
          <a:stretch>
            <a:fillRect/>
          </a:stretch>
        </p:blipFill>
        <p:spPr>
          <a:xfrm>
            <a:off x="457200" y="2667000"/>
            <a:ext cx="3810000" cy="258127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6934200" y="304800"/>
            <a:ext cx="1828800" cy="1295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Methyl Propane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800"/>
          </a:p>
        </p:txBody>
      </p:sp>
      <p:pic>
        <p:nvPicPr>
          <p:cNvPr id="2054" name="Picture 6" descr="2-methyl propane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3" cstate="print">
            <a:lum bright="-6000" contrast="30000"/>
          </a:blip>
          <a:srcRect l="17999" t="12666" r="20000" b="7333"/>
          <a:stretch>
            <a:fillRect/>
          </a:stretch>
        </p:blipFill>
        <p:spPr>
          <a:xfrm>
            <a:off x="838200" y="2076450"/>
            <a:ext cx="3505200" cy="3392488"/>
          </a:xfrm>
          <a:noFill/>
          <a:ln/>
        </p:spPr>
      </p:pic>
      <p:graphicFrame>
        <p:nvGraphicFramePr>
          <p:cNvPr id="2055" name="Object 7"/>
          <p:cNvGraphicFramePr>
            <a:graphicFrameLocks noChangeAspect="1"/>
          </p:cNvGraphicFramePr>
          <p:nvPr/>
        </p:nvGraphicFramePr>
        <p:xfrm>
          <a:off x="7010400" y="457200"/>
          <a:ext cx="1676400" cy="1123950"/>
        </p:xfrm>
        <a:graphic>
          <a:graphicData uri="http://schemas.openxmlformats.org/presentationml/2006/ole">
            <p:oleObj spid="_x0000_s2055" name="ISIS/Draw Sketch" r:id="rId4" imgW="923760" imgH="618840" progId="ISISServer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Ice Crystals</a:t>
            </a:r>
          </a:p>
        </p:txBody>
      </p:sp>
      <p:sp>
        <p:nvSpPr>
          <p:cNvPr id="18435" name="Rectangle 2051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800"/>
          </a:p>
        </p:txBody>
      </p:sp>
      <p:pic>
        <p:nvPicPr>
          <p:cNvPr id="18439" name="Picture 2055" descr="Ice crystals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 cstate="print">
            <a:lum bright="-6000" contrast="18000"/>
          </a:blip>
          <a:srcRect l="14000" r="12000" b="10001"/>
          <a:stretch>
            <a:fillRect/>
          </a:stretch>
        </p:blipFill>
        <p:spPr>
          <a:xfrm>
            <a:off x="228600" y="1541463"/>
            <a:ext cx="5410200" cy="4935537"/>
          </a:xfrm>
          <a:noFill/>
          <a:ln/>
        </p:spPr>
      </p:pic>
      <p:pic>
        <p:nvPicPr>
          <p:cNvPr id="18440" name="Picture 2056" descr="Ice crystals"/>
          <p:cNvPicPr>
            <a:picLocks noChangeAspect="1" noChangeArrowheads="1"/>
          </p:cNvPicPr>
          <p:nvPr/>
        </p:nvPicPr>
        <p:blipFill>
          <a:blip r:embed="rId2" cstate="print">
            <a:lum bright="-6000" contrast="18000"/>
          </a:blip>
          <a:srcRect l="30676" t="72255" r="55774" b="10001"/>
          <a:stretch>
            <a:fillRect/>
          </a:stretch>
        </p:blipFill>
        <p:spPr bwMode="auto">
          <a:xfrm>
            <a:off x="6858000" y="685800"/>
            <a:ext cx="990600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1" name="Rectangle 2057"/>
          <p:cNvSpPr>
            <a:spLocks noChangeArrowheads="1"/>
          </p:cNvSpPr>
          <p:nvPr/>
        </p:nvSpPr>
        <p:spPr bwMode="auto">
          <a:xfrm>
            <a:off x="6705600" y="457200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3" name="Picture 7" descr="Dsc00870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 cstate="print">
            <a:lum bright="-12000" contrast="24000"/>
          </a:blip>
          <a:srcRect l="8000" t="7333" r="3999" b="10771"/>
          <a:stretch>
            <a:fillRect/>
          </a:stretch>
        </p:blipFill>
        <p:spPr>
          <a:xfrm>
            <a:off x="838200" y="1044575"/>
            <a:ext cx="8001000" cy="5584825"/>
          </a:xfrm>
          <a:noFill/>
          <a:ln/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  <a:latin typeface="Arial" charset="0"/>
              </a:rPr>
              <a:t>             Burners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7" name="Picture 1031" descr="Dsc00872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 cstate="print">
            <a:lum bright="-6000" contrast="12000"/>
          </a:blip>
          <a:srcRect l="8000" r="6000" b="11380"/>
          <a:stretch>
            <a:fillRect/>
          </a:stretch>
        </p:blipFill>
        <p:spPr>
          <a:xfrm>
            <a:off x="1219200" y="1295400"/>
            <a:ext cx="6934200" cy="5359400"/>
          </a:xfrm>
          <a:noFill/>
          <a:ln/>
        </p:spPr>
      </p:pic>
      <p:sp>
        <p:nvSpPr>
          <p:cNvPr id="3072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pH Measuring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4" name="Picture 6" descr="Salt Broken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 cstate="print">
            <a:lum bright="-6000" contrast="6000"/>
          </a:blip>
          <a:srcRect/>
          <a:stretch>
            <a:fillRect/>
          </a:stretch>
        </p:blipFill>
        <p:spPr>
          <a:xfrm>
            <a:off x="865188" y="1295400"/>
            <a:ext cx="7440612" cy="5580063"/>
          </a:xfrm>
          <a:noFill/>
          <a:ln/>
        </p:spPr>
      </p:pic>
      <p:pic>
        <p:nvPicPr>
          <p:cNvPr id="53255" name="Picture 7" descr="Salt"/>
          <p:cNvPicPr>
            <a:picLocks noChangeAspect="1" noChangeArrowheads="1"/>
          </p:cNvPicPr>
          <p:nvPr/>
        </p:nvPicPr>
        <p:blipFill>
          <a:blip r:embed="rId3" cstate="print">
            <a:lum bright="-6000"/>
          </a:blip>
          <a:srcRect/>
          <a:stretch>
            <a:fillRect/>
          </a:stretch>
        </p:blipFill>
        <p:spPr bwMode="auto">
          <a:xfrm>
            <a:off x="914400" y="1295400"/>
            <a:ext cx="7486650" cy="5613400"/>
          </a:xfrm>
          <a:prstGeom prst="rect">
            <a:avLst/>
          </a:prstGeom>
          <a:noFill/>
        </p:spPr>
      </p:pic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Salt, NaCl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7696200" y="533400"/>
            <a:ext cx="990600" cy="160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Phenol, (carbolic acid)</a:t>
            </a:r>
          </a:p>
        </p:txBody>
      </p:sp>
      <p:pic>
        <p:nvPicPr>
          <p:cNvPr id="51206" name="Picture 6" descr="Phenol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4" cstate="print">
            <a:lum bright="-6000" contrast="12000"/>
          </a:blip>
          <a:srcRect l="22000" t="10001" r="30000" b="10001"/>
          <a:stretch>
            <a:fillRect/>
          </a:stretch>
        </p:blipFill>
        <p:spPr>
          <a:xfrm>
            <a:off x="685800" y="1981200"/>
            <a:ext cx="3352800" cy="4191000"/>
          </a:xfrm>
          <a:noFill/>
          <a:ln/>
        </p:spPr>
      </p:pic>
      <p:sp>
        <p:nvSpPr>
          <p:cNvPr id="51207" name="Rectangle 7"/>
          <p:cNvSpPr>
            <a:spLocks noGrp="1" noChangeArrowheads="1"/>
          </p:cNvSpPr>
          <p:nvPr>
            <p:ph type="body" sz="half" idx="2"/>
          </p:nvPr>
        </p:nvSpPr>
        <p:spPr>
          <a:noFill/>
          <a:ln/>
        </p:spPr>
        <p:txBody>
          <a:bodyPr/>
          <a:lstStyle/>
          <a:p>
            <a:r>
              <a:rPr lang="en-US" sz="2800" b="1">
                <a:solidFill>
                  <a:schemeClr val="bg1"/>
                </a:solidFill>
                <a:latin typeface="Arial" charset="0"/>
              </a:rPr>
              <a:t>C</a:t>
            </a:r>
            <a:r>
              <a:rPr lang="en-US" sz="2800" b="1" baseline="-25000">
                <a:solidFill>
                  <a:schemeClr val="bg1"/>
                </a:solidFill>
                <a:latin typeface="Arial" charset="0"/>
              </a:rPr>
              <a:t>6</a:t>
            </a:r>
            <a:r>
              <a:rPr lang="en-US" sz="2800" b="1">
                <a:solidFill>
                  <a:schemeClr val="bg1"/>
                </a:solidFill>
                <a:latin typeface="Arial" charset="0"/>
              </a:rPr>
              <a:t>H</a:t>
            </a:r>
            <a:r>
              <a:rPr lang="en-US" sz="2800" b="1" baseline="-25000">
                <a:solidFill>
                  <a:schemeClr val="bg1"/>
                </a:solidFill>
                <a:latin typeface="Arial" charset="0"/>
              </a:rPr>
              <a:t>5</a:t>
            </a:r>
            <a:r>
              <a:rPr lang="en-US" sz="2800" b="1">
                <a:solidFill>
                  <a:schemeClr val="bg1"/>
                </a:solidFill>
                <a:latin typeface="Arial" charset="0"/>
              </a:rPr>
              <a:t>OH</a:t>
            </a:r>
            <a:endParaRPr lang="en-US" sz="2800" b="1" baseline="-25000">
              <a:solidFill>
                <a:schemeClr val="bg1"/>
              </a:solidFill>
              <a:latin typeface="Arial" charset="0"/>
            </a:endParaRPr>
          </a:p>
          <a:p>
            <a:r>
              <a:rPr lang="en-US" sz="2400" b="1">
                <a:solidFill>
                  <a:schemeClr val="bg1"/>
                </a:solidFill>
                <a:latin typeface="Arial" charset="0"/>
              </a:rPr>
              <a:t>Uses</a:t>
            </a:r>
            <a:r>
              <a:rPr lang="en-US" sz="2400">
                <a:solidFill>
                  <a:schemeClr val="bg1"/>
                </a:solidFill>
                <a:latin typeface="Arial" charset="0"/>
              </a:rPr>
              <a:t>:</a:t>
            </a:r>
            <a:r>
              <a:rPr lang="en-US" sz="2800">
                <a:solidFill>
                  <a:schemeClr val="bg1"/>
                </a:solidFill>
                <a:latin typeface="Arial" charset="0"/>
              </a:rPr>
              <a:t>  </a:t>
            </a:r>
            <a:r>
              <a:rPr lang="en-US" sz="2400">
                <a:solidFill>
                  <a:schemeClr val="bg1"/>
                </a:solidFill>
                <a:latin typeface="Arial" charset="0"/>
              </a:rPr>
              <a:t>solvent for refining lubricating oils; salicylic acid; phenoltpthalein; germicidal paints; pharmaceuticals; laboratory reagent; slimicide</a:t>
            </a:r>
          </a:p>
        </p:txBody>
      </p:sp>
      <p:graphicFrame>
        <p:nvGraphicFramePr>
          <p:cNvPr id="51209" name="Object 9"/>
          <p:cNvGraphicFramePr>
            <a:graphicFrameLocks noChangeAspect="1"/>
          </p:cNvGraphicFramePr>
          <p:nvPr/>
        </p:nvGraphicFramePr>
        <p:xfrm>
          <a:off x="7696200" y="609600"/>
          <a:ext cx="984250" cy="1524000"/>
        </p:xfrm>
        <a:graphic>
          <a:graphicData uri="http://schemas.openxmlformats.org/presentationml/2006/ole">
            <p:oleObj spid="_x0000_s51209" name="ISIS/Draw Sketch" r:id="rId5" imgW="590400" imgH="914400" progId="ISISServer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Ground Glass Bottles</a:t>
            </a:r>
          </a:p>
        </p:txBody>
      </p:sp>
      <p:pic>
        <p:nvPicPr>
          <p:cNvPr id="3079" name="Picture 7" descr="Acid - Ground glass bottles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 cstate="print">
            <a:lum bright="-6000" contrast="24000"/>
          </a:blip>
          <a:srcRect l="20000" t="7333" r="19370" b="12970"/>
          <a:stretch>
            <a:fillRect/>
          </a:stretch>
        </p:blipFill>
        <p:spPr>
          <a:xfrm>
            <a:off x="1752600" y="1600200"/>
            <a:ext cx="5257800" cy="518477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Funnels</a:t>
            </a:r>
          </a:p>
        </p:txBody>
      </p:sp>
      <p:pic>
        <p:nvPicPr>
          <p:cNvPr id="17415" name="Picture 7" descr="Funnels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 cstate="print">
            <a:lum bright="-6000" contrast="18000"/>
          </a:blip>
          <a:srcRect l="14000" t="4666" r="12000" b="12666"/>
          <a:stretch>
            <a:fillRect/>
          </a:stretch>
        </p:blipFill>
        <p:spPr>
          <a:xfrm>
            <a:off x="1371600" y="1676400"/>
            <a:ext cx="6096000" cy="51054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Buchner Funnel</a:t>
            </a:r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800"/>
          </a:p>
        </p:txBody>
      </p:sp>
      <p:pic>
        <p:nvPicPr>
          <p:cNvPr id="10247" name="Picture 1031" descr="Buchner funnel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 cstate="print">
            <a:lum bright="-24000" contrast="24000"/>
          </a:blip>
          <a:srcRect l="12962" t="7408" r="12962" b="20370"/>
          <a:stretch>
            <a:fillRect/>
          </a:stretch>
        </p:blipFill>
        <p:spPr>
          <a:xfrm>
            <a:off x="533400" y="1447800"/>
            <a:ext cx="4043363" cy="52578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Dessicator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800"/>
          </a:p>
        </p:txBody>
      </p:sp>
      <p:pic>
        <p:nvPicPr>
          <p:cNvPr id="16391" name="Picture 7" descr="Dessicator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 cstate="print">
            <a:lum bright="6000" contrast="24000"/>
          </a:blip>
          <a:srcRect l="26341" t="9346" r="25687" b="12666"/>
          <a:stretch>
            <a:fillRect/>
          </a:stretch>
        </p:blipFill>
        <p:spPr>
          <a:xfrm>
            <a:off x="381000" y="1752600"/>
            <a:ext cx="3998913" cy="48768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Chemical Storage Bottles</a:t>
            </a:r>
          </a:p>
        </p:txBody>
      </p:sp>
      <p:sp>
        <p:nvSpPr>
          <p:cNvPr id="15363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4953000" y="1981200"/>
            <a:ext cx="3810000" cy="4114800"/>
          </a:xfrm>
        </p:spPr>
        <p:txBody>
          <a:bodyPr/>
          <a:lstStyle/>
          <a:p>
            <a:pPr>
              <a:buFontTx/>
              <a:buNone/>
            </a:pPr>
            <a:endParaRPr lang="en-US" sz="2800">
              <a:solidFill>
                <a:schemeClr val="bg1"/>
              </a:solidFill>
              <a:latin typeface="Arial" charset="0"/>
            </a:endParaRPr>
          </a:p>
          <a:p>
            <a:pPr>
              <a:buFontTx/>
              <a:buNone/>
            </a:pPr>
            <a:r>
              <a:rPr lang="en-US" sz="2800">
                <a:solidFill>
                  <a:schemeClr val="bg1"/>
                </a:solidFill>
                <a:latin typeface="Arial" charset="0"/>
              </a:rPr>
              <a:t>Lid Color = SAFETY</a:t>
            </a:r>
          </a:p>
          <a:p>
            <a:endParaRPr lang="en-US" sz="2800">
              <a:solidFill>
                <a:schemeClr val="bg1"/>
              </a:solidFill>
              <a:latin typeface="Arial" charset="0"/>
            </a:endParaRPr>
          </a:p>
          <a:p>
            <a:r>
              <a:rPr lang="en-US" sz="2800">
                <a:solidFill>
                  <a:schemeClr val="bg1"/>
                </a:solidFill>
                <a:latin typeface="Arial" charset="0"/>
              </a:rPr>
              <a:t>Green – NH</a:t>
            </a:r>
            <a:r>
              <a:rPr lang="en-US" sz="2800" baseline="-25000">
                <a:solidFill>
                  <a:schemeClr val="bg1"/>
                </a:solidFill>
                <a:latin typeface="Arial" charset="0"/>
              </a:rPr>
              <a:t>4</a:t>
            </a:r>
            <a:r>
              <a:rPr lang="en-US" sz="2800">
                <a:solidFill>
                  <a:schemeClr val="bg1"/>
                </a:solidFill>
                <a:latin typeface="Arial" charset="0"/>
              </a:rPr>
              <a:t>OH</a:t>
            </a:r>
          </a:p>
          <a:p>
            <a:r>
              <a:rPr lang="en-US" sz="2800">
                <a:solidFill>
                  <a:schemeClr val="bg1"/>
                </a:solidFill>
                <a:latin typeface="Arial" charset="0"/>
              </a:rPr>
              <a:t>Blue – HCl</a:t>
            </a:r>
          </a:p>
          <a:p>
            <a:r>
              <a:rPr lang="en-US" sz="2800">
                <a:solidFill>
                  <a:schemeClr val="bg1"/>
                </a:solidFill>
                <a:latin typeface="Arial" charset="0"/>
              </a:rPr>
              <a:t>Yellow – H</a:t>
            </a:r>
            <a:r>
              <a:rPr lang="en-US" sz="2800" baseline="-25000">
                <a:solidFill>
                  <a:schemeClr val="bg1"/>
                </a:solidFill>
                <a:latin typeface="Arial" charset="0"/>
              </a:rPr>
              <a:t>2</a:t>
            </a:r>
            <a:r>
              <a:rPr lang="en-US" sz="2800">
                <a:solidFill>
                  <a:schemeClr val="bg1"/>
                </a:solidFill>
                <a:latin typeface="Arial" charset="0"/>
              </a:rPr>
              <a:t>SO</a:t>
            </a:r>
            <a:r>
              <a:rPr lang="en-US" sz="2800" baseline="-25000">
                <a:solidFill>
                  <a:schemeClr val="bg1"/>
                </a:solidFill>
                <a:latin typeface="Arial" charset="0"/>
              </a:rPr>
              <a:t>4</a:t>
            </a:r>
          </a:p>
        </p:txBody>
      </p:sp>
      <p:pic>
        <p:nvPicPr>
          <p:cNvPr id="15367" name="Picture 1031" descr="Chemical Bottles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 cstate="print">
            <a:lum bright="-6000" contrast="18000"/>
          </a:blip>
          <a:srcRect l="10001" t="4666" r="12000" b="12666"/>
          <a:stretch>
            <a:fillRect/>
          </a:stretch>
        </p:blipFill>
        <p:spPr>
          <a:xfrm>
            <a:off x="304800" y="2209800"/>
            <a:ext cx="4191000" cy="333216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Odd Equipment</a:t>
            </a:r>
          </a:p>
        </p:txBody>
      </p:sp>
      <p:pic>
        <p:nvPicPr>
          <p:cNvPr id="28679" name="Picture 7" descr="Dsc00869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 cstate="print">
            <a:lum bright="-6000" contrast="24000"/>
          </a:blip>
          <a:srcRect l="8000" t="12666" b="12666"/>
          <a:stretch>
            <a:fillRect/>
          </a:stretch>
        </p:blipFill>
        <p:spPr>
          <a:xfrm>
            <a:off x="609600" y="1600200"/>
            <a:ext cx="8229600" cy="500856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Bent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800"/>
          </a:p>
        </p:txBody>
      </p:sp>
      <p:pic>
        <p:nvPicPr>
          <p:cNvPr id="8199" name="Picture 7" descr="Bent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 cstate="print">
            <a:lum bright="-6000" contrast="24000"/>
          </a:blip>
          <a:srcRect l="24001" t="34000" r="24001" b="23334"/>
          <a:stretch>
            <a:fillRect/>
          </a:stretch>
        </p:blipFill>
        <p:spPr>
          <a:xfrm>
            <a:off x="381000" y="2819400"/>
            <a:ext cx="3886200" cy="239077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Octahedron</a:t>
            </a:r>
          </a:p>
        </p:txBody>
      </p:sp>
      <p:pic>
        <p:nvPicPr>
          <p:cNvPr id="52230" name="Picture 6" descr="Octahedron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 cstate="print">
            <a:lum bright="-12000" contrast="18000"/>
          </a:blip>
          <a:srcRect l="25999" t="10001" r="28000" b="15334"/>
          <a:stretch>
            <a:fillRect/>
          </a:stretch>
        </p:blipFill>
        <p:spPr>
          <a:xfrm>
            <a:off x="914400" y="2133600"/>
            <a:ext cx="3067050" cy="37338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Alcohol, R-OH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800"/>
          </a:p>
        </p:txBody>
      </p:sp>
      <p:pic>
        <p:nvPicPr>
          <p:cNvPr id="4103" name="Picture 7" descr="Alcohol  R-O-H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 cstate="print">
            <a:lum contrast="30000"/>
          </a:blip>
          <a:srcRect l="24001" t="34000" r="34000" b="25999"/>
          <a:stretch>
            <a:fillRect/>
          </a:stretch>
        </p:blipFill>
        <p:spPr>
          <a:xfrm>
            <a:off x="990600" y="2971800"/>
            <a:ext cx="2438400" cy="174148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6858000" y="228600"/>
            <a:ext cx="1600200" cy="152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Aldehyde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800"/>
          </a:p>
        </p:txBody>
      </p:sp>
      <p:pic>
        <p:nvPicPr>
          <p:cNvPr id="5127" name="Picture 7" descr="Aldehyde  R-CHO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3" cstate="print">
            <a:lum contrast="30000"/>
          </a:blip>
          <a:srcRect l="23334" t="20000" r="17999" b="22000"/>
          <a:stretch>
            <a:fillRect/>
          </a:stretch>
        </p:blipFill>
        <p:spPr>
          <a:xfrm>
            <a:off x="1339850" y="2393950"/>
            <a:ext cx="2197100" cy="2895600"/>
          </a:xfrm>
          <a:noFill/>
          <a:ln/>
        </p:spPr>
      </p:pic>
      <p:graphicFrame>
        <p:nvGraphicFramePr>
          <p:cNvPr id="5130" name="Object 10"/>
          <p:cNvGraphicFramePr>
            <a:graphicFrameLocks noChangeAspect="1"/>
          </p:cNvGraphicFramePr>
          <p:nvPr/>
        </p:nvGraphicFramePr>
        <p:xfrm>
          <a:off x="6934200" y="304800"/>
          <a:ext cx="1447800" cy="1336675"/>
        </p:xfrm>
        <a:graphic>
          <a:graphicData uri="http://schemas.openxmlformats.org/presentationml/2006/ole">
            <p:oleObj spid="_x0000_s5130" name="ISIS/Draw Sketch" r:id="rId4" imgW="495000" imgH="457200" progId="ISISServer">
              <p:embed/>
            </p:oleObj>
          </a:graphicData>
        </a:graphic>
      </p:graphicFrame>
      <p:pic>
        <p:nvPicPr>
          <p:cNvPr id="5131" name="Picture 11" descr="The Mole"/>
          <p:cNvPicPr>
            <a:picLocks noChangeAspect="1" noChangeArrowheads="1"/>
          </p:cNvPicPr>
          <p:nvPr/>
        </p:nvPicPr>
        <p:blipFill>
          <a:blip r:embed="rId5" cstate="print">
            <a:lum bright="-12000" contrast="12000"/>
          </a:blip>
          <a:srcRect l="12962" t="12962" r="22839" b="14815"/>
          <a:stretch>
            <a:fillRect/>
          </a:stretch>
        </p:blipFill>
        <p:spPr bwMode="auto">
          <a:xfrm>
            <a:off x="7924800" y="5029200"/>
            <a:ext cx="1219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2" name="AutoShape 12"/>
          <p:cNvSpPr>
            <a:spLocks noChangeArrowheads="1"/>
          </p:cNvSpPr>
          <p:nvPr/>
        </p:nvSpPr>
        <p:spPr bwMode="auto">
          <a:xfrm>
            <a:off x="5410200" y="3276600"/>
            <a:ext cx="2667000" cy="1752600"/>
          </a:xfrm>
          <a:prstGeom prst="wedgeRoundRectCallout">
            <a:avLst>
              <a:gd name="adj1" fmla="val 51431"/>
              <a:gd name="adj2" fmla="val 73190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5561013" y="3429000"/>
            <a:ext cx="2287587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Aldehydes end </a:t>
            </a:r>
          </a:p>
          <a:p>
            <a:r>
              <a:rPr lang="en-US">
                <a:latin typeface="Arial" charset="0"/>
              </a:rPr>
              <a:t>with </a:t>
            </a:r>
            <a:r>
              <a:rPr lang="en-US" i="1">
                <a:latin typeface="Arial" charset="0"/>
              </a:rPr>
              <a:t>–al</a:t>
            </a:r>
            <a:r>
              <a:rPr lang="en-US">
                <a:latin typeface="Arial" charset="0"/>
              </a:rPr>
              <a:t>.  </a:t>
            </a:r>
          </a:p>
          <a:p>
            <a:r>
              <a:rPr lang="en-US">
                <a:latin typeface="Arial" charset="0"/>
              </a:rPr>
              <a:t>e.g., Ethan</a:t>
            </a:r>
            <a:r>
              <a:rPr lang="en-US" i="1">
                <a:latin typeface="Arial" charset="0"/>
              </a:rPr>
              <a:t>al</a:t>
            </a:r>
          </a:p>
          <a:p>
            <a:r>
              <a:rPr lang="en-US">
                <a:latin typeface="Arial" charset="0"/>
              </a:rPr>
              <a:t>       CH</a:t>
            </a:r>
            <a:r>
              <a:rPr lang="en-US" baseline="-25000">
                <a:latin typeface="Arial" charset="0"/>
              </a:rPr>
              <a:t>3</a:t>
            </a:r>
            <a:r>
              <a:rPr lang="en-US">
                <a:solidFill>
                  <a:srgbClr val="FF0000"/>
                </a:solidFill>
                <a:latin typeface="Arial" charset="0"/>
              </a:rPr>
              <a:t>COH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81" name="Rectangle 9"/>
          <p:cNvSpPr>
            <a:spLocks noChangeArrowheads="1"/>
          </p:cNvSpPr>
          <p:nvPr/>
        </p:nvSpPr>
        <p:spPr bwMode="auto">
          <a:xfrm>
            <a:off x="7315200" y="381000"/>
            <a:ext cx="1655763" cy="16525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solidFill>
                  <a:schemeClr val="bg1"/>
                </a:solidFill>
                <a:latin typeface="Arial" charset="0"/>
              </a:rPr>
              <a:t>2,4,6 -</a:t>
            </a:r>
            <a:r>
              <a:rPr lang="en-US">
                <a:solidFill>
                  <a:schemeClr val="bg1"/>
                </a:solidFill>
                <a:latin typeface="Arial" charset="0"/>
              </a:rPr>
              <a:t>Trinitrotoluene</a:t>
            </a:r>
          </a:p>
        </p:txBody>
      </p:sp>
      <p:pic>
        <p:nvPicPr>
          <p:cNvPr id="54278" name="Picture 6" descr="Trinitrotoluene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3" cstate="print">
            <a:lum bright="-6000" contrast="12000"/>
          </a:blip>
          <a:srcRect l="8025" t="16667" r="10493" b="16667"/>
          <a:stretch>
            <a:fillRect/>
          </a:stretch>
        </p:blipFill>
        <p:spPr>
          <a:xfrm>
            <a:off x="762000" y="2133600"/>
            <a:ext cx="3771900" cy="4114800"/>
          </a:xfrm>
          <a:noFill/>
          <a:ln/>
        </p:spPr>
      </p:pic>
      <p:sp>
        <p:nvSpPr>
          <p:cNvPr id="54279" name="Rectangle 7"/>
          <p:cNvSpPr>
            <a:spLocks noGrp="1" noChangeArrowheads="1"/>
          </p:cNvSpPr>
          <p:nvPr>
            <p:ph type="body" sz="half" idx="2"/>
          </p:nvPr>
        </p:nvSpPr>
        <p:spPr>
          <a:noFill/>
          <a:ln/>
        </p:spPr>
        <p:txBody>
          <a:bodyPr/>
          <a:lstStyle/>
          <a:p>
            <a:endParaRPr lang="en-US" sz="2800" b="1">
              <a:solidFill>
                <a:schemeClr val="bg1"/>
              </a:solidFill>
              <a:latin typeface="Arial" charset="0"/>
            </a:endParaRPr>
          </a:p>
          <a:p>
            <a:r>
              <a:rPr lang="en-US" sz="2800" b="1">
                <a:solidFill>
                  <a:schemeClr val="bg1"/>
                </a:solidFill>
                <a:latin typeface="Arial" charset="0"/>
              </a:rPr>
              <a:t>CH</a:t>
            </a:r>
            <a:r>
              <a:rPr lang="en-US" sz="2800" b="1" baseline="-25000">
                <a:solidFill>
                  <a:schemeClr val="bg1"/>
                </a:solidFill>
                <a:latin typeface="Arial" charset="0"/>
              </a:rPr>
              <a:t>3</a:t>
            </a:r>
            <a:r>
              <a:rPr lang="en-US" sz="2800" b="1">
                <a:solidFill>
                  <a:schemeClr val="bg1"/>
                </a:solidFill>
                <a:latin typeface="Arial" charset="0"/>
              </a:rPr>
              <a:t>C</a:t>
            </a:r>
            <a:r>
              <a:rPr lang="en-US" sz="2800" b="1" baseline="-25000">
                <a:solidFill>
                  <a:schemeClr val="bg1"/>
                </a:solidFill>
                <a:latin typeface="Arial" charset="0"/>
              </a:rPr>
              <a:t>6</a:t>
            </a:r>
            <a:r>
              <a:rPr lang="en-US" sz="2800" b="1">
                <a:solidFill>
                  <a:schemeClr val="bg1"/>
                </a:solidFill>
                <a:latin typeface="Arial" charset="0"/>
              </a:rPr>
              <a:t>H</a:t>
            </a:r>
            <a:r>
              <a:rPr lang="en-US" sz="2800" b="1" baseline="-25000">
                <a:solidFill>
                  <a:schemeClr val="bg1"/>
                </a:solidFill>
                <a:latin typeface="Arial" charset="0"/>
              </a:rPr>
              <a:t>2</a:t>
            </a:r>
            <a:r>
              <a:rPr lang="en-US" sz="2800" b="1">
                <a:solidFill>
                  <a:schemeClr val="bg1"/>
                </a:solidFill>
                <a:latin typeface="Arial" charset="0"/>
              </a:rPr>
              <a:t>(NO</a:t>
            </a:r>
            <a:r>
              <a:rPr lang="en-US" sz="2800" b="1" baseline="-25000">
                <a:solidFill>
                  <a:schemeClr val="bg1"/>
                </a:solidFill>
                <a:latin typeface="Arial" charset="0"/>
              </a:rPr>
              <a:t>2</a:t>
            </a:r>
            <a:r>
              <a:rPr lang="en-US" sz="2800" b="1">
                <a:solidFill>
                  <a:schemeClr val="bg1"/>
                </a:solidFill>
                <a:latin typeface="Arial" charset="0"/>
              </a:rPr>
              <a:t>) </a:t>
            </a:r>
            <a:r>
              <a:rPr lang="en-US" sz="2800" b="1" baseline="-25000">
                <a:solidFill>
                  <a:schemeClr val="bg1"/>
                </a:solidFill>
                <a:latin typeface="Arial" charset="0"/>
              </a:rPr>
              <a:t>3</a:t>
            </a:r>
          </a:p>
          <a:p>
            <a:r>
              <a:rPr lang="en-US" sz="2400" b="1">
                <a:solidFill>
                  <a:schemeClr val="bg1"/>
                </a:solidFill>
                <a:latin typeface="Arial" charset="0"/>
              </a:rPr>
              <a:t>Uses</a:t>
            </a:r>
            <a:r>
              <a:rPr lang="en-US" sz="2400">
                <a:solidFill>
                  <a:schemeClr val="bg1"/>
                </a:solidFill>
                <a:latin typeface="Arial" charset="0"/>
              </a:rPr>
              <a:t>:</a:t>
            </a:r>
            <a:r>
              <a:rPr lang="en-US" sz="2800">
                <a:solidFill>
                  <a:schemeClr val="bg1"/>
                </a:solidFill>
                <a:latin typeface="Arial" charset="0"/>
              </a:rPr>
              <a:t>  </a:t>
            </a:r>
            <a:r>
              <a:rPr lang="en-US" sz="2400">
                <a:solidFill>
                  <a:schemeClr val="bg1"/>
                </a:solidFill>
                <a:latin typeface="Arial" charset="0"/>
              </a:rPr>
              <a:t>Explosives; intermediate in dyestuffs and photographic chemicals</a:t>
            </a:r>
          </a:p>
          <a:p>
            <a:r>
              <a:rPr lang="en-US" sz="2400">
                <a:solidFill>
                  <a:schemeClr val="bg1"/>
                </a:solidFill>
                <a:latin typeface="Arial" charset="0"/>
              </a:rPr>
              <a:t>Will detonate only if vigorously shocked or heated to 450</a:t>
            </a:r>
            <a:r>
              <a:rPr lang="en-US" sz="2400" baseline="30000">
                <a:solidFill>
                  <a:schemeClr val="bg1"/>
                </a:solidFill>
                <a:latin typeface="Arial" charset="0"/>
              </a:rPr>
              <a:t>o</a:t>
            </a:r>
            <a:r>
              <a:rPr lang="en-US" sz="2400">
                <a:solidFill>
                  <a:schemeClr val="bg1"/>
                </a:solidFill>
                <a:latin typeface="Arial" charset="0"/>
              </a:rPr>
              <a:t>F</a:t>
            </a:r>
          </a:p>
        </p:txBody>
      </p:sp>
      <p:graphicFrame>
        <p:nvGraphicFramePr>
          <p:cNvPr id="54280" name="Object 8"/>
          <p:cNvGraphicFramePr>
            <a:graphicFrameLocks noChangeAspect="1"/>
          </p:cNvGraphicFramePr>
          <p:nvPr/>
        </p:nvGraphicFramePr>
        <p:xfrm>
          <a:off x="7381875" y="533400"/>
          <a:ext cx="1533525" cy="1385888"/>
        </p:xfrm>
        <a:graphic>
          <a:graphicData uri="http://schemas.openxmlformats.org/presentationml/2006/ole">
            <p:oleObj spid="_x0000_s54280" name="ISIS/Draw Sketch" r:id="rId4" imgW="1380960" imgH="1247760" progId="ISISServer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40" name="Picture 12" descr="The Mole"/>
          <p:cNvPicPr>
            <a:picLocks noChangeAspect="1" noChangeArrowheads="1"/>
          </p:cNvPicPr>
          <p:nvPr/>
        </p:nvPicPr>
        <p:blipFill>
          <a:blip r:embed="rId3" cstate="print">
            <a:lum bright="-12000" contrast="12000"/>
          </a:blip>
          <a:srcRect l="12962" t="12962" r="22839" b="14815"/>
          <a:stretch>
            <a:fillRect/>
          </a:stretch>
        </p:blipFill>
        <p:spPr bwMode="auto">
          <a:xfrm>
            <a:off x="7924800" y="5029200"/>
            <a:ext cx="1219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6781800" y="381000"/>
            <a:ext cx="1905000" cy="1371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Carboxylic Acid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800"/>
          </a:p>
        </p:txBody>
      </p:sp>
      <p:pic>
        <p:nvPicPr>
          <p:cNvPr id="22535" name="Picture 7" descr="Carboxylic Acid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4" cstate="print">
            <a:lum bright="-24000" contrast="36000"/>
          </a:blip>
          <a:srcRect l="17999" t="22000" r="12666" b="22000"/>
          <a:stretch>
            <a:fillRect/>
          </a:stretch>
        </p:blipFill>
        <p:spPr>
          <a:xfrm>
            <a:off x="1033463" y="2330450"/>
            <a:ext cx="3113087" cy="3352800"/>
          </a:xfrm>
          <a:noFill/>
          <a:ln/>
        </p:spPr>
      </p:pic>
      <p:graphicFrame>
        <p:nvGraphicFramePr>
          <p:cNvPr id="69632" name="Object 0"/>
          <p:cNvGraphicFramePr>
            <a:graphicFrameLocks noChangeAspect="1"/>
          </p:cNvGraphicFramePr>
          <p:nvPr/>
        </p:nvGraphicFramePr>
        <p:xfrm>
          <a:off x="6934200" y="457200"/>
          <a:ext cx="1676400" cy="1238250"/>
        </p:xfrm>
        <a:graphic>
          <a:graphicData uri="http://schemas.openxmlformats.org/presentationml/2006/ole">
            <p:oleObj spid="_x0000_s69632" name="ISIS/Draw Sketch" r:id="rId5" imgW="618840" imgH="457200" progId="ISISServer">
              <p:embed/>
            </p:oleObj>
          </a:graphicData>
        </a:graphic>
      </p:graphicFrame>
      <p:sp>
        <p:nvSpPr>
          <p:cNvPr id="22538" name="AutoShape 10"/>
          <p:cNvSpPr>
            <a:spLocks noChangeArrowheads="1"/>
          </p:cNvSpPr>
          <p:nvPr/>
        </p:nvSpPr>
        <p:spPr bwMode="auto">
          <a:xfrm>
            <a:off x="5410200" y="3276600"/>
            <a:ext cx="2895600" cy="1752600"/>
          </a:xfrm>
          <a:prstGeom prst="wedgeRoundRectCallout">
            <a:avLst>
              <a:gd name="adj1" fmla="val 38926"/>
              <a:gd name="adj2" fmla="val 67843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5561013" y="3429000"/>
            <a:ext cx="2973387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latin typeface="Arial" charset="0"/>
              </a:rPr>
              <a:t>Carboxylic acid </a:t>
            </a:r>
          </a:p>
          <a:p>
            <a:r>
              <a:rPr lang="en-US">
                <a:latin typeface="Arial" charset="0"/>
              </a:rPr>
              <a:t>ends </a:t>
            </a:r>
            <a:r>
              <a:rPr lang="en-US" i="1">
                <a:latin typeface="Arial" charset="0"/>
              </a:rPr>
              <a:t>–ic acid</a:t>
            </a:r>
            <a:r>
              <a:rPr lang="en-US">
                <a:latin typeface="Arial" charset="0"/>
              </a:rPr>
              <a:t>.  </a:t>
            </a:r>
          </a:p>
          <a:p>
            <a:r>
              <a:rPr lang="en-US">
                <a:latin typeface="Arial" charset="0"/>
              </a:rPr>
              <a:t>e.g., Ethan</a:t>
            </a:r>
            <a:r>
              <a:rPr lang="en-US" i="1">
                <a:latin typeface="Arial" charset="0"/>
              </a:rPr>
              <a:t>oic acid</a:t>
            </a:r>
          </a:p>
          <a:p>
            <a:r>
              <a:rPr lang="en-US">
                <a:latin typeface="Arial" charset="0"/>
              </a:rPr>
              <a:t>       CH</a:t>
            </a:r>
            <a:r>
              <a:rPr lang="en-US" baseline="-25000">
                <a:latin typeface="Arial" charset="0"/>
              </a:rPr>
              <a:t>3</a:t>
            </a:r>
            <a:r>
              <a:rPr lang="en-US">
                <a:solidFill>
                  <a:srgbClr val="FF0000"/>
                </a:solidFill>
                <a:latin typeface="Arial" charset="0"/>
              </a:rPr>
              <a:t>COOH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620000" cy="11430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Ester</a:t>
            </a:r>
          </a:p>
        </p:txBody>
      </p:sp>
      <p:pic>
        <p:nvPicPr>
          <p:cNvPr id="43014" name="Picture 6" descr="Ester R-O-COR'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3" cstate="print">
            <a:lum bright="-18000" contrast="24000"/>
          </a:blip>
          <a:srcRect l="10001" t="14000" r="7333" b="22000"/>
          <a:stretch>
            <a:fillRect/>
          </a:stretch>
        </p:blipFill>
        <p:spPr>
          <a:xfrm>
            <a:off x="896938" y="2151063"/>
            <a:ext cx="3690937" cy="3810000"/>
          </a:xfrm>
          <a:noFill/>
          <a:ln/>
        </p:spPr>
      </p:pic>
      <p:pic>
        <p:nvPicPr>
          <p:cNvPr id="43015" name="Picture 7" descr="The Mole"/>
          <p:cNvPicPr>
            <a:picLocks noChangeAspect="1" noChangeArrowheads="1"/>
          </p:cNvPicPr>
          <p:nvPr/>
        </p:nvPicPr>
        <p:blipFill>
          <a:blip r:embed="rId4" cstate="print">
            <a:lum bright="-12000" contrast="12000"/>
          </a:blip>
          <a:srcRect l="12962" t="12962" r="22839" b="14815"/>
          <a:stretch>
            <a:fillRect/>
          </a:stretch>
        </p:blipFill>
        <p:spPr bwMode="auto">
          <a:xfrm>
            <a:off x="7924800" y="5029200"/>
            <a:ext cx="1219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6" name="AutoShape 8"/>
          <p:cNvSpPr>
            <a:spLocks noChangeArrowheads="1"/>
          </p:cNvSpPr>
          <p:nvPr/>
        </p:nvSpPr>
        <p:spPr bwMode="auto">
          <a:xfrm>
            <a:off x="4876800" y="2133600"/>
            <a:ext cx="3581400" cy="2895600"/>
          </a:xfrm>
          <a:prstGeom prst="wedgeRoundRectCallout">
            <a:avLst>
              <a:gd name="adj1" fmla="val 36792"/>
              <a:gd name="adj2" fmla="val 60801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5105400" y="2362200"/>
            <a:ext cx="35052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latin typeface="Arial" charset="0"/>
              </a:rPr>
              <a:t>Ester ends with -</a:t>
            </a:r>
            <a:r>
              <a:rPr lang="en-US" i="1">
                <a:latin typeface="Arial" charset="0"/>
              </a:rPr>
              <a:t>oate</a:t>
            </a:r>
          </a:p>
          <a:p>
            <a:r>
              <a:rPr lang="en-US">
                <a:latin typeface="Arial" charset="0"/>
              </a:rPr>
              <a:t>Name R’ first</a:t>
            </a:r>
          </a:p>
          <a:p>
            <a:r>
              <a:rPr lang="en-US">
                <a:latin typeface="Arial" charset="0"/>
              </a:rPr>
              <a:t>e.g., methyl ethanoate</a:t>
            </a:r>
            <a:endParaRPr lang="en-US" i="1">
              <a:latin typeface="Arial" charset="0"/>
            </a:endParaRPr>
          </a:p>
          <a:p>
            <a:r>
              <a:rPr lang="en-US">
                <a:latin typeface="Arial" charset="0"/>
              </a:rPr>
              <a:t>       CH</a:t>
            </a:r>
            <a:r>
              <a:rPr lang="en-US" baseline="-25000">
                <a:latin typeface="Arial" charset="0"/>
              </a:rPr>
              <a:t>3</a:t>
            </a:r>
            <a:r>
              <a:rPr lang="en-US">
                <a:solidFill>
                  <a:srgbClr val="FF0000"/>
                </a:solidFill>
                <a:latin typeface="Arial" charset="0"/>
              </a:rPr>
              <a:t>COOCH</a:t>
            </a:r>
            <a:r>
              <a:rPr lang="en-US" baseline="-25000">
                <a:solidFill>
                  <a:srgbClr val="FF0000"/>
                </a:solidFill>
                <a:latin typeface="Arial" charset="0"/>
              </a:rPr>
              <a:t>3</a:t>
            </a: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6781800" y="381000"/>
            <a:ext cx="1905000" cy="1371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70656" name="Object 0"/>
          <p:cNvGraphicFramePr>
            <a:graphicFrameLocks noChangeAspect="1"/>
          </p:cNvGraphicFramePr>
          <p:nvPr/>
        </p:nvGraphicFramePr>
        <p:xfrm>
          <a:off x="6858000" y="406400"/>
          <a:ext cx="6597650" cy="2011363"/>
        </p:xfrm>
        <a:graphic>
          <a:graphicData uri="http://schemas.openxmlformats.org/presentationml/2006/ole">
            <p:oleObj spid="_x0000_s70656" name="ISIS/Draw Sketch" r:id="rId5" imgW="2438280" imgH="742680" progId="ISISServer">
              <p:embed/>
            </p:oleObj>
          </a:graphicData>
        </a:graphic>
      </p:graphicFrame>
      <p:graphicFrame>
        <p:nvGraphicFramePr>
          <p:cNvPr id="70657" name="Object 1"/>
          <p:cNvGraphicFramePr>
            <a:graphicFrameLocks noChangeAspect="1"/>
          </p:cNvGraphicFramePr>
          <p:nvPr/>
        </p:nvGraphicFramePr>
        <p:xfrm>
          <a:off x="5943600" y="3962400"/>
          <a:ext cx="1752600" cy="912813"/>
        </p:xfrm>
        <a:graphic>
          <a:graphicData uri="http://schemas.openxmlformats.org/presentationml/2006/ole">
            <p:oleObj spid="_x0000_s70657" name="ISIS/Draw Sketch" r:id="rId6" imgW="933120" imgH="485640" progId="ISISServer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Amine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800"/>
          </a:p>
        </p:txBody>
      </p:sp>
      <p:pic>
        <p:nvPicPr>
          <p:cNvPr id="6151" name="Picture 7" descr="Amine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 cstate="print">
            <a:lum bright="-18000" contrast="30000"/>
          </a:blip>
          <a:srcRect l="17999" t="17999" r="34000" b="28667"/>
          <a:stretch>
            <a:fillRect/>
          </a:stretch>
        </p:blipFill>
        <p:spPr>
          <a:xfrm>
            <a:off x="685800" y="2667000"/>
            <a:ext cx="2667000" cy="22225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Clay Triangle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800"/>
          </a:p>
        </p:txBody>
      </p:sp>
      <p:pic>
        <p:nvPicPr>
          <p:cNvPr id="24583" name="Picture 7" descr="Clay triangle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 cstate="print">
            <a:lum bright="-6000" contrast="18000"/>
          </a:blip>
          <a:srcRect l="22000" t="7333" r="17999" b="17999"/>
          <a:stretch>
            <a:fillRect/>
          </a:stretch>
        </p:blipFill>
        <p:spPr>
          <a:xfrm>
            <a:off x="838200" y="2286000"/>
            <a:ext cx="3429000" cy="32004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Mortar and Pestal</a:t>
            </a:r>
          </a:p>
        </p:txBody>
      </p:sp>
      <p:pic>
        <p:nvPicPr>
          <p:cNvPr id="50182" name="Picture 6" descr="Mortar &amp; Pestal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 cstate="print">
            <a:lum bright="-6000" contrast="6000"/>
          </a:blip>
          <a:srcRect l="15433" t="38889" r="32716" b="29630"/>
          <a:stretch>
            <a:fillRect/>
          </a:stretch>
        </p:blipFill>
        <p:spPr>
          <a:xfrm>
            <a:off x="2209800" y="2362200"/>
            <a:ext cx="4419600" cy="35782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Cermaic Dishes</a:t>
            </a:r>
          </a:p>
        </p:txBody>
      </p:sp>
      <p:pic>
        <p:nvPicPr>
          <p:cNvPr id="31751" name="Picture 7" descr="Evaporating DIsh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 cstate="print">
            <a:lum bright="-18000" contrast="24000"/>
          </a:blip>
          <a:srcRect l="8025" t="40741" r="8025" b="27777"/>
          <a:stretch>
            <a:fillRect/>
          </a:stretch>
        </p:blipFill>
        <p:spPr>
          <a:xfrm>
            <a:off x="838200" y="2247900"/>
            <a:ext cx="7391400" cy="3695700"/>
          </a:xfrm>
          <a:noFill/>
          <a:ln/>
        </p:spPr>
      </p:pic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1219200" y="5181600"/>
            <a:ext cx="2689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 charset="0"/>
              </a:rPr>
              <a:t>Evaporating Dish</a:t>
            </a:r>
          </a:p>
        </p:txBody>
      </p:sp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5410200" y="5638800"/>
            <a:ext cx="2533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 charset="0"/>
              </a:rPr>
              <a:t>Crucible with lid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Microwell Plates</a:t>
            </a:r>
          </a:p>
        </p:txBody>
      </p:sp>
      <p:pic>
        <p:nvPicPr>
          <p:cNvPr id="48134" name="Picture 6" descr="Microwell plates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 cstate="print">
            <a:lum bright="6000" contrast="18000"/>
          </a:blip>
          <a:srcRect l="6000" t="12666" r="3999" b="20667"/>
          <a:stretch>
            <a:fillRect/>
          </a:stretch>
        </p:blipFill>
        <p:spPr>
          <a:xfrm>
            <a:off x="762000" y="2286000"/>
            <a:ext cx="8001000" cy="4445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Beakers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800"/>
          </a:p>
        </p:txBody>
      </p:sp>
      <p:pic>
        <p:nvPicPr>
          <p:cNvPr id="7175" name="Picture 7" descr="Beakers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 cstate="print">
            <a:lum bright="-6000" contrast="48000"/>
          </a:blip>
          <a:srcRect t="14815" b="14815"/>
          <a:stretch>
            <a:fillRect/>
          </a:stretch>
        </p:blipFill>
        <p:spPr>
          <a:xfrm>
            <a:off x="304800" y="1981200"/>
            <a:ext cx="4191000" cy="393223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Erlenmeyer Flask</a:t>
            </a:r>
          </a:p>
        </p:txBody>
      </p:sp>
      <p:pic>
        <p:nvPicPr>
          <p:cNvPr id="32776" name="Picture 8" descr="Erlenmeyer flask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 cstate="print">
            <a:lum bright="-6000" contrast="36000"/>
          </a:blip>
          <a:srcRect l="22839" t="22223" r="35185" b="22221"/>
          <a:stretch>
            <a:fillRect/>
          </a:stretch>
        </p:blipFill>
        <p:spPr>
          <a:xfrm>
            <a:off x="914400" y="1981200"/>
            <a:ext cx="2460625" cy="43434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Florence Flask</a:t>
            </a:r>
          </a:p>
        </p:txBody>
      </p:sp>
      <p:pic>
        <p:nvPicPr>
          <p:cNvPr id="44038" name="Picture 6" descr="Florence Flask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 cstate="print">
            <a:lum bright="-6000" contrast="24000"/>
          </a:blip>
          <a:srcRect l="22839" t="11111" r="22839" b="16667"/>
          <a:stretch>
            <a:fillRect/>
          </a:stretch>
        </p:blipFill>
        <p:spPr>
          <a:xfrm>
            <a:off x="990600" y="1600200"/>
            <a:ext cx="2708275" cy="48006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Buckeyball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800"/>
          </a:p>
        </p:txBody>
      </p:sp>
      <p:pic>
        <p:nvPicPr>
          <p:cNvPr id="11271" name="Picture 7" descr="buckeyball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 cstate="print">
            <a:lum contrast="24000"/>
          </a:blip>
          <a:srcRect l="17999" t="4666" r="18001" b="10001"/>
          <a:stretch>
            <a:fillRect/>
          </a:stretch>
        </p:blipFill>
        <p:spPr>
          <a:xfrm>
            <a:off x="533400" y="2133600"/>
            <a:ext cx="3657600" cy="36576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Graduated Cylinder</a:t>
            </a:r>
          </a:p>
        </p:txBody>
      </p:sp>
      <p:pic>
        <p:nvPicPr>
          <p:cNvPr id="45062" name="Picture 6" descr="Graduated Cylinder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 cstate="print">
            <a:lum bright="-18000" contrast="24000"/>
          </a:blip>
          <a:srcRect l="30247" t="9259" r="37654" b="14815"/>
          <a:stretch>
            <a:fillRect/>
          </a:stretch>
        </p:blipFill>
        <p:spPr>
          <a:xfrm>
            <a:off x="1143000" y="1524000"/>
            <a:ext cx="1619250" cy="51054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Graphite</a:t>
            </a:r>
          </a:p>
        </p:txBody>
      </p:sp>
      <p:pic>
        <p:nvPicPr>
          <p:cNvPr id="46086" name="Picture 6" descr="Graphite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 cstate="print">
            <a:lum bright="-12000" contrast="12000"/>
          </a:blip>
          <a:srcRect/>
          <a:stretch>
            <a:fillRect/>
          </a:stretch>
        </p:blipFill>
        <p:spPr>
          <a:xfrm>
            <a:off x="685800" y="2609850"/>
            <a:ext cx="3810000" cy="28575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Thermite – Iron Frypan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800"/>
          </a:p>
        </p:txBody>
      </p:sp>
      <p:pic>
        <p:nvPicPr>
          <p:cNvPr id="27655" name="Picture 7" descr="Dsc00851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 cstate="print">
            <a:lum bright="-12000" contrast="24000"/>
          </a:blip>
          <a:srcRect l="8000" t="12666" r="6000" b="15334"/>
          <a:stretch>
            <a:fillRect/>
          </a:stretch>
        </p:blipFill>
        <p:spPr>
          <a:xfrm>
            <a:off x="457200" y="2522538"/>
            <a:ext cx="4876800" cy="30607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Molasses</a:t>
            </a:r>
          </a:p>
        </p:txBody>
      </p:sp>
      <p:pic>
        <p:nvPicPr>
          <p:cNvPr id="49158" name="Picture 6" descr="Moleasses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 cstate="print">
            <a:lum bright="-6000" contrast="6000"/>
          </a:blip>
          <a:srcRect l="10001" t="12666" r="8000" b="15334"/>
          <a:stretch>
            <a:fillRect/>
          </a:stretch>
        </p:blipFill>
        <p:spPr>
          <a:xfrm>
            <a:off x="1219200" y="2060575"/>
            <a:ext cx="6705600" cy="44164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The Mole</a:t>
            </a:r>
          </a:p>
        </p:txBody>
      </p:sp>
      <p:pic>
        <p:nvPicPr>
          <p:cNvPr id="55302" name="Picture 6" descr="The Mole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 cstate="print">
            <a:lum bright="-12000" contrast="12000"/>
          </a:blip>
          <a:srcRect l="12962" t="12962" r="22839" b="14815"/>
          <a:stretch>
            <a:fillRect/>
          </a:stretch>
        </p:blipFill>
        <p:spPr>
          <a:xfrm>
            <a:off x="5232400" y="1981200"/>
            <a:ext cx="2997200" cy="44958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7620000" y="533400"/>
            <a:ext cx="1066800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Benzene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800" b="1">
                <a:solidFill>
                  <a:schemeClr val="bg1"/>
                </a:solidFill>
                <a:latin typeface="Arial" charset="0"/>
              </a:rPr>
              <a:t>C</a:t>
            </a:r>
            <a:r>
              <a:rPr lang="en-US" sz="2800" b="1" baseline="-25000">
                <a:solidFill>
                  <a:schemeClr val="bg1"/>
                </a:solidFill>
                <a:latin typeface="Arial" charset="0"/>
              </a:rPr>
              <a:t>6</a:t>
            </a:r>
            <a:r>
              <a:rPr lang="en-US" sz="2800" b="1">
                <a:solidFill>
                  <a:schemeClr val="bg1"/>
                </a:solidFill>
                <a:latin typeface="Arial" charset="0"/>
              </a:rPr>
              <a:t>H</a:t>
            </a:r>
            <a:r>
              <a:rPr lang="en-US" sz="2800" b="1" baseline="-25000">
                <a:solidFill>
                  <a:schemeClr val="bg1"/>
                </a:solidFill>
                <a:latin typeface="Arial" charset="0"/>
              </a:rPr>
              <a:t>6</a:t>
            </a:r>
          </a:p>
          <a:p>
            <a:r>
              <a:rPr lang="en-US" sz="2400" b="1">
                <a:solidFill>
                  <a:schemeClr val="bg1"/>
                </a:solidFill>
                <a:latin typeface="Arial" charset="0"/>
              </a:rPr>
              <a:t>Uses</a:t>
            </a:r>
            <a:r>
              <a:rPr lang="en-US" sz="2400">
                <a:solidFill>
                  <a:schemeClr val="bg1"/>
                </a:solidFill>
                <a:latin typeface="Arial" charset="0"/>
              </a:rPr>
              <a:t>:  styrene; phenol; synthetic detergents; cyclohexane for nylon; DDT; insecticides; fumigants; solvent; paint removers; rubber cement; antiknock gasoline</a:t>
            </a:r>
          </a:p>
        </p:txBody>
      </p:sp>
      <p:pic>
        <p:nvPicPr>
          <p:cNvPr id="58373" name="Picture 5" descr="Benzene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3" cstate="print">
            <a:lum contrast="18000"/>
          </a:blip>
          <a:srcRect l="22000" t="17999" r="20000" b="12666"/>
          <a:stretch>
            <a:fillRect/>
          </a:stretch>
        </p:blipFill>
        <p:spPr>
          <a:xfrm>
            <a:off x="685800" y="2359025"/>
            <a:ext cx="3657600" cy="3279775"/>
          </a:xfrm>
          <a:noFill/>
          <a:ln/>
        </p:spPr>
      </p:pic>
      <p:graphicFrame>
        <p:nvGraphicFramePr>
          <p:cNvPr id="58374" name="Object 6"/>
          <p:cNvGraphicFramePr>
            <a:graphicFrameLocks noChangeAspect="1"/>
          </p:cNvGraphicFramePr>
          <p:nvPr/>
        </p:nvGraphicFramePr>
        <p:xfrm>
          <a:off x="7713663" y="609600"/>
          <a:ext cx="973137" cy="1066800"/>
        </p:xfrm>
        <a:graphic>
          <a:graphicData uri="http://schemas.openxmlformats.org/presentationml/2006/ole">
            <p:oleObj spid="_x0000_s58374" name="ISIS/Draw Sketch" r:id="rId4" imgW="590400" imgH="647640" progId="ISISServer">
              <p:embed/>
            </p:oleObj>
          </a:graphicData>
        </a:graphic>
      </p:graphicFrame>
      <p:graphicFrame>
        <p:nvGraphicFramePr>
          <p:cNvPr id="58375" name="Object 7"/>
          <p:cNvGraphicFramePr>
            <a:graphicFrameLocks noChangeAspect="1"/>
          </p:cNvGraphicFramePr>
          <p:nvPr/>
        </p:nvGraphicFramePr>
        <p:xfrm>
          <a:off x="533400" y="381000"/>
          <a:ext cx="1668463" cy="1828800"/>
        </p:xfrm>
        <a:graphic>
          <a:graphicData uri="http://schemas.openxmlformats.org/presentationml/2006/ole">
            <p:oleObj spid="_x0000_s58375" name="ISIS/Draw Sketch" r:id="rId5" imgW="590400" imgH="647640" progId="ISISServer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7696200" y="533400"/>
            <a:ext cx="990600" cy="160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Phenol, (carbolic acid)</a:t>
            </a:r>
          </a:p>
        </p:txBody>
      </p:sp>
      <p:pic>
        <p:nvPicPr>
          <p:cNvPr id="59396" name="Picture 4" descr="Phenol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4" cstate="print">
            <a:lum bright="-6000" contrast="12000"/>
          </a:blip>
          <a:srcRect l="22000" t="10001" r="30000" b="10001"/>
          <a:stretch>
            <a:fillRect/>
          </a:stretch>
        </p:blipFill>
        <p:spPr>
          <a:xfrm>
            <a:off x="685800" y="1981200"/>
            <a:ext cx="3352800" cy="4191000"/>
          </a:xfrm>
          <a:noFill/>
          <a:ln/>
        </p:spPr>
      </p:pic>
      <p:sp>
        <p:nvSpPr>
          <p:cNvPr id="59397" name="Rectangle 5"/>
          <p:cNvSpPr>
            <a:spLocks noGrp="1" noChangeArrowheads="1"/>
          </p:cNvSpPr>
          <p:nvPr>
            <p:ph type="body" sz="half" idx="2"/>
          </p:nvPr>
        </p:nvSpPr>
        <p:spPr>
          <a:noFill/>
          <a:ln/>
        </p:spPr>
        <p:txBody>
          <a:bodyPr/>
          <a:lstStyle/>
          <a:p>
            <a:r>
              <a:rPr lang="en-US" sz="2800" b="1">
                <a:solidFill>
                  <a:schemeClr val="bg1"/>
                </a:solidFill>
                <a:latin typeface="Arial" charset="0"/>
              </a:rPr>
              <a:t>C</a:t>
            </a:r>
            <a:r>
              <a:rPr lang="en-US" sz="2800" b="1" baseline="-25000">
                <a:solidFill>
                  <a:schemeClr val="bg1"/>
                </a:solidFill>
                <a:latin typeface="Arial" charset="0"/>
              </a:rPr>
              <a:t>6</a:t>
            </a:r>
            <a:r>
              <a:rPr lang="en-US" sz="2800" b="1">
                <a:solidFill>
                  <a:schemeClr val="bg1"/>
                </a:solidFill>
                <a:latin typeface="Arial" charset="0"/>
              </a:rPr>
              <a:t>H</a:t>
            </a:r>
            <a:r>
              <a:rPr lang="en-US" sz="2800" b="1" baseline="-25000">
                <a:solidFill>
                  <a:schemeClr val="bg1"/>
                </a:solidFill>
                <a:latin typeface="Arial" charset="0"/>
              </a:rPr>
              <a:t>5</a:t>
            </a:r>
            <a:r>
              <a:rPr lang="en-US" sz="2800" b="1">
                <a:solidFill>
                  <a:schemeClr val="bg1"/>
                </a:solidFill>
                <a:latin typeface="Arial" charset="0"/>
              </a:rPr>
              <a:t>OH</a:t>
            </a:r>
            <a:endParaRPr lang="en-US" sz="2800" b="1" baseline="-25000">
              <a:solidFill>
                <a:schemeClr val="bg1"/>
              </a:solidFill>
              <a:latin typeface="Arial" charset="0"/>
            </a:endParaRPr>
          </a:p>
          <a:p>
            <a:r>
              <a:rPr lang="en-US" sz="2400" b="1">
                <a:solidFill>
                  <a:schemeClr val="bg1"/>
                </a:solidFill>
                <a:latin typeface="Arial" charset="0"/>
              </a:rPr>
              <a:t>Uses</a:t>
            </a:r>
            <a:r>
              <a:rPr lang="en-US" sz="2400">
                <a:solidFill>
                  <a:schemeClr val="bg1"/>
                </a:solidFill>
                <a:latin typeface="Arial" charset="0"/>
              </a:rPr>
              <a:t>:</a:t>
            </a:r>
            <a:r>
              <a:rPr lang="en-US" sz="2800">
                <a:solidFill>
                  <a:schemeClr val="bg1"/>
                </a:solidFill>
                <a:latin typeface="Arial" charset="0"/>
              </a:rPr>
              <a:t>  </a:t>
            </a:r>
            <a:r>
              <a:rPr lang="en-US" sz="2400">
                <a:solidFill>
                  <a:schemeClr val="bg1"/>
                </a:solidFill>
                <a:latin typeface="Arial" charset="0"/>
              </a:rPr>
              <a:t>solvent for refining lubricating oils; salicylic acid; phenoltpthalein; germicidal paints; pharmaceuticals; laboratory reagent; slimicide</a:t>
            </a:r>
          </a:p>
        </p:txBody>
      </p:sp>
      <p:graphicFrame>
        <p:nvGraphicFramePr>
          <p:cNvPr id="59398" name="Object 6"/>
          <p:cNvGraphicFramePr>
            <a:graphicFrameLocks noChangeAspect="1"/>
          </p:cNvGraphicFramePr>
          <p:nvPr/>
        </p:nvGraphicFramePr>
        <p:xfrm>
          <a:off x="7696200" y="609600"/>
          <a:ext cx="984250" cy="1524000"/>
        </p:xfrm>
        <a:graphic>
          <a:graphicData uri="http://schemas.openxmlformats.org/presentationml/2006/ole">
            <p:oleObj spid="_x0000_s59398" name="ISIS/Draw Sketch" r:id="rId5" imgW="590400" imgH="914400" progId="ISISServer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7315200" y="381000"/>
            <a:ext cx="1655763" cy="16525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solidFill>
                  <a:schemeClr val="bg1"/>
                </a:solidFill>
                <a:latin typeface="Arial" charset="0"/>
              </a:rPr>
              <a:t>2,4,6 -</a:t>
            </a:r>
            <a:r>
              <a:rPr lang="en-US">
                <a:solidFill>
                  <a:schemeClr val="bg1"/>
                </a:solidFill>
                <a:latin typeface="Arial" charset="0"/>
              </a:rPr>
              <a:t>Trinitrotoluene</a:t>
            </a:r>
          </a:p>
        </p:txBody>
      </p:sp>
      <p:pic>
        <p:nvPicPr>
          <p:cNvPr id="61444" name="Picture 4" descr="Trinitrotoluene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3" cstate="print">
            <a:lum bright="-6000" contrast="12000"/>
          </a:blip>
          <a:srcRect l="8025" t="16667" r="10493" b="16667"/>
          <a:stretch>
            <a:fillRect/>
          </a:stretch>
        </p:blipFill>
        <p:spPr>
          <a:xfrm>
            <a:off x="762000" y="2133600"/>
            <a:ext cx="3771900" cy="4114800"/>
          </a:xfrm>
          <a:noFill/>
          <a:ln/>
        </p:spPr>
      </p:pic>
      <p:sp>
        <p:nvSpPr>
          <p:cNvPr id="61445" name="Rectangle 5"/>
          <p:cNvSpPr>
            <a:spLocks noGrp="1" noChangeArrowheads="1"/>
          </p:cNvSpPr>
          <p:nvPr>
            <p:ph type="body" sz="half" idx="2"/>
          </p:nvPr>
        </p:nvSpPr>
        <p:spPr>
          <a:noFill/>
          <a:ln/>
        </p:spPr>
        <p:txBody>
          <a:bodyPr/>
          <a:lstStyle/>
          <a:p>
            <a:endParaRPr lang="en-US" sz="2800" b="1">
              <a:solidFill>
                <a:schemeClr val="bg1"/>
              </a:solidFill>
              <a:latin typeface="Arial" charset="0"/>
            </a:endParaRPr>
          </a:p>
          <a:p>
            <a:r>
              <a:rPr lang="en-US" sz="2800" b="1">
                <a:solidFill>
                  <a:schemeClr val="bg1"/>
                </a:solidFill>
                <a:latin typeface="Arial" charset="0"/>
              </a:rPr>
              <a:t>CH</a:t>
            </a:r>
            <a:r>
              <a:rPr lang="en-US" sz="2800" b="1" baseline="-25000">
                <a:solidFill>
                  <a:schemeClr val="bg1"/>
                </a:solidFill>
                <a:latin typeface="Arial" charset="0"/>
              </a:rPr>
              <a:t>3</a:t>
            </a:r>
            <a:r>
              <a:rPr lang="en-US" sz="2800" b="1">
                <a:solidFill>
                  <a:schemeClr val="bg1"/>
                </a:solidFill>
                <a:latin typeface="Arial" charset="0"/>
              </a:rPr>
              <a:t>C</a:t>
            </a:r>
            <a:r>
              <a:rPr lang="en-US" sz="2800" b="1" baseline="-25000">
                <a:solidFill>
                  <a:schemeClr val="bg1"/>
                </a:solidFill>
                <a:latin typeface="Arial" charset="0"/>
              </a:rPr>
              <a:t>6</a:t>
            </a:r>
            <a:r>
              <a:rPr lang="en-US" sz="2800" b="1">
                <a:solidFill>
                  <a:schemeClr val="bg1"/>
                </a:solidFill>
                <a:latin typeface="Arial" charset="0"/>
              </a:rPr>
              <a:t>H</a:t>
            </a:r>
            <a:r>
              <a:rPr lang="en-US" sz="2800" b="1" baseline="-25000">
                <a:solidFill>
                  <a:schemeClr val="bg1"/>
                </a:solidFill>
                <a:latin typeface="Arial" charset="0"/>
              </a:rPr>
              <a:t>2</a:t>
            </a:r>
            <a:r>
              <a:rPr lang="en-US" sz="2800" b="1">
                <a:solidFill>
                  <a:schemeClr val="bg1"/>
                </a:solidFill>
                <a:latin typeface="Arial" charset="0"/>
              </a:rPr>
              <a:t>(NO</a:t>
            </a:r>
            <a:r>
              <a:rPr lang="en-US" sz="2800" b="1" baseline="-25000">
                <a:solidFill>
                  <a:schemeClr val="bg1"/>
                </a:solidFill>
                <a:latin typeface="Arial" charset="0"/>
              </a:rPr>
              <a:t>2</a:t>
            </a:r>
            <a:r>
              <a:rPr lang="en-US" sz="2800" b="1">
                <a:solidFill>
                  <a:schemeClr val="bg1"/>
                </a:solidFill>
                <a:latin typeface="Arial" charset="0"/>
              </a:rPr>
              <a:t>) </a:t>
            </a:r>
            <a:r>
              <a:rPr lang="en-US" sz="2800" b="1" baseline="-25000">
                <a:solidFill>
                  <a:schemeClr val="bg1"/>
                </a:solidFill>
                <a:latin typeface="Arial" charset="0"/>
              </a:rPr>
              <a:t>3</a:t>
            </a:r>
          </a:p>
          <a:p>
            <a:r>
              <a:rPr lang="en-US" sz="2400" b="1">
                <a:solidFill>
                  <a:schemeClr val="bg1"/>
                </a:solidFill>
                <a:latin typeface="Arial" charset="0"/>
              </a:rPr>
              <a:t>Uses</a:t>
            </a:r>
            <a:r>
              <a:rPr lang="en-US" sz="2400">
                <a:solidFill>
                  <a:schemeClr val="bg1"/>
                </a:solidFill>
                <a:latin typeface="Arial" charset="0"/>
              </a:rPr>
              <a:t>:</a:t>
            </a:r>
            <a:r>
              <a:rPr lang="en-US" sz="2800">
                <a:solidFill>
                  <a:schemeClr val="bg1"/>
                </a:solidFill>
                <a:latin typeface="Arial" charset="0"/>
              </a:rPr>
              <a:t>  </a:t>
            </a:r>
            <a:r>
              <a:rPr lang="en-US" sz="2400">
                <a:solidFill>
                  <a:schemeClr val="bg1"/>
                </a:solidFill>
                <a:latin typeface="Arial" charset="0"/>
              </a:rPr>
              <a:t>Explosives; intermediate in dyestuffs and photographic chemicals</a:t>
            </a:r>
          </a:p>
          <a:p>
            <a:r>
              <a:rPr lang="en-US" sz="2400">
                <a:solidFill>
                  <a:schemeClr val="bg1"/>
                </a:solidFill>
                <a:latin typeface="Arial" charset="0"/>
              </a:rPr>
              <a:t>Will detonate only if vigorously shocked or heated to 450</a:t>
            </a:r>
            <a:r>
              <a:rPr lang="en-US" sz="2400" baseline="30000">
                <a:solidFill>
                  <a:schemeClr val="bg1"/>
                </a:solidFill>
                <a:latin typeface="Arial" charset="0"/>
              </a:rPr>
              <a:t>o</a:t>
            </a:r>
            <a:r>
              <a:rPr lang="en-US" sz="2400">
                <a:solidFill>
                  <a:schemeClr val="bg1"/>
                </a:solidFill>
                <a:latin typeface="Arial" charset="0"/>
              </a:rPr>
              <a:t>F</a:t>
            </a:r>
          </a:p>
        </p:txBody>
      </p:sp>
      <p:graphicFrame>
        <p:nvGraphicFramePr>
          <p:cNvPr id="61446" name="Object 6"/>
          <p:cNvGraphicFramePr>
            <a:graphicFrameLocks noChangeAspect="1"/>
          </p:cNvGraphicFramePr>
          <p:nvPr/>
        </p:nvGraphicFramePr>
        <p:xfrm>
          <a:off x="7381875" y="533400"/>
          <a:ext cx="1533525" cy="1385888"/>
        </p:xfrm>
        <a:graphic>
          <a:graphicData uri="http://schemas.openxmlformats.org/presentationml/2006/ole">
            <p:oleObj spid="_x0000_s61446" name="ISIS/Draw Sketch" r:id="rId4" imgW="1380960" imgH="1247760" progId="ISISServer">
              <p:embed/>
            </p:oleObj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609600" y="381000"/>
            <a:ext cx="19812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6705600" y="609600"/>
            <a:ext cx="1752600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Butane</a:t>
            </a:r>
          </a:p>
        </p:txBody>
      </p:sp>
      <p:pic>
        <p:nvPicPr>
          <p:cNvPr id="62469" name="Picture 5" descr="Butane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3" cstate="print">
            <a:lum contrast="18000"/>
          </a:blip>
          <a:srcRect l="14000" t="17999" r="10001" b="18001"/>
          <a:stretch>
            <a:fillRect/>
          </a:stretch>
        </p:blipFill>
        <p:spPr>
          <a:xfrm>
            <a:off x="381000" y="2590800"/>
            <a:ext cx="4114800" cy="2598738"/>
          </a:xfrm>
          <a:noFill/>
          <a:ln/>
        </p:spPr>
      </p:pic>
      <p:pic>
        <p:nvPicPr>
          <p:cNvPr id="62470" name="Picture 6" descr="C2H6"/>
          <p:cNvPicPr>
            <a:picLocks noChangeAspect="1" noChangeArrowheads="1"/>
          </p:cNvPicPr>
          <p:nvPr/>
        </p:nvPicPr>
        <p:blipFill>
          <a:blip r:embed="rId4" cstate="print">
            <a:lum contrast="18000"/>
          </a:blip>
          <a:srcRect l="28609" t="25920" r="25545" b="21753"/>
          <a:stretch>
            <a:fillRect/>
          </a:stretch>
        </p:blipFill>
        <p:spPr bwMode="auto">
          <a:xfrm>
            <a:off x="2819400" y="4953000"/>
            <a:ext cx="1905000" cy="1630363"/>
          </a:xfrm>
          <a:prstGeom prst="rect">
            <a:avLst/>
          </a:prstGeom>
          <a:noFill/>
        </p:spPr>
      </p:pic>
      <p:graphicFrame>
        <p:nvGraphicFramePr>
          <p:cNvPr id="62471" name="Object 7"/>
          <p:cNvGraphicFramePr>
            <a:graphicFrameLocks noChangeAspect="1"/>
          </p:cNvGraphicFramePr>
          <p:nvPr/>
        </p:nvGraphicFramePr>
        <p:xfrm>
          <a:off x="609600" y="381000"/>
          <a:ext cx="1981200" cy="684213"/>
        </p:xfrm>
        <a:graphic>
          <a:graphicData uri="http://schemas.openxmlformats.org/presentationml/2006/ole">
            <p:oleObj spid="_x0000_s62471" name="ISIS/Draw Sketch" r:id="rId5" imgW="799920" imgH="276120" progId="ISISServer">
              <p:embed/>
            </p:oleObj>
          </a:graphicData>
        </a:graphic>
      </p:graphicFrame>
      <p:pic>
        <p:nvPicPr>
          <p:cNvPr id="62472" name="Picture 8" descr="C4H10"/>
          <p:cNvPicPr>
            <a:picLocks noChangeAspect="1" noChangeArrowheads="1"/>
          </p:cNvPicPr>
          <p:nvPr/>
        </p:nvPicPr>
        <p:blipFill>
          <a:blip r:embed="rId6" cstate="print">
            <a:lum contrast="18000"/>
          </a:blip>
          <a:srcRect l="20000" t="23334" r="17999" b="20667"/>
          <a:stretch>
            <a:fillRect/>
          </a:stretch>
        </p:blipFill>
        <p:spPr bwMode="auto">
          <a:xfrm>
            <a:off x="457200" y="304800"/>
            <a:ext cx="2362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3" name="Rectangle 9"/>
          <p:cNvSpPr>
            <a:spLocks noGrp="1" noChangeArrowheads="1"/>
          </p:cNvSpPr>
          <p:nvPr>
            <p:ph type="body" sz="half" idx="2"/>
          </p:nvPr>
        </p:nvSpPr>
        <p:spPr>
          <a:noFill/>
          <a:ln/>
        </p:spPr>
        <p:txBody>
          <a:bodyPr/>
          <a:lstStyle/>
          <a:p>
            <a:r>
              <a:rPr lang="en-US" sz="2800" b="1">
                <a:solidFill>
                  <a:schemeClr val="bg1"/>
                </a:solidFill>
                <a:latin typeface="Arial" charset="0"/>
              </a:rPr>
              <a:t>C</a:t>
            </a:r>
            <a:r>
              <a:rPr lang="en-US" sz="2800" b="1" baseline="-25000">
                <a:solidFill>
                  <a:schemeClr val="bg1"/>
                </a:solidFill>
                <a:latin typeface="Arial" charset="0"/>
              </a:rPr>
              <a:t>4</a:t>
            </a:r>
            <a:r>
              <a:rPr lang="en-US" sz="2800" b="1">
                <a:solidFill>
                  <a:schemeClr val="bg1"/>
                </a:solidFill>
                <a:latin typeface="Arial" charset="0"/>
              </a:rPr>
              <a:t>H</a:t>
            </a:r>
            <a:r>
              <a:rPr lang="en-US" sz="2800" b="1" baseline="-25000">
                <a:solidFill>
                  <a:schemeClr val="bg1"/>
                </a:solidFill>
                <a:latin typeface="Arial" charset="0"/>
              </a:rPr>
              <a:t>10</a:t>
            </a:r>
          </a:p>
          <a:p>
            <a:r>
              <a:rPr lang="en-US" sz="2400" b="1">
                <a:solidFill>
                  <a:schemeClr val="bg1"/>
                </a:solidFill>
                <a:latin typeface="Arial" charset="0"/>
              </a:rPr>
              <a:t>Uses</a:t>
            </a:r>
            <a:r>
              <a:rPr lang="en-US" sz="2400">
                <a:solidFill>
                  <a:schemeClr val="bg1"/>
                </a:solidFill>
                <a:latin typeface="Arial" charset="0"/>
              </a:rPr>
              <a:t>:</a:t>
            </a:r>
            <a:r>
              <a:rPr lang="en-US" sz="2800">
                <a:solidFill>
                  <a:schemeClr val="bg1"/>
                </a:solidFill>
                <a:latin typeface="Arial" charset="0"/>
              </a:rPr>
              <a:t>  </a:t>
            </a:r>
            <a:r>
              <a:rPr lang="en-US" sz="2400">
                <a:solidFill>
                  <a:schemeClr val="bg1"/>
                </a:solidFill>
                <a:latin typeface="Arial" charset="0"/>
              </a:rPr>
              <a:t>organic synthesis; raw material for synthetic rubber and high-octane liquid fuels; propellant in aerosols</a:t>
            </a:r>
          </a:p>
          <a:p>
            <a:r>
              <a:rPr lang="en-US" sz="2400">
                <a:solidFill>
                  <a:schemeClr val="bg1"/>
                </a:solidFill>
                <a:latin typeface="Arial" charset="0"/>
              </a:rPr>
              <a:t>Extremely stable; has no corrosive action on metal; does not react with moisture</a:t>
            </a:r>
          </a:p>
        </p:txBody>
      </p:sp>
      <p:graphicFrame>
        <p:nvGraphicFramePr>
          <p:cNvPr id="62474" name="Object 10"/>
          <p:cNvGraphicFramePr>
            <a:graphicFrameLocks noChangeAspect="1"/>
          </p:cNvGraphicFramePr>
          <p:nvPr/>
        </p:nvGraphicFramePr>
        <p:xfrm>
          <a:off x="6858000" y="754063"/>
          <a:ext cx="1524000" cy="922337"/>
        </p:xfrm>
        <a:graphic>
          <a:graphicData uri="http://schemas.openxmlformats.org/presentationml/2006/ole">
            <p:oleObj spid="_x0000_s62474" name="ISIS/Draw Sketch" r:id="rId7" imgW="1133280" imgH="685800" progId="ISISServer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6400800" y="381000"/>
            <a:ext cx="1752600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Propane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800"/>
          </a:p>
        </p:txBody>
      </p:sp>
      <p:pic>
        <p:nvPicPr>
          <p:cNvPr id="63493" name="Picture 5" descr="C3H8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3" cstate="print">
            <a:lum contrast="18000"/>
          </a:blip>
          <a:srcRect l="23106" t="25417" r="19992" b="21272"/>
          <a:stretch>
            <a:fillRect/>
          </a:stretch>
        </p:blipFill>
        <p:spPr>
          <a:xfrm>
            <a:off x="457200" y="2428875"/>
            <a:ext cx="3810000" cy="2676525"/>
          </a:xfrm>
          <a:noFill/>
          <a:ln/>
        </p:spPr>
      </p:pic>
      <p:graphicFrame>
        <p:nvGraphicFramePr>
          <p:cNvPr id="63494" name="Object 6"/>
          <p:cNvGraphicFramePr>
            <a:graphicFrameLocks noChangeAspect="1"/>
          </p:cNvGraphicFramePr>
          <p:nvPr/>
        </p:nvGraphicFramePr>
        <p:xfrm>
          <a:off x="6477000" y="609600"/>
          <a:ext cx="1600200" cy="857250"/>
        </p:xfrm>
        <a:graphic>
          <a:graphicData uri="http://schemas.openxmlformats.org/presentationml/2006/ole">
            <p:oleObj spid="_x0000_s63494" name="ISIS/Draw Sketch" r:id="rId4" imgW="923760" imgH="495000" progId="ISISServer">
              <p:embed/>
            </p:oleObj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2" name="Rectangle 14"/>
          <p:cNvSpPr>
            <a:spLocks noChangeArrowheads="1"/>
          </p:cNvSpPr>
          <p:nvPr/>
        </p:nvSpPr>
        <p:spPr bwMode="auto">
          <a:xfrm>
            <a:off x="609600" y="381000"/>
            <a:ext cx="19812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00" name="Rectangle 12"/>
          <p:cNvSpPr>
            <a:spLocks noChangeArrowheads="1"/>
          </p:cNvSpPr>
          <p:nvPr/>
        </p:nvSpPr>
        <p:spPr bwMode="auto">
          <a:xfrm>
            <a:off x="6705600" y="609600"/>
            <a:ext cx="1752600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Butane</a:t>
            </a:r>
          </a:p>
        </p:txBody>
      </p:sp>
      <p:pic>
        <p:nvPicPr>
          <p:cNvPr id="12295" name="Picture 7" descr="Butane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3" cstate="print">
            <a:lum contrast="18000"/>
          </a:blip>
          <a:srcRect l="14000" t="17999" r="10001" b="18001"/>
          <a:stretch>
            <a:fillRect/>
          </a:stretch>
        </p:blipFill>
        <p:spPr>
          <a:xfrm>
            <a:off x="381000" y="2590800"/>
            <a:ext cx="4114800" cy="2598738"/>
          </a:xfrm>
          <a:noFill/>
          <a:ln/>
        </p:spPr>
      </p:pic>
      <p:pic>
        <p:nvPicPr>
          <p:cNvPr id="12296" name="Picture 8" descr="C2H6"/>
          <p:cNvPicPr>
            <a:picLocks noChangeAspect="1" noChangeArrowheads="1"/>
          </p:cNvPicPr>
          <p:nvPr/>
        </p:nvPicPr>
        <p:blipFill>
          <a:blip r:embed="rId4" cstate="print">
            <a:lum contrast="18000"/>
          </a:blip>
          <a:srcRect l="28609" t="25920" r="25545" b="21753"/>
          <a:stretch>
            <a:fillRect/>
          </a:stretch>
        </p:blipFill>
        <p:spPr bwMode="auto">
          <a:xfrm>
            <a:off x="2819400" y="4953000"/>
            <a:ext cx="1905000" cy="1630363"/>
          </a:xfrm>
          <a:prstGeom prst="rect">
            <a:avLst/>
          </a:prstGeom>
          <a:noFill/>
        </p:spPr>
      </p:pic>
      <p:graphicFrame>
        <p:nvGraphicFramePr>
          <p:cNvPr id="12301" name="Object 13"/>
          <p:cNvGraphicFramePr>
            <a:graphicFrameLocks noChangeAspect="1"/>
          </p:cNvGraphicFramePr>
          <p:nvPr/>
        </p:nvGraphicFramePr>
        <p:xfrm>
          <a:off x="609600" y="381000"/>
          <a:ext cx="1981200" cy="684213"/>
        </p:xfrm>
        <a:graphic>
          <a:graphicData uri="http://schemas.openxmlformats.org/presentationml/2006/ole">
            <p:oleObj spid="_x0000_s12301" name="ISIS/Draw Sketch" r:id="rId5" imgW="799920" imgH="276120" progId="ISISServer">
              <p:embed/>
            </p:oleObj>
          </a:graphicData>
        </a:graphic>
      </p:graphicFrame>
      <p:pic>
        <p:nvPicPr>
          <p:cNvPr id="12297" name="Picture 9" descr="C4H10"/>
          <p:cNvPicPr>
            <a:picLocks noChangeAspect="1" noChangeArrowheads="1"/>
          </p:cNvPicPr>
          <p:nvPr/>
        </p:nvPicPr>
        <p:blipFill>
          <a:blip r:embed="rId6" cstate="print">
            <a:lum contrast="18000"/>
          </a:blip>
          <a:srcRect l="20000" t="23334" r="17999" b="20667"/>
          <a:stretch>
            <a:fillRect/>
          </a:stretch>
        </p:blipFill>
        <p:spPr bwMode="auto">
          <a:xfrm>
            <a:off x="457200" y="304800"/>
            <a:ext cx="2362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8" name="Rectangle 10"/>
          <p:cNvSpPr>
            <a:spLocks noGrp="1" noChangeArrowheads="1"/>
          </p:cNvSpPr>
          <p:nvPr>
            <p:ph type="body" sz="half" idx="2"/>
          </p:nvPr>
        </p:nvSpPr>
        <p:spPr>
          <a:noFill/>
          <a:ln/>
        </p:spPr>
        <p:txBody>
          <a:bodyPr/>
          <a:lstStyle/>
          <a:p>
            <a:r>
              <a:rPr lang="en-US" sz="2800" b="1">
                <a:solidFill>
                  <a:schemeClr val="bg1"/>
                </a:solidFill>
                <a:latin typeface="Arial" charset="0"/>
              </a:rPr>
              <a:t>C</a:t>
            </a:r>
            <a:r>
              <a:rPr lang="en-US" sz="2800" b="1" baseline="-25000">
                <a:solidFill>
                  <a:schemeClr val="bg1"/>
                </a:solidFill>
                <a:latin typeface="Arial" charset="0"/>
              </a:rPr>
              <a:t>4</a:t>
            </a:r>
            <a:r>
              <a:rPr lang="en-US" sz="2800" b="1">
                <a:solidFill>
                  <a:schemeClr val="bg1"/>
                </a:solidFill>
                <a:latin typeface="Arial" charset="0"/>
              </a:rPr>
              <a:t>H</a:t>
            </a:r>
            <a:r>
              <a:rPr lang="en-US" sz="2800" b="1" baseline="-25000">
                <a:solidFill>
                  <a:schemeClr val="bg1"/>
                </a:solidFill>
                <a:latin typeface="Arial" charset="0"/>
              </a:rPr>
              <a:t>10</a:t>
            </a:r>
          </a:p>
          <a:p>
            <a:r>
              <a:rPr lang="en-US" sz="2400" b="1">
                <a:solidFill>
                  <a:schemeClr val="bg1"/>
                </a:solidFill>
                <a:latin typeface="Arial" charset="0"/>
              </a:rPr>
              <a:t>Uses</a:t>
            </a:r>
            <a:r>
              <a:rPr lang="en-US" sz="2400">
                <a:solidFill>
                  <a:schemeClr val="bg1"/>
                </a:solidFill>
                <a:latin typeface="Arial" charset="0"/>
              </a:rPr>
              <a:t>:</a:t>
            </a:r>
            <a:r>
              <a:rPr lang="en-US" sz="2800">
                <a:solidFill>
                  <a:schemeClr val="bg1"/>
                </a:solidFill>
                <a:latin typeface="Arial" charset="0"/>
              </a:rPr>
              <a:t>  </a:t>
            </a:r>
            <a:r>
              <a:rPr lang="en-US" sz="2400">
                <a:solidFill>
                  <a:schemeClr val="bg1"/>
                </a:solidFill>
                <a:latin typeface="Arial" charset="0"/>
              </a:rPr>
              <a:t>organic synthesis; raw material for synthetic rubber and high-octane liquid fuels; propellant in aerosols</a:t>
            </a:r>
          </a:p>
          <a:p>
            <a:r>
              <a:rPr lang="en-US" sz="2400">
                <a:solidFill>
                  <a:schemeClr val="bg1"/>
                </a:solidFill>
                <a:latin typeface="Arial" charset="0"/>
              </a:rPr>
              <a:t>Extremely stable; has no corrosive action on metal; does not react with moisture</a:t>
            </a:r>
          </a:p>
        </p:txBody>
      </p:sp>
      <p:graphicFrame>
        <p:nvGraphicFramePr>
          <p:cNvPr id="12299" name="Object 11"/>
          <p:cNvGraphicFramePr>
            <a:graphicFrameLocks noChangeAspect="1"/>
          </p:cNvGraphicFramePr>
          <p:nvPr/>
        </p:nvGraphicFramePr>
        <p:xfrm>
          <a:off x="6858000" y="754063"/>
          <a:ext cx="1524000" cy="922337"/>
        </p:xfrm>
        <a:graphic>
          <a:graphicData uri="http://schemas.openxmlformats.org/presentationml/2006/ole">
            <p:oleObj spid="_x0000_s12299" name="ISIS/Draw Sketch" r:id="rId7" imgW="1133280" imgH="685800" progId="ISISServer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6934200" y="304800"/>
            <a:ext cx="1828800" cy="1295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Methyl Propane</a:t>
            </a:r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800"/>
          </a:p>
        </p:txBody>
      </p:sp>
      <p:pic>
        <p:nvPicPr>
          <p:cNvPr id="64517" name="Picture 5" descr="2-methyl propane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3" cstate="print">
            <a:lum bright="-6000" contrast="30000"/>
          </a:blip>
          <a:srcRect l="17999" t="12666" r="20000" b="7333"/>
          <a:stretch>
            <a:fillRect/>
          </a:stretch>
        </p:blipFill>
        <p:spPr>
          <a:xfrm>
            <a:off x="838200" y="2076450"/>
            <a:ext cx="3505200" cy="3392488"/>
          </a:xfrm>
          <a:noFill/>
          <a:ln/>
        </p:spPr>
      </p:pic>
      <p:graphicFrame>
        <p:nvGraphicFramePr>
          <p:cNvPr id="64518" name="Object 6"/>
          <p:cNvGraphicFramePr>
            <a:graphicFrameLocks noChangeAspect="1"/>
          </p:cNvGraphicFramePr>
          <p:nvPr/>
        </p:nvGraphicFramePr>
        <p:xfrm>
          <a:off x="7010400" y="457200"/>
          <a:ext cx="1676400" cy="1123950"/>
        </p:xfrm>
        <a:graphic>
          <a:graphicData uri="http://schemas.openxmlformats.org/presentationml/2006/ole">
            <p:oleObj spid="_x0000_s64518" name="ISIS/Draw Sketch" r:id="rId4" imgW="923760" imgH="618840" progId="ISISServer">
              <p:embed/>
            </p:oleObj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6858000" y="228600"/>
            <a:ext cx="1600200" cy="152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Aldehyde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800"/>
          </a:p>
        </p:txBody>
      </p:sp>
      <p:pic>
        <p:nvPicPr>
          <p:cNvPr id="65541" name="Picture 5" descr="Aldehyde  R-CHO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3" cstate="print">
            <a:lum contrast="30000"/>
          </a:blip>
          <a:srcRect l="22000" t="23334" r="20000" b="17999"/>
          <a:stretch>
            <a:fillRect/>
          </a:stretch>
        </p:blipFill>
        <p:spPr>
          <a:xfrm>
            <a:off x="990600" y="2743200"/>
            <a:ext cx="2895600" cy="2197100"/>
          </a:xfrm>
          <a:noFill/>
          <a:ln/>
        </p:spPr>
      </p:pic>
      <p:graphicFrame>
        <p:nvGraphicFramePr>
          <p:cNvPr id="65542" name="Object 6"/>
          <p:cNvGraphicFramePr>
            <a:graphicFrameLocks noChangeAspect="1"/>
          </p:cNvGraphicFramePr>
          <p:nvPr/>
        </p:nvGraphicFramePr>
        <p:xfrm>
          <a:off x="6934200" y="304800"/>
          <a:ext cx="1447800" cy="1336675"/>
        </p:xfrm>
        <a:graphic>
          <a:graphicData uri="http://schemas.openxmlformats.org/presentationml/2006/ole">
            <p:oleObj spid="_x0000_s65542" name="ISIS/Draw Sketch" r:id="rId4" imgW="495000" imgH="457200" progId="ISISServer">
              <p:embed/>
            </p:oleObj>
          </a:graphicData>
        </a:graphic>
      </p:graphicFrame>
      <p:pic>
        <p:nvPicPr>
          <p:cNvPr id="65543" name="Picture 7" descr="The Mole"/>
          <p:cNvPicPr>
            <a:picLocks noChangeAspect="1" noChangeArrowheads="1"/>
          </p:cNvPicPr>
          <p:nvPr/>
        </p:nvPicPr>
        <p:blipFill>
          <a:blip r:embed="rId5" cstate="print">
            <a:lum bright="-12000" contrast="12000"/>
          </a:blip>
          <a:srcRect l="12962" t="12962" r="22839" b="14815"/>
          <a:stretch>
            <a:fillRect/>
          </a:stretch>
        </p:blipFill>
        <p:spPr bwMode="auto">
          <a:xfrm>
            <a:off x="7924800" y="5029200"/>
            <a:ext cx="1219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4" name="AutoShape 8"/>
          <p:cNvSpPr>
            <a:spLocks noChangeArrowheads="1"/>
          </p:cNvSpPr>
          <p:nvPr/>
        </p:nvSpPr>
        <p:spPr bwMode="auto">
          <a:xfrm>
            <a:off x="5410200" y="3276600"/>
            <a:ext cx="2667000" cy="1752600"/>
          </a:xfrm>
          <a:prstGeom prst="wedgeRoundRectCallout">
            <a:avLst>
              <a:gd name="adj1" fmla="val 51431"/>
              <a:gd name="adj2" fmla="val 73190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5561013" y="3429000"/>
            <a:ext cx="2287587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Aldehydes end </a:t>
            </a:r>
          </a:p>
          <a:p>
            <a:r>
              <a:rPr lang="en-US">
                <a:latin typeface="Arial" charset="0"/>
              </a:rPr>
              <a:t>with </a:t>
            </a:r>
            <a:r>
              <a:rPr lang="en-US" i="1">
                <a:latin typeface="Arial" charset="0"/>
              </a:rPr>
              <a:t>–al</a:t>
            </a:r>
            <a:r>
              <a:rPr lang="en-US">
                <a:latin typeface="Arial" charset="0"/>
              </a:rPr>
              <a:t>.  </a:t>
            </a:r>
          </a:p>
          <a:p>
            <a:r>
              <a:rPr lang="en-US">
                <a:latin typeface="Arial" charset="0"/>
              </a:rPr>
              <a:t>e.g., Ethan</a:t>
            </a:r>
            <a:r>
              <a:rPr lang="en-US" i="1">
                <a:latin typeface="Arial" charset="0"/>
              </a:rPr>
              <a:t>al</a:t>
            </a:r>
          </a:p>
          <a:p>
            <a:r>
              <a:rPr lang="en-US">
                <a:latin typeface="Arial" charset="0"/>
              </a:rPr>
              <a:t>       CH</a:t>
            </a:r>
            <a:r>
              <a:rPr lang="en-US" baseline="-25000">
                <a:latin typeface="Arial" charset="0"/>
              </a:rPr>
              <a:t>3</a:t>
            </a:r>
            <a:r>
              <a:rPr lang="en-US">
                <a:solidFill>
                  <a:srgbClr val="FF0000"/>
                </a:solidFill>
                <a:latin typeface="Arial" charset="0"/>
              </a:rPr>
              <a:t>COH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The Mole"/>
          <p:cNvPicPr>
            <a:picLocks noChangeAspect="1" noChangeArrowheads="1"/>
          </p:cNvPicPr>
          <p:nvPr/>
        </p:nvPicPr>
        <p:blipFill>
          <a:blip r:embed="rId3" cstate="print">
            <a:lum bright="-12000" contrast="12000"/>
          </a:blip>
          <a:srcRect l="12962" t="12962" r="22839" b="14815"/>
          <a:stretch>
            <a:fillRect/>
          </a:stretch>
        </p:blipFill>
        <p:spPr bwMode="auto">
          <a:xfrm>
            <a:off x="7924800" y="5029200"/>
            <a:ext cx="1219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6781800" y="381000"/>
            <a:ext cx="1905000" cy="1371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Carboxylic Acid</a:t>
            </a: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800"/>
          </a:p>
        </p:txBody>
      </p:sp>
      <p:pic>
        <p:nvPicPr>
          <p:cNvPr id="66566" name="Picture 6" descr="Carboxylic Acid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4" cstate="print">
            <a:lum bright="-24000" contrast="36000"/>
          </a:blip>
          <a:srcRect l="22000" t="17999" r="22000" b="12666"/>
          <a:stretch>
            <a:fillRect/>
          </a:stretch>
        </p:blipFill>
        <p:spPr>
          <a:xfrm>
            <a:off x="914400" y="2449513"/>
            <a:ext cx="3352800" cy="3113087"/>
          </a:xfrm>
          <a:noFill/>
          <a:ln/>
        </p:spPr>
      </p:pic>
      <p:graphicFrame>
        <p:nvGraphicFramePr>
          <p:cNvPr id="66567" name="Object 7"/>
          <p:cNvGraphicFramePr>
            <a:graphicFrameLocks noChangeAspect="1"/>
          </p:cNvGraphicFramePr>
          <p:nvPr/>
        </p:nvGraphicFramePr>
        <p:xfrm>
          <a:off x="6934200" y="457200"/>
          <a:ext cx="1676400" cy="1238250"/>
        </p:xfrm>
        <a:graphic>
          <a:graphicData uri="http://schemas.openxmlformats.org/presentationml/2006/ole">
            <p:oleObj spid="_x0000_s66567" name="ISIS/Draw Sketch" r:id="rId5" imgW="618840" imgH="457200" progId="ISISServer">
              <p:embed/>
            </p:oleObj>
          </a:graphicData>
        </a:graphic>
      </p:graphicFrame>
      <p:sp>
        <p:nvSpPr>
          <p:cNvPr id="66568" name="AutoShape 8"/>
          <p:cNvSpPr>
            <a:spLocks noChangeArrowheads="1"/>
          </p:cNvSpPr>
          <p:nvPr/>
        </p:nvSpPr>
        <p:spPr bwMode="auto">
          <a:xfrm>
            <a:off x="5410200" y="3276600"/>
            <a:ext cx="2895600" cy="1752600"/>
          </a:xfrm>
          <a:prstGeom prst="wedgeRoundRectCallout">
            <a:avLst>
              <a:gd name="adj1" fmla="val 38926"/>
              <a:gd name="adj2" fmla="val 67843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5561013" y="3429000"/>
            <a:ext cx="2973387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latin typeface="Arial" charset="0"/>
              </a:rPr>
              <a:t>Carboxylic acid </a:t>
            </a:r>
          </a:p>
          <a:p>
            <a:r>
              <a:rPr lang="en-US">
                <a:latin typeface="Arial" charset="0"/>
              </a:rPr>
              <a:t>ends </a:t>
            </a:r>
            <a:r>
              <a:rPr lang="en-US" i="1">
                <a:latin typeface="Arial" charset="0"/>
              </a:rPr>
              <a:t>–ic acid</a:t>
            </a:r>
            <a:r>
              <a:rPr lang="en-US">
                <a:latin typeface="Arial" charset="0"/>
              </a:rPr>
              <a:t>.  </a:t>
            </a:r>
          </a:p>
          <a:p>
            <a:r>
              <a:rPr lang="en-US">
                <a:latin typeface="Arial" charset="0"/>
              </a:rPr>
              <a:t>e.g., Ethan</a:t>
            </a:r>
            <a:r>
              <a:rPr lang="en-US" i="1">
                <a:latin typeface="Arial" charset="0"/>
              </a:rPr>
              <a:t>oic acid</a:t>
            </a:r>
          </a:p>
          <a:p>
            <a:r>
              <a:rPr lang="en-US">
                <a:latin typeface="Arial" charset="0"/>
              </a:rPr>
              <a:t>       CH</a:t>
            </a:r>
            <a:r>
              <a:rPr lang="en-US" baseline="-25000">
                <a:latin typeface="Arial" charset="0"/>
              </a:rPr>
              <a:t>3</a:t>
            </a:r>
            <a:r>
              <a:rPr lang="en-US">
                <a:solidFill>
                  <a:srgbClr val="FF0000"/>
                </a:solidFill>
                <a:latin typeface="Arial" charset="0"/>
              </a:rPr>
              <a:t>COOH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620000" cy="11430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Ester</a:t>
            </a:r>
          </a:p>
        </p:txBody>
      </p:sp>
      <p:pic>
        <p:nvPicPr>
          <p:cNvPr id="67587" name="Picture 3" descr="Ester R-O-COR'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3" cstate="print">
            <a:lum bright="-18000" contrast="24000"/>
          </a:blip>
          <a:srcRect l="22000" t="10001" r="14000" b="7333"/>
          <a:stretch>
            <a:fillRect/>
          </a:stretch>
        </p:blipFill>
        <p:spPr>
          <a:xfrm>
            <a:off x="838200" y="2209800"/>
            <a:ext cx="3810000" cy="3690938"/>
          </a:xfrm>
          <a:noFill/>
          <a:ln/>
        </p:spPr>
      </p:pic>
      <p:pic>
        <p:nvPicPr>
          <p:cNvPr id="67588" name="Picture 4" descr="The Mole"/>
          <p:cNvPicPr>
            <a:picLocks noChangeAspect="1" noChangeArrowheads="1"/>
          </p:cNvPicPr>
          <p:nvPr/>
        </p:nvPicPr>
        <p:blipFill>
          <a:blip r:embed="rId4" cstate="print">
            <a:lum bright="-12000" contrast="12000"/>
          </a:blip>
          <a:srcRect l="12962" t="12962" r="22839" b="14815"/>
          <a:stretch>
            <a:fillRect/>
          </a:stretch>
        </p:blipFill>
        <p:spPr bwMode="auto">
          <a:xfrm>
            <a:off x="7924800" y="5029200"/>
            <a:ext cx="1219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AutoShape 5"/>
          <p:cNvSpPr>
            <a:spLocks noChangeArrowheads="1"/>
          </p:cNvSpPr>
          <p:nvPr/>
        </p:nvSpPr>
        <p:spPr bwMode="auto">
          <a:xfrm>
            <a:off x="4876800" y="2133600"/>
            <a:ext cx="3581400" cy="2895600"/>
          </a:xfrm>
          <a:prstGeom prst="wedgeRoundRectCallout">
            <a:avLst>
              <a:gd name="adj1" fmla="val 36792"/>
              <a:gd name="adj2" fmla="val 60801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5105400" y="2362200"/>
            <a:ext cx="35052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latin typeface="Arial" charset="0"/>
              </a:rPr>
              <a:t>Ester ends with -</a:t>
            </a:r>
            <a:r>
              <a:rPr lang="en-US" i="1">
                <a:latin typeface="Arial" charset="0"/>
              </a:rPr>
              <a:t>oate</a:t>
            </a:r>
          </a:p>
          <a:p>
            <a:r>
              <a:rPr lang="en-US">
                <a:latin typeface="Arial" charset="0"/>
              </a:rPr>
              <a:t>Name R’ first</a:t>
            </a:r>
          </a:p>
          <a:p>
            <a:r>
              <a:rPr lang="en-US">
                <a:latin typeface="Arial" charset="0"/>
              </a:rPr>
              <a:t>e.g., methyl ethanoate</a:t>
            </a:r>
            <a:endParaRPr lang="en-US" i="1">
              <a:latin typeface="Arial" charset="0"/>
            </a:endParaRPr>
          </a:p>
          <a:p>
            <a:r>
              <a:rPr lang="en-US">
                <a:latin typeface="Arial" charset="0"/>
              </a:rPr>
              <a:t>       CH</a:t>
            </a:r>
            <a:r>
              <a:rPr lang="en-US" baseline="-25000">
                <a:latin typeface="Arial" charset="0"/>
              </a:rPr>
              <a:t>3</a:t>
            </a:r>
            <a:r>
              <a:rPr lang="en-US">
                <a:solidFill>
                  <a:srgbClr val="FF0000"/>
                </a:solidFill>
                <a:latin typeface="Arial" charset="0"/>
              </a:rPr>
              <a:t>COOCH</a:t>
            </a:r>
            <a:r>
              <a:rPr lang="en-US" baseline="-25000">
                <a:solidFill>
                  <a:srgbClr val="FF0000"/>
                </a:solidFill>
                <a:latin typeface="Arial" charset="0"/>
              </a:rPr>
              <a:t>3</a:t>
            </a:r>
          </a:p>
        </p:txBody>
      </p: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6781800" y="381000"/>
            <a:ext cx="1905000" cy="1371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7592" name="Object 8"/>
          <p:cNvGraphicFramePr>
            <a:graphicFrameLocks noChangeAspect="1"/>
          </p:cNvGraphicFramePr>
          <p:nvPr/>
        </p:nvGraphicFramePr>
        <p:xfrm>
          <a:off x="6858000" y="406400"/>
          <a:ext cx="6597650" cy="2011363"/>
        </p:xfrm>
        <a:graphic>
          <a:graphicData uri="http://schemas.openxmlformats.org/presentationml/2006/ole">
            <p:oleObj spid="_x0000_s67592" name="ISIS/Draw Sketch" r:id="rId5" imgW="2438280" imgH="742680" progId="ISISServer">
              <p:embed/>
            </p:oleObj>
          </a:graphicData>
        </a:graphic>
      </p:graphicFrame>
      <p:graphicFrame>
        <p:nvGraphicFramePr>
          <p:cNvPr id="67593" name="Object 9"/>
          <p:cNvGraphicFramePr>
            <a:graphicFrameLocks noChangeAspect="1"/>
          </p:cNvGraphicFramePr>
          <p:nvPr/>
        </p:nvGraphicFramePr>
        <p:xfrm>
          <a:off x="5943600" y="3962400"/>
          <a:ext cx="1752600" cy="912813"/>
        </p:xfrm>
        <a:graphic>
          <a:graphicData uri="http://schemas.openxmlformats.org/presentationml/2006/ole">
            <p:oleObj spid="_x0000_s67593" name="ISIS/Draw Sketch" r:id="rId6" imgW="933120" imgH="485640" progId="ISISServer">
              <p:embed/>
            </p:oleObj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Mg Flashbulb - Camera</a:t>
            </a:r>
          </a:p>
        </p:txBody>
      </p:sp>
      <p:sp>
        <p:nvSpPr>
          <p:cNvPr id="19459" name="Rectangle 1027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800"/>
          </a:p>
        </p:txBody>
      </p:sp>
      <p:pic>
        <p:nvPicPr>
          <p:cNvPr id="19463" name="Picture 1031" descr="Mg flashbulb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 cstate="print">
            <a:lum bright="-6000" contrast="36000"/>
          </a:blip>
          <a:srcRect l="15433" t="9259" r="17902" b="11111"/>
          <a:stretch>
            <a:fillRect/>
          </a:stretch>
        </p:blipFill>
        <p:spPr>
          <a:xfrm>
            <a:off x="1143000" y="1600200"/>
            <a:ext cx="3014663" cy="48006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Mg Flashbulb, Camera</a:t>
            </a:r>
          </a:p>
        </p:txBody>
      </p:sp>
      <p:pic>
        <p:nvPicPr>
          <p:cNvPr id="47110" name="Picture 6" descr="Mg flashbulb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 cstate="print">
            <a:lum bright="-12000" contrast="18000"/>
          </a:blip>
          <a:srcRect l="10493" t="9259" r="17902" b="9259"/>
          <a:stretch>
            <a:fillRect/>
          </a:stretch>
        </p:blipFill>
        <p:spPr>
          <a:xfrm>
            <a:off x="990600" y="1600200"/>
            <a:ext cx="3414713" cy="51816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Tongs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800"/>
          </a:p>
        </p:txBody>
      </p:sp>
      <p:pic>
        <p:nvPicPr>
          <p:cNvPr id="26631" name="Picture 7" descr="Dsc00845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 cstate="print">
            <a:lum bright="-12000" contrast="30000"/>
          </a:blip>
          <a:srcRect l="12000" t="10001" r="6000" b="20667"/>
          <a:stretch>
            <a:fillRect/>
          </a:stretch>
        </p:blipFill>
        <p:spPr>
          <a:xfrm>
            <a:off x="381000" y="1495425"/>
            <a:ext cx="8458200" cy="536257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Condensor</a:t>
            </a:r>
            <a:br>
              <a:rPr lang="en-US">
                <a:solidFill>
                  <a:schemeClr val="bg1"/>
                </a:solidFill>
                <a:latin typeface="Arial" charset="0"/>
              </a:rPr>
            </a:br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800"/>
          </a:p>
        </p:txBody>
      </p:sp>
      <p:pic>
        <p:nvPicPr>
          <p:cNvPr id="25607" name="Picture 7" descr="Condensor A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 cstate="print">
            <a:lum bright="-24000" contrast="24000"/>
          </a:blip>
          <a:srcRect/>
          <a:stretch>
            <a:fillRect/>
          </a:stretch>
        </p:blipFill>
        <p:spPr>
          <a:xfrm>
            <a:off x="0" y="1370013"/>
            <a:ext cx="9250363" cy="6937375"/>
          </a:xfrm>
          <a:noFill/>
          <a:ln/>
        </p:spPr>
      </p:pic>
      <p:pic>
        <p:nvPicPr>
          <p:cNvPr id="25608" name="Picture 8" descr="Condensor B"/>
          <p:cNvPicPr>
            <a:picLocks noChangeAspect="1" noChangeArrowheads="1"/>
          </p:cNvPicPr>
          <p:nvPr/>
        </p:nvPicPr>
        <p:blipFill>
          <a:blip r:embed="rId3" cstate="print">
            <a:lum bright="-24000" contrast="24000"/>
          </a:blip>
          <a:srcRect/>
          <a:stretch>
            <a:fillRect/>
          </a:stretch>
        </p:blipFill>
        <p:spPr bwMode="auto">
          <a:xfrm>
            <a:off x="69850" y="1447800"/>
            <a:ext cx="9150350" cy="6862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479</Words>
  <Application>Microsoft Office PowerPoint</Application>
  <PresentationFormat>On-screen Show (4:3)</PresentationFormat>
  <Paragraphs>111</Paragraphs>
  <Slides>53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Times New Roman</vt:lpstr>
      <vt:lpstr>Arial</vt:lpstr>
      <vt:lpstr>Default Design</vt:lpstr>
      <vt:lpstr>ISIS/Draw Sketch</vt:lpstr>
      <vt:lpstr>Benzene</vt:lpstr>
      <vt:lpstr>Phenol, (carbolic acid)</vt:lpstr>
      <vt:lpstr>2,4,6 -Trinitrotoluene</vt:lpstr>
      <vt:lpstr>Buckeyball</vt:lpstr>
      <vt:lpstr>Butane</vt:lpstr>
      <vt:lpstr>Mg Flashbulb - Camera</vt:lpstr>
      <vt:lpstr>Mg Flashbulb, Camera</vt:lpstr>
      <vt:lpstr>Tongs</vt:lpstr>
      <vt:lpstr>Condensor </vt:lpstr>
      <vt:lpstr>Gas Cylinder - Manometer</vt:lpstr>
      <vt:lpstr>Carbon Dioxide</vt:lpstr>
      <vt:lpstr>Methane</vt:lpstr>
      <vt:lpstr>Propane</vt:lpstr>
      <vt:lpstr>Methyl Propane</vt:lpstr>
      <vt:lpstr>Methyl Propane</vt:lpstr>
      <vt:lpstr>Ice Crystals</vt:lpstr>
      <vt:lpstr>             Burners</vt:lpstr>
      <vt:lpstr>pH Measuring</vt:lpstr>
      <vt:lpstr>Salt, NaCl</vt:lpstr>
      <vt:lpstr>Ground Glass Bottles</vt:lpstr>
      <vt:lpstr>Funnels</vt:lpstr>
      <vt:lpstr>Buchner Funnel</vt:lpstr>
      <vt:lpstr>Dessicator</vt:lpstr>
      <vt:lpstr>Chemical Storage Bottles</vt:lpstr>
      <vt:lpstr>Odd Equipment</vt:lpstr>
      <vt:lpstr>Bent</vt:lpstr>
      <vt:lpstr>Octahedron</vt:lpstr>
      <vt:lpstr>Alcohol, R-OH</vt:lpstr>
      <vt:lpstr>Aldehyde</vt:lpstr>
      <vt:lpstr>Carboxylic Acid</vt:lpstr>
      <vt:lpstr>Ester</vt:lpstr>
      <vt:lpstr>Amine</vt:lpstr>
      <vt:lpstr>Clay Triangle</vt:lpstr>
      <vt:lpstr>Mortar and Pestal</vt:lpstr>
      <vt:lpstr>Cermaic Dishes</vt:lpstr>
      <vt:lpstr>Microwell Plates</vt:lpstr>
      <vt:lpstr>Beakers</vt:lpstr>
      <vt:lpstr>Erlenmeyer Flask</vt:lpstr>
      <vt:lpstr>Florence Flask</vt:lpstr>
      <vt:lpstr>Graduated Cylinder</vt:lpstr>
      <vt:lpstr>Graphite</vt:lpstr>
      <vt:lpstr>Thermite – Iron Frypan</vt:lpstr>
      <vt:lpstr>Molasses</vt:lpstr>
      <vt:lpstr>The Mole</vt:lpstr>
      <vt:lpstr>Benzene</vt:lpstr>
      <vt:lpstr>Phenol, (carbolic acid)</vt:lpstr>
      <vt:lpstr>2,4,6 -Trinitrotoluene</vt:lpstr>
      <vt:lpstr>Butane</vt:lpstr>
      <vt:lpstr>Propane</vt:lpstr>
      <vt:lpstr>Methyl Propane</vt:lpstr>
      <vt:lpstr>Aldehyde</vt:lpstr>
      <vt:lpstr>Carboxylic Acid</vt:lpstr>
      <vt:lpstr>Ester</vt:lpstr>
    </vt:vector>
  </TitlesOfParts>
  <Company>UNIT 5 SCHOOLS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Organic Groups - Models</dc:title>
  <dc:subject>Organic Chemistry</dc:subject>
  <dc:creator>Jeff  Christopherson</dc:creator>
  <cp:keywords>organic functional groups</cp:keywords>
  <cp:lastModifiedBy>UNIT55</cp:lastModifiedBy>
  <cp:revision>16</cp:revision>
  <dcterms:created xsi:type="dcterms:W3CDTF">2004-05-27T02:05:47Z</dcterms:created>
  <dcterms:modified xsi:type="dcterms:W3CDTF">2009-07-25T15:35:20Z</dcterms:modified>
  <cp:category>Organic</cp:category>
</cp:coreProperties>
</file>