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7" d="100"/>
          <a:sy n="97" d="100"/>
        </p:scale>
        <p:origin x="-11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9219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9220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221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9222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3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4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5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6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7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8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9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0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1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2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3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4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5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6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7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8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9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0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1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2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3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4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5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6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7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8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9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0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1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2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3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4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5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6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7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8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9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0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1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2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3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4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5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6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7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8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9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0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1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2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273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74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9275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6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7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8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79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9280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1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2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28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8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85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86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87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6DA0F6-DA44-497A-96D4-C75D5C51EB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8783C-58BE-4A89-9331-4981F32559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FE52C-57D1-457C-B29A-B025AA76E6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3B4C7-C4D3-4835-93B0-D75EBCAA89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B4A7E-FE9F-4D37-8274-EC7F3A4881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1D827-7EDF-4154-9AE9-740FE01E77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78DE8-97EA-4215-A409-26E88430C9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D7B31-E8C2-46B0-9BB7-3289CD39AA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BBA99-7B75-4C39-BCF5-343245771D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1C6BA-B7E6-4A90-AB34-FC768D1387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3EDFB-D5D7-41C0-A38D-22A055BB7B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819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8196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8197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98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99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00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01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0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0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0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0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0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0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0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0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1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1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1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1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1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1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1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1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1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19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822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2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2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2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2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2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2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2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2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2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8249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0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51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8252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3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4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255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56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5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25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25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8529913-5953-4DD6-82BE-BF1598C0CA3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Memorization</a:t>
            </a:r>
          </a:p>
        </p:txBody>
      </p:sp>
      <p:sp>
        <p:nvSpPr>
          <p:cNvPr id="2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A </a:t>
            </a:r>
            <a:r>
              <a:rPr lang="en-US" i="1">
                <a:latin typeface="Arial" charset="0"/>
              </a:rPr>
              <a:t>Necessary</a:t>
            </a: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Evil</a:t>
            </a:r>
          </a:p>
        </p:txBody>
      </p:sp>
      <p:pic>
        <p:nvPicPr>
          <p:cNvPr id="2052" name="Picture 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3885260000[1]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</p:spPr>
      </p:pic>
      <p:pic>
        <p:nvPicPr>
          <p:cNvPr id="2053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SN00725A0000[1]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53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 showWhenStopped="0"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2"/>
                </p:tgtEl>
              </p:cMediaNode>
            </p:audio>
            <p:audio>
              <p:cMediaNode showWhenStopped="0">
                <p:cTn id="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3"/>
                </p:tgtEl>
              </p:cMediaNode>
            </p:audio>
            <p:seq concurrent="1" nextAc="seek">
              <p:cTn id="4" restart="whenNotActive" fill="hold" evtFilter="cancelBubble" nodeType="interactiveSeq">
                <p:stCondLst>
                  <p:cond evt="onClick" delay="0">
                    <p:tgtEl>
                      <p:spTgt spid="20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" fill="hold">
                      <p:stCondLst>
                        <p:cond delay="0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1134" fill="hold"/>
                                        <p:tgtEl>
                                          <p:spTgt spid="20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8404" fill="hold"/>
                                        <p:tgtEl>
                                          <p:spTgt spid="20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Finally, a few words about memory…</a:t>
            </a: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sz="2800">
                <a:latin typeface="Arial" charset="0"/>
              </a:rPr>
              <a:t>One of the lamest excuses for failure in any course is “The teacher expected us to memorize, and that’s not learning.”</a:t>
            </a:r>
          </a:p>
          <a:p>
            <a:r>
              <a:rPr lang="en-US" sz="2800" b="1">
                <a:latin typeface="Arial" charset="0"/>
              </a:rPr>
              <a:t>Baloney!</a:t>
            </a:r>
          </a:p>
          <a:p>
            <a:r>
              <a:rPr lang="en-US" sz="2800">
                <a:latin typeface="Arial" charset="0"/>
              </a:rPr>
              <a:t>Lets consider the evolution of learning.</a:t>
            </a:r>
          </a:p>
          <a:p>
            <a:r>
              <a:rPr lang="en-US" sz="2800">
                <a:latin typeface="Arial" charset="0"/>
              </a:rPr>
              <a:t>In the first step, the learner acquires </a:t>
            </a:r>
            <a:r>
              <a:rPr lang="en-US" sz="2800" b="1">
                <a:latin typeface="Arial" charset="0"/>
              </a:rPr>
              <a:t>information</a:t>
            </a:r>
            <a:r>
              <a:rPr lang="en-US" sz="2800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When knowledge is sufficient, the learner begins to </a:t>
            </a:r>
            <a:r>
              <a:rPr lang="en-US" sz="2800" b="1">
                <a:latin typeface="Arial" charset="0"/>
              </a:rPr>
              <a:t>understand</a:t>
            </a:r>
            <a:r>
              <a:rPr lang="en-US" sz="2800">
                <a:latin typeface="Arial" charset="0"/>
              </a:rPr>
              <a:t>, but even in the process of </a:t>
            </a:r>
            <a:r>
              <a:rPr lang="en-US" sz="2800" b="1">
                <a:latin typeface="Arial" charset="0"/>
              </a:rPr>
              <a:t>understanding</a:t>
            </a:r>
            <a:r>
              <a:rPr lang="en-US" sz="2800">
                <a:latin typeface="Arial" charset="0"/>
              </a:rPr>
              <a:t>, more </a:t>
            </a:r>
            <a:r>
              <a:rPr lang="en-US" sz="2800" b="1">
                <a:latin typeface="Arial" charset="0"/>
              </a:rPr>
              <a:t>information</a:t>
            </a:r>
            <a:r>
              <a:rPr lang="en-US" sz="2800">
                <a:latin typeface="Arial" charset="0"/>
              </a:rPr>
              <a:t> is gathered and </a:t>
            </a:r>
            <a:r>
              <a:rPr lang="en-US" sz="2800" b="1">
                <a:latin typeface="Arial" charset="0"/>
              </a:rPr>
              <a:t>stored</a:t>
            </a:r>
            <a:r>
              <a:rPr lang="en-US" sz="2800">
                <a:latin typeface="Arial" charset="0"/>
              </a:rPr>
              <a:t>.</a:t>
            </a:r>
          </a:p>
          <a:p>
            <a:r>
              <a:rPr lang="en-US" sz="2800" b="1">
                <a:latin typeface="Arial" charset="0"/>
              </a:rPr>
              <a:t>Understanding</a:t>
            </a:r>
            <a:r>
              <a:rPr lang="en-US" sz="2800">
                <a:latin typeface="Arial" charset="0"/>
              </a:rPr>
              <a:t> eventually leads to </a:t>
            </a:r>
            <a:r>
              <a:rPr lang="en-US" sz="2800" b="1">
                <a:latin typeface="Arial" charset="0"/>
              </a:rPr>
              <a:t>insight</a:t>
            </a:r>
            <a:r>
              <a:rPr lang="en-US" sz="2800">
                <a:latin typeface="Arial" charset="0"/>
              </a:rPr>
              <a:t> and </a:t>
            </a:r>
            <a:r>
              <a:rPr lang="en-US" sz="2800" b="1">
                <a:latin typeface="Arial" charset="0"/>
              </a:rPr>
              <a:t>discovery</a:t>
            </a:r>
            <a:r>
              <a:rPr lang="en-US" sz="2800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Which reminds me of something a very sage teacher wrote many years ago.</a:t>
            </a:r>
          </a:p>
          <a:p>
            <a:r>
              <a:rPr lang="en-US" sz="2800">
                <a:latin typeface="Arial" charset="0"/>
              </a:rPr>
              <a:t>“It takes some students twice as long to tell me what they </a:t>
            </a:r>
            <a:r>
              <a:rPr lang="en-US" sz="2800" i="1">
                <a:latin typeface="Arial" charset="0"/>
              </a:rPr>
              <a:t>think</a:t>
            </a:r>
            <a:r>
              <a:rPr lang="en-US" sz="2800">
                <a:latin typeface="Arial" charset="0"/>
              </a:rPr>
              <a:t> as it takes them to tell me what they </a:t>
            </a:r>
            <a:r>
              <a:rPr lang="en-US" sz="2800" i="1">
                <a:latin typeface="Arial" charset="0"/>
              </a:rPr>
              <a:t>know.”</a:t>
            </a:r>
            <a:endParaRPr lang="en-US" sz="28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This course is mostly about uploading </a:t>
            </a:r>
            <a:r>
              <a:rPr lang="en-US" sz="2800" b="1">
                <a:latin typeface="Arial" charset="0"/>
              </a:rPr>
              <a:t>information</a:t>
            </a:r>
            <a:r>
              <a:rPr lang="en-US" sz="2800">
                <a:latin typeface="Arial" charset="0"/>
              </a:rPr>
              <a:t>, and that requires putting data into your </a:t>
            </a:r>
            <a:r>
              <a:rPr lang="en-US" sz="2800" b="1">
                <a:latin typeface="Arial" charset="0"/>
              </a:rPr>
              <a:t>memory</a:t>
            </a:r>
            <a:r>
              <a:rPr lang="en-US" sz="2800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The learner then </a:t>
            </a:r>
            <a:r>
              <a:rPr lang="en-US" sz="2800" b="1">
                <a:latin typeface="Arial" charset="0"/>
              </a:rPr>
              <a:t>stores (memorizes) that information</a:t>
            </a:r>
            <a:r>
              <a:rPr lang="en-US" sz="2800">
                <a:latin typeface="Arial" charset="0"/>
              </a:rPr>
              <a:t>.</a:t>
            </a:r>
          </a:p>
          <a:p>
            <a:r>
              <a:rPr lang="en-US" sz="2800">
                <a:latin typeface="Arial" charset="0"/>
              </a:rPr>
              <a:t>When enough information is stored, the learner has laid the foundation for </a:t>
            </a:r>
            <a:r>
              <a:rPr lang="en-US" sz="2800" b="1">
                <a:latin typeface="Arial" charset="0"/>
              </a:rPr>
              <a:t>knowledge</a:t>
            </a:r>
            <a:r>
              <a:rPr lang="en-US" sz="2800">
                <a:latin typeface="Arial" charset="0"/>
              </a:rPr>
              <a:t> which is </a:t>
            </a:r>
            <a:r>
              <a:rPr lang="en-US" sz="2800" b="1">
                <a:latin typeface="Arial" charset="0"/>
              </a:rPr>
              <a:t>knowing the information that has been stored</a:t>
            </a:r>
            <a:r>
              <a:rPr lang="en-US" sz="2800">
                <a:latin typeface="Arial" charset="0"/>
              </a:rPr>
              <a:t>.</a:t>
            </a:r>
          </a:p>
          <a:p>
            <a:r>
              <a:rPr lang="en-US" sz="2800" b="1">
                <a:latin typeface="Arial" charset="0"/>
              </a:rPr>
              <a:t>Knowledge</a:t>
            </a:r>
            <a:r>
              <a:rPr lang="en-US" sz="2800">
                <a:latin typeface="Arial" charset="0"/>
              </a:rPr>
              <a:t> grows as more information is gathered and </a:t>
            </a:r>
            <a:r>
              <a:rPr lang="en-US" sz="2800" b="1">
                <a:latin typeface="Arial" charset="0"/>
              </a:rPr>
              <a:t>stored (memorized)</a:t>
            </a:r>
            <a:r>
              <a:rPr lang="en-US" sz="2800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Eventually, the learner will have enough </a:t>
            </a:r>
            <a:r>
              <a:rPr lang="en-US" sz="2800" b="1">
                <a:latin typeface="Arial" charset="0"/>
              </a:rPr>
              <a:t>understanding, insight</a:t>
            </a:r>
            <a:r>
              <a:rPr lang="en-US" sz="2800">
                <a:latin typeface="Arial" charset="0"/>
              </a:rPr>
              <a:t>, and </a:t>
            </a:r>
            <a:r>
              <a:rPr lang="en-US" sz="2800" b="1">
                <a:latin typeface="Arial" charset="0"/>
              </a:rPr>
              <a:t>knowledge</a:t>
            </a:r>
            <a:r>
              <a:rPr lang="en-US" sz="2800">
                <a:latin typeface="Arial" charset="0"/>
              </a:rPr>
              <a:t> to </a:t>
            </a:r>
            <a:r>
              <a:rPr lang="en-US" sz="2800" b="1">
                <a:latin typeface="Arial" charset="0"/>
              </a:rPr>
              <a:t>solve problems</a:t>
            </a:r>
            <a:r>
              <a:rPr lang="en-US" sz="2800">
                <a:latin typeface="Arial" charset="0"/>
              </a:rPr>
              <a:t> and to retrieve the </a:t>
            </a:r>
            <a:r>
              <a:rPr lang="en-US" sz="2800" b="1">
                <a:latin typeface="Arial" charset="0"/>
              </a:rPr>
              <a:t>information</a:t>
            </a:r>
            <a:r>
              <a:rPr lang="en-US" sz="2800">
                <a:latin typeface="Arial" charset="0"/>
              </a:rPr>
              <a:t> he/she has stored in </a:t>
            </a:r>
            <a:r>
              <a:rPr lang="en-US" sz="2800" b="1">
                <a:latin typeface="Arial" charset="0"/>
              </a:rPr>
              <a:t>creative</a:t>
            </a:r>
            <a:r>
              <a:rPr lang="en-US" sz="2800">
                <a:latin typeface="Arial" charset="0"/>
              </a:rPr>
              <a:t> ways.</a:t>
            </a:r>
          </a:p>
          <a:p>
            <a:r>
              <a:rPr lang="en-US" sz="2800">
                <a:latin typeface="Arial" charset="0"/>
              </a:rPr>
              <a:t>Too many students want to move to the end-loading portion of this process before they have up-loaded anything.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16</TotalTime>
  <Words>238</Words>
  <Application>Microsoft Office PowerPoint</Application>
  <PresentationFormat>On-screen Show (4:3)</PresentationFormat>
  <Paragraphs>17</Paragraphs>
  <Slides>6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Times New Roman</vt:lpstr>
      <vt:lpstr>Tahoma</vt:lpstr>
      <vt:lpstr>Wingdings</vt:lpstr>
      <vt:lpstr>Arial</vt:lpstr>
      <vt:lpstr>Blueprint</vt:lpstr>
      <vt:lpstr>Memorization</vt:lpstr>
      <vt:lpstr>Finally, a few words about memory…</vt:lpstr>
      <vt:lpstr>Slide 3</vt:lpstr>
      <vt:lpstr>Slide 4</vt:lpstr>
      <vt:lpstr>Slide 5</vt:lpstr>
      <vt:lpstr>Slide 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Memorization</dc:title>
  <dc:subject>Chemistry</dc:subject>
  <dc:creator>Jeff   Christopherson</dc:creator>
  <cp:lastModifiedBy>UNIT55</cp:lastModifiedBy>
  <cp:revision>5</cp:revision>
  <dcterms:created xsi:type="dcterms:W3CDTF">2002-02-03T22:15:15Z</dcterms:created>
  <dcterms:modified xsi:type="dcterms:W3CDTF">2009-07-25T15:30:39Z</dcterms:modified>
  <cp:category>Memorization</cp:category>
</cp:coreProperties>
</file>