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notesSlides/notesSlide37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80"/>
  </p:notesMasterIdLst>
  <p:sldIdLst>
    <p:sldId id="257" r:id="rId3"/>
    <p:sldId id="352" r:id="rId4"/>
    <p:sldId id="351" r:id="rId5"/>
    <p:sldId id="258" r:id="rId6"/>
    <p:sldId id="260" r:id="rId7"/>
    <p:sldId id="261" r:id="rId8"/>
    <p:sldId id="271" r:id="rId9"/>
    <p:sldId id="272" r:id="rId10"/>
    <p:sldId id="273" r:id="rId11"/>
    <p:sldId id="274" r:id="rId12"/>
    <p:sldId id="275" r:id="rId13"/>
    <p:sldId id="349" r:id="rId14"/>
    <p:sldId id="276" r:id="rId15"/>
    <p:sldId id="277" r:id="rId16"/>
    <p:sldId id="278" r:id="rId17"/>
    <p:sldId id="279" r:id="rId18"/>
    <p:sldId id="280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50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53" r:id="rId68"/>
    <p:sldId id="338" r:id="rId69"/>
    <p:sldId id="339" r:id="rId70"/>
    <p:sldId id="340" r:id="rId71"/>
    <p:sldId id="341" r:id="rId72"/>
    <p:sldId id="342" r:id="rId73"/>
    <p:sldId id="343" r:id="rId74"/>
    <p:sldId id="344" r:id="rId75"/>
    <p:sldId id="345" r:id="rId76"/>
    <p:sldId id="346" r:id="rId77"/>
    <p:sldId id="347" r:id="rId78"/>
    <p:sldId id="348" r:id="rId7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FF00"/>
    <a:srgbClr val="333333"/>
    <a:srgbClr val="CCECFF"/>
    <a:srgbClr val="F1F8F9"/>
    <a:srgbClr val="E1F1F3"/>
    <a:srgbClr val="D9ED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93470" autoAdjust="0"/>
  </p:normalViewPr>
  <p:slideViewPr>
    <p:cSldViewPr snapToGrid="0">
      <p:cViewPr varScale="1">
        <p:scale>
          <a:sx n="97" d="100"/>
          <a:sy n="97" d="100"/>
        </p:scale>
        <p:origin x="-2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A7243CA-E0E5-4E67-8B63-99F99B6B85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6DB1A-C75F-4136-ABD4-99D8C70B998B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D78673-AE60-431B-9E50-24D93B7C9DAB}" type="slidenum">
              <a:rPr lang="en-US"/>
              <a:pPr/>
              <a:t>10</a:t>
            </a:fld>
            <a:endParaRPr lang="en-US"/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6C4278-922B-4A02-B781-47C8EEA0077C}" type="slidenum">
              <a:rPr lang="en-US"/>
              <a:pPr/>
              <a:t>11</a:t>
            </a:fld>
            <a:endParaRPr lang="en-US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560B2E-279A-4416-87EA-C021C5F1C153}" type="slidenum">
              <a:rPr lang="en-US"/>
              <a:pPr/>
              <a:t>13</a:t>
            </a:fld>
            <a:endParaRPr lang="en-US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625AB-89E5-4EE4-BD89-E243036A86A9}" type="slidenum">
              <a:rPr lang="en-US"/>
              <a:pPr/>
              <a:t>14</a:t>
            </a:fld>
            <a:endParaRPr lang="en-US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36752C-F965-485C-A874-52FF69584DC5}" type="slidenum">
              <a:rPr lang="en-US"/>
              <a:pPr/>
              <a:t>15</a:t>
            </a:fld>
            <a:endParaRPr lang="en-US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9AE743-731F-4784-A10A-93D1533810AD}" type="slidenum">
              <a:rPr lang="en-US"/>
              <a:pPr/>
              <a:t>16</a:t>
            </a:fld>
            <a:endParaRPr lang="en-US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6A51F-C237-44AF-8968-27D6EEB4F801}" type="slidenum">
              <a:rPr lang="en-US"/>
              <a:pPr/>
              <a:t>17</a:t>
            </a:fld>
            <a:endParaRPr lang="en-US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6E8B01-5A57-45F2-8B77-77E2AF80598A}" type="slidenum">
              <a:rPr lang="en-US"/>
              <a:pPr/>
              <a:t>18</a:t>
            </a:fld>
            <a:endParaRPr lang="en-US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863CE9-3BAC-44E1-A6D5-AB7290CDEA4C}" type="slidenum">
              <a:rPr lang="en-US"/>
              <a:pPr/>
              <a:t>19</a:t>
            </a:fld>
            <a:endParaRPr lang="en-US"/>
          </a:p>
        </p:txBody>
      </p:sp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CF8715-EB11-402D-8500-57D0DF9C22B8}" type="slidenum">
              <a:rPr lang="en-US"/>
              <a:pPr/>
              <a:t>20</a:t>
            </a:fld>
            <a:endParaRPr lang="en-US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6F0D1B-17DD-4D69-964B-978E1AC7D388}" type="slidenum">
              <a:rPr lang="en-US"/>
              <a:pPr/>
              <a:t>2</a:t>
            </a:fld>
            <a:endParaRPr lang="en-US"/>
          </a:p>
        </p:txBody>
      </p:sp>
      <p:sp>
        <p:nvSpPr>
          <p:cNvPr id="183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sz="1000" b="1"/>
              <a:t>Video 08: Chemical Bonds</a:t>
            </a:r>
            <a:r>
              <a:rPr lang="en-US" sz="1000"/>
              <a:t/>
            </a:r>
            <a:br>
              <a:rPr lang="en-US" sz="1000"/>
            </a:br>
            <a:r>
              <a:rPr lang="en-US" sz="1000"/>
              <a:t>The differences between ionic and covalent bonds are explained by the use of scientific models and examples from nature. (added 2006/10/08)</a:t>
            </a:r>
            <a:br>
              <a:rPr lang="en-US" sz="1000"/>
            </a:br>
            <a:r>
              <a:rPr lang="en-US" sz="1000"/>
              <a:t>World of Chemistry </a:t>
            </a:r>
            <a:r>
              <a:rPr lang="en-US" sz="1000" b="1"/>
              <a:t>&gt;</a:t>
            </a:r>
            <a:r>
              <a:rPr lang="en-US" sz="1000"/>
              <a:t> http://www.learner.org/vod/vod_window.html?pid=800</a:t>
            </a:r>
          </a:p>
          <a:p>
            <a:endParaRPr lang="en-US" sz="1000"/>
          </a:p>
          <a:p>
            <a:r>
              <a:rPr lang="en-US" sz="1000" b="1"/>
              <a:t>Video 09: Molecular Architecture</a:t>
            </a:r>
            <a:r>
              <a:rPr lang="en-US" sz="1000"/>
              <a:t/>
            </a:r>
            <a:br>
              <a:rPr lang="en-US" sz="1000"/>
            </a:br>
            <a:r>
              <a:rPr lang="en-US" sz="1000"/>
              <a:t>The program examines isomers and how the electronic structure of a molecule's elements and bonds affects its shape and physical properties. (added 2006/10/08)</a:t>
            </a:r>
            <a:br>
              <a:rPr lang="en-US" sz="1000"/>
            </a:br>
            <a:r>
              <a:rPr lang="en-US" sz="1000"/>
              <a:t>World of Chemistry </a:t>
            </a:r>
            <a:r>
              <a:rPr lang="en-US" sz="1000" b="1"/>
              <a:t>&gt;</a:t>
            </a:r>
            <a:r>
              <a:rPr lang="en-US" sz="1000"/>
              <a:t> http://www.learner.org/vod/vod_window.html?pid=801</a:t>
            </a:r>
          </a:p>
          <a:p>
            <a:endParaRPr lang="en-US" sz="1000"/>
          </a:p>
          <a:p>
            <a:pPr>
              <a:spcBef>
                <a:spcPct val="0"/>
              </a:spcBef>
            </a:pPr>
            <a:endParaRPr lang="en-US" sz="1000"/>
          </a:p>
          <a:p>
            <a:pPr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</a:rPr>
              <a:t>Journey through the exciting world of chemistry with Nobel laureate Roald Hoffman as your guide.  </a:t>
            </a:r>
          </a:p>
          <a:p>
            <a:r>
              <a:rPr lang="en-US" sz="1000">
                <a:solidFill>
                  <a:srgbClr val="000000"/>
                </a:solidFill>
              </a:rPr>
              <a:t>The foundations of chemical structures and their behavior are explored through computer animation, </a:t>
            </a:r>
          </a:p>
          <a:p>
            <a:r>
              <a:rPr lang="en-US" sz="1000">
                <a:solidFill>
                  <a:srgbClr val="000000"/>
                </a:solidFill>
              </a:rPr>
              <a:t>demonstrations, and on-site footage at working industrial and research labs.  Distinguished scientists </a:t>
            </a:r>
          </a:p>
          <a:p>
            <a:r>
              <a:rPr lang="en-US" sz="1000">
                <a:solidFill>
                  <a:srgbClr val="000000"/>
                </a:solidFill>
              </a:rPr>
              <a:t>discuss yesterday’s breakthroughs and today’s challenged.  </a:t>
            </a:r>
          </a:p>
          <a:p>
            <a:r>
              <a:rPr lang="en-US" sz="1000">
                <a:solidFill>
                  <a:srgbClr val="000000"/>
                </a:solidFill>
              </a:rPr>
              <a:t> </a:t>
            </a:r>
          </a:p>
          <a:p>
            <a:r>
              <a:rPr lang="en-US" sz="1000">
                <a:solidFill>
                  <a:srgbClr val="000000"/>
                </a:solidFill>
              </a:rPr>
              <a:t>Produced by the University of Maryland and the Educational Film Center.  </a:t>
            </a:r>
          </a:p>
          <a:p>
            <a:r>
              <a:rPr lang="en-US" sz="1000">
                <a:solidFill>
                  <a:srgbClr val="000000"/>
                </a:solidFill>
              </a:rPr>
              <a:t>Released on cassette:  Fall 1989     The Annenberg/ / CPB Collection  1-800-LEARNER</a:t>
            </a:r>
          </a:p>
          <a:p>
            <a:endParaRPr lang="en-US" sz="10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6E2941-E5B1-469C-97C6-3550C5E73283}" type="slidenum">
              <a:rPr lang="en-US"/>
              <a:pPr/>
              <a:t>21</a:t>
            </a:fld>
            <a:endParaRPr lang="en-US"/>
          </a:p>
        </p:txBody>
      </p:sp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C071FB-DA0D-461E-8DC6-244720C27BF1}" type="slidenum">
              <a:rPr lang="en-US"/>
              <a:pPr/>
              <a:t>22</a:t>
            </a:fld>
            <a:endParaRPr lang="en-US"/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EEB96-D3A7-4609-87B3-6A08C6B8CC23}" type="slidenum">
              <a:rPr lang="en-US"/>
              <a:pPr/>
              <a:t>23</a:t>
            </a:fld>
            <a:endParaRPr lang="en-US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D0BFF8-903E-413A-A0BA-9BC04C8E0F44}" type="slidenum">
              <a:rPr lang="en-US"/>
              <a:pPr/>
              <a:t>24</a:t>
            </a:fld>
            <a:endParaRPr lang="en-US"/>
          </a:p>
        </p:txBody>
      </p:sp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D7E092-39F7-4C1D-86AD-E8FFDEBCB250}" type="slidenum">
              <a:rPr lang="en-US"/>
              <a:pPr/>
              <a:t>25</a:t>
            </a:fld>
            <a:endParaRPr lang="en-US"/>
          </a:p>
        </p:txBody>
      </p:sp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F9FFC-5C43-4572-B124-4F31FF6A7A3E}" type="slidenum">
              <a:rPr lang="en-US"/>
              <a:pPr/>
              <a:t>26</a:t>
            </a:fld>
            <a:endParaRPr lang="en-US"/>
          </a:p>
        </p:txBody>
      </p:sp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0B60C-C80D-4456-91B8-29B4C3C1D352}" type="slidenum">
              <a:rPr lang="en-US"/>
              <a:pPr/>
              <a:t>31</a:t>
            </a:fld>
            <a:endParaRPr lang="en-US"/>
          </a:p>
        </p:txBody>
      </p:sp>
      <p:sp>
        <p:nvSpPr>
          <p:cNvPr id="1771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http://www.sciencegeek.net/Chemistry/Powerpoints.shtml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7BF489-7013-4362-9294-F82EEA340D3F}" type="slidenum">
              <a:rPr lang="en-US"/>
              <a:pPr/>
              <a:t>33</a:t>
            </a:fld>
            <a:endParaRPr lang="en-US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CA577F-6780-4105-AD48-00ACAC8AD418}" type="slidenum">
              <a:rPr lang="en-US"/>
              <a:pPr/>
              <a:t>34</a:t>
            </a:fld>
            <a:endParaRPr lang="en-US"/>
          </a:p>
        </p:txBody>
      </p:sp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88B1BF-FD7B-40EB-BD1C-A2CB0DDC8044}" type="slidenum">
              <a:rPr lang="en-US"/>
              <a:pPr/>
              <a:t>35</a:t>
            </a:fld>
            <a:endParaRPr lang="en-US"/>
          </a:p>
        </p:txBody>
      </p:sp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7BAE2A-E907-412A-8D50-D84D71A6D331}" type="slidenum">
              <a:rPr lang="en-US"/>
              <a:pPr/>
              <a:t>3</a:t>
            </a:fld>
            <a:endParaRPr lang="en-US"/>
          </a:p>
        </p:txBody>
      </p:sp>
      <p:sp>
        <p:nvSpPr>
          <p:cNvPr id="179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80000"/>
              </a:lnSpc>
            </a:pPr>
            <a:r>
              <a:rPr lang="en-US" sz="800"/>
              <a:t>The shape of a molecule can be used to predict the properties of that molecule. </a:t>
            </a:r>
          </a:p>
          <a:p>
            <a:pPr marL="228600" indent="-228600">
              <a:lnSpc>
                <a:spcPct val="80000"/>
              </a:lnSpc>
            </a:pPr>
            <a:r>
              <a:rPr lang="en-US" sz="800"/>
              <a:t>The shape of a molecule is determined by the electron arrangement of the atoms that make up the molecule </a:t>
            </a:r>
          </a:p>
          <a:p>
            <a:pPr marL="228600" indent="-228600">
              <a:lnSpc>
                <a:spcPct val="80000"/>
              </a:lnSpc>
            </a:pPr>
            <a:endParaRPr lang="en-US" sz="800"/>
          </a:p>
          <a:p>
            <a:pPr marL="228600" indent="-228600">
              <a:lnSpc>
                <a:spcPct val="80000"/>
              </a:lnSpc>
            </a:pPr>
            <a:r>
              <a:rPr lang="en-US" sz="800" b="1"/>
              <a:t>More Specifically...:</a:t>
            </a:r>
          </a:p>
          <a:p>
            <a:pPr marL="228600" indent="-228600">
              <a:lnSpc>
                <a:spcPct val="80000"/>
              </a:lnSpc>
            </a:pPr>
            <a:r>
              <a:rPr lang="en-US" sz="800" u="sng"/>
              <a:t>Bonding Model</a:t>
            </a:r>
            <a:r>
              <a:rPr lang="en-US" sz="800"/>
              <a:t>  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800"/>
              <a:t>Define covalent bonding as a bond in which electrons are shared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800"/>
              <a:t>Use electronegitivity difference to distinguish between polar and non-polar bonds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800"/>
              <a:t>Contrast the intermolecular forces exhibited by ionic, polar, and non-polar bonds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800"/>
              <a:t>a. ion-dipole interactions,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800"/>
              <a:t>b. dipole-dipole interactions,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800"/>
              <a:t>c. Hydrogen bonds and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800"/>
              <a:t>d. London dispersion forces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800"/>
              <a:t>Draw Lewis structures for covalent compounds including resonance structures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800"/>
              <a:t>State that bonds form when orbitals overlap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800"/>
              <a:t>Briefly describe hybridization of orbitals in methane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800"/>
              <a:t>Use the VSEPR (Valence Shell Electron Pair Repulsion) model to predict the geometric shape of simple molecules and polyatomic ions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800"/>
              <a:t>a. bent, linear, trigonal planar, tetrahedral, and trigonal pyramidal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800"/>
              <a:t>Construct models of molecules and polyatomic ions to illustrate their predicted geometric shapes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800"/>
              <a:t>Predict the polarity of molecules by using the VSEPR model for molecules containing polar covalent bonds </a:t>
            </a:r>
          </a:p>
          <a:p>
            <a:pPr marL="228600" indent="-228600">
              <a:lnSpc>
                <a:spcPct val="80000"/>
              </a:lnSpc>
            </a:pPr>
            <a:r>
              <a:rPr lang="en-US" sz="800" u="sng"/>
              <a:t>Nomenclature and formulas</a:t>
            </a:r>
            <a:r>
              <a:rPr lang="en-US" sz="800"/>
              <a:t>  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800"/>
              <a:t>Distinguish between empirical, molecular, and structural formulas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800"/>
              <a:t>Name covalent compounds using the greek prefix system of mono, di, tri etc.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800"/>
              <a:t>Write chemical formulas given the name of a compound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800"/>
              <a:t>Choose the appropriate naming rules for a given chemical formula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800"/>
              <a:t>Write the chemical formulas for certain common substances, such as ammonia, water, carbon monoxide, carbon dioxide, sulfur dioxide, and carbon tetraflouride. </a:t>
            </a:r>
          </a:p>
          <a:p>
            <a:pPr marL="228600" indent="-228600">
              <a:lnSpc>
                <a:spcPct val="80000"/>
              </a:lnSpc>
            </a:pPr>
            <a:r>
              <a:rPr lang="en-US" sz="800" u="sng"/>
              <a:t>Math</a:t>
            </a:r>
            <a:r>
              <a:rPr lang="en-US" sz="800"/>
              <a:t>  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800"/>
              <a:t>Calculate percent composition </a:t>
            </a:r>
          </a:p>
          <a:p>
            <a:pPr marL="685800" lvl="1" indent="-228600">
              <a:lnSpc>
                <a:spcPct val="80000"/>
              </a:lnSpc>
            </a:pPr>
            <a:r>
              <a:rPr lang="en-US" sz="800"/>
              <a:t>Determine empirical and molecular formulas from experimental data </a:t>
            </a:r>
          </a:p>
          <a:p>
            <a:pPr marL="228600" indent="-228600">
              <a:lnSpc>
                <a:spcPct val="80000"/>
              </a:lnSpc>
            </a:pPr>
            <a:endParaRPr lang="en-US" sz="8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98495-0FD2-4CF9-823B-3285C7036B24}" type="slidenum">
              <a:rPr lang="en-US"/>
              <a:pPr/>
              <a:t>36</a:t>
            </a:fld>
            <a:endParaRPr lang="en-US"/>
          </a:p>
        </p:txBody>
      </p:sp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94C47-7793-43A3-B589-9074C3D7C182}" type="slidenum">
              <a:rPr lang="en-US"/>
              <a:pPr/>
              <a:t>37</a:t>
            </a:fld>
            <a:endParaRPr lang="en-US"/>
          </a:p>
        </p:txBody>
      </p:sp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0A5AA-67F1-4CC4-9E19-27E7D8AFB6F0}" type="slidenum">
              <a:rPr lang="en-US"/>
              <a:pPr/>
              <a:t>38</a:t>
            </a:fld>
            <a:endParaRPr lang="en-US"/>
          </a:p>
        </p:txBody>
      </p:sp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D4EE3-0406-48C6-8ABD-379FC0482E5F}" type="slidenum">
              <a:rPr lang="en-US"/>
              <a:pPr/>
              <a:t>39</a:t>
            </a:fld>
            <a:endParaRPr lang="en-US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1FAAA4-0CD7-4711-9E6E-EF12FAE28633}" type="slidenum">
              <a:rPr lang="en-US"/>
              <a:pPr/>
              <a:t>40</a:t>
            </a:fld>
            <a:endParaRPr lang="en-US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A687E7-A27D-465C-8839-79E875B82AA4}" type="slidenum">
              <a:rPr lang="en-US"/>
              <a:pPr/>
              <a:t>41</a:t>
            </a:fld>
            <a:endParaRPr lang="en-US"/>
          </a:p>
        </p:txBody>
      </p:sp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E9D167-C27F-4616-9DC9-5F3B4F4C3FE9}" type="slidenum">
              <a:rPr lang="en-US"/>
              <a:pPr/>
              <a:t>42</a:t>
            </a:fld>
            <a:endParaRPr lang="en-US"/>
          </a:p>
        </p:txBody>
      </p:sp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2E049-1B9D-44CB-B2E7-02A73F38244A}" type="slidenum">
              <a:rPr lang="en-US"/>
              <a:pPr/>
              <a:t>43</a:t>
            </a:fld>
            <a:endParaRPr lang="en-US"/>
          </a:p>
        </p:txBody>
      </p:sp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213570-E221-4316-A7A2-B121AA982546}" type="slidenum">
              <a:rPr lang="en-US"/>
              <a:pPr/>
              <a:t>47</a:t>
            </a:fld>
            <a:endParaRPr lang="en-US"/>
          </a:p>
        </p:txBody>
      </p:sp>
      <p:sp>
        <p:nvSpPr>
          <p:cNvPr id="1239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C2E972-A6B1-41D8-A4FB-24C33E4F0483}" type="slidenum">
              <a:rPr lang="en-US"/>
              <a:pPr/>
              <a:t>61</a:t>
            </a:fld>
            <a:endParaRPr lang="en-US"/>
          </a:p>
        </p:txBody>
      </p:sp>
      <p:sp>
        <p:nvSpPr>
          <p:cNvPr id="1392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52F02-A9AC-4D04-8855-BC62A1F198B0}" type="slidenum">
              <a:rPr lang="en-US"/>
              <a:pPr/>
              <a:t>4</a:t>
            </a:fld>
            <a:endParaRPr lang="en-US"/>
          </a:p>
        </p:txBody>
      </p:sp>
      <p:sp>
        <p:nvSpPr>
          <p:cNvPr id="92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A78511-5B53-4624-9BB3-A4F19039F685}" type="slidenum">
              <a:rPr lang="en-US"/>
              <a:pPr/>
              <a:t>62</a:t>
            </a:fld>
            <a:endParaRPr lang="en-US"/>
          </a:p>
        </p:txBody>
      </p:sp>
      <p:sp>
        <p:nvSpPr>
          <p:cNvPr id="1413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176BA-8702-4578-BC60-6C172355747D}" type="slidenum">
              <a:rPr lang="en-US"/>
              <a:pPr/>
              <a:t>63</a:t>
            </a:fld>
            <a:endParaRPr lang="en-US"/>
          </a:p>
        </p:txBody>
      </p:sp>
      <p:sp>
        <p:nvSpPr>
          <p:cNvPr id="1433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03A35-9AF6-42A1-8AF7-23FB147BB663}" type="slidenum">
              <a:rPr lang="en-US"/>
              <a:pPr/>
              <a:t>64</a:t>
            </a:fld>
            <a:endParaRPr lang="en-US"/>
          </a:p>
        </p:txBody>
      </p:sp>
      <p:sp>
        <p:nvSpPr>
          <p:cNvPr id="1454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67A8F-BF7A-461E-A0FC-4DA6BE9B8EA3}" type="slidenum">
              <a:rPr lang="en-US"/>
              <a:pPr/>
              <a:t>65</a:t>
            </a:fld>
            <a:endParaRPr lang="en-US"/>
          </a:p>
        </p:txBody>
      </p:sp>
      <p:sp>
        <p:nvSpPr>
          <p:cNvPr id="1474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A58179-0322-4D44-B29D-256949E72FF3}" type="slidenum">
              <a:rPr lang="en-US"/>
              <a:pPr/>
              <a:t>67</a:t>
            </a:fld>
            <a:endParaRPr lang="en-US"/>
          </a:p>
        </p:txBody>
      </p:sp>
      <p:sp>
        <p:nvSpPr>
          <p:cNvPr id="1515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62AA89-1FE7-4BC5-B19D-10B7003B6D52}" type="slidenum">
              <a:rPr lang="en-US"/>
              <a:pPr/>
              <a:t>68</a:t>
            </a:fld>
            <a:endParaRPr lang="en-US"/>
          </a:p>
        </p:txBody>
      </p:sp>
      <p:sp>
        <p:nvSpPr>
          <p:cNvPr id="1536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C9545-BD84-4CFA-A00F-4C86D944ED92}" type="slidenum">
              <a:rPr lang="en-US"/>
              <a:pPr/>
              <a:t>69</a:t>
            </a:fld>
            <a:endParaRPr lang="en-US"/>
          </a:p>
        </p:txBody>
      </p:sp>
      <p:sp>
        <p:nvSpPr>
          <p:cNvPr id="1556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220FD-EEA9-47F4-A7A7-20C17849899C}" type="slidenum">
              <a:rPr lang="en-US"/>
              <a:pPr/>
              <a:t>70</a:t>
            </a:fld>
            <a:endParaRPr lang="en-US"/>
          </a:p>
        </p:txBody>
      </p:sp>
      <p:sp>
        <p:nvSpPr>
          <p:cNvPr id="1576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F1A52A-B7E1-4DF3-9477-238261A2EA30}" type="slidenum">
              <a:rPr lang="en-US"/>
              <a:pPr/>
              <a:t>71</a:t>
            </a:fld>
            <a:endParaRPr lang="en-US"/>
          </a:p>
        </p:txBody>
      </p:sp>
      <p:sp>
        <p:nvSpPr>
          <p:cNvPr id="1597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6FBEA-9F06-4D58-A31B-0CAD1C79F8C1}" type="slidenum">
              <a:rPr lang="en-US"/>
              <a:pPr/>
              <a:t>72</a:t>
            </a:fld>
            <a:endParaRPr lang="en-US"/>
          </a:p>
        </p:txBody>
      </p:sp>
      <p:sp>
        <p:nvSpPr>
          <p:cNvPr id="1617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2204BC-C724-41C9-A815-028E0DC39704}" type="slidenum">
              <a:rPr lang="en-US"/>
              <a:pPr/>
              <a:t>5</a:t>
            </a:fld>
            <a:endParaRPr lang="en-US"/>
          </a:p>
        </p:txBody>
      </p:sp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BFF5D3-4044-49BC-BCAE-BEBAD76ADDFF}" type="slidenum">
              <a:rPr lang="en-US"/>
              <a:pPr/>
              <a:t>73</a:t>
            </a:fld>
            <a:endParaRPr lang="en-US"/>
          </a:p>
        </p:txBody>
      </p:sp>
      <p:sp>
        <p:nvSpPr>
          <p:cNvPr id="1638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2C9E7D-903F-4B66-825A-8C7D0E2A5803}" type="slidenum">
              <a:rPr lang="en-US"/>
              <a:pPr/>
              <a:t>74</a:t>
            </a:fld>
            <a:endParaRPr lang="en-US"/>
          </a:p>
        </p:txBody>
      </p:sp>
      <p:sp>
        <p:nvSpPr>
          <p:cNvPr id="1658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4BDE5-D927-418F-8D35-8C7B44D18D57}" type="slidenum">
              <a:rPr lang="en-US"/>
              <a:pPr/>
              <a:t>75</a:t>
            </a:fld>
            <a:endParaRPr lang="en-US"/>
          </a:p>
        </p:txBody>
      </p:sp>
      <p:sp>
        <p:nvSpPr>
          <p:cNvPr id="1679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0D300-80E8-4132-93CB-2B041A61A0C0}" type="slidenum">
              <a:rPr lang="en-US"/>
              <a:pPr/>
              <a:t>76</a:t>
            </a:fld>
            <a:endParaRPr lang="en-US"/>
          </a:p>
        </p:txBody>
      </p:sp>
      <p:sp>
        <p:nvSpPr>
          <p:cNvPr id="1699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1E33B1-6213-4969-A737-15B32A1EC4DB}" type="slidenum">
              <a:rPr lang="en-US"/>
              <a:pPr/>
              <a:t>77</a:t>
            </a:fld>
            <a:endParaRPr lang="en-US"/>
          </a:p>
        </p:txBody>
      </p:sp>
      <p:sp>
        <p:nvSpPr>
          <p:cNvPr id="1720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45402B-DAB8-46FE-84B9-A16BEE56040C}" type="slidenum">
              <a:rPr lang="en-US"/>
              <a:pPr/>
              <a:t>6</a:t>
            </a:fld>
            <a:endParaRPr lang="en-US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7EBC4-F955-4C47-9D22-913FADFF2B50}" type="slidenum">
              <a:rPr lang="en-US"/>
              <a:pPr/>
              <a:t>7</a:t>
            </a:fld>
            <a:endParaRPr lang="en-US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B43F9-5DE0-4E08-B47D-18C3911D474D}" type="slidenum">
              <a:rPr lang="en-US"/>
              <a:pPr/>
              <a:t>8</a:t>
            </a:fld>
            <a:endParaRPr lang="en-US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53D57A-7CD7-4A2B-B297-FF3BE3B401E1}" type="slidenum">
              <a:rPr lang="en-US"/>
              <a:pPr/>
              <a:t>9</a:t>
            </a:fld>
            <a:endParaRPr lang="en-US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E1983-C317-44A4-B6B8-17BE6C1171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A9775-7E8B-49A6-92A0-01F707AA85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9839F-A73B-48A8-B11E-5DB4197F5E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"/>
            <a:ext cx="8229600" cy="3200400"/>
          </a:xfrm>
        </p:spPr>
        <p:txBody>
          <a:bodyPr anchor="ctr" anchorCtr="1"/>
          <a:lstStyle>
            <a:lvl1pPr algn="ctr">
              <a:defRPr sz="4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229600" cy="22860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54F8CA6-BF6D-47C6-9DB2-861199E46832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86375" name="Picture 7" descr="molekuul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9177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B6386-7324-42ED-995C-46B91554284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11C67-2432-48AF-8A36-730B0196166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981200"/>
            <a:ext cx="3238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238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40717-69F2-447B-9D0A-87D0C7D7C8D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33B46-BBAB-4D8D-91B6-FF395157405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5158A-8DF0-4284-B179-35F750FED90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CAE43-098C-487E-A046-10CF9768738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ECD7F-2A9D-4CCF-9B74-5ABCE9B8FFF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5CCE2-D005-4E54-948E-8DCC2CED1B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B1AD2-1150-4FF5-8DEF-EDEF36BA73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10353-C66A-4112-AB77-1212A3DD272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16573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228600"/>
            <a:ext cx="48196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6E7C6-EB5F-46BF-B467-A16BA602D4D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BAE65-83F8-4787-85DF-F9ED46E813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281DD-B8D7-43A9-BC2F-B94CC9A5E2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1CCE6-650C-4ADD-A3D7-10B3A11D61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114EE-12E9-4C0F-B4F3-266519B57B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5131C-90E1-46F1-9A9E-085B797F4B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B1F02-2C0C-4112-8DF0-28CFCDE35F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73393-2C94-4906-85F7-E7C4ACF1C3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1028982-63A3-4A26-8EAA-E5F7AA8F17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228600"/>
            <a:ext cx="6629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981200"/>
            <a:ext cx="6629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GB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GB"/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1F610B1-494B-4925-87BB-583FB2503910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85351" name="Picture 7" descr="molekuul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9177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52" name="Line 8"/>
          <p:cNvSpPr>
            <a:spLocks noChangeShapeType="1"/>
          </p:cNvSpPr>
          <p:nvPr/>
        </p:nvSpPr>
        <p:spPr bwMode="auto">
          <a:xfrm>
            <a:off x="1828800" y="1600200"/>
            <a:ext cx="716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http://www.backflip.com/perl/go.pl?url=18424628" TargetMode="Externa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hyperlink" Target="http://www.backflip.com/perl/go.pl?url=18424627" TargetMode="External"/><Relationship Id="rId5" Type="http://schemas.openxmlformats.org/officeDocument/2006/relationships/hyperlink" Target="../Video/World%20of%20Chemistry%20Notes/Episode%208%20-%20Chemical%20Bonds.doc" TargetMode="External"/><Relationship Id="rId4" Type="http://schemas.openxmlformats.org/officeDocument/2006/relationships/hyperlink" Target="../Video/World%20of%20Chemistry%20Notes/Episode%209%20-%20Molecular%20Architecture.doc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5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76500"/>
            <a:ext cx="7772400" cy="762000"/>
          </a:xfrm>
          <a:noFill/>
          <a:ln/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Covalent Bonding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>
                <a:solidFill>
                  <a:schemeClr val="bg1"/>
                </a:solidFill>
              </a:rPr>
              <a:t>…electrons are shared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Water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74725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Put the pieces together</a:t>
            </a:r>
          </a:p>
          <a:p>
            <a:r>
              <a:rPr lang="en-US"/>
              <a:t>The first hydrogen is happy</a:t>
            </a:r>
          </a:p>
          <a:p>
            <a:r>
              <a:rPr lang="en-US"/>
              <a:t>The oxygen still wants one more</a:t>
            </a:r>
          </a:p>
        </p:txBody>
      </p:sp>
      <p:grpSp>
        <p:nvGrpSpPr>
          <p:cNvPr id="40992" name="Group 32"/>
          <p:cNvGrpSpPr>
            <a:grpSpLocks/>
          </p:cNvGrpSpPr>
          <p:nvPr/>
        </p:nvGrpSpPr>
        <p:grpSpPr bwMode="auto">
          <a:xfrm>
            <a:off x="438150" y="3522663"/>
            <a:ext cx="1219200" cy="1555750"/>
            <a:chOff x="1046" y="2219"/>
            <a:chExt cx="768" cy="980"/>
          </a:xfrm>
        </p:grpSpPr>
        <p:sp>
          <p:nvSpPr>
            <p:cNvPr id="40979" name="Rectangle 19"/>
            <p:cNvSpPr>
              <a:spLocks noChangeArrowheads="1"/>
            </p:cNvSpPr>
            <p:nvPr/>
          </p:nvSpPr>
          <p:spPr bwMode="auto">
            <a:xfrm>
              <a:off x="1046" y="2219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40980" name="Oval 20"/>
            <p:cNvSpPr>
              <a:spLocks noChangeArrowheads="1"/>
            </p:cNvSpPr>
            <p:nvPr/>
          </p:nvSpPr>
          <p:spPr bwMode="auto">
            <a:xfrm>
              <a:off x="1718" y="277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05" name="Group 45"/>
          <p:cNvGrpSpPr>
            <a:grpSpLocks/>
          </p:cNvGrpSpPr>
          <p:nvPr/>
        </p:nvGrpSpPr>
        <p:grpSpPr bwMode="auto">
          <a:xfrm>
            <a:off x="4016375" y="3522663"/>
            <a:ext cx="1447800" cy="1555750"/>
            <a:chOff x="1718" y="2219"/>
            <a:chExt cx="912" cy="980"/>
          </a:xfrm>
        </p:grpSpPr>
        <p:sp>
          <p:nvSpPr>
            <p:cNvPr id="40981" name="Rectangle 21"/>
            <p:cNvSpPr>
              <a:spLocks noChangeArrowheads="1"/>
            </p:cNvSpPr>
            <p:nvPr/>
          </p:nvSpPr>
          <p:spPr bwMode="auto">
            <a:xfrm>
              <a:off x="1814" y="2219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/>
                <a:t>O</a:t>
              </a:r>
            </a:p>
          </p:txBody>
        </p:sp>
        <p:grpSp>
          <p:nvGrpSpPr>
            <p:cNvPr id="40982" name="Group 22"/>
            <p:cNvGrpSpPr>
              <a:grpSpLocks/>
            </p:cNvGrpSpPr>
            <p:nvPr/>
          </p:nvGrpSpPr>
          <p:grpSpPr bwMode="auto">
            <a:xfrm>
              <a:off x="2534" y="2536"/>
              <a:ext cx="96" cy="336"/>
              <a:chOff x="3360" y="2256"/>
              <a:chExt cx="96" cy="336"/>
            </a:xfrm>
          </p:grpSpPr>
          <p:sp>
            <p:nvSpPr>
              <p:cNvPr id="40983" name="Oval 23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4" name="Oval 24"/>
              <p:cNvSpPr>
                <a:spLocks noChangeArrowheads="1"/>
              </p:cNvSpPr>
              <p:nvPr/>
            </p:nvSpPr>
            <p:spPr bwMode="auto">
              <a:xfrm>
                <a:off x="3360" y="249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985" name="Group 25"/>
            <p:cNvGrpSpPr>
              <a:grpSpLocks/>
            </p:cNvGrpSpPr>
            <p:nvPr/>
          </p:nvGrpSpPr>
          <p:grpSpPr bwMode="auto">
            <a:xfrm>
              <a:off x="2017" y="2223"/>
              <a:ext cx="336" cy="96"/>
              <a:chOff x="2808" y="1992"/>
              <a:chExt cx="336" cy="96"/>
            </a:xfrm>
          </p:grpSpPr>
          <p:sp>
            <p:nvSpPr>
              <p:cNvPr id="40986" name="Oval 26"/>
              <p:cNvSpPr>
                <a:spLocks noChangeArrowheads="1"/>
              </p:cNvSpPr>
              <p:nvPr/>
            </p:nvSpPr>
            <p:spPr bwMode="auto">
              <a:xfrm>
                <a:off x="3048" y="199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7" name="Oval 27"/>
              <p:cNvSpPr>
                <a:spLocks noChangeArrowheads="1"/>
              </p:cNvSpPr>
              <p:nvPr/>
            </p:nvSpPr>
            <p:spPr bwMode="auto">
              <a:xfrm>
                <a:off x="2808" y="199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988" name="Oval 28"/>
            <p:cNvSpPr>
              <a:spLocks noChangeArrowheads="1"/>
            </p:cNvSpPr>
            <p:nvPr/>
          </p:nvSpPr>
          <p:spPr bwMode="auto">
            <a:xfrm>
              <a:off x="1718" y="253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Oval 29"/>
            <p:cNvSpPr>
              <a:spLocks noChangeArrowheads="1"/>
            </p:cNvSpPr>
            <p:nvPr/>
          </p:nvSpPr>
          <p:spPr bwMode="auto">
            <a:xfrm>
              <a:off x="1982" y="3083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64168E-6 L 0.13507 2.64168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8758E-6 L -0.14097 1.88758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410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Water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79600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The second hydrogen attaches</a:t>
            </a:r>
          </a:p>
          <a:p>
            <a:r>
              <a:rPr lang="en-US"/>
              <a:t>Every atom has full energy levels</a:t>
            </a:r>
          </a:p>
          <a:p>
            <a:r>
              <a:rPr lang="en-US"/>
              <a:t>A pair of electrons is a single bond</a:t>
            </a:r>
          </a:p>
        </p:txBody>
      </p:sp>
      <p:grpSp>
        <p:nvGrpSpPr>
          <p:cNvPr id="43045" name="Group 37"/>
          <p:cNvGrpSpPr>
            <a:grpSpLocks/>
          </p:cNvGrpSpPr>
          <p:nvPr/>
        </p:nvGrpSpPr>
        <p:grpSpPr bwMode="auto">
          <a:xfrm>
            <a:off x="1660525" y="3522663"/>
            <a:ext cx="2514600" cy="1555750"/>
            <a:chOff x="1046" y="2219"/>
            <a:chExt cx="1584" cy="980"/>
          </a:xfrm>
        </p:grpSpPr>
        <p:sp>
          <p:nvSpPr>
            <p:cNvPr id="43012" name="Rectangle 4"/>
            <p:cNvSpPr>
              <a:spLocks noChangeArrowheads="1"/>
            </p:cNvSpPr>
            <p:nvPr/>
          </p:nvSpPr>
          <p:spPr bwMode="auto">
            <a:xfrm>
              <a:off x="1046" y="2219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43013" name="Oval 5"/>
            <p:cNvSpPr>
              <a:spLocks noChangeArrowheads="1"/>
            </p:cNvSpPr>
            <p:nvPr/>
          </p:nvSpPr>
          <p:spPr bwMode="auto">
            <a:xfrm>
              <a:off x="1718" y="277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5" name="Rectangle 7"/>
            <p:cNvSpPr>
              <a:spLocks noChangeArrowheads="1"/>
            </p:cNvSpPr>
            <p:nvPr/>
          </p:nvSpPr>
          <p:spPr bwMode="auto">
            <a:xfrm>
              <a:off x="1814" y="2219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/>
                <a:t>O</a:t>
              </a:r>
            </a:p>
          </p:txBody>
        </p:sp>
        <p:grpSp>
          <p:nvGrpSpPr>
            <p:cNvPr id="43016" name="Group 8"/>
            <p:cNvGrpSpPr>
              <a:grpSpLocks/>
            </p:cNvGrpSpPr>
            <p:nvPr/>
          </p:nvGrpSpPr>
          <p:grpSpPr bwMode="auto">
            <a:xfrm>
              <a:off x="2534" y="2536"/>
              <a:ext cx="96" cy="336"/>
              <a:chOff x="3360" y="2256"/>
              <a:chExt cx="96" cy="336"/>
            </a:xfrm>
          </p:grpSpPr>
          <p:sp>
            <p:nvSpPr>
              <p:cNvPr id="43017" name="Oval 9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18" name="Oval 10"/>
              <p:cNvSpPr>
                <a:spLocks noChangeArrowheads="1"/>
              </p:cNvSpPr>
              <p:nvPr/>
            </p:nvSpPr>
            <p:spPr bwMode="auto">
              <a:xfrm>
                <a:off x="3360" y="249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19" name="Group 11"/>
            <p:cNvGrpSpPr>
              <a:grpSpLocks/>
            </p:cNvGrpSpPr>
            <p:nvPr/>
          </p:nvGrpSpPr>
          <p:grpSpPr bwMode="auto">
            <a:xfrm>
              <a:off x="2017" y="2223"/>
              <a:ext cx="336" cy="96"/>
              <a:chOff x="2808" y="1992"/>
              <a:chExt cx="336" cy="96"/>
            </a:xfrm>
          </p:grpSpPr>
          <p:sp>
            <p:nvSpPr>
              <p:cNvPr id="43020" name="Oval 12"/>
              <p:cNvSpPr>
                <a:spLocks noChangeArrowheads="1"/>
              </p:cNvSpPr>
              <p:nvPr/>
            </p:nvSpPr>
            <p:spPr bwMode="auto">
              <a:xfrm>
                <a:off x="3048" y="199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21" name="Oval 13"/>
              <p:cNvSpPr>
                <a:spLocks noChangeArrowheads="1"/>
              </p:cNvSpPr>
              <p:nvPr/>
            </p:nvSpPr>
            <p:spPr bwMode="auto">
              <a:xfrm>
                <a:off x="2808" y="199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22" name="Oval 14"/>
            <p:cNvSpPr>
              <a:spLocks noChangeArrowheads="1"/>
            </p:cNvSpPr>
            <p:nvPr/>
          </p:nvSpPr>
          <p:spPr bwMode="auto">
            <a:xfrm>
              <a:off x="1718" y="253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3" name="Oval 15"/>
            <p:cNvSpPr>
              <a:spLocks noChangeArrowheads="1"/>
            </p:cNvSpPr>
            <p:nvPr/>
          </p:nvSpPr>
          <p:spPr bwMode="auto">
            <a:xfrm>
              <a:off x="1982" y="3083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44" name="Group 36"/>
          <p:cNvGrpSpPr>
            <a:grpSpLocks/>
          </p:cNvGrpSpPr>
          <p:nvPr/>
        </p:nvGrpSpPr>
        <p:grpSpPr bwMode="auto">
          <a:xfrm>
            <a:off x="2913063" y="4894263"/>
            <a:ext cx="838200" cy="1566862"/>
            <a:chOff x="1835" y="3083"/>
            <a:chExt cx="528" cy="987"/>
          </a:xfrm>
        </p:grpSpPr>
        <p:sp>
          <p:nvSpPr>
            <p:cNvPr id="43024" name="Rectangle 16"/>
            <p:cNvSpPr>
              <a:spLocks noChangeArrowheads="1"/>
            </p:cNvSpPr>
            <p:nvPr/>
          </p:nvSpPr>
          <p:spPr bwMode="auto">
            <a:xfrm>
              <a:off x="1835" y="3090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auto">
            <a:xfrm>
              <a:off x="2246" y="3083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43" name="Group 35"/>
          <p:cNvGrpSpPr>
            <a:grpSpLocks/>
          </p:cNvGrpSpPr>
          <p:nvPr/>
        </p:nvGrpSpPr>
        <p:grpSpPr bwMode="auto">
          <a:xfrm>
            <a:off x="5168900" y="3530600"/>
            <a:ext cx="2514600" cy="2938463"/>
            <a:chOff x="3256" y="2224"/>
            <a:chExt cx="1584" cy="1851"/>
          </a:xfrm>
        </p:grpSpPr>
        <p:sp>
          <p:nvSpPr>
            <p:cNvPr id="43028" name="Rectangle 20"/>
            <p:cNvSpPr>
              <a:spLocks noChangeArrowheads="1"/>
            </p:cNvSpPr>
            <p:nvPr/>
          </p:nvSpPr>
          <p:spPr bwMode="auto">
            <a:xfrm>
              <a:off x="4045" y="3095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43029" name="Rectangle 21"/>
            <p:cNvSpPr>
              <a:spLocks noChangeArrowheads="1"/>
            </p:cNvSpPr>
            <p:nvPr/>
          </p:nvSpPr>
          <p:spPr bwMode="auto">
            <a:xfrm>
              <a:off x="3256" y="2224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43031" name="Rectangle 23"/>
            <p:cNvSpPr>
              <a:spLocks noChangeArrowheads="1"/>
            </p:cNvSpPr>
            <p:nvPr/>
          </p:nvSpPr>
          <p:spPr bwMode="auto">
            <a:xfrm>
              <a:off x="4024" y="2224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/>
                <a:t>O</a:t>
              </a:r>
            </a:p>
          </p:txBody>
        </p:sp>
        <p:grpSp>
          <p:nvGrpSpPr>
            <p:cNvPr id="43032" name="Group 24"/>
            <p:cNvGrpSpPr>
              <a:grpSpLocks/>
            </p:cNvGrpSpPr>
            <p:nvPr/>
          </p:nvGrpSpPr>
          <p:grpSpPr bwMode="auto">
            <a:xfrm>
              <a:off x="4744" y="2541"/>
              <a:ext cx="96" cy="336"/>
              <a:chOff x="3360" y="2256"/>
              <a:chExt cx="96" cy="336"/>
            </a:xfrm>
          </p:grpSpPr>
          <p:sp>
            <p:nvSpPr>
              <p:cNvPr id="43033" name="Oval 25"/>
              <p:cNvSpPr>
                <a:spLocks noChangeArrowheads="1"/>
              </p:cNvSpPr>
              <p:nvPr/>
            </p:nvSpPr>
            <p:spPr bwMode="auto">
              <a:xfrm>
                <a:off x="3360" y="225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34" name="Oval 26"/>
              <p:cNvSpPr>
                <a:spLocks noChangeArrowheads="1"/>
              </p:cNvSpPr>
              <p:nvPr/>
            </p:nvSpPr>
            <p:spPr bwMode="auto">
              <a:xfrm>
                <a:off x="3360" y="249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35" name="Group 27"/>
            <p:cNvGrpSpPr>
              <a:grpSpLocks/>
            </p:cNvGrpSpPr>
            <p:nvPr/>
          </p:nvGrpSpPr>
          <p:grpSpPr bwMode="auto">
            <a:xfrm>
              <a:off x="4227" y="2228"/>
              <a:ext cx="336" cy="96"/>
              <a:chOff x="2808" y="1992"/>
              <a:chExt cx="336" cy="96"/>
            </a:xfrm>
          </p:grpSpPr>
          <p:sp>
            <p:nvSpPr>
              <p:cNvPr id="43036" name="Oval 28"/>
              <p:cNvSpPr>
                <a:spLocks noChangeArrowheads="1"/>
              </p:cNvSpPr>
              <p:nvPr/>
            </p:nvSpPr>
            <p:spPr bwMode="auto">
              <a:xfrm>
                <a:off x="3048" y="199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37" name="Oval 29"/>
              <p:cNvSpPr>
                <a:spLocks noChangeArrowheads="1"/>
              </p:cNvSpPr>
              <p:nvPr/>
            </p:nvSpPr>
            <p:spPr bwMode="auto">
              <a:xfrm>
                <a:off x="2808" y="199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41" name="Line 33"/>
            <p:cNvSpPr>
              <a:spLocks noChangeShapeType="1"/>
            </p:cNvSpPr>
            <p:nvPr/>
          </p:nvSpPr>
          <p:spPr bwMode="auto">
            <a:xfrm>
              <a:off x="3886" y="2713"/>
              <a:ext cx="174" cy="0"/>
            </a:xfrm>
            <a:prstGeom prst="line">
              <a:avLst/>
            </a:prstGeom>
            <a:noFill/>
            <a:ln w="539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42" name="Line 34"/>
            <p:cNvSpPr>
              <a:spLocks noChangeShapeType="1"/>
            </p:cNvSpPr>
            <p:nvPr/>
          </p:nvSpPr>
          <p:spPr bwMode="auto">
            <a:xfrm rot="-5400000">
              <a:off x="4283" y="3159"/>
              <a:ext cx="174" cy="0"/>
            </a:xfrm>
            <a:prstGeom prst="line">
              <a:avLst/>
            </a:prstGeom>
            <a:noFill/>
            <a:ln w="539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Lewis Structures</a:t>
            </a: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822325" y="1763713"/>
            <a:ext cx="5386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1)  Count up total number of valence electrons</a:t>
            </a: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825500" y="2151063"/>
            <a:ext cx="460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2)  Connect all atoms with single bonds</a:t>
            </a: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822325" y="2525713"/>
            <a:ext cx="4595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     - “multiple” atoms usually on outside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822325" y="2878138"/>
            <a:ext cx="425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     - “single” atoms usually in center;</a:t>
            </a: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2098675" y="3221038"/>
            <a:ext cx="2382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C </a:t>
            </a:r>
            <a:r>
              <a:rPr lang="en-US" sz="2000" b="1"/>
              <a:t>always</a:t>
            </a:r>
            <a:r>
              <a:rPr lang="en-US" sz="2000"/>
              <a:t> in center,</a:t>
            </a: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2098675" y="3563938"/>
            <a:ext cx="258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H </a:t>
            </a:r>
            <a:r>
              <a:rPr lang="en-US" sz="2000" b="1"/>
              <a:t>always</a:t>
            </a:r>
            <a:r>
              <a:rPr lang="en-US" sz="2000"/>
              <a:t> on outside.</a:t>
            </a:r>
          </a:p>
        </p:txBody>
      </p:sp>
      <p:sp>
        <p:nvSpPr>
          <p:cNvPr id="174089" name="Text Box 9"/>
          <p:cNvSpPr txBox="1">
            <a:spLocks noChangeArrowheads="1"/>
          </p:cNvSpPr>
          <p:nvPr/>
        </p:nvSpPr>
        <p:spPr bwMode="auto">
          <a:xfrm>
            <a:off x="825500" y="3913188"/>
            <a:ext cx="4411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3)  Complete octets on exterior atoms</a:t>
            </a:r>
          </a:p>
        </p:txBody>
      </p:sp>
      <p:sp>
        <p:nvSpPr>
          <p:cNvPr id="174090" name="Rectangle 10"/>
          <p:cNvSpPr>
            <a:spLocks noChangeArrowheads="1"/>
          </p:cNvSpPr>
          <p:nvPr/>
        </p:nvSpPr>
        <p:spPr bwMode="auto">
          <a:xfrm>
            <a:off x="5145088" y="3906838"/>
            <a:ext cx="1874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(not H, though)</a:t>
            </a:r>
          </a:p>
        </p:txBody>
      </p:sp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825500" y="4256088"/>
            <a:ext cx="127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4)  Check</a:t>
            </a:r>
          </a:p>
        </p:txBody>
      </p:sp>
      <p:sp>
        <p:nvSpPr>
          <p:cNvPr id="174092" name="Text Box 12"/>
          <p:cNvSpPr txBox="1">
            <a:spLocks noChangeArrowheads="1"/>
          </p:cNvSpPr>
          <p:nvPr/>
        </p:nvSpPr>
        <p:spPr bwMode="auto">
          <a:xfrm>
            <a:off x="822325" y="4602163"/>
            <a:ext cx="462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     - valence electrons math with Step 1</a:t>
            </a:r>
          </a:p>
        </p:txBody>
      </p:sp>
      <p:sp>
        <p:nvSpPr>
          <p:cNvPr id="174093" name="Text Box 13"/>
          <p:cNvSpPr txBox="1">
            <a:spLocks noChangeArrowheads="1"/>
          </p:cNvSpPr>
          <p:nvPr/>
        </p:nvSpPr>
        <p:spPr bwMode="auto">
          <a:xfrm>
            <a:off x="822325" y="4954588"/>
            <a:ext cx="4745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     - all atoms (except H) have an octet;  </a:t>
            </a:r>
          </a:p>
        </p:txBody>
      </p:sp>
      <p:sp>
        <p:nvSpPr>
          <p:cNvPr id="174094" name="Rectangle 14"/>
          <p:cNvSpPr>
            <a:spLocks noChangeArrowheads="1"/>
          </p:cNvSpPr>
          <p:nvPr/>
        </p:nvSpPr>
        <p:spPr bwMode="auto">
          <a:xfrm>
            <a:off x="5327650" y="4954588"/>
            <a:ext cx="2862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if not, try multiple bonds</a:t>
            </a:r>
          </a:p>
        </p:txBody>
      </p:sp>
      <p:sp>
        <p:nvSpPr>
          <p:cNvPr id="174095" name="Text Box 15"/>
          <p:cNvSpPr txBox="1">
            <a:spLocks noChangeArrowheads="1"/>
          </p:cNvSpPr>
          <p:nvPr/>
        </p:nvSpPr>
        <p:spPr bwMode="auto">
          <a:xfrm>
            <a:off x="822325" y="5307013"/>
            <a:ext cx="3181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     - any extra electrons?   </a:t>
            </a:r>
          </a:p>
        </p:txBody>
      </p:sp>
      <p:sp>
        <p:nvSpPr>
          <p:cNvPr id="174096" name="Rectangle 16"/>
          <p:cNvSpPr>
            <a:spLocks noChangeArrowheads="1"/>
          </p:cNvSpPr>
          <p:nvPr/>
        </p:nvSpPr>
        <p:spPr bwMode="auto">
          <a:xfrm>
            <a:off x="3770313" y="5307013"/>
            <a:ext cx="2382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/>
              <a:t>Put on central atom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7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/>
      <p:bldP spid="174084" grpId="0"/>
      <p:bldP spid="174085" grpId="0"/>
      <p:bldP spid="174086" grpId="0"/>
      <p:bldP spid="174087" grpId="0"/>
      <p:bldP spid="174088" grpId="0"/>
      <p:bldP spid="174089" grpId="0"/>
      <p:bldP spid="174090" grpId="0"/>
      <p:bldP spid="174091" grpId="0"/>
      <p:bldP spid="174092" grpId="0"/>
      <p:bldP spid="174093" grpId="0"/>
      <p:bldP spid="174094" grpId="0"/>
      <p:bldP spid="174095" grpId="0"/>
      <p:bldP spid="1740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Multiple Bonds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Sometimes atoms share more than one pair of valence electrons.</a:t>
            </a:r>
          </a:p>
          <a:p>
            <a:r>
              <a:rPr lang="en-US"/>
              <a:t>A double bond is when atoms share two pair (4) of electrons.</a:t>
            </a:r>
          </a:p>
          <a:p>
            <a:r>
              <a:rPr lang="en-US"/>
              <a:t>A triple bond is when atoms share three pair (6) of electrons.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Carbon dioxide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1219200"/>
            <a:ext cx="5638800" cy="4953000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CO</a:t>
            </a:r>
            <a:r>
              <a:rPr lang="en-US" sz="4000" baseline="-25000"/>
              <a:t>2</a:t>
            </a:r>
            <a:r>
              <a:rPr lang="en-US" sz="4000"/>
              <a:t> </a:t>
            </a:r>
            <a:r>
              <a:rPr lang="en-US" sz="3600"/>
              <a:t>- </a:t>
            </a:r>
            <a:r>
              <a:rPr lang="en-US"/>
              <a:t>Carbon is central atom</a:t>
            </a:r>
            <a:r>
              <a:rPr lang="en-US" sz="4000" baseline="-25000"/>
              <a:t> </a:t>
            </a:r>
            <a:r>
              <a:rPr lang="en-US"/>
              <a:t>( I have to tell you)</a:t>
            </a:r>
          </a:p>
          <a:p>
            <a:r>
              <a:rPr lang="en-US"/>
              <a:t>Carbon has  4 valence electrons</a:t>
            </a:r>
          </a:p>
          <a:p>
            <a:r>
              <a:rPr lang="en-US"/>
              <a:t>Wants 4 more</a:t>
            </a:r>
          </a:p>
          <a:p>
            <a:r>
              <a:rPr lang="en-US"/>
              <a:t>Oxygen has 6 valence electrons</a:t>
            </a:r>
          </a:p>
          <a:p>
            <a:r>
              <a:rPr lang="en-US"/>
              <a:t>Wants 2 more</a:t>
            </a: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990600" y="4000500"/>
            <a:ext cx="1447800" cy="1593850"/>
            <a:chOff x="624" y="2520"/>
            <a:chExt cx="912" cy="1004"/>
          </a:xfrm>
        </p:grpSpPr>
        <p:sp>
          <p:nvSpPr>
            <p:cNvPr id="47109" name="Rectangle 5"/>
            <p:cNvSpPr>
              <a:spLocks noChangeArrowheads="1"/>
            </p:cNvSpPr>
            <p:nvPr/>
          </p:nvSpPr>
          <p:spPr bwMode="auto">
            <a:xfrm>
              <a:off x="720" y="2544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/>
                <a:t>O</a:t>
              </a:r>
            </a:p>
          </p:txBody>
        </p:sp>
        <p:grpSp>
          <p:nvGrpSpPr>
            <p:cNvPr id="47110" name="Group 6"/>
            <p:cNvGrpSpPr>
              <a:grpSpLocks/>
            </p:cNvGrpSpPr>
            <p:nvPr/>
          </p:nvGrpSpPr>
          <p:grpSpPr bwMode="auto">
            <a:xfrm>
              <a:off x="1440" y="2784"/>
              <a:ext cx="96" cy="336"/>
              <a:chOff x="1440" y="2784"/>
              <a:chExt cx="96" cy="336"/>
            </a:xfrm>
          </p:grpSpPr>
          <p:sp>
            <p:nvSpPr>
              <p:cNvPr id="47111" name="Oval 7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12" name="Oval 8"/>
              <p:cNvSpPr>
                <a:spLocks noChangeArrowheads="1"/>
              </p:cNvSpPr>
              <p:nvPr/>
            </p:nvSpPr>
            <p:spPr bwMode="auto">
              <a:xfrm>
                <a:off x="1440" y="302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7113" name="Group 9"/>
            <p:cNvGrpSpPr>
              <a:grpSpLocks/>
            </p:cNvGrpSpPr>
            <p:nvPr/>
          </p:nvGrpSpPr>
          <p:grpSpPr bwMode="auto">
            <a:xfrm>
              <a:off x="888" y="2520"/>
              <a:ext cx="336" cy="96"/>
              <a:chOff x="888" y="2520"/>
              <a:chExt cx="336" cy="96"/>
            </a:xfrm>
          </p:grpSpPr>
          <p:sp>
            <p:nvSpPr>
              <p:cNvPr id="47114" name="Oval 10"/>
              <p:cNvSpPr>
                <a:spLocks noChangeArrowheads="1"/>
              </p:cNvSpPr>
              <p:nvPr/>
            </p:nvSpPr>
            <p:spPr bwMode="auto">
              <a:xfrm>
                <a:off x="1128" y="25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15" name="Oval 11"/>
              <p:cNvSpPr>
                <a:spLocks noChangeArrowheads="1"/>
              </p:cNvSpPr>
              <p:nvPr/>
            </p:nvSpPr>
            <p:spPr bwMode="auto">
              <a:xfrm>
                <a:off x="888" y="25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116" name="Oval 12"/>
            <p:cNvSpPr>
              <a:spLocks noChangeArrowheads="1"/>
            </p:cNvSpPr>
            <p:nvPr/>
          </p:nvSpPr>
          <p:spPr bwMode="auto">
            <a:xfrm>
              <a:off x="624" y="273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7" name="Oval 13"/>
            <p:cNvSpPr>
              <a:spLocks noChangeArrowheads="1"/>
            </p:cNvSpPr>
            <p:nvPr/>
          </p:nvSpPr>
          <p:spPr bwMode="auto">
            <a:xfrm>
              <a:off x="888" y="338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123" name="Group 19"/>
          <p:cNvGrpSpPr>
            <a:grpSpLocks/>
          </p:cNvGrpSpPr>
          <p:nvPr/>
        </p:nvGrpSpPr>
        <p:grpSpPr bwMode="auto">
          <a:xfrm>
            <a:off x="990600" y="2019300"/>
            <a:ext cx="1447800" cy="1593850"/>
            <a:chOff x="624" y="1272"/>
            <a:chExt cx="912" cy="1004"/>
          </a:xfrm>
        </p:grpSpPr>
        <p:sp>
          <p:nvSpPr>
            <p:cNvPr id="47118" name="Rectangle 14"/>
            <p:cNvSpPr>
              <a:spLocks noChangeArrowheads="1"/>
            </p:cNvSpPr>
            <p:nvPr/>
          </p:nvSpPr>
          <p:spPr bwMode="auto">
            <a:xfrm>
              <a:off x="720" y="1296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>
                  <a:solidFill>
                    <a:schemeClr val="accent2"/>
                  </a:solidFill>
                </a:rPr>
                <a:t>C</a:t>
              </a:r>
            </a:p>
          </p:txBody>
        </p:sp>
        <p:sp>
          <p:nvSpPr>
            <p:cNvPr id="47119" name="Oval 15"/>
            <p:cNvSpPr>
              <a:spLocks noChangeArrowheads="1"/>
            </p:cNvSpPr>
            <p:nvPr/>
          </p:nvSpPr>
          <p:spPr bwMode="auto">
            <a:xfrm>
              <a:off x="1440" y="177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0" name="Oval 16"/>
            <p:cNvSpPr>
              <a:spLocks noChangeArrowheads="1"/>
            </p:cNvSpPr>
            <p:nvPr/>
          </p:nvSpPr>
          <p:spPr bwMode="auto">
            <a:xfrm>
              <a:off x="1128" y="127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1" name="Oval 17"/>
            <p:cNvSpPr>
              <a:spLocks noChangeArrowheads="1"/>
            </p:cNvSpPr>
            <p:nvPr/>
          </p:nvSpPr>
          <p:spPr bwMode="auto">
            <a:xfrm>
              <a:off x="624" y="14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2" name="Oval 18"/>
            <p:cNvSpPr>
              <a:spLocks noChangeArrowheads="1"/>
            </p:cNvSpPr>
            <p:nvPr/>
          </p:nvSpPr>
          <p:spPr bwMode="auto">
            <a:xfrm>
              <a:off x="888" y="213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Carbon dioxide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09750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Attaching 1 oxygen leaves the oxygen 1 short and the carbon 3 short</a:t>
            </a:r>
          </a:p>
        </p:txBody>
      </p:sp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4876800" y="4152900"/>
            <a:ext cx="1447800" cy="1593850"/>
            <a:chOff x="3072" y="2616"/>
            <a:chExt cx="912" cy="1004"/>
          </a:xfrm>
        </p:grpSpPr>
        <p:sp>
          <p:nvSpPr>
            <p:cNvPr id="49157" name="Rectangle 5"/>
            <p:cNvSpPr>
              <a:spLocks noChangeArrowheads="1"/>
            </p:cNvSpPr>
            <p:nvPr/>
          </p:nvSpPr>
          <p:spPr bwMode="auto">
            <a:xfrm>
              <a:off x="3168" y="2640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/>
                <a:t>O</a:t>
              </a:r>
            </a:p>
          </p:txBody>
        </p:sp>
        <p:grpSp>
          <p:nvGrpSpPr>
            <p:cNvPr id="49158" name="Group 6"/>
            <p:cNvGrpSpPr>
              <a:grpSpLocks/>
            </p:cNvGrpSpPr>
            <p:nvPr/>
          </p:nvGrpSpPr>
          <p:grpSpPr bwMode="auto">
            <a:xfrm>
              <a:off x="3888" y="2880"/>
              <a:ext cx="96" cy="336"/>
              <a:chOff x="3888" y="2880"/>
              <a:chExt cx="96" cy="336"/>
            </a:xfrm>
          </p:grpSpPr>
          <p:sp>
            <p:nvSpPr>
              <p:cNvPr id="49159" name="Oval 7"/>
              <p:cNvSpPr>
                <a:spLocks noChangeArrowheads="1"/>
              </p:cNvSpPr>
              <p:nvPr/>
            </p:nvSpPr>
            <p:spPr bwMode="auto">
              <a:xfrm>
                <a:off x="3888" y="28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60" name="Oval 8"/>
              <p:cNvSpPr>
                <a:spLocks noChangeArrowheads="1"/>
              </p:cNvSpPr>
              <p:nvPr/>
            </p:nvSpPr>
            <p:spPr bwMode="auto">
              <a:xfrm>
                <a:off x="3888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161" name="Group 9"/>
            <p:cNvGrpSpPr>
              <a:grpSpLocks/>
            </p:cNvGrpSpPr>
            <p:nvPr/>
          </p:nvGrpSpPr>
          <p:grpSpPr bwMode="auto">
            <a:xfrm>
              <a:off x="3336" y="2616"/>
              <a:ext cx="336" cy="96"/>
              <a:chOff x="3336" y="2616"/>
              <a:chExt cx="336" cy="96"/>
            </a:xfrm>
          </p:grpSpPr>
          <p:sp>
            <p:nvSpPr>
              <p:cNvPr id="49162" name="Oval 10"/>
              <p:cNvSpPr>
                <a:spLocks noChangeArrowheads="1"/>
              </p:cNvSpPr>
              <p:nvPr/>
            </p:nvSpPr>
            <p:spPr bwMode="auto">
              <a:xfrm>
                <a:off x="3576" y="26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63" name="Oval 11"/>
              <p:cNvSpPr>
                <a:spLocks noChangeArrowheads="1"/>
              </p:cNvSpPr>
              <p:nvPr/>
            </p:nvSpPr>
            <p:spPr bwMode="auto">
              <a:xfrm>
                <a:off x="3336" y="26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9164" name="Oval 12"/>
            <p:cNvSpPr>
              <a:spLocks noChangeArrowheads="1"/>
            </p:cNvSpPr>
            <p:nvPr/>
          </p:nvSpPr>
          <p:spPr bwMode="auto">
            <a:xfrm>
              <a:off x="3072" y="283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5" name="Oval 13"/>
            <p:cNvSpPr>
              <a:spLocks noChangeArrowheads="1"/>
            </p:cNvSpPr>
            <p:nvPr/>
          </p:nvSpPr>
          <p:spPr bwMode="auto">
            <a:xfrm>
              <a:off x="3336" y="348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3733800" y="41148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49167" name="Oval 15"/>
          <p:cNvSpPr>
            <a:spLocks noChangeArrowheads="1"/>
          </p:cNvSpPr>
          <p:nvPr/>
        </p:nvSpPr>
        <p:spPr bwMode="auto">
          <a:xfrm>
            <a:off x="4876800" y="4876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Oval 16"/>
          <p:cNvSpPr>
            <a:spLocks noChangeArrowheads="1"/>
          </p:cNvSpPr>
          <p:nvPr/>
        </p:nvSpPr>
        <p:spPr bwMode="auto">
          <a:xfrm>
            <a:off x="4381500" y="40767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Oval 17"/>
          <p:cNvSpPr>
            <a:spLocks noChangeArrowheads="1"/>
          </p:cNvSpPr>
          <p:nvPr/>
        </p:nvSpPr>
        <p:spPr bwMode="auto">
          <a:xfrm>
            <a:off x="3581400" y="446405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Oval 18"/>
          <p:cNvSpPr>
            <a:spLocks noChangeArrowheads="1"/>
          </p:cNvSpPr>
          <p:nvPr/>
        </p:nvSpPr>
        <p:spPr bwMode="auto">
          <a:xfrm>
            <a:off x="4000500" y="54483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85800" y="4953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 anchorCtr="1">
            <a:spAutoFit/>
          </a:bodyPr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Carbon dioxide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Attaching the second oxygen leaves both oxygen 1 short and the carbon 2 short</a:t>
            </a: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4876800" y="4152900"/>
            <a:ext cx="1447800" cy="1593850"/>
            <a:chOff x="3072" y="2616"/>
            <a:chExt cx="912" cy="1004"/>
          </a:xfrm>
        </p:grpSpPr>
        <p:sp>
          <p:nvSpPr>
            <p:cNvPr id="51205" name="Rectangle 5"/>
            <p:cNvSpPr>
              <a:spLocks noChangeArrowheads="1"/>
            </p:cNvSpPr>
            <p:nvPr/>
          </p:nvSpPr>
          <p:spPr bwMode="auto">
            <a:xfrm>
              <a:off x="3168" y="2640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/>
                <a:t>O</a:t>
              </a:r>
            </a:p>
          </p:txBody>
        </p:sp>
        <p:grpSp>
          <p:nvGrpSpPr>
            <p:cNvPr id="51206" name="Group 6"/>
            <p:cNvGrpSpPr>
              <a:grpSpLocks/>
            </p:cNvGrpSpPr>
            <p:nvPr/>
          </p:nvGrpSpPr>
          <p:grpSpPr bwMode="auto">
            <a:xfrm>
              <a:off x="3888" y="2880"/>
              <a:ext cx="96" cy="336"/>
              <a:chOff x="3888" y="2880"/>
              <a:chExt cx="96" cy="336"/>
            </a:xfrm>
          </p:grpSpPr>
          <p:sp>
            <p:nvSpPr>
              <p:cNvPr id="51207" name="Oval 7"/>
              <p:cNvSpPr>
                <a:spLocks noChangeArrowheads="1"/>
              </p:cNvSpPr>
              <p:nvPr/>
            </p:nvSpPr>
            <p:spPr bwMode="auto">
              <a:xfrm>
                <a:off x="3888" y="28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08" name="Oval 8"/>
              <p:cNvSpPr>
                <a:spLocks noChangeArrowheads="1"/>
              </p:cNvSpPr>
              <p:nvPr/>
            </p:nvSpPr>
            <p:spPr bwMode="auto">
              <a:xfrm>
                <a:off x="3888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09" name="Group 9"/>
            <p:cNvGrpSpPr>
              <a:grpSpLocks/>
            </p:cNvGrpSpPr>
            <p:nvPr/>
          </p:nvGrpSpPr>
          <p:grpSpPr bwMode="auto">
            <a:xfrm>
              <a:off x="3336" y="2616"/>
              <a:ext cx="336" cy="96"/>
              <a:chOff x="3336" y="2616"/>
              <a:chExt cx="336" cy="96"/>
            </a:xfrm>
          </p:grpSpPr>
          <p:sp>
            <p:nvSpPr>
              <p:cNvPr id="51210" name="Oval 10"/>
              <p:cNvSpPr>
                <a:spLocks noChangeArrowheads="1"/>
              </p:cNvSpPr>
              <p:nvPr/>
            </p:nvSpPr>
            <p:spPr bwMode="auto">
              <a:xfrm>
                <a:off x="3576" y="26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1" name="Oval 11"/>
              <p:cNvSpPr>
                <a:spLocks noChangeArrowheads="1"/>
              </p:cNvSpPr>
              <p:nvPr/>
            </p:nvSpPr>
            <p:spPr bwMode="auto">
              <a:xfrm>
                <a:off x="3336" y="26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212" name="Oval 12"/>
            <p:cNvSpPr>
              <a:spLocks noChangeArrowheads="1"/>
            </p:cNvSpPr>
            <p:nvPr/>
          </p:nvSpPr>
          <p:spPr bwMode="auto">
            <a:xfrm>
              <a:off x="3072" y="283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3" name="Oval 13"/>
            <p:cNvSpPr>
              <a:spLocks noChangeArrowheads="1"/>
            </p:cNvSpPr>
            <p:nvPr/>
          </p:nvSpPr>
          <p:spPr bwMode="auto">
            <a:xfrm>
              <a:off x="3336" y="348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3733800" y="41148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51215" name="Oval 15"/>
          <p:cNvSpPr>
            <a:spLocks noChangeArrowheads="1"/>
          </p:cNvSpPr>
          <p:nvPr/>
        </p:nvSpPr>
        <p:spPr bwMode="auto">
          <a:xfrm>
            <a:off x="4876800" y="4876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Oval 16"/>
          <p:cNvSpPr>
            <a:spLocks noChangeArrowheads="1"/>
          </p:cNvSpPr>
          <p:nvPr/>
        </p:nvSpPr>
        <p:spPr bwMode="auto">
          <a:xfrm>
            <a:off x="4381500" y="40767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Oval 17"/>
          <p:cNvSpPr>
            <a:spLocks noChangeArrowheads="1"/>
          </p:cNvSpPr>
          <p:nvPr/>
        </p:nvSpPr>
        <p:spPr bwMode="auto">
          <a:xfrm>
            <a:off x="3581400" y="446405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18" name="Oval 18"/>
          <p:cNvSpPr>
            <a:spLocks noChangeArrowheads="1"/>
          </p:cNvSpPr>
          <p:nvPr/>
        </p:nvSpPr>
        <p:spPr bwMode="auto">
          <a:xfrm>
            <a:off x="4000500" y="54483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19" name="Group 19"/>
          <p:cNvGrpSpPr>
            <a:grpSpLocks/>
          </p:cNvGrpSpPr>
          <p:nvPr/>
        </p:nvGrpSpPr>
        <p:grpSpPr bwMode="auto">
          <a:xfrm>
            <a:off x="2362200" y="4000500"/>
            <a:ext cx="1371600" cy="1593850"/>
            <a:chOff x="1488" y="2520"/>
            <a:chExt cx="864" cy="1004"/>
          </a:xfrm>
        </p:grpSpPr>
        <p:sp>
          <p:nvSpPr>
            <p:cNvPr id="51220" name="Rectangle 20"/>
            <p:cNvSpPr>
              <a:spLocks noChangeArrowheads="1"/>
            </p:cNvSpPr>
            <p:nvPr/>
          </p:nvSpPr>
          <p:spPr bwMode="auto">
            <a:xfrm>
              <a:off x="1584" y="2544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/>
                <a:t>O</a:t>
              </a:r>
            </a:p>
          </p:txBody>
        </p:sp>
        <p:grpSp>
          <p:nvGrpSpPr>
            <p:cNvPr id="51221" name="Group 21"/>
            <p:cNvGrpSpPr>
              <a:grpSpLocks/>
            </p:cNvGrpSpPr>
            <p:nvPr/>
          </p:nvGrpSpPr>
          <p:grpSpPr bwMode="auto">
            <a:xfrm>
              <a:off x="1488" y="2832"/>
              <a:ext cx="96" cy="336"/>
              <a:chOff x="1488" y="2832"/>
              <a:chExt cx="96" cy="336"/>
            </a:xfrm>
          </p:grpSpPr>
          <p:sp>
            <p:nvSpPr>
              <p:cNvPr id="51222" name="Oval 22"/>
              <p:cNvSpPr>
                <a:spLocks noChangeArrowheads="1"/>
              </p:cNvSpPr>
              <p:nvPr/>
            </p:nvSpPr>
            <p:spPr bwMode="auto">
              <a:xfrm>
                <a:off x="1488" y="283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3" name="Oval 23"/>
              <p:cNvSpPr>
                <a:spLocks noChangeArrowheads="1"/>
              </p:cNvSpPr>
              <p:nvPr/>
            </p:nvSpPr>
            <p:spPr bwMode="auto">
              <a:xfrm>
                <a:off x="1488" y="307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24" name="Group 24"/>
            <p:cNvGrpSpPr>
              <a:grpSpLocks/>
            </p:cNvGrpSpPr>
            <p:nvPr/>
          </p:nvGrpSpPr>
          <p:grpSpPr bwMode="auto">
            <a:xfrm>
              <a:off x="1752" y="3384"/>
              <a:ext cx="336" cy="96"/>
              <a:chOff x="1752" y="3384"/>
              <a:chExt cx="336" cy="96"/>
            </a:xfrm>
          </p:grpSpPr>
          <p:sp>
            <p:nvSpPr>
              <p:cNvPr id="51225" name="Oval 25"/>
              <p:cNvSpPr>
                <a:spLocks noChangeArrowheads="1"/>
              </p:cNvSpPr>
              <p:nvPr/>
            </p:nvSpPr>
            <p:spPr bwMode="auto">
              <a:xfrm>
                <a:off x="1992" y="33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6" name="Oval 26"/>
              <p:cNvSpPr>
                <a:spLocks noChangeArrowheads="1"/>
              </p:cNvSpPr>
              <p:nvPr/>
            </p:nvSpPr>
            <p:spPr bwMode="auto">
              <a:xfrm>
                <a:off x="1752" y="33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227" name="Oval 27"/>
            <p:cNvSpPr>
              <a:spLocks noChangeArrowheads="1"/>
            </p:cNvSpPr>
            <p:nvPr/>
          </p:nvSpPr>
          <p:spPr bwMode="auto">
            <a:xfrm>
              <a:off x="2256" y="307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8" name="Oval 28"/>
            <p:cNvSpPr>
              <a:spLocks noChangeArrowheads="1"/>
            </p:cNvSpPr>
            <p:nvPr/>
          </p:nvSpPr>
          <p:spPr bwMode="auto">
            <a:xfrm>
              <a:off x="1800" y="252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The only solution is to share more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Requires two double bonds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Each atom gets to count all the atoms in the bond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endParaRPr lang="en-US" sz="32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endParaRPr lang="en-US" sz="3200"/>
          </a:p>
        </p:txBody>
      </p:sp>
      <p:grpSp>
        <p:nvGrpSpPr>
          <p:cNvPr id="53293" name="Group 45"/>
          <p:cNvGrpSpPr>
            <a:grpSpLocks/>
          </p:cNvGrpSpPr>
          <p:nvPr/>
        </p:nvGrpSpPr>
        <p:grpSpPr bwMode="auto">
          <a:xfrm>
            <a:off x="3208338" y="3313113"/>
            <a:ext cx="2273300" cy="2547937"/>
            <a:chOff x="2021" y="2087"/>
            <a:chExt cx="1432" cy="1605"/>
          </a:xfrm>
        </p:grpSpPr>
        <p:sp>
          <p:nvSpPr>
            <p:cNvPr id="53291" name="Rectangle 43"/>
            <p:cNvSpPr>
              <a:spLocks noChangeArrowheads="1"/>
            </p:cNvSpPr>
            <p:nvPr/>
          </p:nvSpPr>
          <p:spPr bwMode="auto">
            <a:xfrm>
              <a:off x="2021" y="2108"/>
              <a:ext cx="1432" cy="1584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2" name="Rectangle 44"/>
            <p:cNvSpPr>
              <a:spLocks noChangeArrowheads="1"/>
            </p:cNvSpPr>
            <p:nvPr/>
          </p:nvSpPr>
          <p:spPr bwMode="auto">
            <a:xfrm>
              <a:off x="2155" y="2087"/>
              <a:ext cx="116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/>
                <a:t>8 valence electrons</a:t>
              </a:r>
            </a:p>
          </p:txBody>
        </p:sp>
      </p:grpSp>
      <p:grpSp>
        <p:nvGrpSpPr>
          <p:cNvPr id="53294" name="Group 46"/>
          <p:cNvGrpSpPr>
            <a:grpSpLocks/>
          </p:cNvGrpSpPr>
          <p:nvPr/>
        </p:nvGrpSpPr>
        <p:grpSpPr bwMode="auto">
          <a:xfrm>
            <a:off x="4713288" y="3316288"/>
            <a:ext cx="2359025" cy="2547937"/>
            <a:chOff x="2969" y="2089"/>
            <a:chExt cx="1536" cy="1605"/>
          </a:xfrm>
        </p:grpSpPr>
        <p:sp>
          <p:nvSpPr>
            <p:cNvPr id="53288" name="Rectangle 40"/>
            <p:cNvSpPr>
              <a:spLocks noChangeArrowheads="1"/>
            </p:cNvSpPr>
            <p:nvPr/>
          </p:nvSpPr>
          <p:spPr bwMode="auto">
            <a:xfrm>
              <a:off x="2969" y="2110"/>
              <a:ext cx="1536" cy="1584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9" name="Rectangle 41"/>
            <p:cNvSpPr>
              <a:spLocks noChangeArrowheads="1"/>
            </p:cNvSpPr>
            <p:nvPr/>
          </p:nvSpPr>
          <p:spPr bwMode="auto">
            <a:xfrm>
              <a:off x="3113" y="2089"/>
              <a:ext cx="124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/>
                <a:t>8 valence electrons</a:t>
              </a:r>
            </a:p>
          </p:txBody>
        </p:sp>
      </p:grpSp>
      <p:grpSp>
        <p:nvGrpSpPr>
          <p:cNvPr id="53296" name="Group 48"/>
          <p:cNvGrpSpPr>
            <a:grpSpLocks/>
          </p:cNvGrpSpPr>
          <p:nvPr/>
        </p:nvGrpSpPr>
        <p:grpSpPr bwMode="auto">
          <a:xfrm>
            <a:off x="1735138" y="3473450"/>
            <a:ext cx="2119312" cy="2393950"/>
            <a:chOff x="1036" y="2188"/>
            <a:chExt cx="1392" cy="1508"/>
          </a:xfrm>
        </p:grpSpPr>
        <p:sp>
          <p:nvSpPr>
            <p:cNvPr id="53285" name="Rectangle 37"/>
            <p:cNvSpPr>
              <a:spLocks noChangeArrowheads="1"/>
            </p:cNvSpPr>
            <p:nvPr/>
          </p:nvSpPr>
          <p:spPr bwMode="auto">
            <a:xfrm>
              <a:off x="1059" y="2188"/>
              <a:ext cx="1369" cy="1508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6" name="Rectangle 38"/>
            <p:cNvSpPr>
              <a:spLocks noChangeArrowheads="1"/>
            </p:cNvSpPr>
            <p:nvPr/>
          </p:nvSpPr>
          <p:spPr bwMode="auto">
            <a:xfrm>
              <a:off x="1036" y="2189"/>
              <a:ext cx="124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/>
                <a:t>8 valence electrons</a:t>
              </a:r>
            </a:p>
          </p:txBody>
        </p:sp>
      </p:grp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685800" y="4953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 anchorCtr="1">
            <a:spAutoFit/>
          </a:bodyPr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Carbon dioxide</a:t>
            </a:r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4876800" y="4152900"/>
            <a:ext cx="1447800" cy="1593850"/>
            <a:chOff x="3072" y="2616"/>
            <a:chExt cx="912" cy="1004"/>
          </a:xfrm>
        </p:grpSpPr>
        <p:sp>
          <p:nvSpPr>
            <p:cNvPr id="53253" name="Rectangle 5"/>
            <p:cNvSpPr>
              <a:spLocks noChangeArrowheads="1"/>
            </p:cNvSpPr>
            <p:nvPr/>
          </p:nvSpPr>
          <p:spPr bwMode="auto">
            <a:xfrm>
              <a:off x="3168" y="2640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/>
                <a:t>O</a:t>
              </a:r>
            </a:p>
          </p:txBody>
        </p:sp>
        <p:grpSp>
          <p:nvGrpSpPr>
            <p:cNvPr id="53254" name="Group 6"/>
            <p:cNvGrpSpPr>
              <a:grpSpLocks/>
            </p:cNvGrpSpPr>
            <p:nvPr/>
          </p:nvGrpSpPr>
          <p:grpSpPr bwMode="auto">
            <a:xfrm>
              <a:off x="3888" y="2880"/>
              <a:ext cx="96" cy="336"/>
              <a:chOff x="3888" y="2880"/>
              <a:chExt cx="96" cy="336"/>
            </a:xfrm>
          </p:grpSpPr>
          <p:sp>
            <p:nvSpPr>
              <p:cNvPr id="53255" name="Oval 7"/>
              <p:cNvSpPr>
                <a:spLocks noChangeArrowheads="1"/>
              </p:cNvSpPr>
              <p:nvPr/>
            </p:nvSpPr>
            <p:spPr bwMode="auto">
              <a:xfrm>
                <a:off x="3888" y="28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56" name="Oval 8"/>
              <p:cNvSpPr>
                <a:spLocks noChangeArrowheads="1"/>
              </p:cNvSpPr>
              <p:nvPr/>
            </p:nvSpPr>
            <p:spPr bwMode="auto">
              <a:xfrm>
                <a:off x="3888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257" name="Group 9"/>
            <p:cNvGrpSpPr>
              <a:grpSpLocks/>
            </p:cNvGrpSpPr>
            <p:nvPr/>
          </p:nvGrpSpPr>
          <p:grpSpPr bwMode="auto">
            <a:xfrm>
              <a:off x="3336" y="2616"/>
              <a:ext cx="336" cy="96"/>
              <a:chOff x="3336" y="2616"/>
              <a:chExt cx="336" cy="96"/>
            </a:xfrm>
          </p:grpSpPr>
          <p:sp>
            <p:nvSpPr>
              <p:cNvPr id="53258" name="Oval 10"/>
              <p:cNvSpPr>
                <a:spLocks noChangeArrowheads="1"/>
              </p:cNvSpPr>
              <p:nvPr/>
            </p:nvSpPr>
            <p:spPr bwMode="auto">
              <a:xfrm>
                <a:off x="3576" y="26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59" name="Oval 11"/>
              <p:cNvSpPr>
                <a:spLocks noChangeArrowheads="1"/>
              </p:cNvSpPr>
              <p:nvPr/>
            </p:nvSpPr>
            <p:spPr bwMode="auto">
              <a:xfrm>
                <a:off x="3336" y="26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260" name="Oval 12"/>
            <p:cNvSpPr>
              <a:spLocks noChangeArrowheads="1"/>
            </p:cNvSpPr>
            <p:nvPr/>
          </p:nvSpPr>
          <p:spPr bwMode="auto">
            <a:xfrm>
              <a:off x="3072" y="283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1" name="Oval 13"/>
            <p:cNvSpPr>
              <a:spLocks noChangeArrowheads="1"/>
            </p:cNvSpPr>
            <p:nvPr/>
          </p:nvSpPr>
          <p:spPr bwMode="auto">
            <a:xfrm>
              <a:off x="3336" y="348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3733800" y="41148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53263" name="Oval 15"/>
          <p:cNvSpPr>
            <a:spLocks noChangeArrowheads="1"/>
          </p:cNvSpPr>
          <p:nvPr/>
        </p:nvSpPr>
        <p:spPr bwMode="auto">
          <a:xfrm>
            <a:off x="4876800" y="4876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Oval 17"/>
          <p:cNvSpPr>
            <a:spLocks noChangeArrowheads="1"/>
          </p:cNvSpPr>
          <p:nvPr/>
        </p:nvSpPr>
        <p:spPr bwMode="auto">
          <a:xfrm>
            <a:off x="3581400" y="45085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2209800" y="41148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O</a:t>
            </a:r>
          </a:p>
        </p:txBody>
      </p:sp>
      <p:grpSp>
        <p:nvGrpSpPr>
          <p:cNvPr id="53269" name="Group 21"/>
          <p:cNvGrpSpPr>
            <a:grpSpLocks/>
          </p:cNvGrpSpPr>
          <p:nvPr/>
        </p:nvGrpSpPr>
        <p:grpSpPr bwMode="auto">
          <a:xfrm>
            <a:off x="2057400" y="4572000"/>
            <a:ext cx="152400" cy="533400"/>
            <a:chOff x="1296" y="2880"/>
            <a:chExt cx="96" cy="336"/>
          </a:xfrm>
        </p:grpSpPr>
        <p:sp>
          <p:nvSpPr>
            <p:cNvPr id="53270" name="Oval 22"/>
            <p:cNvSpPr>
              <a:spLocks noChangeArrowheads="1"/>
            </p:cNvSpPr>
            <p:nvPr/>
          </p:nvSpPr>
          <p:spPr bwMode="auto">
            <a:xfrm>
              <a:off x="1296" y="288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1" name="Oval 23"/>
            <p:cNvSpPr>
              <a:spLocks noChangeArrowheads="1"/>
            </p:cNvSpPr>
            <p:nvPr/>
          </p:nvSpPr>
          <p:spPr bwMode="auto">
            <a:xfrm>
              <a:off x="1296" y="312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272" name="Group 24"/>
          <p:cNvGrpSpPr>
            <a:grpSpLocks/>
          </p:cNvGrpSpPr>
          <p:nvPr/>
        </p:nvGrpSpPr>
        <p:grpSpPr bwMode="auto">
          <a:xfrm>
            <a:off x="2476500" y="5448300"/>
            <a:ext cx="533400" cy="152400"/>
            <a:chOff x="1560" y="3432"/>
            <a:chExt cx="336" cy="96"/>
          </a:xfrm>
        </p:grpSpPr>
        <p:sp>
          <p:nvSpPr>
            <p:cNvPr id="53273" name="Oval 25"/>
            <p:cNvSpPr>
              <a:spLocks noChangeArrowheads="1"/>
            </p:cNvSpPr>
            <p:nvPr/>
          </p:nvSpPr>
          <p:spPr bwMode="auto">
            <a:xfrm>
              <a:off x="1800" y="343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4" name="Oval 26"/>
            <p:cNvSpPr>
              <a:spLocks noChangeArrowheads="1"/>
            </p:cNvSpPr>
            <p:nvPr/>
          </p:nvSpPr>
          <p:spPr bwMode="auto">
            <a:xfrm>
              <a:off x="1560" y="343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75" name="Oval 27"/>
          <p:cNvSpPr>
            <a:spLocks noChangeArrowheads="1"/>
          </p:cNvSpPr>
          <p:nvPr/>
        </p:nvSpPr>
        <p:spPr bwMode="auto">
          <a:xfrm>
            <a:off x="3276600" y="49530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7" name="Arc 29"/>
          <p:cNvSpPr>
            <a:spLocks/>
          </p:cNvSpPr>
          <p:nvPr/>
        </p:nvSpPr>
        <p:spPr bwMode="auto">
          <a:xfrm>
            <a:off x="2635250" y="3125788"/>
            <a:ext cx="785813" cy="1363662"/>
          </a:xfrm>
          <a:custGeom>
            <a:avLst/>
            <a:gdLst>
              <a:gd name="G0" fmla="+- 21389 0 0"/>
              <a:gd name="G1" fmla="+- 21600 0 0"/>
              <a:gd name="G2" fmla="+- 21600 0 0"/>
              <a:gd name="T0" fmla="*/ 0 w 42989"/>
              <a:gd name="T1" fmla="*/ 18585 h 28259"/>
              <a:gd name="T2" fmla="*/ 41937 w 42989"/>
              <a:gd name="T3" fmla="*/ 28259 h 28259"/>
              <a:gd name="T4" fmla="*/ 21389 w 42989"/>
              <a:gd name="T5" fmla="*/ 21600 h 28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89" h="28259" fill="none" extrusionOk="0">
                <a:moveTo>
                  <a:pt x="0" y="18585"/>
                </a:moveTo>
                <a:cubicBezTo>
                  <a:pt x="1502" y="7925"/>
                  <a:pt x="10624" y="-1"/>
                  <a:pt x="21389" y="0"/>
                </a:cubicBezTo>
                <a:cubicBezTo>
                  <a:pt x="33318" y="0"/>
                  <a:pt x="42989" y="9670"/>
                  <a:pt x="42989" y="21600"/>
                </a:cubicBezTo>
                <a:cubicBezTo>
                  <a:pt x="42989" y="23861"/>
                  <a:pt x="42633" y="26108"/>
                  <a:pt x="41936" y="28258"/>
                </a:cubicBezTo>
              </a:path>
              <a:path w="42989" h="28259" stroke="0" extrusionOk="0">
                <a:moveTo>
                  <a:pt x="0" y="18585"/>
                </a:moveTo>
                <a:cubicBezTo>
                  <a:pt x="1502" y="7925"/>
                  <a:pt x="10624" y="-1"/>
                  <a:pt x="21389" y="0"/>
                </a:cubicBezTo>
                <a:cubicBezTo>
                  <a:pt x="33318" y="0"/>
                  <a:pt x="42989" y="9670"/>
                  <a:pt x="42989" y="21600"/>
                </a:cubicBezTo>
                <a:cubicBezTo>
                  <a:pt x="42989" y="23861"/>
                  <a:pt x="42633" y="26108"/>
                  <a:pt x="41936" y="28258"/>
                </a:cubicBezTo>
                <a:lnTo>
                  <a:pt x="21389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78" name="Arc 30"/>
          <p:cNvSpPr>
            <a:spLocks/>
          </p:cNvSpPr>
          <p:nvPr/>
        </p:nvSpPr>
        <p:spPr bwMode="auto">
          <a:xfrm>
            <a:off x="3621088" y="5207000"/>
            <a:ext cx="458787" cy="1395413"/>
          </a:xfrm>
          <a:custGeom>
            <a:avLst/>
            <a:gdLst>
              <a:gd name="G0" fmla="+- 21600 0 0"/>
              <a:gd name="G1" fmla="+- 6657 0 0"/>
              <a:gd name="G2" fmla="+- 21600 0 0"/>
              <a:gd name="T0" fmla="*/ 42991 w 42991"/>
              <a:gd name="T1" fmla="*/ 9657 h 28257"/>
              <a:gd name="T2" fmla="*/ 1052 w 42991"/>
              <a:gd name="T3" fmla="*/ 0 h 28257"/>
              <a:gd name="T4" fmla="*/ 21600 w 42991"/>
              <a:gd name="T5" fmla="*/ 6657 h 28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91" h="28257" fill="none" extrusionOk="0">
                <a:moveTo>
                  <a:pt x="42990" y="9656"/>
                </a:moveTo>
                <a:cubicBezTo>
                  <a:pt x="41494" y="20322"/>
                  <a:pt x="32370" y="28256"/>
                  <a:pt x="21600" y="28257"/>
                </a:cubicBezTo>
                <a:cubicBezTo>
                  <a:pt x="9670" y="28257"/>
                  <a:pt x="0" y="18586"/>
                  <a:pt x="0" y="6657"/>
                </a:cubicBezTo>
                <a:cubicBezTo>
                  <a:pt x="-1" y="4396"/>
                  <a:pt x="354" y="2150"/>
                  <a:pt x="1051" y="-1"/>
                </a:cubicBezTo>
              </a:path>
              <a:path w="42991" h="28257" stroke="0" extrusionOk="0">
                <a:moveTo>
                  <a:pt x="42990" y="9656"/>
                </a:moveTo>
                <a:cubicBezTo>
                  <a:pt x="41494" y="20322"/>
                  <a:pt x="32370" y="28256"/>
                  <a:pt x="21600" y="28257"/>
                </a:cubicBezTo>
                <a:cubicBezTo>
                  <a:pt x="9670" y="28257"/>
                  <a:pt x="0" y="18586"/>
                  <a:pt x="0" y="6657"/>
                </a:cubicBezTo>
                <a:cubicBezTo>
                  <a:pt x="-1" y="4396"/>
                  <a:pt x="354" y="2150"/>
                  <a:pt x="1051" y="-1"/>
                </a:cubicBezTo>
                <a:lnTo>
                  <a:pt x="21600" y="6657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76" name="Oval 28"/>
          <p:cNvSpPr>
            <a:spLocks noChangeArrowheads="1"/>
          </p:cNvSpPr>
          <p:nvPr/>
        </p:nvSpPr>
        <p:spPr bwMode="auto">
          <a:xfrm>
            <a:off x="2552700" y="40957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Oval 18"/>
          <p:cNvSpPr>
            <a:spLocks noChangeArrowheads="1"/>
          </p:cNvSpPr>
          <p:nvPr/>
        </p:nvSpPr>
        <p:spPr bwMode="auto">
          <a:xfrm>
            <a:off x="4000500" y="54483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9" name="Arc 31"/>
          <p:cNvSpPr>
            <a:spLocks/>
          </p:cNvSpPr>
          <p:nvPr/>
        </p:nvSpPr>
        <p:spPr bwMode="auto">
          <a:xfrm>
            <a:off x="4449763" y="3090863"/>
            <a:ext cx="525462" cy="1398587"/>
          </a:xfrm>
          <a:custGeom>
            <a:avLst/>
            <a:gdLst>
              <a:gd name="G0" fmla="+- 21390 0 0"/>
              <a:gd name="G1" fmla="+- 21600 0 0"/>
              <a:gd name="G2" fmla="+- 21600 0 0"/>
              <a:gd name="T0" fmla="*/ 0 w 42990"/>
              <a:gd name="T1" fmla="*/ 18599 h 28307"/>
              <a:gd name="T2" fmla="*/ 41922 w 42990"/>
              <a:gd name="T3" fmla="*/ 28307 h 28307"/>
              <a:gd name="T4" fmla="*/ 21390 w 42990"/>
              <a:gd name="T5" fmla="*/ 21600 h 28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90" h="28307" fill="none" extrusionOk="0">
                <a:moveTo>
                  <a:pt x="-1" y="18598"/>
                </a:moveTo>
                <a:cubicBezTo>
                  <a:pt x="1495" y="7933"/>
                  <a:pt x="10620" y="-1"/>
                  <a:pt x="21390" y="0"/>
                </a:cubicBezTo>
                <a:cubicBezTo>
                  <a:pt x="33319" y="0"/>
                  <a:pt x="42990" y="9670"/>
                  <a:pt x="42990" y="21600"/>
                </a:cubicBezTo>
                <a:cubicBezTo>
                  <a:pt x="42990" y="23878"/>
                  <a:pt x="42629" y="26141"/>
                  <a:pt x="41922" y="28307"/>
                </a:cubicBezTo>
              </a:path>
              <a:path w="42990" h="28307" stroke="0" extrusionOk="0">
                <a:moveTo>
                  <a:pt x="-1" y="18598"/>
                </a:moveTo>
                <a:cubicBezTo>
                  <a:pt x="1495" y="7933"/>
                  <a:pt x="10620" y="-1"/>
                  <a:pt x="21390" y="0"/>
                </a:cubicBezTo>
                <a:cubicBezTo>
                  <a:pt x="33319" y="0"/>
                  <a:pt x="42990" y="9670"/>
                  <a:pt x="42990" y="21600"/>
                </a:cubicBezTo>
                <a:cubicBezTo>
                  <a:pt x="42990" y="23878"/>
                  <a:pt x="42629" y="26141"/>
                  <a:pt x="41922" y="28307"/>
                </a:cubicBezTo>
                <a:lnTo>
                  <a:pt x="2139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80" name="Arc 32"/>
          <p:cNvSpPr>
            <a:spLocks/>
          </p:cNvSpPr>
          <p:nvPr/>
        </p:nvSpPr>
        <p:spPr bwMode="auto">
          <a:xfrm>
            <a:off x="5299075" y="5218113"/>
            <a:ext cx="492125" cy="1395412"/>
          </a:xfrm>
          <a:custGeom>
            <a:avLst/>
            <a:gdLst>
              <a:gd name="G0" fmla="+- 21600 0 0"/>
              <a:gd name="G1" fmla="+- 6660 0 0"/>
              <a:gd name="G2" fmla="+- 21600 0 0"/>
              <a:gd name="T0" fmla="*/ 42990 w 42990"/>
              <a:gd name="T1" fmla="*/ 9665 h 28260"/>
              <a:gd name="T2" fmla="*/ 1052 w 42990"/>
              <a:gd name="T3" fmla="*/ 0 h 28260"/>
              <a:gd name="T4" fmla="*/ 21600 w 42990"/>
              <a:gd name="T5" fmla="*/ 6660 h 28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990" h="28260" fill="none" extrusionOk="0">
                <a:moveTo>
                  <a:pt x="42989" y="9664"/>
                </a:moveTo>
                <a:cubicBezTo>
                  <a:pt x="41491" y="20328"/>
                  <a:pt x="32368" y="28259"/>
                  <a:pt x="21600" y="28260"/>
                </a:cubicBezTo>
                <a:cubicBezTo>
                  <a:pt x="9670" y="28260"/>
                  <a:pt x="0" y="18589"/>
                  <a:pt x="0" y="6660"/>
                </a:cubicBezTo>
                <a:cubicBezTo>
                  <a:pt x="-1" y="4398"/>
                  <a:pt x="355" y="2151"/>
                  <a:pt x="1052" y="0"/>
                </a:cubicBezTo>
              </a:path>
              <a:path w="42990" h="28260" stroke="0" extrusionOk="0">
                <a:moveTo>
                  <a:pt x="42989" y="9664"/>
                </a:moveTo>
                <a:cubicBezTo>
                  <a:pt x="41491" y="20328"/>
                  <a:pt x="32368" y="28259"/>
                  <a:pt x="21600" y="28260"/>
                </a:cubicBezTo>
                <a:cubicBezTo>
                  <a:pt x="9670" y="28260"/>
                  <a:pt x="0" y="18589"/>
                  <a:pt x="0" y="6660"/>
                </a:cubicBezTo>
                <a:cubicBezTo>
                  <a:pt x="-1" y="4398"/>
                  <a:pt x="355" y="2151"/>
                  <a:pt x="1052" y="0"/>
                </a:cubicBezTo>
                <a:lnTo>
                  <a:pt x="21600" y="666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264" name="Oval 16"/>
          <p:cNvSpPr>
            <a:spLocks noChangeArrowheads="1"/>
          </p:cNvSpPr>
          <p:nvPr/>
        </p:nvSpPr>
        <p:spPr bwMode="auto">
          <a:xfrm>
            <a:off x="4381500" y="40767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81" name="Oval 33"/>
          <p:cNvSpPr>
            <a:spLocks noChangeArrowheads="1"/>
          </p:cNvSpPr>
          <p:nvPr/>
        </p:nvSpPr>
        <p:spPr bwMode="auto">
          <a:xfrm>
            <a:off x="5721350" y="55260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82" name="Oval 34"/>
          <p:cNvSpPr>
            <a:spLocks noChangeArrowheads="1"/>
          </p:cNvSpPr>
          <p:nvPr/>
        </p:nvSpPr>
        <p:spPr bwMode="auto">
          <a:xfrm>
            <a:off x="5602288" y="5449888"/>
            <a:ext cx="327025" cy="2603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532 C 0.00035 -0.01134 0.00087 -0.02799 0.00243 -0.04419 C 0.00417 -0.06061 0.00712 -0.07865 0.01042 -0.09276 C 0.01372 -0.10687 0.01788 -0.11983 0.02222 -0.12931 C 0.02674 -0.13857 0.03212 -0.14574 0.03733 -0.14851 C 0.04253 -0.15129 0.04774 -0.15013 0.05278 -0.14666 C 0.05764 -0.14296 0.06233 -0.13833 0.06684 -0.12654 C 0.07153 -0.11497 0.07743 -0.09369 0.08073 -0.07634 C 0.08403 -0.05876 0.08576 -0.04164 0.08663 -0.02267 C 0.08767 -0.00347 0.08698 0.02475 0.08681 0.03863 C 0.08663 0.05274 0.08594 0.05736 0.08524 0.06199 " pathEditMode="relative" rAng="0" ptsTypes="aaaaaaaaaaA">
                                      <p:cBhvr>
                                        <p:cTn id="10" dur="2000" fill="hold"/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0.00052 0.01018 0.00105 0.02037 0.00035 0.0368 C -0.00034 0.05324 -0.00208 0.07963 -0.00468 0.09791 C -0.00729 0.1162 -0.01163 0.13634 -0.0151 0.14629 C -0.01857 0.15625 -0.02205 0.15833 -0.02552 0.1574 C -0.02899 0.15648 -0.03281 0.15185 -0.03611 0.14074 C -0.03941 0.12963 -0.04305 0.11111 -0.04531 0.09004 C -0.04757 0.06898 -0.0493 0.03425 -0.05 0.01365 C -0.05069 -0.00695 -0.0493 -0.01991 -0.04913 -0.03403 C -0.04895 -0.04815 -0.04878 -0.05973 -0.04843 -0.07107 " pathEditMode="relative" ptsTypes="aaaaaaaaaA">
                                      <p:cBhvr>
                                        <p:cTn id="21" dur="2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04045 7.40741E-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46 C -0.00052 -0.01274 -0.00069 -0.0257 -0.00017 -0.03912 C 0.00035 -0.05255 0.00156 -0.06737 0.00295 -0.07987 C 0.00434 -0.09237 0.00642 -0.1044 0.00868 -0.11482 C 0.01094 -0.12524 0.01354 -0.13542 0.01615 -0.1419 C 0.01875 -0.14838 0.02188 -0.15162 0.02396 -0.15371 C 0.02604 -0.15579 0.02691 -0.15487 0.02865 -0.1544 C 0.03038 -0.15394 0.03177 -0.15579 0.03438 -0.15139 C 0.03698 -0.147 0.04115 -0.14051 0.04427 -0.12848 C 0.0474 -0.11644 0.05087 -0.09885 0.05295 -0.07917 C 0.05503 -0.0595 0.05608 -0.02917 0.0566 -0.01065 C 0.05712 0.00787 0.05625 0.0199 0.05608 0.03194 C 0.0559 0.04398 0.05538 0.05254 0.05503 0.06111 " pathEditMode="relative" ptsTypes="aaaaaaaaaaaaA">
                                      <p:cBhvr>
                                        <p:cTn id="48" dur="2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C -0.00034 0.01528 -0.00052 0.03055 -0.00208 0.04815 C -0.00347 0.06574 -0.00573 0.09097 -0.00902 0.10625 C -0.01232 0.12153 -0.01753 0.13426 -0.02152 0.13958 C -0.02569 0.14491 -0.02934 0.14583 -0.0335 0.13889 C -0.0375 0.13194 -0.0427 0.11643 -0.046 0.09815 C -0.04913 0.07986 -0.05173 0.05116 -0.05295 0.0294 C -0.05416 0.00764 -0.05399 -0.01134 -0.05399 -0.03195 C -0.05399 -0.05255 -0.05347 -0.07338 -0.05295 -0.09421 " pathEditMode="relative" rAng="0" ptsTypes="aaaaaaaaA">
                                      <p:cBhvr>
                                        <p:cTn id="65" dur="2000" fill="hold"/>
                                        <p:tgtEl>
                                          <p:spTgt spid="53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53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5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53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53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53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532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77" grpId="0" animBg="1"/>
      <p:bldP spid="53277" grpId="1" animBg="1"/>
      <p:bldP spid="53277" grpId="2" animBg="1"/>
      <p:bldP spid="53278" grpId="0" animBg="1"/>
      <p:bldP spid="53278" grpId="1" animBg="1"/>
      <p:bldP spid="53278" grpId="2" animBg="1"/>
      <p:bldP spid="53276" grpId="0" animBg="1"/>
      <p:bldP spid="53266" grpId="0" animBg="1"/>
      <p:bldP spid="53279" grpId="0" animBg="1"/>
      <p:bldP spid="53279" grpId="1" animBg="1"/>
      <p:bldP spid="53279" grpId="2" animBg="1"/>
      <p:bldP spid="53280" grpId="0" animBg="1"/>
      <p:bldP spid="53280" grpId="1" animBg="1"/>
      <p:bldP spid="53280" grpId="2" animBg="1"/>
      <p:bldP spid="53264" grpId="0" animBg="1"/>
      <p:bldP spid="53281" grpId="0" animBg="1"/>
      <p:bldP spid="53281" grpId="1" animBg="1"/>
      <p:bldP spid="532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How to draw them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Add up all the valence electrons.</a:t>
            </a:r>
          </a:p>
          <a:p>
            <a:r>
              <a:rPr lang="en-US"/>
              <a:t>Count up the total number of electrons to make all atoms happy.</a:t>
            </a:r>
          </a:p>
          <a:p>
            <a:r>
              <a:rPr lang="en-US"/>
              <a:t>Subtract.</a:t>
            </a:r>
          </a:p>
          <a:p>
            <a:r>
              <a:rPr lang="en-US"/>
              <a:t>Divide by 2</a:t>
            </a:r>
          </a:p>
          <a:p>
            <a:r>
              <a:rPr lang="en-US"/>
              <a:t>Tells you how many bonds - draw them.</a:t>
            </a:r>
          </a:p>
          <a:p>
            <a:r>
              <a:rPr lang="en-US"/>
              <a:t>Fill in the rest of the valence electrons to fill atoms up.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Examples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8138" y="1600200"/>
            <a:ext cx="5808662" cy="4525963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NH</a:t>
            </a:r>
            <a:r>
              <a:rPr lang="en-US" sz="4000" baseline="-25000"/>
              <a:t>3</a:t>
            </a:r>
            <a:r>
              <a:rPr lang="en-US"/>
              <a:t> </a:t>
            </a:r>
          </a:p>
          <a:p>
            <a:r>
              <a:rPr lang="en-US"/>
              <a:t>N - has 5 valence electrons wants 8</a:t>
            </a:r>
          </a:p>
          <a:p>
            <a:r>
              <a:rPr lang="en-US"/>
              <a:t>H - has 1 valence electrons wants 2</a:t>
            </a:r>
          </a:p>
          <a:p>
            <a:r>
              <a:rPr lang="en-US"/>
              <a:t>NH</a:t>
            </a:r>
            <a:r>
              <a:rPr lang="en-US" sz="4000" baseline="-25000"/>
              <a:t>3 </a:t>
            </a:r>
            <a:r>
              <a:rPr lang="en-US"/>
              <a:t>has 5+3(1) = 8</a:t>
            </a:r>
          </a:p>
          <a:p>
            <a:r>
              <a:rPr lang="en-US"/>
              <a:t>NH</a:t>
            </a:r>
            <a:r>
              <a:rPr lang="en-US" sz="4000" baseline="-25000"/>
              <a:t>3 </a:t>
            </a:r>
            <a:r>
              <a:rPr lang="en-US"/>
              <a:t>wants 8+3(2) = 14</a:t>
            </a:r>
          </a:p>
          <a:p>
            <a:r>
              <a:rPr lang="en-US"/>
              <a:t>(14-8)/2= 3 bonds</a:t>
            </a:r>
          </a:p>
          <a:p>
            <a:r>
              <a:rPr lang="en-US"/>
              <a:t>4 atoms with 3 bonds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219200" y="16002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N</a:t>
            </a:r>
          </a:p>
        </p:txBody>
      </p:sp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2209800" y="2057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782" name="Group 6"/>
          <p:cNvGrpSpPr>
            <a:grpSpLocks/>
          </p:cNvGrpSpPr>
          <p:nvPr/>
        </p:nvGrpSpPr>
        <p:grpSpPr bwMode="auto">
          <a:xfrm>
            <a:off x="1409700" y="3086100"/>
            <a:ext cx="533400" cy="152400"/>
            <a:chOff x="888" y="1944"/>
            <a:chExt cx="336" cy="96"/>
          </a:xfrm>
        </p:grpSpPr>
        <p:sp>
          <p:nvSpPr>
            <p:cNvPr id="75783" name="Oval 7"/>
            <p:cNvSpPr>
              <a:spLocks noChangeArrowheads="1"/>
            </p:cNvSpPr>
            <p:nvPr/>
          </p:nvSpPr>
          <p:spPr bwMode="auto">
            <a:xfrm>
              <a:off x="1128" y="194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4" name="Oval 8"/>
            <p:cNvSpPr>
              <a:spLocks noChangeArrowheads="1"/>
            </p:cNvSpPr>
            <p:nvPr/>
          </p:nvSpPr>
          <p:spPr bwMode="auto">
            <a:xfrm>
              <a:off x="888" y="194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85" name="Oval 9"/>
          <p:cNvSpPr>
            <a:spLocks noChangeArrowheads="1"/>
          </p:cNvSpPr>
          <p:nvPr/>
        </p:nvSpPr>
        <p:spPr bwMode="auto">
          <a:xfrm>
            <a:off x="914400" y="24193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Oval 10"/>
          <p:cNvSpPr>
            <a:spLocks noChangeArrowheads="1"/>
          </p:cNvSpPr>
          <p:nvPr/>
        </p:nvSpPr>
        <p:spPr bwMode="auto">
          <a:xfrm>
            <a:off x="1485900" y="14287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1143000" y="38100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H</a:t>
            </a:r>
          </a:p>
        </p:txBody>
      </p:sp>
      <p:sp>
        <p:nvSpPr>
          <p:cNvPr id="75788" name="Oval 12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714375" y="4800600"/>
            <a:ext cx="3090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1"/>
                </a:solidFill>
                <a:hlinkClick r:id="rId4" action="ppaction://hlinkfile" tooltip="Molecular Architecture"/>
              </a:rPr>
              <a:t>Episode 9 </a:t>
            </a:r>
            <a:r>
              <a:rPr lang="en-US" sz="1400"/>
              <a:t>– </a:t>
            </a:r>
            <a:r>
              <a:rPr lang="en-US" sz="1400" b="1"/>
              <a:t>Molecular Architecture</a:t>
            </a:r>
          </a:p>
        </p:txBody>
      </p:sp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717550" y="2724150"/>
            <a:ext cx="2559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1"/>
                </a:solidFill>
                <a:hlinkClick r:id="rId5" action="ppaction://hlinkfile" tooltip="Chemical Bonds"/>
              </a:rPr>
              <a:t>Episode 8 </a:t>
            </a:r>
            <a:r>
              <a:rPr lang="en-US" sz="1400"/>
              <a:t>– </a:t>
            </a:r>
            <a:r>
              <a:rPr lang="en-US" sz="1400" b="1"/>
              <a:t>Chemical Bonds</a:t>
            </a:r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1458913" y="2282825"/>
            <a:ext cx="11509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800"/>
              <a:t>VIDEO ON DEMAND</a:t>
            </a: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679450" y="3108325"/>
            <a:ext cx="7421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rgbClr val="000000"/>
                </a:solidFill>
                <a:cs typeface="Arial" charset="0"/>
              </a:rPr>
              <a:t>Elements bond to form compounds by giving, taking, or sharing electrons.  The differences between ionic and covalent bonds are </a:t>
            </a:r>
          </a:p>
          <a:p>
            <a:pPr eaLnBrk="1" hangingPunct="1"/>
            <a:r>
              <a:rPr lang="en-US" sz="1000">
                <a:solidFill>
                  <a:srgbClr val="000000"/>
                </a:solidFill>
                <a:cs typeface="Arial" charset="0"/>
              </a:rPr>
              <a:t>explained by the use of scientific models and examples from nature.</a:t>
            </a:r>
            <a:r>
              <a:rPr lang="en-US" sz="1000"/>
              <a:t> 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World of Chemistry</a:t>
            </a:r>
            <a:br>
              <a:rPr lang="en-US"/>
            </a:br>
            <a:r>
              <a:rPr lang="en-US" sz="2400"/>
              <a:t>The Annenberg Film Series</a:t>
            </a:r>
            <a:endParaRPr lang="en-US"/>
          </a:p>
        </p:txBody>
      </p:sp>
      <p:sp>
        <p:nvSpPr>
          <p:cNvPr id="182279" name="AutoShape 7">
            <a:hlinkClick r:id="rId6" highlightClick="1"/>
          </p:cNvPr>
          <p:cNvSpPr>
            <a:spLocks noChangeArrowheads="1"/>
          </p:cNvSpPr>
          <p:nvPr/>
        </p:nvSpPr>
        <p:spPr bwMode="auto">
          <a:xfrm>
            <a:off x="838200" y="2090738"/>
            <a:ext cx="569913" cy="569912"/>
          </a:xfrm>
          <a:prstGeom prst="actionButtonMovi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80" name="AutoShape 8">
            <a:hlinkClick r:id="rId7" highlightClick="1"/>
          </p:cNvPr>
          <p:cNvSpPr>
            <a:spLocks noChangeArrowheads="1"/>
          </p:cNvSpPr>
          <p:nvPr/>
        </p:nvSpPr>
        <p:spPr bwMode="auto">
          <a:xfrm>
            <a:off x="842963" y="4183063"/>
            <a:ext cx="569912" cy="569912"/>
          </a:xfrm>
          <a:prstGeom prst="actionButtonMovi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81" name="Text Box 9"/>
          <p:cNvSpPr txBox="1">
            <a:spLocks noChangeArrowheads="1"/>
          </p:cNvSpPr>
          <p:nvPr/>
        </p:nvSpPr>
        <p:spPr bwMode="auto">
          <a:xfrm>
            <a:off x="1458913" y="4365625"/>
            <a:ext cx="11509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800"/>
              <a:t>VIDEO ON DEMAND</a:t>
            </a:r>
          </a:p>
        </p:txBody>
      </p:sp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679450" y="5191125"/>
            <a:ext cx="7121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solidFill>
                  <a:srgbClr val="000000"/>
                </a:solidFill>
                <a:cs typeface="Arial" charset="0"/>
              </a:rPr>
              <a:t>The shape and physical properties of a molecule are determined by the electronic structure of its elements and their bonds.  </a:t>
            </a:r>
          </a:p>
          <a:p>
            <a:pPr eaLnBrk="1" hangingPunct="1"/>
            <a:r>
              <a:rPr lang="en-US" sz="1000">
                <a:solidFill>
                  <a:srgbClr val="000000"/>
                </a:solidFill>
                <a:cs typeface="Arial" charset="0"/>
              </a:rPr>
              <a:t>How living organisms distinguish between similar molecules (isomers) is revealed.</a:t>
            </a:r>
            <a:r>
              <a:rPr lang="en-US" sz="1000"/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152900" y="42672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N</a:t>
            </a:r>
          </a:p>
        </p:txBody>
      </p:sp>
      <p:sp>
        <p:nvSpPr>
          <p:cNvPr id="77827" name="Oval 3"/>
          <p:cNvSpPr>
            <a:spLocks noChangeArrowheads="1"/>
          </p:cNvSpPr>
          <p:nvPr/>
        </p:nvSpPr>
        <p:spPr bwMode="auto">
          <a:xfrm>
            <a:off x="5143500" y="4724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828" name="Group 4"/>
          <p:cNvGrpSpPr>
            <a:grpSpLocks/>
          </p:cNvGrpSpPr>
          <p:nvPr/>
        </p:nvGrpSpPr>
        <p:grpSpPr bwMode="auto">
          <a:xfrm>
            <a:off x="4381500" y="5524500"/>
            <a:ext cx="533400" cy="152400"/>
            <a:chOff x="2760" y="3480"/>
            <a:chExt cx="336" cy="96"/>
          </a:xfrm>
        </p:grpSpPr>
        <p:sp>
          <p:nvSpPr>
            <p:cNvPr id="77829" name="Oval 5"/>
            <p:cNvSpPr>
              <a:spLocks noChangeArrowheads="1"/>
            </p:cNvSpPr>
            <p:nvPr/>
          </p:nvSpPr>
          <p:spPr bwMode="auto">
            <a:xfrm>
              <a:off x="3000" y="348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0" name="Oval 6"/>
            <p:cNvSpPr>
              <a:spLocks noChangeArrowheads="1"/>
            </p:cNvSpPr>
            <p:nvPr/>
          </p:nvSpPr>
          <p:spPr bwMode="auto">
            <a:xfrm>
              <a:off x="2760" y="348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31" name="Oval 7"/>
          <p:cNvSpPr>
            <a:spLocks noChangeArrowheads="1"/>
          </p:cNvSpPr>
          <p:nvPr/>
        </p:nvSpPr>
        <p:spPr bwMode="auto">
          <a:xfrm>
            <a:off x="4038600" y="50863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Oval 8"/>
          <p:cNvSpPr>
            <a:spLocks noChangeArrowheads="1"/>
          </p:cNvSpPr>
          <p:nvPr/>
        </p:nvSpPr>
        <p:spPr bwMode="auto">
          <a:xfrm>
            <a:off x="4381500" y="425767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5257800" y="42672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H</a:t>
            </a:r>
          </a:p>
        </p:txBody>
      </p:sp>
      <p:sp>
        <p:nvSpPr>
          <p:cNvPr id="77834" name="Oval 10"/>
          <p:cNvSpPr>
            <a:spLocks noChangeArrowheads="1"/>
          </p:cNvSpPr>
          <p:nvPr/>
        </p:nvSpPr>
        <p:spPr bwMode="auto">
          <a:xfrm>
            <a:off x="5143500" y="5105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2971800" y="42672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H</a:t>
            </a:r>
          </a:p>
        </p:txBody>
      </p:sp>
      <p:sp>
        <p:nvSpPr>
          <p:cNvPr id="77836" name="Oval 12"/>
          <p:cNvSpPr>
            <a:spLocks noChangeArrowheads="1"/>
          </p:cNvSpPr>
          <p:nvPr/>
        </p:nvSpPr>
        <p:spPr bwMode="auto">
          <a:xfrm>
            <a:off x="4038600" y="4800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4152900" y="29718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H</a:t>
            </a:r>
          </a:p>
        </p:txBody>
      </p:sp>
      <p:sp>
        <p:nvSpPr>
          <p:cNvPr id="77838" name="Oval 14"/>
          <p:cNvSpPr>
            <a:spLocks noChangeArrowheads="1"/>
          </p:cNvSpPr>
          <p:nvPr/>
        </p:nvSpPr>
        <p:spPr bwMode="auto">
          <a:xfrm>
            <a:off x="4800600" y="425767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Rectangle 1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Examples</a:t>
            </a:r>
          </a:p>
        </p:txBody>
      </p:sp>
      <p:sp>
        <p:nvSpPr>
          <p:cNvPr id="77840" name="Rectangle 1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Draw in the bonds</a:t>
            </a:r>
          </a:p>
          <a:p>
            <a:r>
              <a:rPr lang="en-US"/>
              <a:t>All  8 electrons are accounted for</a:t>
            </a:r>
          </a:p>
          <a:p>
            <a:r>
              <a:rPr lang="en-US"/>
              <a:t>Everything is full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7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7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7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0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Examples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HCN  C is central atom</a:t>
            </a:r>
          </a:p>
          <a:p>
            <a:r>
              <a:rPr lang="en-US"/>
              <a:t>N - has 5 valence electrons wants 8</a:t>
            </a:r>
          </a:p>
          <a:p>
            <a:r>
              <a:rPr lang="en-US"/>
              <a:t>C - has 4 valence electrons wants 8</a:t>
            </a:r>
          </a:p>
          <a:p>
            <a:r>
              <a:rPr lang="en-US"/>
              <a:t>H - has 1 valence electrons wants 2</a:t>
            </a:r>
          </a:p>
          <a:p>
            <a:r>
              <a:rPr lang="en-US"/>
              <a:t>HCN</a:t>
            </a:r>
            <a:r>
              <a:rPr lang="en-US" sz="4000" baseline="-25000"/>
              <a:t> </a:t>
            </a:r>
            <a:r>
              <a:rPr lang="en-US"/>
              <a:t>has 5+4+1 = 10</a:t>
            </a:r>
          </a:p>
          <a:p>
            <a:r>
              <a:rPr lang="en-US"/>
              <a:t>HCN</a:t>
            </a:r>
            <a:r>
              <a:rPr lang="en-US" sz="4000" baseline="-25000"/>
              <a:t> </a:t>
            </a:r>
            <a:r>
              <a:rPr lang="en-US"/>
              <a:t>wants 8+8+2 = 18</a:t>
            </a:r>
          </a:p>
          <a:p>
            <a:r>
              <a:rPr lang="en-US"/>
              <a:t>(18-10)/2= 4 bonds</a:t>
            </a:r>
          </a:p>
          <a:p>
            <a:r>
              <a:rPr lang="en-US"/>
              <a:t>3 atoms with 4 bonds -will require multiple bonds - not to 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HCN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31938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Put in single bonds</a:t>
            </a:r>
          </a:p>
          <a:p>
            <a:r>
              <a:rPr lang="en-US"/>
              <a:t>Need 2 more bonds</a:t>
            </a:r>
          </a:p>
          <a:p>
            <a:r>
              <a:rPr lang="en-US"/>
              <a:t>Must go between C and N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524500" y="4343400"/>
            <a:ext cx="11049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N</a:t>
            </a:r>
          </a:p>
        </p:txBody>
      </p:sp>
      <p:grpSp>
        <p:nvGrpSpPr>
          <p:cNvPr id="81925" name="Group 5"/>
          <p:cNvGrpSpPr>
            <a:grpSpLocks/>
          </p:cNvGrpSpPr>
          <p:nvPr/>
        </p:nvGrpSpPr>
        <p:grpSpPr bwMode="auto">
          <a:xfrm>
            <a:off x="5257800" y="4800600"/>
            <a:ext cx="152400" cy="533400"/>
            <a:chOff x="3312" y="3024"/>
            <a:chExt cx="96" cy="336"/>
          </a:xfrm>
        </p:grpSpPr>
        <p:sp>
          <p:nvSpPr>
            <p:cNvPr id="81926" name="Oval 6"/>
            <p:cNvSpPr>
              <a:spLocks noChangeArrowheads="1"/>
            </p:cNvSpPr>
            <p:nvPr/>
          </p:nvSpPr>
          <p:spPr bwMode="auto">
            <a:xfrm>
              <a:off x="3312" y="326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27" name="Oval 7"/>
            <p:cNvSpPr>
              <a:spLocks noChangeArrowheads="1"/>
            </p:cNvSpPr>
            <p:nvPr/>
          </p:nvSpPr>
          <p:spPr bwMode="auto">
            <a:xfrm>
              <a:off x="3312" y="302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28" name="Oval 8"/>
          <p:cNvSpPr>
            <a:spLocks noChangeArrowheads="1"/>
          </p:cNvSpPr>
          <p:nvPr/>
        </p:nvSpPr>
        <p:spPr bwMode="auto">
          <a:xfrm>
            <a:off x="4095750" y="524827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3048000" y="43434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H</a:t>
            </a:r>
          </a:p>
        </p:txBody>
      </p:sp>
      <p:sp>
        <p:nvSpPr>
          <p:cNvPr id="81930" name="Oval 10"/>
          <p:cNvSpPr>
            <a:spLocks noChangeArrowheads="1"/>
          </p:cNvSpPr>
          <p:nvPr/>
        </p:nvSpPr>
        <p:spPr bwMode="auto">
          <a:xfrm>
            <a:off x="4095750" y="4800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4229100" y="43434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685800" y="4953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 anchorCtr="1">
            <a:spAutoFit/>
          </a:bodyPr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HCN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Put in single bonds</a:t>
            </a:r>
            <a:endParaRPr lang="en-US" sz="12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Need 2 more bonds</a:t>
            </a:r>
            <a:endParaRPr lang="en-US" sz="12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Must go between C and N</a:t>
            </a:r>
            <a:endParaRPr lang="en-US" sz="12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Uses 8 electrons - 2 more to add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6134100" y="4343400"/>
            <a:ext cx="11049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N</a:t>
            </a:r>
          </a:p>
        </p:txBody>
      </p:sp>
      <p:grpSp>
        <p:nvGrpSpPr>
          <p:cNvPr id="83973" name="Group 5"/>
          <p:cNvGrpSpPr>
            <a:grpSpLocks/>
          </p:cNvGrpSpPr>
          <p:nvPr/>
        </p:nvGrpSpPr>
        <p:grpSpPr bwMode="auto">
          <a:xfrm>
            <a:off x="5257800" y="4838700"/>
            <a:ext cx="152400" cy="533400"/>
            <a:chOff x="3312" y="3048"/>
            <a:chExt cx="96" cy="336"/>
          </a:xfrm>
        </p:grpSpPr>
        <p:sp>
          <p:nvSpPr>
            <p:cNvPr id="83974" name="Oval 6"/>
            <p:cNvSpPr>
              <a:spLocks noChangeArrowheads="1"/>
            </p:cNvSpPr>
            <p:nvPr/>
          </p:nvSpPr>
          <p:spPr bwMode="auto">
            <a:xfrm>
              <a:off x="3312" y="328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5" name="Oval 7"/>
            <p:cNvSpPr>
              <a:spLocks noChangeArrowheads="1"/>
            </p:cNvSpPr>
            <p:nvPr/>
          </p:nvSpPr>
          <p:spPr bwMode="auto">
            <a:xfrm>
              <a:off x="3312" y="304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6" name="Oval 8"/>
          <p:cNvSpPr>
            <a:spLocks noChangeArrowheads="1"/>
          </p:cNvSpPr>
          <p:nvPr/>
        </p:nvSpPr>
        <p:spPr bwMode="auto">
          <a:xfrm>
            <a:off x="4095750" y="524827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3048000" y="43434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H</a:t>
            </a:r>
          </a:p>
        </p:txBody>
      </p:sp>
      <p:sp>
        <p:nvSpPr>
          <p:cNvPr id="83978" name="Oval 10"/>
          <p:cNvSpPr>
            <a:spLocks noChangeArrowheads="1"/>
          </p:cNvSpPr>
          <p:nvPr/>
        </p:nvSpPr>
        <p:spPr bwMode="auto">
          <a:xfrm>
            <a:off x="4095750" y="4800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4229100" y="43434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C</a:t>
            </a:r>
          </a:p>
        </p:txBody>
      </p:sp>
      <p:grpSp>
        <p:nvGrpSpPr>
          <p:cNvPr id="83980" name="Group 12"/>
          <p:cNvGrpSpPr>
            <a:grpSpLocks/>
          </p:cNvGrpSpPr>
          <p:nvPr/>
        </p:nvGrpSpPr>
        <p:grpSpPr bwMode="auto">
          <a:xfrm>
            <a:off x="5638800" y="4838700"/>
            <a:ext cx="152400" cy="533400"/>
            <a:chOff x="3552" y="3048"/>
            <a:chExt cx="96" cy="336"/>
          </a:xfrm>
        </p:grpSpPr>
        <p:sp>
          <p:nvSpPr>
            <p:cNvPr id="83981" name="Oval 13"/>
            <p:cNvSpPr>
              <a:spLocks noChangeArrowheads="1"/>
            </p:cNvSpPr>
            <p:nvPr/>
          </p:nvSpPr>
          <p:spPr bwMode="auto">
            <a:xfrm>
              <a:off x="3552" y="328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2" name="Oval 14"/>
            <p:cNvSpPr>
              <a:spLocks noChangeArrowheads="1"/>
            </p:cNvSpPr>
            <p:nvPr/>
          </p:nvSpPr>
          <p:spPr bwMode="auto">
            <a:xfrm>
              <a:off x="3552" y="304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983" name="Group 15"/>
          <p:cNvGrpSpPr>
            <a:grpSpLocks/>
          </p:cNvGrpSpPr>
          <p:nvPr/>
        </p:nvGrpSpPr>
        <p:grpSpPr bwMode="auto">
          <a:xfrm>
            <a:off x="5943600" y="4838700"/>
            <a:ext cx="152400" cy="533400"/>
            <a:chOff x="3744" y="3048"/>
            <a:chExt cx="96" cy="336"/>
          </a:xfrm>
        </p:grpSpPr>
        <p:sp>
          <p:nvSpPr>
            <p:cNvPr id="83984" name="Oval 16"/>
            <p:cNvSpPr>
              <a:spLocks noChangeArrowheads="1"/>
            </p:cNvSpPr>
            <p:nvPr/>
          </p:nvSpPr>
          <p:spPr bwMode="auto">
            <a:xfrm>
              <a:off x="3744" y="328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5" name="Oval 17"/>
            <p:cNvSpPr>
              <a:spLocks noChangeArrowheads="1"/>
            </p:cNvSpPr>
            <p:nvPr/>
          </p:nvSpPr>
          <p:spPr bwMode="auto">
            <a:xfrm>
              <a:off x="3744" y="304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685800" y="4953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 anchorCtr="1">
            <a:spAutoFit/>
          </a:bodyPr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HCN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Put in single bonds</a:t>
            </a:r>
            <a:endParaRPr lang="en-US" sz="12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Need 2 more bonds</a:t>
            </a:r>
            <a:endParaRPr lang="en-US" sz="12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Must go between C and N</a:t>
            </a:r>
            <a:endParaRPr lang="en-US" sz="12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Uses 8 electrons - 2 more to add</a:t>
            </a:r>
            <a:endParaRPr lang="en-US" sz="12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Must go on N to fill octet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6134100" y="4343400"/>
            <a:ext cx="11049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N</a:t>
            </a:r>
          </a:p>
        </p:txBody>
      </p:sp>
      <p:grpSp>
        <p:nvGrpSpPr>
          <p:cNvPr id="86021" name="Group 5"/>
          <p:cNvGrpSpPr>
            <a:grpSpLocks/>
          </p:cNvGrpSpPr>
          <p:nvPr/>
        </p:nvGrpSpPr>
        <p:grpSpPr bwMode="auto">
          <a:xfrm>
            <a:off x="5257800" y="4838700"/>
            <a:ext cx="152400" cy="533400"/>
            <a:chOff x="3312" y="3048"/>
            <a:chExt cx="96" cy="336"/>
          </a:xfrm>
        </p:grpSpPr>
        <p:sp>
          <p:nvSpPr>
            <p:cNvPr id="86022" name="Oval 6"/>
            <p:cNvSpPr>
              <a:spLocks noChangeArrowheads="1"/>
            </p:cNvSpPr>
            <p:nvPr/>
          </p:nvSpPr>
          <p:spPr bwMode="auto">
            <a:xfrm>
              <a:off x="3312" y="328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3" name="Oval 7"/>
            <p:cNvSpPr>
              <a:spLocks noChangeArrowheads="1"/>
            </p:cNvSpPr>
            <p:nvPr/>
          </p:nvSpPr>
          <p:spPr bwMode="auto">
            <a:xfrm>
              <a:off x="3312" y="304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6024" name="Oval 8"/>
          <p:cNvSpPr>
            <a:spLocks noChangeArrowheads="1"/>
          </p:cNvSpPr>
          <p:nvPr/>
        </p:nvSpPr>
        <p:spPr bwMode="auto">
          <a:xfrm>
            <a:off x="4095750" y="524827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048000" y="43434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H</a:t>
            </a:r>
          </a:p>
        </p:txBody>
      </p:sp>
      <p:sp>
        <p:nvSpPr>
          <p:cNvPr id="86026" name="Oval 10"/>
          <p:cNvSpPr>
            <a:spLocks noChangeArrowheads="1"/>
          </p:cNvSpPr>
          <p:nvPr/>
        </p:nvSpPr>
        <p:spPr bwMode="auto">
          <a:xfrm>
            <a:off x="4095750" y="48006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4229100" y="43434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C</a:t>
            </a:r>
          </a:p>
        </p:txBody>
      </p:sp>
      <p:grpSp>
        <p:nvGrpSpPr>
          <p:cNvPr id="86028" name="Group 12"/>
          <p:cNvGrpSpPr>
            <a:grpSpLocks/>
          </p:cNvGrpSpPr>
          <p:nvPr/>
        </p:nvGrpSpPr>
        <p:grpSpPr bwMode="auto">
          <a:xfrm>
            <a:off x="5638800" y="4838700"/>
            <a:ext cx="152400" cy="533400"/>
            <a:chOff x="3552" y="3048"/>
            <a:chExt cx="96" cy="336"/>
          </a:xfrm>
        </p:grpSpPr>
        <p:sp>
          <p:nvSpPr>
            <p:cNvPr id="86029" name="Oval 13"/>
            <p:cNvSpPr>
              <a:spLocks noChangeArrowheads="1"/>
            </p:cNvSpPr>
            <p:nvPr/>
          </p:nvSpPr>
          <p:spPr bwMode="auto">
            <a:xfrm>
              <a:off x="3552" y="328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0" name="Oval 14"/>
            <p:cNvSpPr>
              <a:spLocks noChangeArrowheads="1"/>
            </p:cNvSpPr>
            <p:nvPr/>
          </p:nvSpPr>
          <p:spPr bwMode="auto">
            <a:xfrm>
              <a:off x="3552" y="304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031" name="Group 15"/>
          <p:cNvGrpSpPr>
            <a:grpSpLocks/>
          </p:cNvGrpSpPr>
          <p:nvPr/>
        </p:nvGrpSpPr>
        <p:grpSpPr bwMode="auto">
          <a:xfrm>
            <a:off x="5943600" y="4838700"/>
            <a:ext cx="152400" cy="533400"/>
            <a:chOff x="3744" y="3048"/>
            <a:chExt cx="96" cy="336"/>
          </a:xfrm>
        </p:grpSpPr>
        <p:sp>
          <p:nvSpPr>
            <p:cNvPr id="86032" name="Oval 16"/>
            <p:cNvSpPr>
              <a:spLocks noChangeArrowheads="1"/>
            </p:cNvSpPr>
            <p:nvPr/>
          </p:nvSpPr>
          <p:spPr bwMode="auto">
            <a:xfrm>
              <a:off x="3744" y="328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3" name="Oval 17"/>
            <p:cNvSpPr>
              <a:spLocks noChangeArrowheads="1"/>
            </p:cNvSpPr>
            <p:nvPr/>
          </p:nvSpPr>
          <p:spPr bwMode="auto">
            <a:xfrm>
              <a:off x="3744" y="304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034" name="Group 18"/>
          <p:cNvGrpSpPr>
            <a:grpSpLocks/>
          </p:cNvGrpSpPr>
          <p:nvPr/>
        </p:nvGrpSpPr>
        <p:grpSpPr bwMode="auto">
          <a:xfrm>
            <a:off x="7239000" y="4838700"/>
            <a:ext cx="152400" cy="533400"/>
            <a:chOff x="4560" y="3048"/>
            <a:chExt cx="96" cy="336"/>
          </a:xfrm>
        </p:grpSpPr>
        <p:sp>
          <p:nvSpPr>
            <p:cNvPr id="86035" name="Oval 19"/>
            <p:cNvSpPr>
              <a:spLocks noChangeArrowheads="1"/>
            </p:cNvSpPr>
            <p:nvPr/>
          </p:nvSpPr>
          <p:spPr bwMode="auto">
            <a:xfrm>
              <a:off x="4560" y="328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6" name="Oval 20"/>
            <p:cNvSpPr>
              <a:spLocks noChangeArrowheads="1"/>
            </p:cNvSpPr>
            <p:nvPr/>
          </p:nvSpPr>
          <p:spPr bwMode="auto">
            <a:xfrm>
              <a:off x="4560" y="304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1431925"/>
          </a:xfrm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Another way of indicating bonds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57413"/>
            <a:ext cx="8229600" cy="1739900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Often use a line to indicate a bond</a:t>
            </a:r>
          </a:p>
          <a:p>
            <a:r>
              <a:rPr lang="en-US"/>
              <a:t>Called a structural formula</a:t>
            </a:r>
          </a:p>
          <a:p>
            <a:r>
              <a:rPr lang="en-US"/>
              <a:t>Each line is 2 valence electrons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457200" y="3962400"/>
            <a:ext cx="990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/>
              <a:t>H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2819400" y="3962400"/>
            <a:ext cx="990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/>
              <a:t>H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1600200" y="3962400"/>
            <a:ext cx="990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/>
              <a:t>O</a:t>
            </a:r>
          </a:p>
        </p:txBody>
      </p:sp>
      <p:grpSp>
        <p:nvGrpSpPr>
          <p:cNvPr id="88071" name="Group 7"/>
          <p:cNvGrpSpPr>
            <a:grpSpLocks/>
          </p:cNvGrpSpPr>
          <p:nvPr/>
        </p:nvGrpSpPr>
        <p:grpSpPr bwMode="auto">
          <a:xfrm>
            <a:off x="1447800" y="4457700"/>
            <a:ext cx="152400" cy="533400"/>
            <a:chOff x="912" y="2808"/>
            <a:chExt cx="96" cy="336"/>
          </a:xfrm>
        </p:grpSpPr>
        <p:sp>
          <p:nvSpPr>
            <p:cNvPr id="88072" name="Oval 8"/>
            <p:cNvSpPr>
              <a:spLocks noChangeArrowheads="1"/>
            </p:cNvSpPr>
            <p:nvPr/>
          </p:nvSpPr>
          <p:spPr bwMode="auto">
            <a:xfrm>
              <a:off x="912" y="304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3" name="Oval 9"/>
            <p:cNvSpPr>
              <a:spLocks noChangeArrowheads="1"/>
            </p:cNvSpPr>
            <p:nvPr/>
          </p:nvSpPr>
          <p:spPr bwMode="auto">
            <a:xfrm>
              <a:off x="912" y="280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8074" name="Group 10"/>
          <p:cNvGrpSpPr>
            <a:grpSpLocks/>
          </p:cNvGrpSpPr>
          <p:nvPr/>
        </p:nvGrpSpPr>
        <p:grpSpPr bwMode="auto">
          <a:xfrm>
            <a:off x="2743200" y="4457700"/>
            <a:ext cx="152400" cy="533400"/>
            <a:chOff x="1728" y="2808"/>
            <a:chExt cx="96" cy="336"/>
          </a:xfrm>
        </p:grpSpPr>
        <p:sp>
          <p:nvSpPr>
            <p:cNvPr id="88075" name="Oval 11"/>
            <p:cNvSpPr>
              <a:spLocks noChangeArrowheads="1"/>
            </p:cNvSpPr>
            <p:nvPr/>
          </p:nvSpPr>
          <p:spPr bwMode="auto">
            <a:xfrm>
              <a:off x="1728" y="304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6" name="Oval 12"/>
            <p:cNvSpPr>
              <a:spLocks noChangeArrowheads="1"/>
            </p:cNvSpPr>
            <p:nvPr/>
          </p:nvSpPr>
          <p:spPr bwMode="auto">
            <a:xfrm>
              <a:off x="1728" y="280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8077" name="Group 13"/>
          <p:cNvGrpSpPr>
            <a:grpSpLocks/>
          </p:cNvGrpSpPr>
          <p:nvPr/>
        </p:nvGrpSpPr>
        <p:grpSpPr bwMode="auto">
          <a:xfrm>
            <a:off x="1866900" y="3962400"/>
            <a:ext cx="533400" cy="152400"/>
            <a:chOff x="1176" y="2496"/>
            <a:chExt cx="336" cy="96"/>
          </a:xfrm>
        </p:grpSpPr>
        <p:sp>
          <p:nvSpPr>
            <p:cNvPr id="88078" name="Oval 14"/>
            <p:cNvSpPr>
              <a:spLocks noChangeArrowheads="1"/>
            </p:cNvSpPr>
            <p:nvPr/>
          </p:nvSpPr>
          <p:spPr bwMode="auto">
            <a:xfrm>
              <a:off x="1176" y="249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9" name="Oval 15"/>
            <p:cNvSpPr>
              <a:spLocks noChangeArrowheads="1"/>
            </p:cNvSpPr>
            <p:nvPr/>
          </p:nvSpPr>
          <p:spPr bwMode="auto">
            <a:xfrm>
              <a:off x="1416" y="249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8080" name="Group 16"/>
          <p:cNvGrpSpPr>
            <a:grpSpLocks/>
          </p:cNvGrpSpPr>
          <p:nvPr/>
        </p:nvGrpSpPr>
        <p:grpSpPr bwMode="auto">
          <a:xfrm>
            <a:off x="1943100" y="5334000"/>
            <a:ext cx="533400" cy="152400"/>
            <a:chOff x="1224" y="3360"/>
            <a:chExt cx="336" cy="96"/>
          </a:xfrm>
        </p:grpSpPr>
        <p:sp>
          <p:nvSpPr>
            <p:cNvPr id="88081" name="Oval 17"/>
            <p:cNvSpPr>
              <a:spLocks noChangeArrowheads="1"/>
            </p:cNvSpPr>
            <p:nvPr/>
          </p:nvSpPr>
          <p:spPr bwMode="auto">
            <a:xfrm>
              <a:off x="1224" y="336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2" name="Oval 18"/>
            <p:cNvSpPr>
              <a:spLocks noChangeArrowheads="1"/>
            </p:cNvSpPr>
            <p:nvPr/>
          </p:nvSpPr>
          <p:spPr bwMode="auto">
            <a:xfrm>
              <a:off x="1464" y="336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083" name="Rectangle 19"/>
          <p:cNvSpPr>
            <a:spLocks noChangeArrowheads="1"/>
          </p:cNvSpPr>
          <p:nvPr/>
        </p:nvSpPr>
        <p:spPr bwMode="auto">
          <a:xfrm>
            <a:off x="3886200" y="4038600"/>
            <a:ext cx="990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/>
              <a:t>=</a:t>
            </a:r>
          </a:p>
        </p:txBody>
      </p:sp>
      <p:sp>
        <p:nvSpPr>
          <p:cNvPr id="88084" name="Rectangle 20"/>
          <p:cNvSpPr>
            <a:spLocks noChangeArrowheads="1"/>
          </p:cNvSpPr>
          <p:nvPr/>
        </p:nvSpPr>
        <p:spPr bwMode="auto">
          <a:xfrm>
            <a:off x="4648200" y="3886200"/>
            <a:ext cx="990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/>
              <a:t>H</a:t>
            </a:r>
          </a:p>
        </p:txBody>
      </p:sp>
      <p:sp>
        <p:nvSpPr>
          <p:cNvPr id="88085" name="Rectangle 21"/>
          <p:cNvSpPr>
            <a:spLocks noChangeArrowheads="1"/>
          </p:cNvSpPr>
          <p:nvPr/>
        </p:nvSpPr>
        <p:spPr bwMode="auto">
          <a:xfrm>
            <a:off x="7772400" y="3886200"/>
            <a:ext cx="990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/>
              <a:t>H</a:t>
            </a:r>
          </a:p>
        </p:txBody>
      </p:sp>
      <p:sp>
        <p:nvSpPr>
          <p:cNvPr id="88086" name="Rectangle 22"/>
          <p:cNvSpPr>
            <a:spLocks noChangeArrowheads="1"/>
          </p:cNvSpPr>
          <p:nvPr/>
        </p:nvSpPr>
        <p:spPr bwMode="auto">
          <a:xfrm>
            <a:off x="6172200" y="3886200"/>
            <a:ext cx="990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/>
              <a:t>O</a:t>
            </a:r>
          </a:p>
        </p:txBody>
      </p:sp>
      <p:grpSp>
        <p:nvGrpSpPr>
          <p:cNvPr id="88087" name="Group 23"/>
          <p:cNvGrpSpPr>
            <a:grpSpLocks/>
          </p:cNvGrpSpPr>
          <p:nvPr/>
        </p:nvGrpSpPr>
        <p:grpSpPr bwMode="auto">
          <a:xfrm>
            <a:off x="6477000" y="3886200"/>
            <a:ext cx="533400" cy="152400"/>
            <a:chOff x="4080" y="2448"/>
            <a:chExt cx="336" cy="96"/>
          </a:xfrm>
        </p:grpSpPr>
        <p:sp>
          <p:nvSpPr>
            <p:cNvPr id="88088" name="Oval 24"/>
            <p:cNvSpPr>
              <a:spLocks noChangeArrowheads="1"/>
            </p:cNvSpPr>
            <p:nvPr/>
          </p:nvSpPr>
          <p:spPr bwMode="auto">
            <a:xfrm>
              <a:off x="4080" y="244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9" name="Oval 25"/>
            <p:cNvSpPr>
              <a:spLocks noChangeArrowheads="1"/>
            </p:cNvSpPr>
            <p:nvPr/>
          </p:nvSpPr>
          <p:spPr bwMode="auto">
            <a:xfrm>
              <a:off x="4320" y="244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8090" name="Group 26"/>
          <p:cNvGrpSpPr>
            <a:grpSpLocks/>
          </p:cNvGrpSpPr>
          <p:nvPr/>
        </p:nvGrpSpPr>
        <p:grpSpPr bwMode="auto">
          <a:xfrm>
            <a:off x="6477000" y="5257800"/>
            <a:ext cx="533400" cy="152400"/>
            <a:chOff x="4080" y="3312"/>
            <a:chExt cx="336" cy="96"/>
          </a:xfrm>
        </p:grpSpPr>
        <p:sp>
          <p:nvSpPr>
            <p:cNvPr id="88091" name="Oval 27"/>
            <p:cNvSpPr>
              <a:spLocks noChangeArrowheads="1"/>
            </p:cNvSpPr>
            <p:nvPr/>
          </p:nvSpPr>
          <p:spPr bwMode="auto">
            <a:xfrm>
              <a:off x="4080" y="331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92" name="Oval 28"/>
            <p:cNvSpPr>
              <a:spLocks noChangeArrowheads="1"/>
            </p:cNvSpPr>
            <p:nvPr/>
          </p:nvSpPr>
          <p:spPr bwMode="auto">
            <a:xfrm>
              <a:off x="4320" y="331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093" name="Line 29"/>
          <p:cNvSpPr>
            <a:spLocks noChangeShapeType="1"/>
          </p:cNvSpPr>
          <p:nvPr/>
        </p:nvSpPr>
        <p:spPr bwMode="auto">
          <a:xfrm>
            <a:off x="5638800" y="4648200"/>
            <a:ext cx="609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94" name="Line 30"/>
          <p:cNvSpPr>
            <a:spLocks noChangeShapeType="1"/>
          </p:cNvSpPr>
          <p:nvPr/>
        </p:nvSpPr>
        <p:spPr bwMode="auto">
          <a:xfrm>
            <a:off x="7315200" y="4648200"/>
            <a:ext cx="609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Structural Examples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219200" y="2133600"/>
            <a:ext cx="4876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/>
              <a:t>H	  C	N</a:t>
            </a:r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1981200" y="26670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>
            <a:off x="3352800" y="2438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3352800" y="28956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>
            <a:off x="3352800" y="26670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990600" y="4191000"/>
            <a:ext cx="4876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/>
              <a:t>      C	 O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295400" y="3505200"/>
            <a:ext cx="1066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/>
              <a:t>H</a:t>
            </a: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1295400" y="4953000"/>
            <a:ext cx="1066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/>
              <a:t>H</a:t>
            </a:r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>
            <a:off x="3352800" y="46482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>
            <a:off x="3352800" y="48006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>
            <a:off x="1981200" y="4114800"/>
            <a:ext cx="6096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 flipV="1">
            <a:off x="2057400" y="4953000"/>
            <a:ext cx="6096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7" name="Oval 15"/>
          <p:cNvSpPr>
            <a:spLocks noChangeArrowheads="1"/>
          </p:cNvSpPr>
          <p:nvPr/>
        </p:nvSpPr>
        <p:spPr bwMode="auto">
          <a:xfrm>
            <a:off x="4806950" y="2444750"/>
            <a:ext cx="139700" cy="1397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8" name="Oval 16"/>
          <p:cNvSpPr>
            <a:spLocks noChangeArrowheads="1"/>
          </p:cNvSpPr>
          <p:nvPr/>
        </p:nvSpPr>
        <p:spPr bwMode="auto">
          <a:xfrm>
            <a:off x="4806950" y="2749550"/>
            <a:ext cx="139700" cy="1397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9" name="Oval 17"/>
          <p:cNvSpPr>
            <a:spLocks noChangeArrowheads="1"/>
          </p:cNvSpPr>
          <p:nvPr/>
        </p:nvSpPr>
        <p:spPr bwMode="auto">
          <a:xfrm>
            <a:off x="4425950" y="4044950"/>
            <a:ext cx="139700" cy="1397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30" name="Oval 18"/>
          <p:cNvSpPr>
            <a:spLocks noChangeArrowheads="1"/>
          </p:cNvSpPr>
          <p:nvPr/>
        </p:nvSpPr>
        <p:spPr bwMode="auto">
          <a:xfrm>
            <a:off x="4730750" y="4197350"/>
            <a:ext cx="139700" cy="1397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31" name="Oval 19"/>
          <p:cNvSpPr>
            <a:spLocks noChangeArrowheads="1"/>
          </p:cNvSpPr>
          <p:nvPr/>
        </p:nvSpPr>
        <p:spPr bwMode="auto">
          <a:xfrm>
            <a:off x="4425950" y="5264150"/>
            <a:ext cx="139700" cy="1397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32" name="Oval 20"/>
          <p:cNvSpPr>
            <a:spLocks noChangeArrowheads="1"/>
          </p:cNvSpPr>
          <p:nvPr/>
        </p:nvSpPr>
        <p:spPr bwMode="auto">
          <a:xfrm>
            <a:off x="4730750" y="5111750"/>
            <a:ext cx="139700" cy="1397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33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4953000" y="1295400"/>
            <a:ext cx="3733800" cy="4953000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C has 8 electrons because each line is 2 electrons</a:t>
            </a:r>
          </a:p>
          <a:p>
            <a:r>
              <a:rPr lang="en-US"/>
              <a:t>Ditto for N				</a:t>
            </a:r>
          </a:p>
          <a:p>
            <a:r>
              <a:rPr lang="en-US"/>
              <a:t>Ditto for C here</a:t>
            </a:r>
          </a:p>
          <a:p>
            <a:r>
              <a:rPr lang="en-US"/>
              <a:t>Ditto for O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0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0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0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0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3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Coordinate Covalent Bond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28850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When one atom donates both electrons in a covalent bond.</a:t>
            </a:r>
          </a:p>
          <a:p>
            <a:r>
              <a:rPr lang="en-US"/>
              <a:t>Carbon monoxide</a:t>
            </a:r>
          </a:p>
          <a:p>
            <a:r>
              <a:rPr lang="en-US"/>
              <a:t>CO</a:t>
            </a:r>
          </a:p>
        </p:txBody>
      </p:sp>
      <p:grpSp>
        <p:nvGrpSpPr>
          <p:cNvPr id="92164" name="Group 4"/>
          <p:cNvGrpSpPr>
            <a:grpSpLocks/>
          </p:cNvGrpSpPr>
          <p:nvPr/>
        </p:nvGrpSpPr>
        <p:grpSpPr bwMode="auto">
          <a:xfrm>
            <a:off x="3429000" y="4152900"/>
            <a:ext cx="2743200" cy="1593850"/>
            <a:chOff x="2160" y="2616"/>
            <a:chExt cx="1728" cy="1004"/>
          </a:xfrm>
        </p:grpSpPr>
        <p:grpSp>
          <p:nvGrpSpPr>
            <p:cNvPr id="92165" name="Group 5"/>
            <p:cNvGrpSpPr>
              <a:grpSpLocks/>
            </p:cNvGrpSpPr>
            <p:nvPr/>
          </p:nvGrpSpPr>
          <p:grpSpPr bwMode="auto">
            <a:xfrm>
              <a:off x="2976" y="2616"/>
              <a:ext cx="912" cy="1004"/>
              <a:chOff x="2976" y="2616"/>
              <a:chExt cx="912" cy="1004"/>
            </a:xfrm>
          </p:grpSpPr>
          <p:sp>
            <p:nvSpPr>
              <p:cNvPr id="92166" name="Rectangle 6"/>
              <p:cNvSpPr>
                <a:spLocks noChangeArrowheads="1"/>
              </p:cNvSpPr>
              <p:nvPr/>
            </p:nvSpPr>
            <p:spPr bwMode="auto">
              <a:xfrm>
                <a:off x="3072" y="2640"/>
                <a:ext cx="528" cy="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9600"/>
                  <a:t>O</a:t>
                </a:r>
              </a:p>
            </p:txBody>
          </p:sp>
          <p:grpSp>
            <p:nvGrpSpPr>
              <p:cNvPr id="92167" name="Group 7"/>
              <p:cNvGrpSpPr>
                <a:grpSpLocks/>
              </p:cNvGrpSpPr>
              <p:nvPr/>
            </p:nvGrpSpPr>
            <p:grpSpPr bwMode="auto">
              <a:xfrm>
                <a:off x="3792" y="2880"/>
                <a:ext cx="96" cy="336"/>
                <a:chOff x="3792" y="2880"/>
                <a:chExt cx="96" cy="336"/>
              </a:xfrm>
            </p:grpSpPr>
            <p:sp>
              <p:nvSpPr>
                <p:cNvPr id="92168" name="Oval 8"/>
                <p:cNvSpPr>
                  <a:spLocks noChangeArrowheads="1"/>
                </p:cNvSpPr>
                <p:nvPr/>
              </p:nvSpPr>
              <p:spPr bwMode="auto">
                <a:xfrm>
                  <a:off x="3792" y="2880"/>
                  <a:ext cx="96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169" name="Oval 9"/>
                <p:cNvSpPr>
                  <a:spLocks noChangeArrowheads="1"/>
                </p:cNvSpPr>
                <p:nvPr/>
              </p:nvSpPr>
              <p:spPr bwMode="auto">
                <a:xfrm>
                  <a:off x="3792" y="3120"/>
                  <a:ext cx="96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170" name="Group 10"/>
              <p:cNvGrpSpPr>
                <a:grpSpLocks/>
              </p:cNvGrpSpPr>
              <p:nvPr/>
            </p:nvGrpSpPr>
            <p:grpSpPr bwMode="auto">
              <a:xfrm>
                <a:off x="3240" y="2616"/>
                <a:ext cx="336" cy="96"/>
                <a:chOff x="3240" y="2616"/>
                <a:chExt cx="336" cy="96"/>
              </a:xfrm>
            </p:grpSpPr>
            <p:sp>
              <p:nvSpPr>
                <p:cNvPr id="92171" name="Oval 11"/>
                <p:cNvSpPr>
                  <a:spLocks noChangeArrowheads="1"/>
                </p:cNvSpPr>
                <p:nvPr/>
              </p:nvSpPr>
              <p:spPr bwMode="auto">
                <a:xfrm>
                  <a:off x="3480" y="2616"/>
                  <a:ext cx="96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172" name="Oval 12"/>
                <p:cNvSpPr>
                  <a:spLocks noChangeArrowheads="1"/>
                </p:cNvSpPr>
                <p:nvPr/>
              </p:nvSpPr>
              <p:spPr bwMode="auto">
                <a:xfrm>
                  <a:off x="3240" y="2616"/>
                  <a:ext cx="96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2173" name="Oval 13"/>
              <p:cNvSpPr>
                <a:spLocks noChangeArrowheads="1"/>
              </p:cNvSpPr>
              <p:nvPr/>
            </p:nvSpPr>
            <p:spPr bwMode="auto">
              <a:xfrm>
                <a:off x="2976" y="2832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174" name="Oval 14"/>
              <p:cNvSpPr>
                <a:spLocks noChangeArrowheads="1"/>
              </p:cNvSpPr>
              <p:nvPr/>
            </p:nvSpPr>
            <p:spPr bwMode="auto">
              <a:xfrm>
                <a:off x="3240" y="348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175" name="Rectangle 15"/>
            <p:cNvSpPr>
              <a:spLocks noChangeArrowheads="1"/>
            </p:cNvSpPr>
            <p:nvPr/>
          </p:nvSpPr>
          <p:spPr bwMode="auto">
            <a:xfrm>
              <a:off x="2256" y="2640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>
                  <a:solidFill>
                    <a:schemeClr val="accent2"/>
                  </a:solidFill>
                </a:rPr>
                <a:t>C</a:t>
              </a:r>
            </a:p>
          </p:txBody>
        </p:sp>
        <p:sp>
          <p:nvSpPr>
            <p:cNvPr id="92176" name="Oval 16"/>
            <p:cNvSpPr>
              <a:spLocks noChangeArrowheads="1"/>
            </p:cNvSpPr>
            <p:nvPr/>
          </p:nvSpPr>
          <p:spPr bwMode="auto">
            <a:xfrm>
              <a:off x="2976" y="312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7" name="Oval 17"/>
            <p:cNvSpPr>
              <a:spLocks noChangeArrowheads="1"/>
            </p:cNvSpPr>
            <p:nvPr/>
          </p:nvSpPr>
          <p:spPr bwMode="auto">
            <a:xfrm>
              <a:off x="2664" y="261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8" name="Oval 18"/>
            <p:cNvSpPr>
              <a:spLocks noChangeArrowheads="1"/>
            </p:cNvSpPr>
            <p:nvPr/>
          </p:nvSpPr>
          <p:spPr bwMode="auto">
            <a:xfrm>
              <a:off x="2160" y="283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9" name="Oval 19"/>
            <p:cNvSpPr>
              <a:spLocks noChangeArrowheads="1"/>
            </p:cNvSpPr>
            <p:nvPr/>
          </p:nvSpPr>
          <p:spPr bwMode="auto">
            <a:xfrm>
              <a:off x="2424" y="348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180" name="Arc 20"/>
          <p:cNvSpPr>
            <a:spLocks/>
          </p:cNvSpPr>
          <p:nvPr/>
        </p:nvSpPr>
        <p:spPr bwMode="auto">
          <a:xfrm>
            <a:off x="4267200" y="3429000"/>
            <a:ext cx="457200" cy="9048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600 h 25662"/>
              <a:gd name="T2" fmla="*/ 42815 w 43200"/>
              <a:gd name="T3" fmla="*/ 25662 h 25662"/>
              <a:gd name="T4" fmla="*/ 21600 w 43200"/>
              <a:gd name="T5" fmla="*/ 21600 h 25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5662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963"/>
                  <a:pt x="43070" y="24323"/>
                  <a:pt x="42814" y="25661"/>
                </a:cubicBezTo>
              </a:path>
              <a:path w="43200" h="25662" stroke="0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963"/>
                  <a:pt x="43070" y="24323"/>
                  <a:pt x="42814" y="25661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81" name="Arc 21"/>
          <p:cNvSpPr>
            <a:spLocks/>
          </p:cNvSpPr>
          <p:nvPr/>
        </p:nvSpPr>
        <p:spPr bwMode="auto">
          <a:xfrm rot="10800000">
            <a:off x="4573588" y="5465763"/>
            <a:ext cx="685800" cy="107791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43200"/>
              <a:gd name="T1" fmla="*/ 21555 h 30576"/>
              <a:gd name="T2" fmla="*/ 41247 w 43200"/>
              <a:gd name="T3" fmla="*/ 30576 h 30576"/>
              <a:gd name="T4" fmla="*/ 21600 w 43200"/>
              <a:gd name="T5" fmla="*/ 21600 h 30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30576" fill="none" extrusionOk="0">
                <a:moveTo>
                  <a:pt x="0" y="21555"/>
                </a:moveTo>
                <a:cubicBezTo>
                  <a:pt x="24" y="9643"/>
                  <a:pt x="9688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4697"/>
                  <a:pt x="42533" y="27758"/>
                  <a:pt x="41246" y="30575"/>
                </a:cubicBezTo>
              </a:path>
              <a:path w="43200" h="30576" stroke="0" extrusionOk="0">
                <a:moveTo>
                  <a:pt x="0" y="21555"/>
                </a:moveTo>
                <a:cubicBezTo>
                  <a:pt x="24" y="9643"/>
                  <a:pt x="9688" y="-1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4697"/>
                  <a:pt x="42533" y="27758"/>
                  <a:pt x="41246" y="30575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  <p:bldP spid="92180" grpId="0" animBg="1"/>
      <p:bldP spid="9218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685800" y="4953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 anchorCtr="1">
            <a:spAutoFit/>
          </a:bodyPr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Coordinate Covalent Bond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When one atom donates both electrons in a covalent bond.</a:t>
            </a:r>
            <a:endParaRPr lang="en-US" sz="12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Carbon monoxide</a:t>
            </a:r>
            <a:endParaRPr lang="en-US" sz="12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CO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5257800" y="41910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O</a:t>
            </a:r>
          </a:p>
        </p:txBody>
      </p:sp>
      <p:grpSp>
        <p:nvGrpSpPr>
          <p:cNvPr id="93189" name="Group 5"/>
          <p:cNvGrpSpPr>
            <a:grpSpLocks/>
          </p:cNvGrpSpPr>
          <p:nvPr/>
        </p:nvGrpSpPr>
        <p:grpSpPr bwMode="auto">
          <a:xfrm>
            <a:off x="6400800" y="4572000"/>
            <a:ext cx="152400" cy="533400"/>
            <a:chOff x="4032" y="2880"/>
            <a:chExt cx="96" cy="336"/>
          </a:xfrm>
        </p:grpSpPr>
        <p:sp>
          <p:nvSpPr>
            <p:cNvPr id="93190" name="Oval 6"/>
            <p:cNvSpPr>
              <a:spLocks noChangeArrowheads="1"/>
            </p:cNvSpPr>
            <p:nvPr/>
          </p:nvSpPr>
          <p:spPr bwMode="auto">
            <a:xfrm>
              <a:off x="4032" y="288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1" name="Oval 7"/>
            <p:cNvSpPr>
              <a:spLocks noChangeArrowheads="1"/>
            </p:cNvSpPr>
            <p:nvPr/>
          </p:nvSpPr>
          <p:spPr bwMode="auto">
            <a:xfrm>
              <a:off x="4032" y="312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192" name="Group 8"/>
          <p:cNvGrpSpPr>
            <a:grpSpLocks/>
          </p:cNvGrpSpPr>
          <p:nvPr/>
        </p:nvGrpSpPr>
        <p:grpSpPr bwMode="auto">
          <a:xfrm>
            <a:off x="5524500" y="4152900"/>
            <a:ext cx="533400" cy="152400"/>
            <a:chOff x="3480" y="2616"/>
            <a:chExt cx="336" cy="96"/>
          </a:xfrm>
        </p:grpSpPr>
        <p:sp>
          <p:nvSpPr>
            <p:cNvPr id="93193" name="Oval 9"/>
            <p:cNvSpPr>
              <a:spLocks noChangeArrowheads="1"/>
            </p:cNvSpPr>
            <p:nvPr/>
          </p:nvSpPr>
          <p:spPr bwMode="auto">
            <a:xfrm>
              <a:off x="3720" y="261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4" name="Oval 10"/>
            <p:cNvSpPr>
              <a:spLocks noChangeArrowheads="1"/>
            </p:cNvSpPr>
            <p:nvPr/>
          </p:nvSpPr>
          <p:spPr bwMode="auto">
            <a:xfrm>
              <a:off x="3480" y="261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5105400" y="4495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96" name="Oval 12"/>
          <p:cNvSpPr>
            <a:spLocks noChangeArrowheads="1"/>
          </p:cNvSpPr>
          <p:nvPr/>
        </p:nvSpPr>
        <p:spPr bwMode="auto">
          <a:xfrm>
            <a:off x="5092700" y="498157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3581400" y="41910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93198" name="Oval 14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4752975" y="4473575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3429000" y="4495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01" name="Oval 17"/>
          <p:cNvSpPr>
            <a:spLocks noChangeArrowheads="1"/>
          </p:cNvSpPr>
          <p:nvPr/>
        </p:nvSpPr>
        <p:spPr bwMode="auto">
          <a:xfrm>
            <a:off x="3848100" y="55245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202" name="Arc 18"/>
          <p:cNvSpPr>
            <a:spLocks/>
          </p:cNvSpPr>
          <p:nvPr/>
        </p:nvSpPr>
        <p:spPr bwMode="auto">
          <a:xfrm>
            <a:off x="4954588" y="3352800"/>
            <a:ext cx="1041400" cy="92551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501 w 42189"/>
              <a:gd name="T1" fmla="*/ 26224 h 26224"/>
              <a:gd name="T2" fmla="*/ 42189 w 42189"/>
              <a:gd name="T3" fmla="*/ 15069 h 26224"/>
              <a:gd name="T4" fmla="*/ 21600 w 42189"/>
              <a:gd name="T5" fmla="*/ 21600 h 26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189" h="26224" fill="none" extrusionOk="0">
                <a:moveTo>
                  <a:pt x="500" y="26224"/>
                </a:moveTo>
                <a:cubicBezTo>
                  <a:pt x="167" y="24705"/>
                  <a:pt x="0" y="231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1013" y="-1"/>
                  <a:pt x="39342" y="6096"/>
                  <a:pt x="42188" y="15069"/>
                </a:cubicBezTo>
              </a:path>
              <a:path w="42189" h="26224" stroke="0" extrusionOk="0">
                <a:moveTo>
                  <a:pt x="500" y="26224"/>
                </a:moveTo>
                <a:cubicBezTo>
                  <a:pt x="167" y="24705"/>
                  <a:pt x="0" y="2315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1013" y="-1"/>
                  <a:pt x="39342" y="6096"/>
                  <a:pt x="42188" y="15069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203" name="Arc 19"/>
          <p:cNvSpPr>
            <a:spLocks/>
          </p:cNvSpPr>
          <p:nvPr/>
        </p:nvSpPr>
        <p:spPr bwMode="auto">
          <a:xfrm>
            <a:off x="2976563" y="4865688"/>
            <a:ext cx="762000" cy="842962"/>
          </a:xfrm>
          <a:custGeom>
            <a:avLst/>
            <a:gdLst>
              <a:gd name="G0" fmla="+- 21600 0 0"/>
              <a:gd name="G1" fmla="+- 18516 0 0"/>
              <a:gd name="G2" fmla="+- 21600 0 0"/>
              <a:gd name="T0" fmla="*/ 21600 w 21600"/>
              <a:gd name="T1" fmla="*/ 40116 h 40116"/>
              <a:gd name="T2" fmla="*/ 10478 w 21600"/>
              <a:gd name="T3" fmla="*/ 0 h 40116"/>
              <a:gd name="T4" fmla="*/ 21600 w 21600"/>
              <a:gd name="T5" fmla="*/ 18516 h 40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0116" fill="none" extrusionOk="0">
                <a:moveTo>
                  <a:pt x="21600" y="40116"/>
                </a:moveTo>
                <a:cubicBezTo>
                  <a:pt x="9670" y="40116"/>
                  <a:pt x="0" y="30445"/>
                  <a:pt x="0" y="18516"/>
                </a:cubicBezTo>
                <a:cubicBezTo>
                  <a:pt x="-1" y="10932"/>
                  <a:pt x="3976" y="3904"/>
                  <a:pt x="10477" y="-1"/>
                </a:cubicBezTo>
              </a:path>
              <a:path w="21600" h="40116" stroke="0" extrusionOk="0">
                <a:moveTo>
                  <a:pt x="21600" y="40116"/>
                </a:moveTo>
                <a:cubicBezTo>
                  <a:pt x="9670" y="40116"/>
                  <a:pt x="0" y="30445"/>
                  <a:pt x="0" y="18516"/>
                </a:cubicBezTo>
                <a:cubicBezTo>
                  <a:pt x="-1" y="10932"/>
                  <a:pt x="3976" y="3904"/>
                  <a:pt x="10477" y="-1"/>
                </a:cubicBezTo>
                <a:lnTo>
                  <a:pt x="21600" y="18516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2" grpId="0" animBg="1"/>
      <p:bldP spid="9320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685800" y="4953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 anchorCtr="1">
            <a:spAutoFit/>
          </a:bodyPr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Coordinate Covalent Bond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When one atom donates both electrons in a covalent bond.</a:t>
            </a:r>
            <a:endParaRPr lang="en-US" sz="12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Carbon monoxide</a:t>
            </a:r>
            <a:endParaRPr lang="en-US" sz="12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</a:pPr>
            <a:r>
              <a:rPr lang="en-US" sz="3200"/>
              <a:t>CO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5562600" y="41910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/>
              <a:t>O</a:t>
            </a:r>
          </a:p>
        </p:txBody>
      </p:sp>
      <p:grpSp>
        <p:nvGrpSpPr>
          <p:cNvPr id="94213" name="Group 5"/>
          <p:cNvGrpSpPr>
            <a:grpSpLocks/>
          </p:cNvGrpSpPr>
          <p:nvPr/>
        </p:nvGrpSpPr>
        <p:grpSpPr bwMode="auto">
          <a:xfrm>
            <a:off x="6705600" y="4572000"/>
            <a:ext cx="152400" cy="533400"/>
            <a:chOff x="4224" y="2880"/>
            <a:chExt cx="96" cy="336"/>
          </a:xfrm>
        </p:grpSpPr>
        <p:sp>
          <p:nvSpPr>
            <p:cNvPr id="94214" name="Oval 6"/>
            <p:cNvSpPr>
              <a:spLocks noChangeArrowheads="1"/>
            </p:cNvSpPr>
            <p:nvPr/>
          </p:nvSpPr>
          <p:spPr bwMode="auto">
            <a:xfrm>
              <a:off x="4224" y="288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5" name="Oval 7"/>
            <p:cNvSpPr>
              <a:spLocks noChangeArrowheads="1"/>
            </p:cNvSpPr>
            <p:nvPr/>
          </p:nvSpPr>
          <p:spPr bwMode="auto">
            <a:xfrm>
              <a:off x="4224" y="312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216" name="Oval 8"/>
          <p:cNvSpPr>
            <a:spLocks noChangeArrowheads="1"/>
          </p:cNvSpPr>
          <p:nvPr/>
        </p:nvSpPr>
        <p:spPr bwMode="auto">
          <a:xfrm>
            <a:off x="5410200" y="4495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17" name="Oval 9"/>
          <p:cNvSpPr>
            <a:spLocks noChangeArrowheads="1"/>
          </p:cNvSpPr>
          <p:nvPr/>
        </p:nvSpPr>
        <p:spPr bwMode="auto">
          <a:xfrm>
            <a:off x="5397500" y="498157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3581400" y="4191000"/>
            <a:ext cx="83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94219" name="Oval 11"/>
          <p:cNvSpPr>
            <a:spLocks noChangeArrowheads="1"/>
          </p:cNvSpPr>
          <p:nvPr/>
        </p:nvSpPr>
        <p:spPr bwMode="auto">
          <a:xfrm>
            <a:off x="4724400" y="4953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20" name="Oval 12"/>
          <p:cNvSpPr>
            <a:spLocks noChangeArrowheads="1"/>
          </p:cNvSpPr>
          <p:nvPr/>
        </p:nvSpPr>
        <p:spPr bwMode="auto">
          <a:xfrm>
            <a:off x="4752975" y="4473575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21" name="Oval 13"/>
          <p:cNvSpPr>
            <a:spLocks noChangeArrowheads="1"/>
          </p:cNvSpPr>
          <p:nvPr/>
        </p:nvSpPr>
        <p:spPr bwMode="auto">
          <a:xfrm>
            <a:off x="3429000" y="4495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22" name="Oval 14"/>
          <p:cNvSpPr>
            <a:spLocks noChangeArrowheads="1"/>
          </p:cNvSpPr>
          <p:nvPr/>
        </p:nvSpPr>
        <p:spPr bwMode="auto">
          <a:xfrm>
            <a:off x="3390900" y="49911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23" name="Oval 15"/>
          <p:cNvSpPr>
            <a:spLocks noChangeArrowheads="1"/>
          </p:cNvSpPr>
          <p:nvPr/>
        </p:nvSpPr>
        <p:spPr bwMode="auto">
          <a:xfrm>
            <a:off x="5105400" y="4495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224" name="Oval 16"/>
          <p:cNvSpPr>
            <a:spLocks noChangeArrowheads="1"/>
          </p:cNvSpPr>
          <p:nvPr/>
        </p:nvSpPr>
        <p:spPr bwMode="auto">
          <a:xfrm>
            <a:off x="5092700" y="4981575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Guiding Questions?</a:t>
            </a:r>
          </a:p>
        </p:txBody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1782763" y="1933575"/>
            <a:ext cx="721360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Why are some thing liquids at room temperature     </a:t>
            </a:r>
          </a:p>
          <a:p>
            <a:r>
              <a:rPr lang="en-US" sz="2400"/>
              <a:t>  and other things gases or solids? </a:t>
            </a:r>
          </a:p>
          <a:p>
            <a:pPr>
              <a:buFontTx/>
              <a:buChar char="•"/>
            </a:pPr>
            <a:endParaRPr lang="en-US" sz="1400"/>
          </a:p>
          <a:p>
            <a:pPr>
              <a:buFontTx/>
              <a:buChar char="•"/>
            </a:pPr>
            <a:r>
              <a:rPr lang="en-US" sz="2400"/>
              <a:t> How are shapes of molecules determined? </a:t>
            </a:r>
          </a:p>
          <a:p>
            <a:pPr>
              <a:buFontTx/>
              <a:buChar char="•"/>
            </a:pPr>
            <a:endParaRPr lang="en-US" sz="1400"/>
          </a:p>
          <a:p>
            <a:pPr>
              <a:buFontTx/>
              <a:buChar char="•"/>
            </a:pPr>
            <a:r>
              <a:rPr lang="en-US" sz="2400"/>
              <a:t> How do Splenda and other artificial sweeteners </a:t>
            </a:r>
          </a:p>
          <a:p>
            <a:r>
              <a:rPr lang="en-US" sz="2400"/>
              <a:t>  work? </a:t>
            </a:r>
          </a:p>
          <a:p>
            <a:pPr>
              <a:buFontTx/>
              <a:buChar char="•"/>
            </a:pPr>
            <a:endParaRPr lang="en-US" sz="1400"/>
          </a:p>
          <a:p>
            <a:pPr>
              <a:buFontTx/>
              <a:buChar char="•"/>
            </a:pPr>
            <a:r>
              <a:rPr lang="en-US" sz="2400"/>
              <a:t> How do bees tell the difference between a worker </a:t>
            </a:r>
          </a:p>
          <a:p>
            <a:r>
              <a:rPr lang="en-US" sz="2400"/>
              <a:t>  and the queen? </a:t>
            </a:r>
          </a:p>
          <a:p>
            <a:pPr>
              <a:buFontTx/>
              <a:buChar char="•"/>
            </a:pPr>
            <a:endParaRPr lang="en-US" sz="1400"/>
          </a:p>
          <a:p>
            <a:pPr>
              <a:buFontTx/>
              <a:buChar char="•"/>
            </a:pPr>
            <a:r>
              <a:rPr lang="en-US" sz="2400"/>
              <a:t> How do intermolecular forces affect the structure </a:t>
            </a:r>
          </a:p>
          <a:p>
            <a:r>
              <a:rPr lang="en-US" sz="2400"/>
              <a:t>  of proteins and DNA?</a:t>
            </a:r>
            <a:r>
              <a:rPr lang="en-US"/>
              <a:t> </a:t>
            </a:r>
          </a:p>
          <a:p>
            <a:pPr>
              <a:buFontTx/>
              <a:buChar char="•"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How do we know if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Have to draw the diagram and see what happens.</a:t>
            </a:r>
          </a:p>
          <a:p>
            <a:r>
              <a:rPr lang="en-US"/>
              <a:t>Often happens with polyatomic ions and acids.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09600"/>
          </a:xfrm>
          <a:noFill/>
          <a:ln/>
        </p:spPr>
        <p:txBody>
          <a:bodyPr lIns="90488" tIns="44450" rIns="90488" bIns="44450"/>
          <a:lstStyle/>
          <a:p>
            <a:r>
              <a:rPr lang="en-US" sz="4000"/>
              <a:t>Bond Energy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4619625"/>
            <a:ext cx="6884988" cy="2057400"/>
          </a:xfrm>
          <a:noFill/>
          <a:ln/>
        </p:spPr>
        <p:txBody>
          <a:bodyPr lIns="90488" tIns="44450" rIns="90488" bIns="44450"/>
          <a:lstStyle/>
          <a:p>
            <a:pPr>
              <a:buClr>
                <a:schemeClr val="tx1"/>
              </a:buClr>
              <a:buFontTx/>
              <a:buNone/>
            </a:pPr>
            <a:r>
              <a:rPr lang="en-US" sz="2800"/>
              <a:t>It is the energy required to break a bond.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US" sz="2800"/>
              <a:t>It gives us information about the strength of a bonding interaction.</a:t>
            </a: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1228725" y="1270000"/>
            <a:ext cx="6632575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Multiple Bonds, Average Energy (KJ/mole)</a:t>
            </a:r>
          </a:p>
        </p:txBody>
      </p:sp>
      <p:graphicFrame>
        <p:nvGraphicFramePr>
          <p:cNvPr id="176401" name="Group 273"/>
          <p:cNvGraphicFramePr>
            <a:graphicFrameLocks noGrp="1"/>
          </p:cNvGraphicFramePr>
          <p:nvPr/>
        </p:nvGraphicFramePr>
        <p:xfrm>
          <a:off x="1236663" y="1739900"/>
          <a:ext cx="6624637" cy="2590800"/>
        </p:xfrm>
        <a:graphic>
          <a:graphicData uri="http://schemas.openxmlformats.org/drawingml/2006/table">
            <a:tbl>
              <a:tblPr/>
              <a:tblGrid>
                <a:gridCol w="1655762"/>
                <a:gridCol w="1657350"/>
                <a:gridCol w="1655763"/>
                <a:gridCol w="1655762"/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 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  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 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 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76180" name="Group 52"/>
          <p:cNvGrpSpPr>
            <a:grpSpLocks/>
          </p:cNvGrpSpPr>
          <p:nvPr/>
        </p:nvGrpSpPr>
        <p:grpSpPr bwMode="auto">
          <a:xfrm>
            <a:off x="1974850" y="4017963"/>
            <a:ext cx="155575" cy="104775"/>
            <a:chOff x="248" y="3239"/>
            <a:chExt cx="113" cy="66"/>
          </a:xfrm>
        </p:grpSpPr>
        <p:sp>
          <p:nvSpPr>
            <p:cNvPr id="176177" name="Line 49"/>
            <p:cNvSpPr>
              <a:spLocks noChangeShapeType="1"/>
            </p:cNvSpPr>
            <p:nvPr/>
          </p:nvSpPr>
          <p:spPr bwMode="auto">
            <a:xfrm>
              <a:off x="248" y="3239"/>
              <a:ext cx="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78" name="Line 50"/>
            <p:cNvSpPr>
              <a:spLocks noChangeShapeType="1"/>
            </p:cNvSpPr>
            <p:nvPr/>
          </p:nvSpPr>
          <p:spPr bwMode="auto">
            <a:xfrm>
              <a:off x="248" y="3271"/>
              <a:ext cx="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79" name="Line 51"/>
            <p:cNvSpPr>
              <a:spLocks noChangeShapeType="1"/>
            </p:cNvSpPr>
            <p:nvPr/>
          </p:nvSpPr>
          <p:spPr bwMode="auto">
            <a:xfrm>
              <a:off x="248" y="3305"/>
              <a:ext cx="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181" name="Group 53"/>
          <p:cNvGrpSpPr>
            <a:grpSpLocks/>
          </p:cNvGrpSpPr>
          <p:nvPr/>
        </p:nvGrpSpPr>
        <p:grpSpPr bwMode="auto">
          <a:xfrm>
            <a:off x="1982788" y="2466975"/>
            <a:ext cx="155575" cy="104775"/>
            <a:chOff x="248" y="3239"/>
            <a:chExt cx="113" cy="66"/>
          </a:xfrm>
        </p:grpSpPr>
        <p:sp>
          <p:nvSpPr>
            <p:cNvPr id="176182" name="Line 54"/>
            <p:cNvSpPr>
              <a:spLocks noChangeShapeType="1"/>
            </p:cNvSpPr>
            <p:nvPr/>
          </p:nvSpPr>
          <p:spPr bwMode="auto">
            <a:xfrm>
              <a:off x="248" y="3239"/>
              <a:ext cx="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83" name="Line 55"/>
            <p:cNvSpPr>
              <a:spLocks noChangeShapeType="1"/>
            </p:cNvSpPr>
            <p:nvPr/>
          </p:nvSpPr>
          <p:spPr bwMode="auto">
            <a:xfrm>
              <a:off x="248" y="3271"/>
              <a:ext cx="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84" name="Line 56"/>
            <p:cNvSpPr>
              <a:spLocks noChangeShapeType="1"/>
            </p:cNvSpPr>
            <p:nvPr/>
          </p:nvSpPr>
          <p:spPr bwMode="auto">
            <a:xfrm>
              <a:off x="248" y="3305"/>
              <a:ext cx="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185" name="Group 57"/>
          <p:cNvGrpSpPr>
            <a:grpSpLocks/>
          </p:cNvGrpSpPr>
          <p:nvPr/>
        </p:nvGrpSpPr>
        <p:grpSpPr bwMode="auto">
          <a:xfrm>
            <a:off x="5300663" y="2987675"/>
            <a:ext cx="155575" cy="104775"/>
            <a:chOff x="248" y="3239"/>
            <a:chExt cx="113" cy="66"/>
          </a:xfrm>
        </p:grpSpPr>
        <p:sp>
          <p:nvSpPr>
            <p:cNvPr id="176186" name="Line 58"/>
            <p:cNvSpPr>
              <a:spLocks noChangeShapeType="1"/>
            </p:cNvSpPr>
            <p:nvPr/>
          </p:nvSpPr>
          <p:spPr bwMode="auto">
            <a:xfrm>
              <a:off x="248" y="3239"/>
              <a:ext cx="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87" name="Line 59"/>
            <p:cNvSpPr>
              <a:spLocks noChangeShapeType="1"/>
            </p:cNvSpPr>
            <p:nvPr/>
          </p:nvSpPr>
          <p:spPr bwMode="auto">
            <a:xfrm>
              <a:off x="248" y="3271"/>
              <a:ext cx="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88" name="Line 60"/>
            <p:cNvSpPr>
              <a:spLocks noChangeShapeType="1"/>
            </p:cNvSpPr>
            <p:nvPr/>
          </p:nvSpPr>
          <p:spPr bwMode="auto">
            <a:xfrm>
              <a:off x="248" y="3305"/>
              <a:ext cx="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189" name="Group 61"/>
          <p:cNvGrpSpPr>
            <a:grpSpLocks/>
          </p:cNvGrpSpPr>
          <p:nvPr/>
        </p:nvGrpSpPr>
        <p:grpSpPr bwMode="auto">
          <a:xfrm>
            <a:off x="5310188" y="3498850"/>
            <a:ext cx="155575" cy="104775"/>
            <a:chOff x="248" y="3239"/>
            <a:chExt cx="113" cy="66"/>
          </a:xfrm>
        </p:grpSpPr>
        <p:sp>
          <p:nvSpPr>
            <p:cNvPr id="176190" name="Line 62"/>
            <p:cNvSpPr>
              <a:spLocks noChangeShapeType="1"/>
            </p:cNvSpPr>
            <p:nvPr/>
          </p:nvSpPr>
          <p:spPr bwMode="auto">
            <a:xfrm>
              <a:off x="248" y="3239"/>
              <a:ext cx="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91" name="Line 63"/>
            <p:cNvSpPr>
              <a:spLocks noChangeShapeType="1"/>
            </p:cNvSpPr>
            <p:nvPr/>
          </p:nvSpPr>
          <p:spPr bwMode="auto">
            <a:xfrm>
              <a:off x="248" y="3271"/>
              <a:ext cx="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92" name="Line 64"/>
            <p:cNvSpPr>
              <a:spLocks noChangeShapeType="1"/>
            </p:cNvSpPr>
            <p:nvPr/>
          </p:nvSpPr>
          <p:spPr bwMode="auto">
            <a:xfrm>
              <a:off x="248" y="3305"/>
              <a:ext cx="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197" name="Group 69"/>
          <p:cNvGrpSpPr>
            <a:grpSpLocks/>
          </p:cNvGrpSpPr>
          <p:nvPr/>
        </p:nvGrpSpPr>
        <p:grpSpPr bwMode="auto">
          <a:xfrm>
            <a:off x="1982788" y="3008313"/>
            <a:ext cx="155575" cy="53975"/>
            <a:chOff x="368" y="2502"/>
            <a:chExt cx="98" cy="34"/>
          </a:xfrm>
        </p:grpSpPr>
        <p:sp>
          <p:nvSpPr>
            <p:cNvPr id="176195" name="Line 67"/>
            <p:cNvSpPr>
              <a:spLocks noChangeShapeType="1"/>
            </p:cNvSpPr>
            <p:nvPr/>
          </p:nvSpPr>
          <p:spPr bwMode="auto">
            <a:xfrm>
              <a:off x="368" y="2502"/>
              <a:ext cx="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196" name="Line 68"/>
            <p:cNvSpPr>
              <a:spLocks noChangeShapeType="1"/>
            </p:cNvSpPr>
            <p:nvPr/>
          </p:nvSpPr>
          <p:spPr bwMode="auto">
            <a:xfrm>
              <a:off x="368" y="2536"/>
              <a:ext cx="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198" name="Group 70"/>
          <p:cNvGrpSpPr>
            <a:grpSpLocks/>
          </p:cNvGrpSpPr>
          <p:nvPr/>
        </p:nvGrpSpPr>
        <p:grpSpPr bwMode="auto">
          <a:xfrm>
            <a:off x="1981200" y="1981200"/>
            <a:ext cx="155575" cy="53975"/>
            <a:chOff x="368" y="2502"/>
            <a:chExt cx="98" cy="34"/>
          </a:xfrm>
        </p:grpSpPr>
        <p:sp>
          <p:nvSpPr>
            <p:cNvPr id="176199" name="Line 71"/>
            <p:cNvSpPr>
              <a:spLocks noChangeShapeType="1"/>
            </p:cNvSpPr>
            <p:nvPr/>
          </p:nvSpPr>
          <p:spPr bwMode="auto">
            <a:xfrm>
              <a:off x="368" y="2502"/>
              <a:ext cx="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00" name="Line 72"/>
            <p:cNvSpPr>
              <a:spLocks noChangeShapeType="1"/>
            </p:cNvSpPr>
            <p:nvPr/>
          </p:nvSpPr>
          <p:spPr bwMode="auto">
            <a:xfrm>
              <a:off x="368" y="2536"/>
              <a:ext cx="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201" name="Group 73"/>
          <p:cNvGrpSpPr>
            <a:grpSpLocks/>
          </p:cNvGrpSpPr>
          <p:nvPr/>
        </p:nvGrpSpPr>
        <p:grpSpPr bwMode="auto">
          <a:xfrm>
            <a:off x="1981200" y="3521075"/>
            <a:ext cx="155575" cy="53975"/>
            <a:chOff x="368" y="2502"/>
            <a:chExt cx="98" cy="34"/>
          </a:xfrm>
        </p:grpSpPr>
        <p:sp>
          <p:nvSpPr>
            <p:cNvPr id="176202" name="Line 74"/>
            <p:cNvSpPr>
              <a:spLocks noChangeShapeType="1"/>
            </p:cNvSpPr>
            <p:nvPr/>
          </p:nvSpPr>
          <p:spPr bwMode="auto">
            <a:xfrm>
              <a:off x="368" y="2502"/>
              <a:ext cx="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03" name="Line 75"/>
            <p:cNvSpPr>
              <a:spLocks noChangeShapeType="1"/>
            </p:cNvSpPr>
            <p:nvPr/>
          </p:nvSpPr>
          <p:spPr bwMode="auto">
            <a:xfrm>
              <a:off x="368" y="2536"/>
              <a:ext cx="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204" name="Group 76"/>
          <p:cNvGrpSpPr>
            <a:grpSpLocks/>
          </p:cNvGrpSpPr>
          <p:nvPr/>
        </p:nvGrpSpPr>
        <p:grpSpPr bwMode="auto">
          <a:xfrm>
            <a:off x="5299075" y="2489200"/>
            <a:ext cx="155575" cy="53975"/>
            <a:chOff x="368" y="2502"/>
            <a:chExt cx="98" cy="34"/>
          </a:xfrm>
        </p:grpSpPr>
        <p:sp>
          <p:nvSpPr>
            <p:cNvPr id="176205" name="Line 77"/>
            <p:cNvSpPr>
              <a:spLocks noChangeShapeType="1"/>
            </p:cNvSpPr>
            <p:nvPr/>
          </p:nvSpPr>
          <p:spPr bwMode="auto">
            <a:xfrm>
              <a:off x="368" y="2502"/>
              <a:ext cx="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06" name="Line 78"/>
            <p:cNvSpPr>
              <a:spLocks noChangeShapeType="1"/>
            </p:cNvSpPr>
            <p:nvPr/>
          </p:nvSpPr>
          <p:spPr bwMode="auto">
            <a:xfrm>
              <a:off x="368" y="2536"/>
              <a:ext cx="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207" name="Group 79"/>
          <p:cNvGrpSpPr>
            <a:grpSpLocks/>
          </p:cNvGrpSpPr>
          <p:nvPr/>
        </p:nvGrpSpPr>
        <p:grpSpPr bwMode="auto">
          <a:xfrm>
            <a:off x="5289550" y="1968500"/>
            <a:ext cx="155575" cy="53975"/>
            <a:chOff x="368" y="2502"/>
            <a:chExt cx="98" cy="34"/>
          </a:xfrm>
        </p:grpSpPr>
        <p:sp>
          <p:nvSpPr>
            <p:cNvPr id="176208" name="Line 80"/>
            <p:cNvSpPr>
              <a:spLocks noChangeShapeType="1"/>
            </p:cNvSpPr>
            <p:nvPr/>
          </p:nvSpPr>
          <p:spPr bwMode="auto">
            <a:xfrm>
              <a:off x="368" y="2502"/>
              <a:ext cx="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09" name="Line 81"/>
            <p:cNvSpPr>
              <a:spLocks noChangeShapeType="1"/>
            </p:cNvSpPr>
            <p:nvPr/>
          </p:nvSpPr>
          <p:spPr bwMode="auto">
            <a:xfrm>
              <a:off x="368" y="2536"/>
              <a:ext cx="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210" name="Group 82"/>
          <p:cNvGrpSpPr>
            <a:grpSpLocks/>
          </p:cNvGrpSpPr>
          <p:nvPr/>
        </p:nvGrpSpPr>
        <p:grpSpPr bwMode="auto">
          <a:xfrm>
            <a:off x="5299075" y="4040188"/>
            <a:ext cx="155575" cy="53975"/>
            <a:chOff x="368" y="2502"/>
            <a:chExt cx="98" cy="34"/>
          </a:xfrm>
        </p:grpSpPr>
        <p:sp>
          <p:nvSpPr>
            <p:cNvPr id="176211" name="Line 83"/>
            <p:cNvSpPr>
              <a:spLocks noChangeShapeType="1"/>
            </p:cNvSpPr>
            <p:nvPr/>
          </p:nvSpPr>
          <p:spPr bwMode="auto">
            <a:xfrm>
              <a:off x="368" y="2502"/>
              <a:ext cx="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6212" name="Line 84"/>
            <p:cNvSpPr>
              <a:spLocks noChangeShapeType="1"/>
            </p:cNvSpPr>
            <p:nvPr/>
          </p:nvSpPr>
          <p:spPr bwMode="auto">
            <a:xfrm>
              <a:off x="368" y="2536"/>
              <a:ext cx="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Resonance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When more than one dot diagram with the same connections are possible. </a:t>
            </a:r>
          </a:p>
          <a:p>
            <a:r>
              <a:rPr lang="en-US"/>
              <a:t>NO</a:t>
            </a:r>
            <a:r>
              <a:rPr lang="en-US" sz="4000" baseline="-25000"/>
              <a:t>2</a:t>
            </a:r>
            <a:r>
              <a:rPr lang="en-US" sz="4000" baseline="30000"/>
              <a:t>-</a:t>
            </a:r>
            <a:r>
              <a:rPr lang="en-US"/>
              <a:t> </a:t>
            </a:r>
          </a:p>
          <a:p>
            <a:r>
              <a:rPr lang="en-US"/>
              <a:t>Which one is it?</a:t>
            </a:r>
          </a:p>
          <a:p>
            <a:r>
              <a:rPr lang="en-US"/>
              <a:t>Does it go back and forth.</a:t>
            </a:r>
          </a:p>
          <a:p>
            <a:r>
              <a:rPr lang="en-US"/>
              <a:t>It is a mixture of both, like a mule.</a:t>
            </a:r>
          </a:p>
          <a:p>
            <a:r>
              <a:rPr lang="en-US"/>
              <a:t>NO</a:t>
            </a:r>
            <a:r>
              <a:rPr lang="en-US" sz="4400" baseline="-25000"/>
              <a:t>3</a:t>
            </a:r>
            <a:r>
              <a:rPr lang="en-US" sz="4400" baseline="30000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VSEPR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3600" b="1"/>
              <a:t>V</a:t>
            </a:r>
            <a:r>
              <a:rPr lang="en-US"/>
              <a:t>alence </a:t>
            </a:r>
            <a:r>
              <a:rPr lang="en-US" sz="3600" b="1"/>
              <a:t>S</a:t>
            </a:r>
            <a:r>
              <a:rPr lang="en-US"/>
              <a:t>hell </a:t>
            </a:r>
            <a:r>
              <a:rPr lang="en-US" sz="3600" b="1"/>
              <a:t>E</a:t>
            </a:r>
            <a:r>
              <a:rPr lang="en-US"/>
              <a:t>lectron </a:t>
            </a:r>
            <a:r>
              <a:rPr lang="en-US" sz="3600" b="1"/>
              <a:t>P</a:t>
            </a:r>
            <a:r>
              <a:rPr lang="en-US"/>
              <a:t>air </a:t>
            </a:r>
            <a:r>
              <a:rPr lang="en-US" sz="3600" b="1"/>
              <a:t>R</a:t>
            </a:r>
            <a:r>
              <a:rPr lang="en-US"/>
              <a:t>epulsion. </a:t>
            </a:r>
          </a:p>
          <a:p>
            <a:pPr>
              <a:lnSpc>
                <a:spcPct val="90000"/>
              </a:lnSpc>
            </a:pPr>
            <a:r>
              <a:rPr lang="en-US"/>
              <a:t>Predicts three dimensional geometry of molecules.</a:t>
            </a:r>
          </a:p>
          <a:p>
            <a:pPr>
              <a:lnSpc>
                <a:spcPct val="90000"/>
              </a:lnSpc>
            </a:pPr>
            <a:r>
              <a:rPr lang="en-US"/>
              <a:t>Name tells you the theory.</a:t>
            </a:r>
          </a:p>
          <a:p>
            <a:pPr>
              <a:lnSpc>
                <a:spcPct val="90000"/>
              </a:lnSpc>
            </a:pPr>
            <a:r>
              <a:rPr lang="en-US"/>
              <a:t>Valence shell - outside electrons.</a:t>
            </a:r>
          </a:p>
          <a:p>
            <a:pPr>
              <a:lnSpc>
                <a:spcPct val="90000"/>
              </a:lnSpc>
            </a:pPr>
            <a:r>
              <a:rPr lang="en-US"/>
              <a:t>Electron Pair repulsion - electron pairs try to get as far away as possible.</a:t>
            </a:r>
          </a:p>
          <a:p>
            <a:pPr>
              <a:lnSpc>
                <a:spcPct val="90000"/>
              </a:lnSpc>
            </a:pPr>
            <a:r>
              <a:rPr lang="en-US"/>
              <a:t>Can determine the angles of bonds.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uiExpand="1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VSEPR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Based on the number of pairs of valence electrons both bonded and unbonded.</a:t>
            </a:r>
          </a:p>
          <a:p>
            <a:r>
              <a:rPr lang="en-US"/>
              <a:t>Unbonded pair are called lone pair.</a:t>
            </a:r>
          </a:p>
          <a:p>
            <a:r>
              <a:rPr lang="en-US"/>
              <a:t>CH</a:t>
            </a:r>
            <a:r>
              <a:rPr lang="en-US" sz="4000" baseline="-25000"/>
              <a:t>4</a:t>
            </a:r>
            <a:r>
              <a:rPr lang="en-US"/>
              <a:t> - draw the  structural formula</a:t>
            </a:r>
          </a:p>
          <a:p>
            <a:r>
              <a:rPr lang="en-US"/>
              <a:t>Has 4 + 4(1) = 8</a:t>
            </a:r>
          </a:p>
          <a:p>
            <a:r>
              <a:rPr lang="en-US"/>
              <a:t>wants 8 + 4(2) = 16</a:t>
            </a:r>
          </a:p>
          <a:p>
            <a:r>
              <a:rPr lang="en-US"/>
              <a:t>(16-8)/2 = 4 bonds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VSEPR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600200"/>
            <a:ext cx="4114800" cy="4525963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Single bonds fill all atoms.</a:t>
            </a:r>
          </a:p>
          <a:p>
            <a:r>
              <a:rPr lang="en-US"/>
              <a:t>There are 4 pairs of electrons pushing away.</a:t>
            </a:r>
          </a:p>
          <a:p>
            <a:r>
              <a:rPr lang="en-US"/>
              <a:t>The furthest they can get away is 109.5º.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714500" y="30480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C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2743200" y="30480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H</a:t>
            </a: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609600" y="30480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H</a:t>
            </a: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1714500" y="41910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H</a:t>
            </a: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1714500" y="18288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H</a:t>
            </a:r>
          </a:p>
        </p:txBody>
      </p:sp>
      <p:sp>
        <p:nvSpPr>
          <p:cNvPr id="101385" name="Line 9"/>
          <p:cNvSpPr>
            <a:spLocks noChangeShapeType="1"/>
          </p:cNvSpPr>
          <p:nvPr/>
        </p:nvSpPr>
        <p:spPr bwMode="auto">
          <a:xfrm>
            <a:off x="2438400" y="35052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386" name="Line 10"/>
          <p:cNvSpPr>
            <a:spLocks noChangeShapeType="1"/>
          </p:cNvSpPr>
          <p:nvPr/>
        </p:nvSpPr>
        <p:spPr bwMode="auto">
          <a:xfrm>
            <a:off x="1295400" y="35052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>
            <a:off x="2095500" y="39243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1388" name="Line 12"/>
          <p:cNvSpPr>
            <a:spLocks noChangeShapeType="1"/>
          </p:cNvSpPr>
          <p:nvPr/>
        </p:nvSpPr>
        <p:spPr bwMode="auto">
          <a:xfrm>
            <a:off x="2095500" y="27051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Line 2"/>
          <p:cNvSpPr>
            <a:spLocks noChangeShapeType="1"/>
          </p:cNvSpPr>
          <p:nvPr/>
        </p:nvSpPr>
        <p:spPr bwMode="auto">
          <a:xfrm>
            <a:off x="3810000" y="4953000"/>
            <a:ext cx="464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27" name="Freeform 3"/>
          <p:cNvSpPr>
            <a:spLocks/>
          </p:cNvSpPr>
          <p:nvPr/>
        </p:nvSpPr>
        <p:spPr bwMode="auto">
          <a:xfrm>
            <a:off x="5638800" y="2219325"/>
            <a:ext cx="2820988" cy="4106863"/>
          </a:xfrm>
          <a:custGeom>
            <a:avLst/>
            <a:gdLst/>
            <a:ahLst/>
            <a:cxnLst>
              <a:cxn ang="0">
                <a:pos x="159" y="0"/>
              </a:cxn>
              <a:cxn ang="0">
                <a:pos x="1776" y="1722"/>
              </a:cxn>
              <a:cxn ang="0">
                <a:pos x="0" y="2586"/>
              </a:cxn>
              <a:cxn ang="0">
                <a:pos x="159" y="0"/>
              </a:cxn>
            </a:cxnLst>
            <a:rect l="0" t="0" r="r" b="b"/>
            <a:pathLst>
              <a:path w="1777" h="2587">
                <a:moveTo>
                  <a:pt x="159" y="0"/>
                </a:moveTo>
                <a:lnTo>
                  <a:pt x="1776" y="1722"/>
                </a:lnTo>
                <a:lnTo>
                  <a:pt x="0" y="2586"/>
                </a:lnTo>
                <a:lnTo>
                  <a:pt x="159" y="0"/>
                </a:lnTo>
              </a:path>
            </a:pathLst>
          </a:custGeom>
          <a:solidFill>
            <a:srgbClr val="C1CEFF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 4 atoms bonded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4343400" cy="4572000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Basic shape is tetrahedral.</a:t>
            </a:r>
          </a:p>
          <a:p>
            <a:r>
              <a:rPr lang="en-US"/>
              <a:t>A pyramid with a triangular base.</a:t>
            </a:r>
          </a:p>
          <a:p>
            <a:r>
              <a:rPr lang="en-US"/>
              <a:t>Same shape for everything with 4 pairs.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5600700" y="40386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3886200" y="44196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7772400" y="44196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5295900" y="53340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5524500" y="22098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>
            <a:off x="5943600" y="2895600"/>
            <a:ext cx="0" cy="1219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36" name="Freeform 12"/>
          <p:cNvSpPr>
            <a:spLocks/>
          </p:cNvSpPr>
          <p:nvPr/>
        </p:nvSpPr>
        <p:spPr bwMode="auto">
          <a:xfrm>
            <a:off x="4495800" y="4419600"/>
            <a:ext cx="1068388" cy="458788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0" y="288"/>
              </a:cxn>
              <a:cxn ang="0">
                <a:pos x="672" y="144"/>
              </a:cxn>
              <a:cxn ang="0">
                <a:pos x="672" y="0"/>
              </a:cxn>
            </a:cxnLst>
            <a:rect l="0" t="0" r="r" b="b"/>
            <a:pathLst>
              <a:path w="673" h="289">
                <a:moveTo>
                  <a:pt x="672" y="0"/>
                </a:moveTo>
                <a:lnTo>
                  <a:pt x="0" y="288"/>
                </a:lnTo>
                <a:lnTo>
                  <a:pt x="672" y="144"/>
                </a:lnTo>
                <a:lnTo>
                  <a:pt x="672" y="0"/>
                </a:lnTo>
              </a:path>
            </a:pathLst>
          </a:custGeom>
          <a:gradFill rotWithShape="0">
            <a:gsLst>
              <a:gs pos="0">
                <a:srgbClr val="FAFD00">
                  <a:gamma/>
                  <a:shade val="0"/>
                  <a:invGamma/>
                </a:srgbClr>
              </a:gs>
              <a:gs pos="100000">
                <a:srgbClr val="FAFD00"/>
              </a:gs>
            </a:gsLst>
            <a:lin ang="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37" name="Freeform 13"/>
          <p:cNvSpPr>
            <a:spLocks/>
          </p:cNvSpPr>
          <p:nvPr/>
        </p:nvSpPr>
        <p:spPr bwMode="auto">
          <a:xfrm>
            <a:off x="6324600" y="4419600"/>
            <a:ext cx="1601788" cy="458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8" y="288"/>
              </a:cxn>
              <a:cxn ang="0">
                <a:pos x="0" y="144"/>
              </a:cxn>
              <a:cxn ang="0">
                <a:pos x="0" y="0"/>
              </a:cxn>
            </a:cxnLst>
            <a:rect l="0" t="0" r="r" b="b"/>
            <a:pathLst>
              <a:path w="1009" h="289">
                <a:moveTo>
                  <a:pt x="0" y="0"/>
                </a:moveTo>
                <a:lnTo>
                  <a:pt x="1008" y="288"/>
                </a:lnTo>
                <a:lnTo>
                  <a:pt x="0" y="144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0"/>
                  <a:invGamma/>
                </a:srgbClr>
              </a:gs>
            </a:gsLst>
            <a:lin ang="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38" name="Freeform 14"/>
          <p:cNvSpPr>
            <a:spLocks/>
          </p:cNvSpPr>
          <p:nvPr/>
        </p:nvSpPr>
        <p:spPr bwMode="auto">
          <a:xfrm>
            <a:off x="5562600" y="4572000"/>
            <a:ext cx="382588" cy="1068388"/>
          </a:xfrm>
          <a:custGeom>
            <a:avLst/>
            <a:gdLst/>
            <a:ahLst/>
            <a:cxnLst>
              <a:cxn ang="0">
                <a:pos x="0" y="670"/>
              </a:cxn>
              <a:cxn ang="0">
                <a:pos x="123" y="672"/>
              </a:cxn>
              <a:cxn ang="0">
                <a:pos x="240" y="0"/>
              </a:cxn>
              <a:cxn ang="0">
                <a:pos x="0" y="670"/>
              </a:cxn>
            </a:cxnLst>
            <a:rect l="0" t="0" r="r" b="b"/>
            <a:pathLst>
              <a:path w="241" h="673">
                <a:moveTo>
                  <a:pt x="0" y="670"/>
                </a:moveTo>
                <a:lnTo>
                  <a:pt x="123" y="672"/>
                </a:lnTo>
                <a:lnTo>
                  <a:pt x="240" y="0"/>
                </a:lnTo>
                <a:lnTo>
                  <a:pt x="0" y="670"/>
                </a:lnTo>
              </a:path>
            </a:pathLst>
          </a:custGeom>
          <a:gradFill rotWithShape="0">
            <a:gsLst>
              <a:gs pos="0">
                <a:srgbClr val="FAFD00">
                  <a:gamma/>
                  <a:shade val="0"/>
                  <a:invGamma/>
                </a:srgbClr>
              </a:gs>
              <a:gs pos="100000">
                <a:srgbClr val="FAFD00"/>
              </a:gs>
            </a:gsLst>
            <a:lin ang="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39" name="Arc 15"/>
          <p:cNvSpPr>
            <a:spLocks/>
          </p:cNvSpPr>
          <p:nvPr/>
        </p:nvSpPr>
        <p:spPr bwMode="auto">
          <a:xfrm>
            <a:off x="5951538" y="3430588"/>
            <a:ext cx="1060450" cy="1162050"/>
          </a:xfrm>
          <a:custGeom>
            <a:avLst/>
            <a:gdLst>
              <a:gd name="G0" fmla="+- 1521 0 0"/>
              <a:gd name="G1" fmla="+- 21600 0 0"/>
              <a:gd name="G2" fmla="+- 21600 0 0"/>
              <a:gd name="T0" fmla="*/ 0 w 23121"/>
              <a:gd name="T1" fmla="*/ 54 h 21961"/>
              <a:gd name="T2" fmla="*/ 23118 w 23121"/>
              <a:gd name="T3" fmla="*/ 21961 h 21961"/>
              <a:gd name="T4" fmla="*/ 1521 w 23121"/>
              <a:gd name="T5" fmla="*/ 21600 h 21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121" h="21961" fill="none" extrusionOk="0">
                <a:moveTo>
                  <a:pt x="-1" y="53"/>
                </a:moveTo>
                <a:cubicBezTo>
                  <a:pt x="506" y="17"/>
                  <a:pt x="1013" y="-1"/>
                  <a:pt x="1521" y="0"/>
                </a:cubicBezTo>
                <a:cubicBezTo>
                  <a:pt x="13450" y="0"/>
                  <a:pt x="23121" y="9670"/>
                  <a:pt x="23121" y="21600"/>
                </a:cubicBezTo>
                <a:cubicBezTo>
                  <a:pt x="23121" y="21720"/>
                  <a:pt x="23119" y="21840"/>
                  <a:pt x="23117" y="21960"/>
                </a:cubicBezTo>
              </a:path>
              <a:path w="23121" h="21961" stroke="0" extrusionOk="0">
                <a:moveTo>
                  <a:pt x="-1" y="53"/>
                </a:moveTo>
                <a:cubicBezTo>
                  <a:pt x="506" y="17"/>
                  <a:pt x="1013" y="-1"/>
                  <a:pt x="1521" y="0"/>
                </a:cubicBezTo>
                <a:cubicBezTo>
                  <a:pt x="13450" y="0"/>
                  <a:pt x="23121" y="9670"/>
                  <a:pt x="23121" y="21600"/>
                </a:cubicBezTo>
                <a:cubicBezTo>
                  <a:pt x="23121" y="21720"/>
                  <a:pt x="23119" y="21840"/>
                  <a:pt x="23117" y="21960"/>
                </a:cubicBezTo>
                <a:lnTo>
                  <a:pt x="1521" y="2160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40" name="Rectangle 16"/>
          <p:cNvSpPr>
            <a:spLocks noChangeArrowheads="1"/>
          </p:cNvSpPr>
          <p:nvPr/>
        </p:nvSpPr>
        <p:spPr bwMode="auto">
          <a:xfrm>
            <a:off x="6705600" y="32766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109.5º</a:t>
            </a:r>
          </a:p>
        </p:txBody>
      </p:sp>
      <p:sp>
        <p:nvSpPr>
          <p:cNvPr id="103441" name="Freeform 17"/>
          <p:cNvSpPr>
            <a:spLocks/>
          </p:cNvSpPr>
          <p:nvPr/>
        </p:nvSpPr>
        <p:spPr bwMode="auto">
          <a:xfrm>
            <a:off x="3810000" y="2209800"/>
            <a:ext cx="4649788" cy="4116388"/>
          </a:xfrm>
          <a:custGeom>
            <a:avLst/>
            <a:gdLst/>
            <a:ahLst/>
            <a:cxnLst>
              <a:cxn ang="0">
                <a:pos x="0" y="1747"/>
              </a:cxn>
              <a:cxn ang="0">
                <a:pos x="1310" y="0"/>
              </a:cxn>
              <a:cxn ang="0">
                <a:pos x="2928" y="1728"/>
              </a:cxn>
              <a:cxn ang="0">
                <a:pos x="1156" y="2592"/>
              </a:cxn>
              <a:cxn ang="0">
                <a:pos x="0" y="1747"/>
              </a:cxn>
            </a:cxnLst>
            <a:rect l="0" t="0" r="r" b="b"/>
            <a:pathLst>
              <a:path w="2929" h="2593">
                <a:moveTo>
                  <a:pt x="0" y="1747"/>
                </a:moveTo>
                <a:lnTo>
                  <a:pt x="1310" y="0"/>
                </a:lnTo>
                <a:lnTo>
                  <a:pt x="2928" y="1728"/>
                </a:lnTo>
                <a:lnTo>
                  <a:pt x="1156" y="2592"/>
                </a:lnTo>
                <a:lnTo>
                  <a:pt x="0" y="1747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42" name="Line 18"/>
          <p:cNvSpPr>
            <a:spLocks noChangeShapeType="1"/>
          </p:cNvSpPr>
          <p:nvPr/>
        </p:nvSpPr>
        <p:spPr bwMode="auto">
          <a:xfrm flipH="1">
            <a:off x="5638800" y="2205038"/>
            <a:ext cx="257175" cy="4119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01" name="Rectangle 2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Still basic tetrahedral but you can’t see the electron pair.</a:t>
            </a:r>
          </a:p>
          <a:p>
            <a:r>
              <a:rPr lang="en-US"/>
              <a:t>Shape is called	</a:t>
            </a:r>
            <a:br>
              <a:rPr lang="en-US"/>
            </a:br>
            <a:r>
              <a:rPr lang="en-US"/>
              <a:t>trigonal pyramidal.</a:t>
            </a: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3 bonded -  1 lone pair</a:t>
            </a: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1714500" y="417512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N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743200" y="417512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H</a:t>
            </a: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609600" y="417512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H</a:t>
            </a: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1714500" y="531812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H</a:t>
            </a:r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2438400" y="4632325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1295400" y="4632325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>
            <a:off x="2095500" y="5051425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82" name="Oval 10"/>
          <p:cNvSpPr>
            <a:spLocks noChangeArrowheads="1"/>
          </p:cNvSpPr>
          <p:nvPr/>
        </p:nvSpPr>
        <p:spPr bwMode="auto">
          <a:xfrm>
            <a:off x="1911350" y="4105275"/>
            <a:ext cx="92075" cy="920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83" name="Oval 11"/>
          <p:cNvSpPr>
            <a:spLocks noChangeArrowheads="1"/>
          </p:cNvSpPr>
          <p:nvPr/>
        </p:nvSpPr>
        <p:spPr bwMode="auto">
          <a:xfrm>
            <a:off x="2139950" y="4105275"/>
            <a:ext cx="92075" cy="920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3810000" y="4953000"/>
            <a:ext cx="464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85" name="Freeform 13"/>
          <p:cNvSpPr>
            <a:spLocks/>
          </p:cNvSpPr>
          <p:nvPr/>
        </p:nvSpPr>
        <p:spPr bwMode="auto">
          <a:xfrm>
            <a:off x="5638800" y="2219325"/>
            <a:ext cx="2820988" cy="4106863"/>
          </a:xfrm>
          <a:custGeom>
            <a:avLst/>
            <a:gdLst/>
            <a:ahLst/>
            <a:cxnLst>
              <a:cxn ang="0">
                <a:pos x="159" y="0"/>
              </a:cxn>
              <a:cxn ang="0">
                <a:pos x="1776" y="1722"/>
              </a:cxn>
              <a:cxn ang="0">
                <a:pos x="0" y="2586"/>
              </a:cxn>
              <a:cxn ang="0">
                <a:pos x="159" y="0"/>
              </a:cxn>
            </a:cxnLst>
            <a:rect l="0" t="0" r="r" b="b"/>
            <a:pathLst>
              <a:path w="1777" h="2587">
                <a:moveTo>
                  <a:pt x="159" y="0"/>
                </a:moveTo>
                <a:lnTo>
                  <a:pt x="1776" y="1722"/>
                </a:lnTo>
                <a:lnTo>
                  <a:pt x="0" y="2586"/>
                </a:lnTo>
                <a:lnTo>
                  <a:pt x="159" y="0"/>
                </a:lnTo>
              </a:path>
            </a:pathLst>
          </a:custGeom>
          <a:solidFill>
            <a:srgbClr val="D9EDEF">
              <a:alpha val="96001"/>
            </a:srgbClr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86" name="Rectangle 14"/>
          <p:cNvSpPr>
            <a:spLocks noChangeArrowheads="1"/>
          </p:cNvSpPr>
          <p:nvPr/>
        </p:nvSpPr>
        <p:spPr bwMode="auto">
          <a:xfrm>
            <a:off x="5600700" y="40386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chemeClr val="tx2"/>
                </a:solidFill>
              </a:rPr>
              <a:t>N</a:t>
            </a:r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3886200" y="44196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05488" name="Rectangle 16"/>
          <p:cNvSpPr>
            <a:spLocks noChangeArrowheads="1"/>
          </p:cNvSpPr>
          <p:nvPr/>
        </p:nvSpPr>
        <p:spPr bwMode="auto">
          <a:xfrm>
            <a:off x="7772400" y="44196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05489" name="Rectangle 17"/>
          <p:cNvSpPr>
            <a:spLocks noChangeArrowheads="1"/>
          </p:cNvSpPr>
          <p:nvPr/>
        </p:nvSpPr>
        <p:spPr bwMode="auto">
          <a:xfrm>
            <a:off x="5295900" y="53340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05490" name="Freeform 18"/>
          <p:cNvSpPr>
            <a:spLocks/>
          </p:cNvSpPr>
          <p:nvPr/>
        </p:nvSpPr>
        <p:spPr bwMode="auto">
          <a:xfrm>
            <a:off x="4495800" y="4419600"/>
            <a:ext cx="1068388" cy="458788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0" y="288"/>
              </a:cxn>
              <a:cxn ang="0">
                <a:pos x="672" y="144"/>
              </a:cxn>
              <a:cxn ang="0">
                <a:pos x="672" y="0"/>
              </a:cxn>
            </a:cxnLst>
            <a:rect l="0" t="0" r="r" b="b"/>
            <a:pathLst>
              <a:path w="673" h="289">
                <a:moveTo>
                  <a:pt x="672" y="0"/>
                </a:moveTo>
                <a:lnTo>
                  <a:pt x="0" y="288"/>
                </a:lnTo>
                <a:lnTo>
                  <a:pt x="672" y="144"/>
                </a:lnTo>
                <a:lnTo>
                  <a:pt x="672" y="0"/>
                </a:lnTo>
              </a:path>
            </a:pathLst>
          </a:custGeom>
          <a:gradFill rotWithShape="0">
            <a:gsLst>
              <a:gs pos="0">
                <a:srgbClr val="FAFD00">
                  <a:gamma/>
                  <a:shade val="0"/>
                  <a:invGamma/>
                </a:srgbClr>
              </a:gs>
              <a:gs pos="100000">
                <a:srgbClr val="FAFD00"/>
              </a:gs>
            </a:gsLst>
            <a:lin ang="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91" name="Freeform 19"/>
          <p:cNvSpPr>
            <a:spLocks/>
          </p:cNvSpPr>
          <p:nvPr/>
        </p:nvSpPr>
        <p:spPr bwMode="auto">
          <a:xfrm>
            <a:off x="6324600" y="4419600"/>
            <a:ext cx="1601788" cy="458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8" y="288"/>
              </a:cxn>
              <a:cxn ang="0">
                <a:pos x="0" y="144"/>
              </a:cxn>
              <a:cxn ang="0">
                <a:pos x="0" y="0"/>
              </a:cxn>
            </a:cxnLst>
            <a:rect l="0" t="0" r="r" b="b"/>
            <a:pathLst>
              <a:path w="1009" h="289">
                <a:moveTo>
                  <a:pt x="0" y="0"/>
                </a:moveTo>
                <a:lnTo>
                  <a:pt x="1008" y="288"/>
                </a:lnTo>
                <a:lnTo>
                  <a:pt x="0" y="144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0"/>
                  <a:invGamma/>
                </a:srgbClr>
              </a:gs>
            </a:gsLst>
            <a:lin ang="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92" name="Freeform 20"/>
          <p:cNvSpPr>
            <a:spLocks/>
          </p:cNvSpPr>
          <p:nvPr/>
        </p:nvSpPr>
        <p:spPr bwMode="auto">
          <a:xfrm>
            <a:off x="5562600" y="4572000"/>
            <a:ext cx="382588" cy="1068388"/>
          </a:xfrm>
          <a:custGeom>
            <a:avLst/>
            <a:gdLst/>
            <a:ahLst/>
            <a:cxnLst>
              <a:cxn ang="0">
                <a:pos x="0" y="670"/>
              </a:cxn>
              <a:cxn ang="0">
                <a:pos x="123" y="672"/>
              </a:cxn>
              <a:cxn ang="0">
                <a:pos x="240" y="0"/>
              </a:cxn>
              <a:cxn ang="0">
                <a:pos x="0" y="670"/>
              </a:cxn>
            </a:cxnLst>
            <a:rect l="0" t="0" r="r" b="b"/>
            <a:pathLst>
              <a:path w="241" h="673">
                <a:moveTo>
                  <a:pt x="0" y="670"/>
                </a:moveTo>
                <a:lnTo>
                  <a:pt x="123" y="672"/>
                </a:lnTo>
                <a:lnTo>
                  <a:pt x="240" y="0"/>
                </a:lnTo>
                <a:lnTo>
                  <a:pt x="0" y="670"/>
                </a:lnTo>
              </a:path>
            </a:pathLst>
          </a:custGeom>
          <a:gradFill rotWithShape="0">
            <a:gsLst>
              <a:gs pos="0">
                <a:srgbClr val="FAFD00">
                  <a:gamma/>
                  <a:shade val="0"/>
                  <a:invGamma/>
                </a:srgbClr>
              </a:gs>
              <a:gs pos="100000">
                <a:srgbClr val="FAFD00"/>
              </a:gs>
            </a:gsLst>
            <a:lin ang="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93" name="Arc 21"/>
          <p:cNvSpPr>
            <a:spLocks/>
          </p:cNvSpPr>
          <p:nvPr/>
        </p:nvSpPr>
        <p:spPr bwMode="auto">
          <a:xfrm>
            <a:off x="5745163" y="4546600"/>
            <a:ext cx="1163637" cy="1060450"/>
          </a:xfrm>
          <a:custGeom>
            <a:avLst/>
            <a:gdLst>
              <a:gd name="G0" fmla="+- 391 0 0"/>
              <a:gd name="G1" fmla="+- 1524 0 0"/>
              <a:gd name="G2" fmla="+- 21600 0 0"/>
              <a:gd name="T0" fmla="*/ 21937 w 21991"/>
              <a:gd name="T1" fmla="*/ 0 h 23124"/>
              <a:gd name="T2" fmla="*/ 0 w 21991"/>
              <a:gd name="T3" fmla="*/ 23120 h 23124"/>
              <a:gd name="T4" fmla="*/ 391 w 21991"/>
              <a:gd name="T5" fmla="*/ 1524 h 23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991" h="23124" fill="none" extrusionOk="0">
                <a:moveTo>
                  <a:pt x="21937" y="-1"/>
                </a:moveTo>
                <a:cubicBezTo>
                  <a:pt x="21973" y="507"/>
                  <a:pt x="21991" y="1015"/>
                  <a:pt x="21991" y="1524"/>
                </a:cubicBezTo>
                <a:cubicBezTo>
                  <a:pt x="21991" y="13453"/>
                  <a:pt x="12320" y="23124"/>
                  <a:pt x="391" y="23124"/>
                </a:cubicBezTo>
                <a:cubicBezTo>
                  <a:pt x="260" y="23124"/>
                  <a:pt x="130" y="23122"/>
                  <a:pt x="-1" y="23120"/>
                </a:cubicBezTo>
              </a:path>
              <a:path w="21991" h="23124" stroke="0" extrusionOk="0">
                <a:moveTo>
                  <a:pt x="21937" y="-1"/>
                </a:moveTo>
                <a:cubicBezTo>
                  <a:pt x="21973" y="507"/>
                  <a:pt x="21991" y="1015"/>
                  <a:pt x="21991" y="1524"/>
                </a:cubicBezTo>
                <a:cubicBezTo>
                  <a:pt x="21991" y="13453"/>
                  <a:pt x="12320" y="23124"/>
                  <a:pt x="391" y="23124"/>
                </a:cubicBezTo>
                <a:cubicBezTo>
                  <a:pt x="260" y="23124"/>
                  <a:pt x="130" y="23122"/>
                  <a:pt x="-1" y="23120"/>
                </a:cubicBezTo>
                <a:lnTo>
                  <a:pt x="391" y="1524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94" name="Rectangle 22"/>
          <p:cNvSpPr>
            <a:spLocks noChangeArrowheads="1"/>
          </p:cNvSpPr>
          <p:nvPr/>
        </p:nvSpPr>
        <p:spPr bwMode="auto">
          <a:xfrm>
            <a:off x="6553200" y="52578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&lt;109.5º</a:t>
            </a:r>
          </a:p>
        </p:txBody>
      </p:sp>
      <p:sp>
        <p:nvSpPr>
          <p:cNvPr id="105495" name="Freeform 23"/>
          <p:cNvSpPr>
            <a:spLocks/>
          </p:cNvSpPr>
          <p:nvPr/>
        </p:nvSpPr>
        <p:spPr bwMode="auto">
          <a:xfrm>
            <a:off x="3810000" y="2209800"/>
            <a:ext cx="4649788" cy="4116388"/>
          </a:xfrm>
          <a:custGeom>
            <a:avLst/>
            <a:gdLst/>
            <a:ahLst/>
            <a:cxnLst>
              <a:cxn ang="0">
                <a:pos x="0" y="1747"/>
              </a:cxn>
              <a:cxn ang="0">
                <a:pos x="1310" y="0"/>
              </a:cxn>
              <a:cxn ang="0">
                <a:pos x="2928" y="1728"/>
              </a:cxn>
              <a:cxn ang="0">
                <a:pos x="1156" y="2592"/>
              </a:cxn>
              <a:cxn ang="0">
                <a:pos x="0" y="1747"/>
              </a:cxn>
            </a:cxnLst>
            <a:rect l="0" t="0" r="r" b="b"/>
            <a:pathLst>
              <a:path w="2929" h="2593">
                <a:moveTo>
                  <a:pt x="0" y="1747"/>
                </a:moveTo>
                <a:lnTo>
                  <a:pt x="1310" y="0"/>
                </a:lnTo>
                <a:lnTo>
                  <a:pt x="2928" y="1728"/>
                </a:lnTo>
                <a:lnTo>
                  <a:pt x="1156" y="2592"/>
                </a:lnTo>
                <a:lnTo>
                  <a:pt x="0" y="1747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96" name="Line 24"/>
          <p:cNvSpPr>
            <a:spLocks noChangeShapeType="1"/>
          </p:cNvSpPr>
          <p:nvPr/>
        </p:nvSpPr>
        <p:spPr bwMode="auto">
          <a:xfrm flipH="1">
            <a:off x="5638800" y="2205038"/>
            <a:ext cx="257175" cy="4119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497" name="Freeform 25"/>
          <p:cNvSpPr>
            <a:spLocks/>
          </p:cNvSpPr>
          <p:nvPr/>
        </p:nvSpPr>
        <p:spPr bwMode="auto">
          <a:xfrm>
            <a:off x="5467350" y="2247900"/>
            <a:ext cx="795338" cy="1912938"/>
          </a:xfrm>
          <a:custGeom>
            <a:avLst/>
            <a:gdLst/>
            <a:ahLst/>
            <a:cxnLst>
              <a:cxn ang="0">
                <a:pos x="104" y="812"/>
              </a:cxn>
              <a:cxn ang="0">
                <a:pos x="40" y="628"/>
              </a:cxn>
              <a:cxn ang="0">
                <a:pos x="4" y="504"/>
              </a:cxn>
              <a:cxn ang="0">
                <a:pos x="0" y="424"/>
              </a:cxn>
              <a:cxn ang="0">
                <a:pos x="4" y="328"/>
              </a:cxn>
              <a:cxn ang="0">
                <a:pos x="32" y="240"/>
              </a:cxn>
              <a:cxn ang="0">
                <a:pos x="56" y="168"/>
              </a:cxn>
              <a:cxn ang="0">
                <a:pos x="84" y="116"/>
              </a:cxn>
              <a:cxn ang="0">
                <a:pos x="124" y="68"/>
              </a:cxn>
              <a:cxn ang="0">
                <a:pos x="164" y="32"/>
              </a:cxn>
              <a:cxn ang="0">
                <a:pos x="224" y="4"/>
              </a:cxn>
              <a:cxn ang="0">
                <a:pos x="280" y="0"/>
              </a:cxn>
              <a:cxn ang="0">
                <a:pos x="340" y="28"/>
              </a:cxn>
              <a:cxn ang="0">
                <a:pos x="396" y="80"/>
              </a:cxn>
              <a:cxn ang="0">
                <a:pos x="440" y="156"/>
              </a:cxn>
              <a:cxn ang="0">
                <a:pos x="476" y="244"/>
              </a:cxn>
              <a:cxn ang="0">
                <a:pos x="492" y="324"/>
              </a:cxn>
              <a:cxn ang="0">
                <a:pos x="500" y="412"/>
              </a:cxn>
              <a:cxn ang="0">
                <a:pos x="488" y="492"/>
              </a:cxn>
              <a:cxn ang="0">
                <a:pos x="480" y="560"/>
              </a:cxn>
              <a:cxn ang="0">
                <a:pos x="452" y="656"/>
              </a:cxn>
              <a:cxn ang="0">
                <a:pos x="412" y="832"/>
              </a:cxn>
              <a:cxn ang="0">
                <a:pos x="356" y="1024"/>
              </a:cxn>
              <a:cxn ang="0">
                <a:pos x="286" y="1204"/>
              </a:cxn>
              <a:cxn ang="0">
                <a:pos x="200" y="1036"/>
              </a:cxn>
              <a:cxn ang="0">
                <a:pos x="104" y="812"/>
              </a:cxn>
            </a:cxnLst>
            <a:rect l="0" t="0" r="r" b="b"/>
            <a:pathLst>
              <a:path w="501" h="1205">
                <a:moveTo>
                  <a:pt x="104" y="812"/>
                </a:moveTo>
                <a:lnTo>
                  <a:pt x="40" y="628"/>
                </a:lnTo>
                <a:lnTo>
                  <a:pt x="4" y="504"/>
                </a:lnTo>
                <a:lnTo>
                  <a:pt x="0" y="424"/>
                </a:lnTo>
                <a:lnTo>
                  <a:pt x="4" y="328"/>
                </a:lnTo>
                <a:lnTo>
                  <a:pt x="32" y="240"/>
                </a:lnTo>
                <a:lnTo>
                  <a:pt x="56" y="168"/>
                </a:lnTo>
                <a:lnTo>
                  <a:pt x="84" y="116"/>
                </a:lnTo>
                <a:lnTo>
                  <a:pt x="124" y="68"/>
                </a:lnTo>
                <a:lnTo>
                  <a:pt x="164" y="32"/>
                </a:lnTo>
                <a:lnTo>
                  <a:pt x="224" y="4"/>
                </a:lnTo>
                <a:lnTo>
                  <a:pt x="280" y="0"/>
                </a:lnTo>
                <a:lnTo>
                  <a:pt x="340" y="28"/>
                </a:lnTo>
                <a:lnTo>
                  <a:pt x="396" y="80"/>
                </a:lnTo>
                <a:lnTo>
                  <a:pt x="440" y="156"/>
                </a:lnTo>
                <a:lnTo>
                  <a:pt x="476" y="244"/>
                </a:lnTo>
                <a:lnTo>
                  <a:pt x="492" y="324"/>
                </a:lnTo>
                <a:lnTo>
                  <a:pt x="500" y="412"/>
                </a:lnTo>
                <a:lnTo>
                  <a:pt x="488" y="492"/>
                </a:lnTo>
                <a:lnTo>
                  <a:pt x="480" y="560"/>
                </a:lnTo>
                <a:lnTo>
                  <a:pt x="452" y="656"/>
                </a:lnTo>
                <a:lnTo>
                  <a:pt x="412" y="832"/>
                </a:lnTo>
                <a:lnTo>
                  <a:pt x="356" y="1024"/>
                </a:lnTo>
                <a:lnTo>
                  <a:pt x="286" y="1204"/>
                </a:lnTo>
                <a:lnTo>
                  <a:pt x="200" y="1036"/>
                </a:lnTo>
                <a:lnTo>
                  <a:pt x="104" y="812"/>
                </a:lnTo>
              </a:path>
            </a:pathLst>
          </a:cu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5498" name="Group 26"/>
          <p:cNvGrpSpPr>
            <a:grpSpLocks/>
          </p:cNvGrpSpPr>
          <p:nvPr/>
        </p:nvGrpSpPr>
        <p:grpSpPr bwMode="auto">
          <a:xfrm>
            <a:off x="5699125" y="2670175"/>
            <a:ext cx="320675" cy="92075"/>
            <a:chOff x="3590" y="1682"/>
            <a:chExt cx="202" cy="58"/>
          </a:xfrm>
        </p:grpSpPr>
        <p:sp>
          <p:nvSpPr>
            <p:cNvPr id="105499" name="Oval 27"/>
            <p:cNvSpPr>
              <a:spLocks noChangeArrowheads="1"/>
            </p:cNvSpPr>
            <p:nvPr/>
          </p:nvSpPr>
          <p:spPr bwMode="auto">
            <a:xfrm>
              <a:off x="3590" y="1682"/>
              <a:ext cx="58" cy="5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00" name="Oval 28"/>
            <p:cNvSpPr>
              <a:spLocks noChangeArrowheads="1"/>
            </p:cNvSpPr>
            <p:nvPr/>
          </p:nvSpPr>
          <p:spPr bwMode="auto">
            <a:xfrm>
              <a:off x="3734" y="1682"/>
              <a:ext cx="58" cy="5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5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5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0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2 bonded -  2 lone pair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1714500" y="417512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O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609600" y="417512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H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1714500" y="531812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H</a:t>
            </a:r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>
            <a:off x="1295400" y="4632325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>
            <a:off x="2095500" y="5051425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28" name="Oval 8"/>
          <p:cNvSpPr>
            <a:spLocks noChangeArrowheads="1"/>
          </p:cNvSpPr>
          <p:nvPr/>
        </p:nvSpPr>
        <p:spPr bwMode="auto">
          <a:xfrm>
            <a:off x="1911350" y="4105275"/>
            <a:ext cx="92075" cy="920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29" name="Oval 9"/>
          <p:cNvSpPr>
            <a:spLocks noChangeArrowheads="1"/>
          </p:cNvSpPr>
          <p:nvPr/>
        </p:nvSpPr>
        <p:spPr bwMode="auto">
          <a:xfrm>
            <a:off x="2139950" y="4105275"/>
            <a:ext cx="92075" cy="920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530" name="Group 10"/>
          <p:cNvGrpSpPr>
            <a:grpSpLocks/>
          </p:cNvGrpSpPr>
          <p:nvPr/>
        </p:nvGrpSpPr>
        <p:grpSpPr bwMode="auto">
          <a:xfrm>
            <a:off x="2447925" y="4492625"/>
            <a:ext cx="92075" cy="320675"/>
            <a:chOff x="1542" y="2830"/>
            <a:chExt cx="58" cy="202"/>
          </a:xfrm>
        </p:grpSpPr>
        <p:sp>
          <p:nvSpPr>
            <p:cNvPr id="107531" name="Oval 11"/>
            <p:cNvSpPr>
              <a:spLocks noChangeArrowheads="1"/>
            </p:cNvSpPr>
            <p:nvPr/>
          </p:nvSpPr>
          <p:spPr bwMode="auto">
            <a:xfrm>
              <a:off x="1542" y="2974"/>
              <a:ext cx="58" cy="5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2" name="Oval 12"/>
            <p:cNvSpPr>
              <a:spLocks noChangeArrowheads="1"/>
            </p:cNvSpPr>
            <p:nvPr/>
          </p:nvSpPr>
          <p:spPr bwMode="auto">
            <a:xfrm>
              <a:off x="1542" y="2830"/>
              <a:ext cx="58" cy="5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533" name="Line 13"/>
          <p:cNvSpPr>
            <a:spLocks noChangeShapeType="1"/>
          </p:cNvSpPr>
          <p:nvPr/>
        </p:nvSpPr>
        <p:spPr bwMode="auto">
          <a:xfrm>
            <a:off x="3810000" y="4953000"/>
            <a:ext cx="464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34" name="Freeform 14"/>
          <p:cNvSpPr>
            <a:spLocks/>
          </p:cNvSpPr>
          <p:nvPr/>
        </p:nvSpPr>
        <p:spPr bwMode="auto">
          <a:xfrm>
            <a:off x="5638800" y="2219325"/>
            <a:ext cx="2820988" cy="4106863"/>
          </a:xfrm>
          <a:custGeom>
            <a:avLst/>
            <a:gdLst/>
            <a:ahLst/>
            <a:cxnLst>
              <a:cxn ang="0">
                <a:pos x="159" y="0"/>
              </a:cxn>
              <a:cxn ang="0">
                <a:pos x="1776" y="1722"/>
              </a:cxn>
              <a:cxn ang="0">
                <a:pos x="0" y="2586"/>
              </a:cxn>
              <a:cxn ang="0">
                <a:pos x="159" y="0"/>
              </a:cxn>
            </a:cxnLst>
            <a:rect l="0" t="0" r="r" b="b"/>
            <a:pathLst>
              <a:path w="1777" h="2587">
                <a:moveTo>
                  <a:pt x="159" y="0"/>
                </a:moveTo>
                <a:lnTo>
                  <a:pt x="1776" y="1722"/>
                </a:lnTo>
                <a:lnTo>
                  <a:pt x="0" y="2586"/>
                </a:lnTo>
                <a:lnTo>
                  <a:pt x="159" y="0"/>
                </a:lnTo>
              </a:path>
            </a:pathLst>
          </a:custGeom>
          <a:solidFill>
            <a:srgbClr val="D9EDEF">
              <a:alpha val="96001"/>
            </a:srgbClr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35" name="Rectangle 15"/>
          <p:cNvSpPr>
            <a:spLocks noChangeArrowheads="1"/>
          </p:cNvSpPr>
          <p:nvPr/>
        </p:nvSpPr>
        <p:spPr bwMode="auto">
          <a:xfrm>
            <a:off x="5600700" y="40386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chemeClr val="tx2"/>
                </a:solidFill>
              </a:rPr>
              <a:t>O</a:t>
            </a:r>
          </a:p>
        </p:txBody>
      </p:sp>
      <p:sp>
        <p:nvSpPr>
          <p:cNvPr id="107536" name="Rectangle 16"/>
          <p:cNvSpPr>
            <a:spLocks noChangeArrowheads="1"/>
          </p:cNvSpPr>
          <p:nvPr/>
        </p:nvSpPr>
        <p:spPr bwMode="auto">
          <a:xfrm>
            <a:off x="7772400" y="44196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07537" name="Rectangle 17"/>
          <p:cNvSpPr>
            <a:spLocks noChangeArrowheads="1"/>
          </p:cNvSpPr>
          <p:nvPr/>
        </p:nvSpPr>
        <p:spPr bwMode="auto">
          <a:xfrm>
            <a:off x="5295900" y="53340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chemeClr val="tx2"/>
                </a:solidFill>
              </a:rPr>
              <a:t>H</a:t>
            </a:r>
          </a:p>
        </p:txBody>
      </p:sp>
      <p:sp>
        <p:nvSpPr>
          <p:cNvPr id="107538" name="Freeform 18"/>
          <p:cNvSpPr>
            <a:spLocks/>
          </p:cNvSpPr>
          <p:nvPr/>
        </p:nvSpPr>
        <p:spPr bwMode="auto">
          <a:xfrm>
            <a:off x="6324600" y="4419600"/>
            <a:ext cx="1601788" cy="458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8" y="288"/>
              </a:cxn>
              <a:cxn ang="0">
                <a:pos x="0" y="144"/>
              </a:cxn>
              <a:cxn ang="0">
                <a:pos x="0" y="0"/>
              </a:cxn>
            </a:cxnLst>
            <a:rect l="0" t="0" r="r" b="b"/>
            <a:pathLst>
              <a:path w="1009" h="289">
                <a:moveTo>
                  <a:pt x="0" y="0"/>
                </a:moveTo>
                <a:lnTo>
                  <a:pt x="1008" y="288"/>
                </a:lnTo>
                <a:lnTo>
                  <a:pt x="0" y="144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0"/>
                  <a:invGamma/>
                </a:srgbClr>
              </a:gs>
            </a:gsLst>
            <a:lin ang="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39" name="Freeform 19"/>
          <p:cNvSpPr>
            <a:spLocks/>
          </p:cNvSpPr>
          <p:nvPr/>
        </p:nvSpPr>
        <p:spPr bwMode="auto">
          <a:xfrm>
            <a:off x="5562600" y="4572000"/>
            <a:ext cx="382588" cy="1068388"/>
          </a:xfrm>
          <a:custGeom>
            <a:avLst/>
            <a:gdLst/>
            <a:ahLst/>
            <a:cxnLst>
              <a:cxn ang="0">
                <a:pos x="0" y="670"/>
              </a:cxn>
              <a:cxn ang="0">
                <a:pos x="123" y="672"/>
              </a:cxn>
              <a:cxn ang="0">
                <a:pos x="240" y="0"/>
              </a:cxn>
              <a:cxn ang="0">
                <a:pos x="0" y="670"/>
              </a:cxn>
            </a:cxnLst>
            <a:rect l="0" t="0" r="r" b="b"/>
            <a:pathLst>
              <a:path w="241" h="673">
                <a:moveTo>
                  <a:pt x="0" y="670"/>
                </a:moveTo>
                <a:lnTo>
                  <a:pt x="123" y="672"/>
                </a:lnTo>
                <a:lnTo>
                  <a:pt x="240" y="0"/>
                </a:lnTo>
                <a:lnTo>
                  <a:pt x="0" y="670"/>
                </a:lnTo>
              </a:path>
            </a:pathLst>
          </a:custGeom>
          <a:gradFill rotWithShape="0">
            <a:gsLst>
              <a:gs pos="0">
                <a:srgbClr val="FAFD00">
                  <a:gamma/>
                  <a:shade val="0"/>
                  <a:invGamma/>
                </a:srgbClr>
              </a:gs>
              <a:gs pos="100000">
                <a:srgbClr val="FAFD00"/>
              </a:gs>
            </a:gsLst>
            <a:lin ang="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40" name="Arc 20"/>
          <p:cNvSpPr>
            <a:spLocks/>
          </p:cNvSpPr>
          <p:nvPr/>
        </p:nvSpPr>
        <p:spPr bwMode="auto">
          <a:xfrm>
            <a:off x="5745163" y="4546600"/>
            <a:ext cx="1163637" cy="1060450"/>
          </a:xfrm>
          <a:custGeom>
            <a:avLst/>
            <a:gdLst>
              <a:gd name="G0" fmla="+- 391 0 0"/>
              <a:gd name="G1" fmla="+- 1524 0 0"/>
              <a:gd name="G2" fmla="+- 21600 0 0"/>
              <a:gd name="T0" fmla="*/ 21937 w 21991"/>
              <a:gd name="T1" fmla="*/ 0 h 23124"/>
              <a:gd name="T2" fmla="*/ 0 w 21991"/>
              <a:gd name="T3" fmla="*/ 23120 h 23124"/>
              <a:gd name="T4" fmla="*/ 391 w 21991"/>
              <a:gd name="T5" fmla="*/ 1524 h 23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991" h="23124" fill="none" extrusionOk="0">
                <a:moveTo>
                  <a:pt x="21937" y="-1"/>
                </a:moveTo>
                <a:cubicBezTo>
                  <a:pt x="21973" y="507"/>
                  <a:pt x="21991" y="1015"/>
                  <a:pt x="21991" y="1524"/>
                </a:cubicBezTo>
                <a:cubicBezTo>
                  <a:pt x="21991" y="13453"/>
                  <a:pt x="12320" y="23124"/>
                  <a:pt x="391" y="23124"/>
                </a:cubicBezTo>
                <a:cubicBezTo>
                  <a:pt x="260" y="23124"/>
                  <a:pt x="130" y="23122"/>
                  <a:pt x="-1" y="23120"/>
                </a:cubicBezTo>
              </a:path>
              <a:path w="21991" h="23124" stroke="0" extrusionOk="0">
                <a:moveTo>
                  <a:pt x="21937" y="-1"/>
                </a:moveTo>
                <a:cubicBezTo>
                  <a:pt x="21973" y="507"/>
                  <a:pt x="21991" y="1015"/>
                  <a:pt x="21991" y="1524"/>
                </a:cubicBezTo>
                <a:cubicBezTo>
                  <a:pt x="21991" y="13453"/>
                  <a:pt x="12320" y="23124"/>
                  <a:pt x="391" y="23124"/>
                </a:cubicBezTo>
                <a:cubicBezTo>
                  <a:pt x="260" y="23124"/>
                  <a:pt x="130" y="23122"/>
                  <a:pt x="-1" y="23120"/>
                </a:cubicBezTo>
                <a:lnTo>
                  <a:pt x="391" y="1524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41" name="Rectangle 21"/>
          <p:cNvSpPr>
            <a:spLocks noChangeArrowheads="1"/>
          </p:cNvSpPr>
          <p:nvPr/>
        </p:nvSpPr>
        <p:spPr bwMode="auto">
          <a:xfrm>
            <a:off x="6553200" y="52578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&lt;109.5º</a:t>
            </a:r>
          </a:p>
        </p:txBody>
      </p:sp>
      <p:sp>
        <p:nvSpPr>
          <p:cNvPr id="107542" name="Freeform 22"/>
          <p:cNvSpPr>
            <a:spLocks/>
          </p:cNvSpPr>
          <p:nvPr/>
        </p:nvSpPr>
        <p:spPr bwMode="auto">
          <a:xfrm>
            <a:off x="3810000" y="2209800"/>
            <a:ext cx="4649788" cy="4116388"/>
          </a:xfrm>
          <a:custGeom>
            <a:avLst/>
            <a:gdLst/>
            <a:ahLst/>
            <a:cxnLst>
              <a:cxn ang="0">
                <a:pos x="0" y="1747"/>
              </a:cxn>
              <a:cxn ang="0">
                <a:pos x="1310" y="0"/>
              </a:cxn>
              <a:cxn ang="0">
                <a:pos x="2928" y="1728"/>
              </a:cxn>
              <a:cxn ang="0">
                <a:pos x="1156" y="2592"/>
              </a:cxn>
              <a:cxn ang="0">
                <a:pos x="0" y="1747"/>
              </a:cxn>
            </a:cxnLst>
            <a:rect l="0" t="0" r="r" b="b"/>
            <a:pathLst>
              <a:path w="2929" h="2593">
                <a:moveTo>
                  <a:pt x="0" y="1747"/>
                </a:moveTo>
                <a:lnTo>
                  <a:pt x="1310" y="0"/>
                </a:lnTo>
                <a:lnTo>
                  <a:pt x="2928" y="1728"/>
                </a:lnTo>
                <a:lnTo>
                  <a:pt x="1156" y="2592"/>
                </a:lnTo>
                <a:lnTo>
                  <a:pt x="0" y="1747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43" name="Freeform 23"/>
          <p:cNvSpPr>
            <a:spLocks/>
          </p:cNvSpPr>
          <p:nvPr/>
        </p:nvSpPr>
        <p:spPr bwMode="auto">
          <a:xfrm>
            <a:off x="3846513" y="4475163"/>
            <a:ext cx="1846262" cy="833437"/>
          </a:xfrm>
          <a:custGeom>
            <a:avLst/>
            <a:gdLst/>
            <a:ahLst/>
            <a:cxnLst>
              <a:cxn ang="0">
                <a:pos x="831" y="303"/>
              </a:cxn>
              <a:cxn ang="0">
                <a:pos x="670" y="413"/>
              </a:cxn>
              <a:cxn ang="0">
                <a:pos x="559" y="479"/>
              </a:cxn>
              <a:cxn ang="0">
                <a:pos x="482" y="503"/>
              </a:cxn>
              <a:cxn ang="0">
                <a:pos x="389" y="524"/>
              </a:cxn>
              <a:cxn ang="0">
                <a:pos x="297" y="520"/>
              </a:cxn>
              <a:cxn ang="0">
                <a:pos x="221" y="515"/>
              </a:cxn>
              <a:cxn ang="0">
                <a:pos x="163" y="501"/>
              </a:cxn>
              <a:cxn ang="0">
                <a:pos x="107" y="475"/>
              </a:cxn>
              <a:cxn ang="0">
                <a:pos x="61" y="446"/>
              </a:cxn>
              <a:cxn ang="0">
                <a:pos x="19" y="397"/>
              </a:cxn>
              <a:cxn ang="0">
                <a:pos x="0" y="343"/>
              </a:cxn>
              <a:cxn ang="0">
                <a:pos x="12" y="278"/>
              </a:cxn>
              <a:cxn ang="0">
                <a:pos x="47" y="210"/>
              </a:cxn>
              <a:cxn ang="0">
                <a:pos x="109" y="147"/>
              </a:cxn>
              <a:cxn ang="0">
                <a:pos x="186" y="90"/>
              </a:cxn>
              <a:cxn ang="0">
                <a:pos x="259" y="54"/>
              </a:cxn>
              <a:cxn ang="0">
                <a:pos x="342" y="25"/>
              </a:cxn>
              <a:cxn ang="0">
                <a:pos x="422" y="15"/>
              </a:cxn>
              <a:cxn ang="0">
                <a:pos x="489" y="6"/>
              </a:cxn>
              <a:cxn ang="0">
                <a:pos x="590" y="7"/>
              </a:cxn>
              <a:cxn ang="0">
                <a:pos x="770" y="0"/>
              </a:cxn>
              <a:cxn ang="0">
                <a:pos x="970" y="5"/>
              </a:cxn>
              <a:cxn ang="0">
                <a:pos x="1162" y="26"/>
              </a:cxn>
              <a:cxn ang="0">
                <a:pos x="1022" y="151"/>
              </a:cxn>
              <a:cxn ang="0">
                <a:pos x="831" y="303"/>
              </a:cxn>
            </a:cxnLst>
            <a:rect l="0" t="0" r="r" b="b"/>
            <a:pathLst>
              <a:path w="1163" h="525">
                <a:moveTo>
                  <a:pt x="831" y="303"/>
                </a:moveTo>
                <a:lnTo>
                  <a:pt x="670" y="413"/>
                </a:lnTo>
                <a:lnTo>
                  <a:pt x="559" y="479"/>
                </a:lnTo>
                <a:lnTo>
                  <a:pt x="482" y="503"/>
                </a:lnTo>
                <a:lnTo>
                  <a:pt x="389" y="524"/>
                </a:lnTo>
                <a:lnTo>
                  <a:pt x="297" y="520"/>
                </a:lnTo>
                <a:lnTo>
                  <a:pt x="221" y="515"/>
                </a:lnTo>
                <a:lnTo>
                  <a:pt x="163" y="501"/>
                </a:lnTo>
                <a:lnTo>
                  <a:pt x="107" y="475"/>
                </a:lnTo>
                <a:lnTo>
                  <a:pt x="61" y="446"/>
                </a:lnTo>
                <a:lnTo>
                  <a:pt x="19" y="397"/>
                </a:lnTo>
                <a:lnTo>
                  <a:pt x="0" y="343"/>
                </a:lnTo>
                <a:lnTo>
                  <a:pt x="12" y="278"/>
                </a:lnTo>
                <a:lnTo>
                  <a:pt x="47" y="210"/>
                </a:lnTo>
                <a:lnTo>
                  <a:pt x="109" y="147"/>
                </a:lnTo>
                <a:lnTo>
                  <a:pt x="186" y="90"/>
                </a:lnTo>
                <a:lnTo>
                  <a:pt x="259" y="54"/>
                </a:lnTo>
                <a:lnTo>
                  <a:pt x="342" y="25"/>
                </a:lnTo>
                <a:lnTo>
                  <a:pt x="422" y="15"/>
                </a:lnTo>
                <a:lnTo>
                  <a:pt x="489" y="6"/>
                </a:lnTo>
                <a:lnTo>
                  <a:pt x="590" y="7"/>
                </a:lnTo>
                <a:lnTo>
                  <a:pt x="770" y="0"/>
                </a:lnTo>
                <a:lnTo>
                  <a:pt x="970" y="5"/>
                </a:lnTo>
                <a:lnTo>
                  <a:pt x="1162" y="26"/>
                </a:lnTo>
                <a:lnTo>
                  <a:pt x="1022" y="151"/>
                </a:lnTo>
                <a:lnTo>
                  <a:pt x="831" y="303"/>
                </a:lnTo>
              </a:path>
            </a:pathLst>
          </a:custGeom>
          <a:gradFill rotWithShape="0">
            <a:gsLst>
              <a:gs pos="0">
                <a:srgbClr val="E84400">
                  <a:gamma/>
                  <a:shade val="29804"/>
                  <a:invGamma/>
                </a:srgbClr>
              </a:gs>
              <a:gs pos="100000">
                <a:srgbClr val="E84400"/>
              </a:gs>
            </a:gsLst>
            <a:lin ang="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544" name="Line 24"/>
          <p:cNvSpPr>
            <a:spLocks noChangeShapeType="1"/>
          </p:cNvSpPr>
          <p:nvPr/>
        </p:nvSpPr>
        <p:spPr bwMode="auto">
          <a:xfrm flipH="1">
            <a:off x="5638800" y="2205038"/>
            <a:ext cx="257175" cy="4119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7545" name="Group 25"/>
          <p:cNvGrpSpPr>
            <a:grpSpLocks/>
          </p:cNvGrpSpPr>
          <p:nvPr/>
        </p:nvGrpSpPr>
        <p:grpSpPr bwMode="auto">
          <a:xfrm>
            <a:off x="5467350" y="2247900"/>
            <a:ext cx="795338" cy="1912938"/>
            <a:chOff x="3444" y="1416"/>
            <a:chExt cx="501" cy="1205"/>
          </a:xfrm>
        </p:grpSpPr>
        <p:sp>
          <p:nvSpPr>
            <p:cNvPr id="107546" name="Freeform 26"/>
            <p:cNvSpPr>
              <a:spLocks/>
            </p:cNvSpPr>
            <p:nvPr/>
          </p:nvSpPr>
          <p:spPr bwMode="auto">
            <a:xfrm>
              <a:off x="3444" y="1416"/>
              <a:ext cx="501" cy="1205"/>
            </a:xfrm>
            <a:custGeom>
              <a:avLst/>
              <a:gdLst/>
              <a:ahLst/>
              <a:cxnLst>
                <a:cxn ang="0">
                  <a:pos x="104" y="812"/>
                </a:cxn>
                <a:cxn ang="0">
                  <a:pos x="40" y="628"/>
                </a:cxn>
                <a:cxn ang="0">
                  <a:pos x="4" y="504"/>
                </a:cxn>
                <a:cxn ang="0">
                  <a:pos x="0" y="424"/>
                </a:cxn>
                <a:cxn ang="0">
                  <a:pos x="4" y="328"/>
                </a:cxn>
                <a:cxn ang="0">
                  <a:pos x="32" y="240"/>
                </a:cxn>
                <a:cxn ang="0">
                  <a:pos x="56" y="168"/>
                </a:cxn>
                <a:cxn ang="0">
                  <a:pos x="84" y="116"/>
                </a:cxn>
                <a:cxn ang="0">
                  <a:pos x="124" y="68"/>
                </a:cxn>
                <a:cxn ang="0">
                  <a:pos x="164" y="32"/>
                </a:cxn>
                <a:cxn ang="0">
                  <a:pos x="224" y="4"/>
                </a:cxn>
                <a:cxn ang="0">
                  <a:pos x="280" y="0"/>
                </a:cxn>
                <a:cxn ang="0">
                  <a:pos x="340" y="28"/>
                </a:cxn>
                <a:cxn ang="0">
                  <a:pos x="396" y="80"/>
                </a:cxn>
                <a:cxn ang="0">
                  <a:pos x="440" y="156"/>
                </a:cxn>
                <a:cxn ang="0">
                  <a:pos x="476" y="244"/>
                </a:cxn>
                <a:cxn ang="0">
                  <a:pos x="492" y="324"/>
                </a:cxn>
                <a:cxn ang="0">
                  <a:pos x="500" y="412"/>
                </a:cxn>
                <a:cxn ang="0">
                  <a:pos x="488" y="492"/>
                </a:cxn>
                <a:cxn ang="0">
                  <a:pos x="480" y="560"/>
                </a:cxn>
                <a:cxn ang="0">
                  <a:pos x="452" y="656"/>
                </a:cxn>
                <a:cxn ang="0">
                  <a:pos x="412" y="832"/>
                </a:cxn>
                <a:cxn ang="0">
                  <a:pos x="356" y="1024"/>
                </a:cxn>
                <a:cxn ang="0">
                  <a:pos x="286" y="1204"/>
                </a:cxn>
                <a:cxn ang="0">
                  <a:pos x="200" y="1036"/>
                </a:cxn>
                <a:cxn ang="0">
                  <a:pos x="104" y="812"/>
                </a:cxn>
              </a:cxnLst>
              <a:rect l="0" t="0" r="r" b="b"/>
              <a:pathLst>
                <a:path w="501" h="1205">
                  <a:moveTo>
                    <a:pt x="104" y="812"/>
                  </a:moveTo>
                  <a:lnTo>
                    <a:pt x="40" y="628"/>
                  </a:lnTo>
                  <a:lnTo>
                    <a:pt x="4" y="504"/>
                  </a:lnTo>
                  <a:lnTo>
                    <a:pt x="0" y="424"/>
                  </a:lnTo>
                  <a:lnTo>
                    <a:pt x="4" y="328"/>
                  </a:lnTo>
                  <a:lnTo>
                    <a:pt x="32" y="240"/>
                  </a:lnTo>
                  <a:lnTo>
                    <a:pt x="56" y="168"/>
                  </a:lnTo>
                  <a:lnTo>
                    <a:pt x="84" y="116"/>
                  </a:lnTo>
                  <a:lnTo>
                    <a:pt x="124" y="68"/>
                  </a:lnTo>
                  <a:lnTo>
                    <a:pt x="164" y="32"/>
                  </a:lnTo>
                  <a:lnTo>
                    <a:pt x="224" y="4"/>
                  </a:lnTo>
                  <a:lnTo>
                    <a:pt x="280" y="0"/>
                  </a:lnTo>
                  <a:lnTo>
                    <a:pt x="340" y="28"/>
                  </a:lnTo>
                  <a:lnTo>
                    <a:pt x="396" y="80"/>
                  </a:lnTo>
                  <a:lnTo>
                    <a:pt x="440" y="156"/>
                  </a:lnTo>
                  <a:lnTo>
                    <a:pt x="476" y="244"/>
                  </a:lnTo>
                  <a:lnTo>
                    <a:pt x="492" y="324"/>
                  </a:lnTo>
                  <a:lnTo>
                    <a:pt x="500" y="412"/>
                  </a:lnTo>
                  <a:lnTo>
                    <a:pt x="488" y="492"/>
                  </a:lnTo>
                  <a:lnTo>
                    <a:pt x="480" y="560"/>
                  </a:lnTo>
                  <a:lnTo>
                    <a:pt x="452" y="656"/>
                  </a:lnTo>
                  <a:lnTo>
                    <a:pt x="412" y="832"/>
                  </a:lnTo>
                  <a:lnTo>
                    <a:pt x="356" y="1024"/>
                  </a:lnTo>
                  <a:lnTo>
                    <a:pt x="286" y="1204"/>
                  </a:lnTo>
                  <a:lnTo>
                    <a:pt x="200" y="1036"/>
                  </a:lnTo>
                  <a:lnTo>
                    <a:pt x="104" y="812"/>
                  </a:lnTo>
                </a:path>
              </a:pathLst>
            </a:custGeom>
            <a:solidFill>
              <a:schemeClr val="accent2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7547" name="Group 27"/>
            <p:cNvGrpSpPr>
              <a:grpSpLocks/>
            </p:cNvGrpSpPr>
            <p:nvPr/>
          </p:nvGrpSpPr>
          <p:grpSpPr bwMode="auto">
            <a:xfrm>
              <a:off x="3590" y="1682"/>
              <a:ext cx="202" cy="58"/>
              <a:chOff x="3590" y="1682"/>
              <a:chExt cx="202" cy="58"/>
            </a:xfrm>
          </p:grpSpPr>
          <p:sp>
            <p:nvSpPr>
              <p:cNvPr id="107548" name="Oval 28"/>
              <p:cNvSpPr>
                <a:spLocks noChangeArrowheads="1"/>
              </p:cNvSpPr>
              <p:nvPr/>
            </p:nvSpPr>
            <p:spPr bwMode="auto">
              <a:xfrm>
                <a:off x="3590" y="1682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549" name="Oval 29"/>
              <p:cNvSpPr>
                <a:spLocks noChangeArrowheads="1"/>
              </p:cNvSpPr>
              <p:nvPr/>
            </p:nvSpPr>
            <p:spPr bwMode="auto">
              <a:xfrm>
                <a:off x="3734" y="1682"/>
                <a:ext cx="58" cy="5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7550" name="Group 30"/>
          <p:cNvGrpSpPr>
            <a:grpSpLocks/>
          </p:cNvGrpSpPr>
          <p:nvPr/>
        </p:nvGrpSpPr>
        <p:grpSpPr bwMode="auto">
          <a:xfrm>
            <a:off x="4240213" y="4792663"/>
            <a:ext cx="149225" cy="312737"/>
            <a:chOff x="2671" y="3019"/>
            <a:chExt cx="94" cy="197"/>
          </a:xfrm>
        </p:grpSpPr>
        <p:sp>
          <p:nvSpPr>
            <p:cNvPr id="107551" name="Oval 31"/>
            <p:cNvSpPr>
              <a:spLocks noChangeArrowheads="1"/>
            </p:cNvSpPr>
            <p:nvPr/>
          </p:nvSpPr>
          <p:spPr bwMode="auto">
            <a:xfrm rot="20700000">
              <a:off x="2707" y="3158"/>
              <a:ext cx="58" cy="5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52" name="Oval 32"/>
            <p:cNvSpPr>
              <a:spLocks noChangeArrowheads="1"/>
            </p:cNvSpPr>
            <p:nvPr/>
          </p:nvSpPr>
          <p:spPr bwMode="auto">
            <a:xfrm rot="20700000">
              <a:off x="2671" y="3019"/>
              <a:ext cx="58" cy="5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553" name="Rectangle 3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Still basic tetrahedral but you can’t see the 2 lone pair.</a:t>
            </a:r>
          </a:p>
          <a:p>
            <a:r>
              <a:rPr lang="en-US"/>
              <a:t>Shape is called				</a:t>
            </a:r>
            <a:br>
              <a:rPr lang="en-US"/>
            </a:br>
            <a:r>
              <a:rPr lang="en-US"/>
              <a:t>bent.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7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7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5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3 atoms no lone pair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1762125" y="45720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C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730250" y="384175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H</a:t>
            </a: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730250" y="52578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H</a:t>
            </a:r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>
            <a:off x="1390650" y="4330700"/>
            <a:ext cx="387350" cy="368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575" name="Line 7"/>
          <p:cNvSpPr>
            <a:spLocks noChangeShapeType="1"/>
          </p:cNvSpPr>
          <p:nvPr/>
        </p:nvSpPr>
        <p:spPr bwMode="auto">
          <a:xfrm flipH="1">
            <a:off x="1381125" y="5308600"/>
            <a:ext cx="428625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576" name="Line 8"/>
          <p:cNvSpPr>
            <a:spLocks noChangeShapeType="1"/>
          </p:cNvSpPr>
          <p:nvPr/>
        </p:nvSpPr>
        <p:spPr bwMode="auto">
          <a:xfrm flipV="1">
            <a:off x="2479675" y="4937125"/>
            <a:ext cx="55245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577" name="Line 9"/>
          <p:cNvSpPr>
            <a:spLocks noChangeShapeType="1"/>
          </p:cNvSpPr>
          <p:nvPr/>
        </p:nvSpPr>
        <p:spPr bwMode="auto">
          <a:xfrm flipV="1">
            <a:off x="2473325" y="5121275"/>
            <a:ext cx="55245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578" name="Rectangle 10"/>
          <p:cNvSpPr>
            <a:spLocks noChangeArrowheads="1"/>
          </p:cNvSpPr>
          <p:nvPr/>
        </p:nvSpPr>
        <p:spPr bwMode="auto">
          <a:xfrm>
            <a:off x="3009900" y="458152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O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The farthest you can the electron pair apart is 120º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9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How does H</a:t>
            </a:r>
            <a:r>
              <a:rPr lang="en-US" baseline="-25000"/>
              <a:t>2</a:t>
            </a:r>
            <a:r>
              <a:rPr lang="en-US"/>
              <a:t> form?</a:t>
            </a: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4648200" y="4903788"/>
            <a:ext cx="914400" cy="685800"/>
          </a:xfrm>
          <a:prstGeom prst="rightArrow">
            <a:avLst>
              <a:gd name="adj1" fmla="val 50000"/>
              <a:gd name="adj2" fmla="val 66673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3505200" y="4903788"/>
            <a:ext cx="914400" cy="685800"/>
          </a:xfrm>
          <a:prstGeom prst="leftArrow">
            <a:avLst>
              <a:gd name="adj1" fmla="val 50000"/>
              <a:gd name="adj2" fmla="val 6666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3810000" y="4876800"/>
            <a:ext cx="685800" cy="685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+</a:t>
            </a:r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4495800" y="4876800"/>
            <a:ext cx="685800" cy="685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+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838200" y="1600200"/>
            <a:ext cx="3070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The nuclei repel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890588" y="2362200"/>
            <a:ext cx="6272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But they are attracted to electrons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914400" y="3124200"/>
            <a:ext cx="464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They share the electrons</a:t>
            </a:r>
          </a:p>
        </p:txBody>
      </p:sp>
      <p:grpSp>
        <p:nvGrpSpPr>
          <p:cNvPr id="8214" name="Group 22"/>
          <p:cNvGrpSpPr>
            <a:grpSpLocks/>
          </p:cNvGrpSpPr>
          <p:nvPr/>
        </p:nvGrpSpPr>
        <p:grpSpPr bwMode="auto">
          <a:xfrm>
            <a:off x="4419600" y="4419600"/>
            <a:ext cx="152400" cy="1676400"/>
            <a:chOff x="2784" y="2784"/>
            <a:chExt cx="96" cy="1056"/>
          </a:xfrm>
        </p:grpSpPr>
        <p:sp>
          <p:nvSpPr>
            <p:cNvPr id="8215" name="Oval 23"/>
            <p:cNvSpPr>
              <a:spLocks noChangeArrowheads="1"/>
            </p:cNvSpPr>
            <p:nvPr/>
          </p:nvSpPr>
          <p:spPr bwMode="auto">
            <a:xfrm>
              <a:off x="2784" y="278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Oval 24"/>
            <p:cNvSpPr>
              <a:spLocks noChangeArrowheads="1"/>
            </p:cNvSpPr>
            <p:nvPr/>
          </p:nvSpPr>
          <p:spPr bwMode="auto">
            <a:xfrm>
              <a:off x="2784" y="374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17" name="Line 25"/>
          <p:cNvSpPr>
            <a:spLocks noChangeShapeType="1"/>
          </p:cNvSpPr>
          <p:nvPr/>
        </p:nvSpPr>
        <p:spPr bwMode="auto">
          <a:xfrm flipV="1">
            <a:off x="3505200" y="4572000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>
            <a:off x="3505200" y="5486400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 flipH="1" flipV="1">
            <a:off x="4648200" y="4572000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 flipH="1">
            <a:off x="4724400" y="5486400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667 0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833 0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5" grpId="1" animBg="1"/>
      <p:bldP spid="8196" grpId="0" animBg="1"/>
      <p:bldP spid="8196" grpId="1" animBg="1"/>
      <p:bldP spid="8204" grpId="0" animBg="1"/>
      <p:bldP spid="8204" grpId="1" animBg="1"/>
      <p:bldP spid="8205" grpId="0" animBg="1"/>
      <p:bldP spid="8205" grpId="1" animBg="1"/>
      <p:bldP spid="8207" grpId="0"/>
      <p:bldP spid="8210" grpId="0"/>
      <p:bldP spid="8212" grpId="0"/>
      <p:bldP spid="8217" grpId="0" animBg="1"/>
      <p:bldP spid="8218" grpId="0" animBg="1"/>
      <p:bldP spid="8219" grpId="0" animBg="1"/>
      <p:bldP spid="82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3 atoms no lone pair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1762125" y="45720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C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730250" y="384175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H</a:t>
            </a: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730250" y="52578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H</a:t>
            </a:r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1390650" y="4330700"/>
            <a:ext cx="387350" cy="368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 flipH="1">
            <a:off x="1381125" y="5308600"/>
            <a:ext cx="428625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 flipV="1">
            <a:off x="2479675" y="4937125"/>
            <a:ext cx="55245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 flipV="1">
            <a:off x="2473325" y="5121275"/>
            <a:ext cx="55245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3009900" y="458152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O</a:t>
            </a:r>
          </a:p>
        </p:txBody>
      </p:sp>
      <p:sp>
        <p:nvSpPr>
          <p:cNvPr id="111627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The farthest you can the electron pair apart is 120º.</a:t>
            </a:r>
          </a:p>
          <a:p>
            <a:r>
              <a:rPr lang="en-US"/>
              <a:t>Shape is flat and called 	</a:t>
            </a:r>
            <a:br>
              <a:rPr lang="en-US"/>
            </a:br>
            <a:r>
              <a:rPr lang="en-US"/>
              <a:t>trigonal planar.</a:t>
            </a:r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5808663" y="394652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C</a:t>
            </a:r>
          </a:p>
        </p:txBody>
      </p:sp>
      <p:sp>
        <p:nvSpPr>
          <p:cNvPr id="111629" name="Rectangle 13"/>
          <p:cNvSpPr>
            <a:spLocks noChangeArrowheads="1"/>
          </p:cNvSpPr>
          <p:nvPr/>
        </p:nvSpPr>
        <p:spPr bwMode="auto">
          <a:xfrm>
            <a:off x="5856288" y="259715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H</a:t>
            </a:r>
          </a:p>
        </p:txBody>
      </p:sp>
      <p:sp>
        <p:nvSpPr>
          <p:cNvPr id="111630" name="Line 14"/>
          <p:cNvSpPr>
            <a:spLocks noChangeShapeType="1"/>
          </p:cNvSpPr>
          <p:nvPr/>
        </p:nvSpPr>
        <p:spPr bwMode="auto">
          <a:xfrm flipH="1">
            <a:off x="6219825" y="3413125"/>
            <a:ext cx="3175" cy="628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31" name="Line 15"/>
          <p:cNvSpPr>
            <a:spLocks noChangeShapeType="1"/>
          </p:cNvSpPr>
          <p:nvPr/>
        </p:nvSpPr>
        <p:spPr bwMode="auto">
          <a:xfrm flipH="1">
            <a:off x="5438775" y="4492625"/>
            <a:ext cx="428625" cy="342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32" name="Line 16"/>
          <p:cNvSpPr>
            <a:spLocks noChangeShapeType="1"/>
          </p:cNvSpPr>
          <p:nvPr/>
        </p:nvSpPr>
        <p:spPr bwMode="auto">
          <a:xfrm>
            <a:off x="6492875" y="4445000"/>
            <a:ext cx="444500" cy="301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1633" name="Group 17"/>
          <p:cNvGrpSpPr>
            <a:grpSpLocks/>
          </p:cNvGrpSpPr>
          <p:nvPr/>
        </p:nvGrpSpPr>
        <p:grpSpPr bwMode="auto">
          <a:xfrm>
            <a:off x="4740275" y="4579938"/>
            <a:ext cx="2974975" cy="1006475"/>
            <a:chOff x="2986" y="2885"/>
            <a:chExt cx="1874" cy="634"/>
          </a:xfrm>
        </p:grpSpPr>
        <p:sp>
          <p:nvSpPr>
            <p:cNvPr id="111634" name="Rectangle 18"/>
            <p:cNvSpPr>
              <a:spLocks noChangeArrowheads="1"/>
            </p:cNvSpPr>
            <p:nvPr/>
          </p:nvSpPr>
          <p:spPr bwMode="auto">
            <a:xfrm>
              <a:off x="2986" y="2885"/>
              <a:ext cx="52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/>
                <a:t>H</a:t>
              </a:r>
            </a:p>
          </p:txBody>
        </p:sp>
        <p:sp>
          <p:nvSpPr>
            <p:cNvPr id="111635" name="Rectangle 19"/>
            <p:cNvSpPr>
              <a:spLocks noChangeArrowheads="1"/>
            </p:cNvSpPr>
            <p:nvPr/>
          </p:nvSpPr>
          <p:spPr bwMode="auto">
            <a:xfrm>
              <a:off x="4332" y="2885"/>
              <a:ext cx="52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/>
                <a:t>O</a:t>
              </a:r>
            </a:p>
          </p:txBody>
        </p:sp>
      </p:grpSp>
      <p:sp>
        <p:nvSpPr>
          <p:cNvPr id="111636" name="Arc 20"/>
          <p:cNvSpPr>
            <a:spLocks/>
          </p:cNvSpPr>
          <p:nvPr/>
        </p:nvSpPr>
        <p:spPr bwMode="auto">
          <a:xfrm>
            <a:off x="6270625" y="3460750"/>
            <a:ext cx="763588" cy="1189038"/>
          </a:xfrm>
          <a:custGeom>
            <a:avLst/>
            <a:gdLst>
              <a:gd name="G0" fmla="+- 45 0 0"/>
              <a:gd name="G1" fmla="+- 21600 0 0"/>
              <a:gd name="G2" fmla="+- 21600 0 0"/>
              <a:gd name="T0" fmla="*/ 0 w 21645"/>
              <a:gd name="T1" fmla="*/ 0 h 33685"/>
              <a:gd name="T2" fmla="*/ 17948 w 21645"/>
              <a:gd name="T3" fmla="*/ 33685 h 33685"/>
              <a:gd name="T4" fmla="*/ 45 w 21645"/>
              <a:gd name="T5" fmla="*/ 21600 h 33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45" h="33685" fill="none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  <a:cubicBezTo>
                  <a:pt x="21645" y="25906"/>
                  <a:pt x="20357" y="30115"/>
                  <a:pt x="17947" y="33684"/>
                </a:cubicBezTo>
              </a:path>
              <a:path w="21645" h="33685" stroke="0" extrusionOk="0">
                <a:moveTo>
                  <a:pt x="0" y="0"/>
                </a:moveTo>
                <a:cubicBezTo>
                  <a:pt x="15" y="0"/>
                  <a:pt x="30" y="-1"/>
                  <a:pt x="45" y="0"/>
                </a:cubicBezTo>
                <a:cubicBezTo>
                  <a:pt x="11974" y="0"/>
                  <a:pt x="21645" y="9670"/>
                  <a:pt x="21645" y="21600"/>
                </a:cubicBezTo>
                <a:cubicBezTo>
                  <a:pt x="21645" y="25906"/>
                  <a:pt x="20357" y="30115"/>
                  <a:pt x="17947" y="33684"/>
                </a:cubicBezTo>
                <a:lnTo>
                  <a:pt x="45" y="2160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637" name="Rectangle 21"/>
          <p:cNvSpPr>
            <a:spLocks noChangeArrowheads="1"/>
          </p:cNvSpPr>
          <p:nvPr/>
        </p:nvSpPr>
        <p:spPr bwMode="auto">
          <a:xfrm>
            <a:off x="6953250" y="3698875"/>
            <a:ext cx="1285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120º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1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1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2 atoms no lone pair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760538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With three atoms the farthest they can get apart is 180º.</a:t>
            </a:r>
          </a:p>
          <a:p>
            <a:r>
              <a:rPr lang="en-US"/>
              <a:t>Shape called linear.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4000500" y="428625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C</a:t>
            </a:r>
          </a:p>
        </p:txBody>
      </p:sp>
      <p:sp>
        <p:nvSpPr>
          <p:cNvPr id="113669" name="Line 5"/>
          <p:cNvSpPr>
            <a:spLocks noChangeShapeType="1"/>
          </p:cNvSpPr>
          <p:nvPr/>
        </p:nvSpPr>
        <p:spPr bwMode="auto">
          <a:xfrm flipV="1">
            <a:off x="4718050" y="4651375"/>
            <a:ext cx="55245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70" name="Line 6"/>
          <p:cNvSpPr>
            <a:spLocks noChangeShapeType="1"/>
          </p:cNvSpPr>
          <p:nvPr/>
        </p:nvSpPr>
        <p:spPr bwMode="auto">
          <a:xfrm flipV="1">
            <a:off x="4711700" y="4835525"/>
            <a:ext cx="55245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5248275" y="429577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O</a:t>
            </a:r>
          </a:p>
        </p:txBody>
      </p:sp>
      <p:sp>
        <p:nvSpPr>
          <p:cNvPr id="113672" name="Line 8"/>
          <p:cNvSpPr>
            <a:spLocks noChangeShapeType="1"/>
          </p:cNvSpPr>
          <p:nvPr/>
        </p:nvSpPr>
        <p:spPr bwMode="auto">
          <a:xfrm flipV="1">
            <a:off x="3457575" y="4708525"/>
            <a:ext cx="55245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73" name="Line 9"/>
          <p:cNvSpPr>
            <a:spLocks noChangeShapeType="1"/>
          </p:cNvSpPr>
          <p:nvPr/>
        </p:nvSpPr>
        <p:spPr bwMode="auto">
          <a:xfrm flipV="1">
            <a:off x="3451225" y="4892675"/>
            <a:ext cx="55245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74" name="Rectangle 10"/>
          <p:cNvSpPr>
            <a:spLocks noChangeArrowheads="1"/>
          </p:cNvSpPr>
          <p:nvPr/>
        </p:nvSpPr>
        <p:spPr bwMode="auto">
          <a:xfrm>
            <a:off x="2717800" y="4305300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/>
              <a:t>O</a:t>
            </a:r>
          </a:p>
        </p:txBody>
      </p:sp>
      <p:sp>
        <p:nvSpPr>
          <p:cNvPr id="113675" name="Arc 11"/>
          <p:cNvSpPr>
            <a:spLocks/>
          </p:cNvSpPr>
          <p:nvPr/>
        </p:nvSpPr>
        <p:spPr bwMode="auto">
          <a:xfrm>
            <a:off x="3429000" y="3498850"/>
            <a:ext cx="1857375" cy="10033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09 w 43200"/>
              <a:gd name="T1" fmla="*/ 24598 h 24962"/>
              <a:gd name="T2" fmla="*/ 42937 w 43200"/>
              <a:gd name="T3" fmla="*/ 24962 h 24962"/>
              <a:gd name="T4" fmla="*/ 21600 w 43200"/>
              <a:gd name="T5" fmla="*/ 21600 h 24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962" fill="none" extrusionOk="0">
                <a:moveTo>
                  <a:pt x="209" y="24597"/>
                </a:moveTo>
                <a:cubicBezTo>
                  <a:pt x="69" y="23604"/>
                  <a:pt x="0" y="2260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725"/>
                  <a:pt x="43111" y="23849"/>
                  <a:pt x="42936" y="24961"/>
                </a:cubicBezTo>
              </a:path>
              <a:path w="43200" h="24962" stroke="0" extrusionOk="0">
                <a:moveTo>
                  <a:pt x="209" y="24597"/>
                </a:moveTo>
                <a:cubicBezTo>
                  <a:pt x="69" y="23604"/>
                  <a:pt x="0" y="22602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725"/>
                  <a:pt x="43111" y="23849"/>
                  <a:pt x="42936" y="24961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3841750" y="3651250"/>
            <a:ext cx="1793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180º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76500"/>
            <a:ext cx="7772400" cy="762000"/>
          </a:xfrm>
          <a:noFill/>
          <a:ln/>
        </p:spPr>
        <p:txBody>
          <a:bodyPr lIns="92075" tIns="46038" rIns="92075" bIns="46038">
            <a:spAutoFit/>
          </a:bodyPr>
          <a:lstStyle/>
          <a:p>
            <a:r>
              <a:rPr lang="en-US"/>
              <a:t>Hybrid Orbitals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 lIns="92075" tIns="46038" rIns="92075" bIns="46038"/>
          <a:lstStyle/>
          <a:p>
            <a:pPr marL="342900" indent="-342900"/>
            <a:r>
              <a:rPr lang="en-US"/>
              <a:t>Combines bonding with geometry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Hybridization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410200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The mixing of several atomic orbitals to form the same number of </a:t>
            </a:r>
            <a:r>
              <a:rPr lang="en-US">
                <a:solidFill>
                  <a:schemeClr val="tx2"/>
                </a:solidFill>
              </a:rPr>
              <a:t>hybrid</a:t>
            </a:r>
            <a:r>
              <a:rPr lang="en-US"/>
              <a:t> orbitals.</a:t>
            </a:r>
          </a:p>
          <a:p>
            <a:r>
              <a:rPr lang="en-US"/>
              <a:t>All the hybrid orbitals that form are the same.</a:t>
            </a:r>
          </a:p>
          <a:p>
            <a:r>
              <a:rPr lang="en-US"/>
              <a:t>sp</a:t>
            </a:r>
            <a:r>
              <a:rPr lang="en-US" sz="4000" baseline="30000"/>
              <a:t>3 </a:t>
            </a:r>
            <a:r>
              <a:rPr lang="en-US"/>
              <a:t>-1 s and 3 p orbitals mix to form 4 sp</a:t>
            </a:r>
            <a:r>
              <a:rPr lang="en-US" sz="4000" baseline="30000"/>
              <a:t>3</a:t>
            </a:r>
            <a:r>
              <a:rPr lang="en-US"/>
              <a:t> orbitals.</a:t>
            </a:r>
          </a:p>
          <a:p>
            <a:r>
              <a:rPr lang="en-US"/>
              <a:t>sp</a:t>
            </a:r>
            <a:r>
              <a:rPr lang="en-US" sz="4000" baseline="30000"/>
              <a:t>2 </a:t>
            </a:r>
            <a:r>
              <a:rPr lang="en-US"/>
              <a:t>-1 s and 2 p orbitals mix to form 3 sp</a:t>
            </a:r>
            <a:r>
              <a:rPr lang="en-US" sz="4000" baseline="30000"/>
              <a:t>2</a:t>
            </a:r>
            <a:r>
              <a:rPr lang="en-US"/>
              <a:t> orbitals leaving 1 p orbital.</a:t>
            </a:r>
          </a:p>
          <a:p>
            <a:r>
              <a:rPr lang="en-US"/>
              <a:t>sp</a:t>
            </a:r>
            <a:r>
              <a:rPr lang="en-US" sz="4000" baseline="30000"/>
              <a:t> </a:t>
            </a:r>
            <a:r>
              <a:rPr lang="en-US"/>
              <a:t>-1 s and 1 p orbitals mix to form 4 sp orbitals leaving 2 p orbitals.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Hybridization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We blend the </a:t>
            </a:r>
            <a:r>
              <a:rPr lang="en-US" i="1"/>
              <a:t>s</a:t>
            </a:r>
            <a:r>
              <a:rPr lang="en-US"/>
              <a:t> and </a:t>
            </a:r>
            <a:r>
              <a:rPr lang="en-US" i="1"/>
              <a:t>p</a:t>
            </a:r>
            <a:r>
              <a:rPr lang="en-US"/>
              <a:t> orbitals of the valence electrons and end up with the tetrahedral geometry.We combine one </a:t>
            </a:r>
            <a:r>
              <a:rPr lang="en-US" i="1"/>
              <a:t>s</a:t>
            </a:r>
            <a:r>
              <a:rPr lang="en-US"/>
              <a:t> orbital and 3 </a:t>
            </a:r>
            <a:r>
              <a:rPr lang="en-US" i="1"/>
              <a:t>p</a:t>
            </a:r>
            <a:r>
              <a:rPr lang="en-US"/>
              <a:t> orbitals.  </a:t>
            </a:r>
            <a:r>
              <a:rPr lang="en-US" i="1"/>
              <a:t>sp</a:t>
            </a:r>
            <a:r>
              <a:rPr lang="en-US" sz="4000" baseline="30000"/>
              <a:t>3</a:t>
            </a:r>
            <a:r>
              <a:rPr lang="en-US" sz="4000"/>
              <a:t> </a:t>
            </a:r>
            <a:r>
              <a:rPr lang="en-US"/>
              <a:t>hybridization has tetrahedral geometry.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3228975" cy="3505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2083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2588" y="1752600"/>
            <a:ext cx="3071812" cy="35004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20836" name="AutoShape 4"/>
          <p:cNvSpPr>
            <a:spLocks noChangeArrowheads="1"/>
          </p:cNvSpPr>
          <p:nvPr/>
        </p:nvSpPr>
        <p:spPr bwMode="auto">
          <a:xfrm>
            <a:off x="4502150" y="3130550"/>
            <a:ext cx="749300" cy="7493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0" y="1066800"/>
            <a:ext cx="5132388" cy="5257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449263"/>
            <a:ext cx="7956550" cy="762000"/>
          </a:xfrm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 i="1"/>
              <a:t>sp</a:t>
            </a:r>
            <a:r>
              <a:rPr lang="en-US" sz="5400" baseline="30000"/>
              <a:t>3 </a:t>
            </a:r>
            <a:r>
              <a:rPr lang="en-US"/>
              <a:t>geometry</a:t>
            </a:r>
          </a:p>
        </p:txBody>
      </p:sp>
      <p:sp>
        <p:nvSpPr>
          <p:cNvPr id="122884" name="Freeform 4"/>
          <p:cNvSpPr>
            <a:spLocks/>
          </p:cNvSpPr>
          <p:nvPr/>
        </p:nvSpPr>
        <p:spPr bwMode="auto">
          <a:xfrm>
            <a:off x="6500813" y="3257550"/>
            <a:ext cx="660400" cy="1401763"/>
          </a:xfrm>
          <a:custGeom>
            <a:avLst/>
            <a:gdLst/>
            <a:ahLst/>
            <a:cxnLst>
              <a:cxn ang="0">
                <a:pos x="204" y="882"/>
              </a:cxn>
              <a:cxn ang="0">
                <a:pos x="51" y="462"/>
              </a:cxn>
              <a:cxn ang="0">
                <a:pos x="24" y="393"/>
              </a:cxn>
              <a:cxn ang="0">
                <a:pos x="13" y="342"/>
              </a:cxn>
              <a:cxn ang="0">
                <a:pos x="0" y="300"/>
              </a:cxn>
              <a:cxn ang="0">
                <a:pos x="0" y="240"/>
              </a:cxn>
              <a:cxn ang="0">
                <a:pos x="10" y="189"/>
              </a:cxn>
              <a:cxn ang="0">
                <a:pos x="28" y="138"/>
              </a:cxn>
              <a:cxn ang="0">
                <a:pos x="55" y="93"/>
              </a:cxn>
              <a:cxn ang="0">
                <a:pos x="85" y="57"/>
              </a:cxn>
              <a:cxn ang="0">
                <a:pos x="120" y="33"/>
              </a:cxn>
              <a:cxn ang="0">
                <a:pos x="163" y="9"/>
              </a:cxn>
              <a:cxn ang="0">
                <a:pos x="204" y="0"/>
              </a:cxn>
              <a:cxn ang="0">
                <a:pos x="265" y="9"/>
              </a:cxn>
              <a:cxn ang="0">
                <a:pos x="313" y="45"/>
              </a:cxn>
              <a:cxn ang="0">
                <a:pos x="352" y="87"/>
              </a:cxn>
              <a:cxn ang="0">
                <a:pos x="385" y="144"/>
              </a:cxn>
              <a:cxn ang="0">
                <a:pos x="400" y="180"/>
              </a:cxn>
              <a:cxn ang="0">
                <a:pos x="415" y="240"/>
              </a:cxn>
              <a:cxn ang="0">
                <a:pos x="412" y="280"/>
              </a:cxn>
              <a:cxn ang="0">
                <a:pos x="405" y="324"/>
              </a:cxn>
              <a:cxn ang="0">
                <a:pos x="388" y="384"/>
              </a:cxn>
              <a:cxn ang="0">
                <a:pos x="364" y="444"/>
              </a:cxn>
              <a:cxn ang="0">
                <a:pos x="204" y="882"/>
              </a:cxn>
            </a:cxnLst>
            <a:rect l="0" t="0" r="r" b="b"/>
            <a:pathLst>
              <a:path w="416" h="883">
                <a:moveTo>
                  <a:pt x="204" y="882"/>
                </a:moveTo>
                <a:lnTo>
                  <a:pt x="51" y="462"/>
                </a:lnTo>
                <a:lnTo>
                  <a:pt x="24" y="393"/>
                </a:lnTo>
                <a:lnTo>
                  <a:pt x="13" y="342"/>
                </a:lnTo>
                <a:lnTo>
                  <a:pt x="0" y="300"/>
                </a:lnTo>
                <a:lnTo>
                  <a:pt x="0" y="240"/>
                </a:lnTo>
                <a:lnTo>
                  <a:pt x="10" y="189"/>
                </a:lnTo>
                <a:lnTo>
                  <a:pt x="28" y="138"/>
                </a:lnTo>
                <a:lnTo>
                  <a:pt x="55" y="93"/>
                </a:lnTo>
                <a:lnTo>
                  <a:pt x="85" y="57"/>
                </a:lnTo>
                <a:lnTo>
                  <a:pt x="120" y="33"/>
                </a:lnTo>
                <a:lnTo>
                  <a:pt x="163" y="9"/>
                </a:lnTo>
                <a:lnTo>
                  <a:pt x="204" y="0"/>
                </a:lnTo>
                <a:lnTo>
                  <a:pt x="265" y="9"/>
                </a:lnTo>
                <a:lnTo>
                  <a:pt x="313" y="45"/>
                </a:lnTo>
                <a:lnTo>
                  <a:pt x="352" y="87"/>
                </a:lnTo>
                <a:lnTo>
                  <a:pt x="385" y="144"/>
                </a:lnTo>
                <a:lnTo>
                  <a:pt x="400" y="180"/>
                </a:lnTo>
                <a:lnTo>
                  <a:pt x="415" y="240"/>
                </a:lnTo>
                <a:lnTo>
                  <a:pt x="412" y="280"/>
                </a:lnTo>
                <a:lnTo>
                  <a:pt x="405" y="324"/>
                </a:lnTo>
                <a:lnTo>
                  <a:pt x="388" y="384"/>
                </a:lnTo>
                <a:lnTo>
                  <a:pt x="364" y="444"/>
                </a:lnTo>
                <a:lnTo>
                  <a:pt x="204" y="882"/>
                </a:lnTo>
              </a:path>
            </a:pathLst>
          </a:cu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885" name="Freeform 5"/>
          <p:cNvSpPr>
            <a:spLocks/>
          </p:cNvSpPr>
          <p:nvPr/>
        </p:nvSpPr>
        <p:spPr bwMode="auto">
          <a:xfrm>
            <a:off x="5500688" y="4657725"/>
            <a:ext cx="1330325" cy="685800"/>
          </a:xfrm>
          <a:custGeom>
            <a:avLst/>
            <a:gdLst/>
            <a:ahLst/>
            <a:cxnLst>
              <a:cxn ang="0">
                <a:pos x="837" y="0"/>
              </a:cxn>
              <a:cxn ang="0">
                <a:pos x="500" y="293"/>
              </a:cxn>
              <a:cxn ang="0">
                <a:pos x="445" y="343"/>
              </a:cxn>
              <a:cxn ang="0">
                <a:pos x="402" y="371"/>
              </a:cxn>
              <a:cxn ang="0">
                <a:pos x="366" y="399"/>
              </a:cxn>
              <a:cxn ang="0">
                <a:pos x="310" y="420"/>
              </a:cxn>
              <a:cxn ang="0">
                <a:pos x="260" y="429"/>
              </a:cxn>
              <a:cxn ang="0">
                <a:pos x="205" y="431"/>
              </a:cxn>
              <a:cxn ang="0">
                <a:pos x="153" y="422"/>
              </a:cxn>
              <a:cxn ang="0">
                <a:pos x="110" y="407"/>
              </a:cxn>
              <a:cxn ang="0">
                <a:pos x="74" y="382"/>
              </a:cxn>
              <a:cxn ang="0">
                <a:pos x="37" y="351"/>
              </a:cxn>
              <a:cxn ang="0">
                <a:pos x="13" y="316"/>
              </a:cxn>
              <a:cxn ang="0">
                <a:pos x="0" y="256"/>
              </a:cxn>
              <a:cxn ang="0">
                <a:pos x="16" y="198"/>
              </a:cxn>
              <a:cxn ang="0">
                <a:pos x="42" y="147"/>
              </a:cxn>
              <a:cxn ang="0">
                <a:pos x="83" y="95"/>
              </a:cxn>
              <a:cxn ang="0">
                <a:pos x="111" y="69"/>
              </a:cxn>
              <a:cxn ang="0">
                <a:pos x="161" y="33"/>
              </a:cxn>
              <a:cxn ang="0">
                <a:pos x="201" y="22"/>
              </a:cxn>
              <a:cxn ang="0">
                <a:pos x="244" y="12"/>
              </a:cxn>
              <a:cxn ang="0">
                <a:pos x="306" y="6"/>
              </a:cxn>
              <a:cxn ang="0">
                <a:pos x="371" y="7"/>
              </a:cxn>
              <a:cxn ang="0">
                <a:pos x="837" y="0"/>
              </a:cxn>
            </a:cxnLst>
            <a:rect l="0" t="0" r="r" b="b"/>
            <a:pathLst>
              <a:path w="838" h="432">
                <a:moveTo>
                  <a:pt x="837" y="0"/>
                </a:moveTo>
                <a:lnTo>
                  <a:pt x="500" y="293"/>
                </a:lnTo>
                <a:lnTo>
                  <a:pt x="445" y="343"/>
                </a:lnTo>
                <a:lnTo>
                  <a:pt x="402" y="371"/>
                </a:lnTo>
                <a:lnTo>
                  <a:pt x="366" y="399"/>
                </a:lnTo>
                <a:lnTo>
                  <a:pt x="310" y="420"/>
                </a:lnTo>
                <a:lnTo>
                  <a:pt x="260" y="429"/>
                </a:lnTo>
                <a:lnTo>
                  <a:pt x="205" y="431"/>
                </a:lnTo>
                <a:lnTo>
                  <a:pt x="153" y="422"/>
                </a:lnTo>
                <a:lnTo>
                  <a:pt x="110" y="407"/>
                </a:lnTo>
                <a:lnTo>
                  <a:pt x="74" y="382"/>
                </a:lnTo>
                <a:lnTo>
                  <a:pt x="37" y="351"/>
                </a:lnTo>
                <a:lnTo>
                  <a:pt x="13" y="316"/>
                </a:lnTo>
                <a:lnTo>
                  <a:pt x="0" y="256"/>
                </a:lnTo>
                <a:lnTo>
                  <a:pt x="16" y="198"/>
                </a:lnTo>
                <a:lnTo>
                  <a:pt x="42" y="147"/>
                </a:lnTo>
                <a:lnTo>
                  <a:pt x="83" y="95"/>
                </a:lnTo>
                <a:lnTo>
                  <a:pt x="111" y="69"/>
                </a:lnTo>
                <a:lnTo>
                  <a:pt x="161" y="33"/>
                </a:lnTo>
                <a:lnTo>
                  <a:pt x="201" y="22"/>
                </a:lnTo>
                <a:lnTo>
                  <a:pt x="244" y="12"/>
                </a:lnTo>
                <a:lnTo>
                  <a:pt x="306" y="6"/>
                </a:lnTo>
                <a:lnTo>
                  <a:pt x="371" y="7"/>
                </a:lnTo>
                <a:lnTo>
                  <a:pt x="837" y="0"/>
                </a:lnTo>
              </a:path>
            </a:pathLst>
          </a:cu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886" name="Freeform 6"/>
          <p:cNvSpPr>
            <a:spLocks/>
          </p:cNvSpPr>
          <p:nvPr/>
        </p:nvSpPr>
        <p:spPr bwMode="auto">
          <a:xfrm>
            <a:off x="6856413" y="4492625"/>
            <a:ext cx="1260475" cy="712788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390" y="22"/>
              </a:cxn>
              <a:cxn ang="0">
                <a:pos x="458" y="7"/>
              </a:cxn>
              <a:cxn ang="0">
                <a:pos x="503" y="4"/>
              </a:cxn>
              <a:cxn ang="0">
                <a:pos x="542" y="0"/>
              </a:cxn>
              <a:cxn ang="0">
                <a:pos x="595" y="9"/>
              </a:cxn>
              <a:cxn ang="0">
                <a:pos x="641" y="29"/>
              </a:cxn>
              <a:cxn ang="0">
                <a:pos x="684" y="58"/>
              </a:cxn>
              <a:cxn ang="0">
                <a:pos x="723" y="96"/>
              </a:cxn>
              <a:cxn ang="0">
                <a:pos x="752" y="133"/>
              </a:cxn>
              <a:cxn ang="0">
                <a:pos x="771" y="178"/>
              </a:cxn>
              <a:cxn ang="0">
                <a:pos x="787" y="225"/>
              </a:cxn>
              <a:cxn ang="0">
                <a:pos x="793" y="271"/>
              </a:cxn>
              <a:cxn ang="0">
                <a:pos x="781" y="334"/>
              </a:cxn>
              <a:cxn ang="0">
                <a:pos x="742" y="379"/>
              </a:cxn>
              <a:cxn ang="0">
                <a:pos x="702" y="413"/>
              </a:cxn>
              <a:cxn ang="0">
                <a:pos x="648" y="440"/>
              </a:cxn>
              <a:cxn ang="0">
                <a:pos x="615" y="448"/>
              </a:cxn>
              <a:cxn ang="0">
                <a:pos x="558" y="448"/>
              </a:cxn>
              <a:cxn ang="0">
                <a:pos x="524" y="440"/>
              </a:cxn>
              <a:cxn ang="0">
                <a:pos x="485" y="425"/>
              </a:cxn>
              <a:cxn ang="0">
                <a:pos x="431" y="396"/>
              </a:cxn>
              <a:cxn ang="0">
                <a:pos x="380" y="360"/>
              </a:cxn>
              <a:cxn ang="0">
                <a:pos x="0" y="110"/>
              </a:cxn>
            </a:cxnLst>
            <a:rect l="0" t="0" r="r" b="b"/>
            <a:pathLst>
              <a:path w="794" h="449">
                <a:moveTo>
                  <a:pt x="0" y="110"/>
                </a:moveTo>
                <a:lnTo>
                  <a:pt x="390" y="22"/>
                </a:lnTo>
                <a:lnTo>
                  <a:pt x="458" y="7"/>
                </a:lnTo>
                <a:lnTo>
                  <a:pt x="503" y="4"/>
                </a:lnTo>
                <a:lnTo>
                  <a:pt x="542" y="0"/>
                </a:lnTo>
                <a:lnTo>
                  <a:pt x="595" y="9"/>
                </a:lnTo>
                <a:lnTo>
                  <a:pt x="641" y="29"/>
                </a:lnTo>
                <a:lnTo>
                  <a:pt x="684" y="58"/>
                </a:lnTo>
                <a:lnTo>
                  <a:pt x="723" y="96"/>
                </a:lnTo>
                <a:lnTo>
                  <a:pt x="752" y="133"/>
                </a:lnTo>
                <a:lnTo>
                  <a:pt x="771" y="178"/>
                </a:lnTo>
                <a:lnTo>
                  <a:pt x="787" y="225"/>
                </a:lnTo>
                <a:lnTo>
                  <a:pt x="793" y="271"/>
                </a:lnTo>
                <a:lnTo>
                  <a:pt x="781" y="334"/>
                </a:lnTo>
                <a:lnTo>
                  <a:pt x="742" y="379"/>
                </a:lnTo>
                <a:lnTo>
                  <a:pt x="702" y="413"/>
                </a:lnTo>
                <a:lnTo>
                  <a:pt x="648" y="440"/>
                </a:lnTo>
                <a:lnTo>
                  <a:pt x="615" y="448"/>
                </a:lnTo>
                <a:lnTo>
                  <a:pt x="558" y="448"/>
                </a:lnTo>
                <a:lnTo>
                  <a:pt x="524" y="440"/>
                </a:lnTo>
                <a:lnTo>
                  <a:pt x="485" y="425"/>
                </a:lnTo>
                <a:lnTo>
                  <a:pt x="431" y="396"/>
                </a:lnTo>
                <a:lnTo>
                  <a:pt x="380" y="360"/>
                </a:lnTo>
                <a:lnTo>
                  <a:pt x="0" y="110"/>
                </a:lnTo>
              </a:path>
            </a:pathLst>
          </a:cu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887" name="Freeform 7"/>
          <p:cNvSpPr>
            <a:spLocks/>
          </p:cNvSpPr>
          <p:nvPr/>
        </p:nvSpPr>
        <p:spPr bwMode="auto">
          <a:xfrm>
            <a:off x="6829425" y="4657725"/>
            <a:ext cx="1046163" cy="9382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8" y="102"/>
              </a:cxn>
              <a:cxn ang="0">
                <a:pos x="454" y="119"/>
              </a:cxn>
              <a:cxn ang="0">
                <a:pos x="496" y="136"/>
              </a:cxn>
              <a:cxn ang="0">
                <a:pos x="532" y="150"/>
              </a:cxn>
              <a:cxn ang="0">
                <a:pos x="576" y="183"/>
              </a:cxn>
              <a:cxn ang="0">
                <a:pos x="609" y="220"/>
              </a:cxn>
              <a:cxn ang="0">
                <a:pos x="632" y="266"/>
              </a:cxn>
              <a:cxn ang="0">
                <a:pos x="651" y="319"/>
              </a:cxn>
              <a:cxn ang="0">
                <a:pos x="658" y="365"/>
              </a:cxn>
              <a:cxn ang="0">
                <a:pos x="656" y="411"/>
              </a:cxn>
              <a:cxn ang="0">
                <a:pos x="649" y="464"/>
              </a:cxn>
              <a:cxn ang="0">
                <a:pos x="634" y="506"/>
              </a:cxn>
              <a:cxn ang="0">
                <a:pos x="593" y="557"/>
              </a:cxn>
              <a:cxn ang="0">
                <a:pos x="539" y="579"/>
              </a:cxn>
              <a:cxn ang="0">
                <a:pos x="487" y="590"/>
              </a:cxn>
              <a:cxn ang="0">
                <a:pos x="427" y="588"/>
              </a:cxn>
              <a:cxn ang="0">
                <a:pos x="394" y="582"/>
              </a:cxn>
              <a:cxn ang="0">
                <a:pos x="343" y="557"/>
              </a:cxn>
              <a:cxn ang="0">
                <a:pos x="316" y="534"/>
              </a:cxn>
              <a:cxn ang="0">
                <a:pos x="288" y="503"/>
              </a:cxn>
              <a:cxn ang="0">
                <a:pos x="254" y="452"/>
              </a:cxn>
              <a:cxn ang="0">
                <a:pos x="224" y="397"/>
              </a:cxn>
              <a:cxn ang="0">
                <a:pos x="0" y="0"/>
              </a:cxn>
            </a:cxnLst>
            <a:rect l="0" t="0" r="r" b="b"/>
            <a:pathLst>
              <a:path w="659" h="591">
                <a:moveTo>
                  <a:pt x="0" y="0"/>
                </a:moveTo>
                <a:lnTo>
                  <a:pt x="388" y="102"/>
                </a:lnTo>
                <a:lnTo>
                  <a:pt x="454" y="119"/>
                </a:lnTo>
                <a:lnTo>
                  <a:pt x="496" y="136"/>
                </a:lnTo>
                <a:lnTo>
                  <a:pt x="532" y="150"/>
                </a:lnTo>
                <a:lnTo>
                  <a:pt x="576" y="183"/>
                </a:lnTo>
                <a:lnTo>
                  <a:pt x="609" y="220"/>
                </a:lnTo>
                <a:lnTo>
                  <a:pt x="632" y="266"/>
                </a:lnTo>
                <a:lnTo>
                  <a:pt x="651" y="319"/>
                </a:lnTo>
                <a:lnTo>
                  <a:pt x="658" y="365"/>
                </a:lnTo>
                <a:lnTo>
                  <a:pt x="656" y="411"/>
                </a:lnTo>
                <a:lnTo>
                  <a:pt x="649" y="464"/>
                </a:lnTo>
                <a:lnTo>
                  <a:pt x="634" y="506"/>
                </a:lnTo>
                <a:lnTo>
                  <a:pt x="593" y="557"/>
                </a:lnTo>
                <a:lnTo>
                  <a:pt x="539" y="579"/>
                </a:lnTo>
                <a:lnTo>
                  <a:pt x="487" y="590"/>
                </a:lnTo>
                <a:lnTo>
                  <a:pt x="427" y="588"/>
                </a:lnTo>
                <a:lnTo>
                  <a:pt x="394" y="582"/>
                </a:lnTo>
                <a:lnTo>
                  <a:pt x="343" y="557"/>
                </a:lnTo>
                <a:lnTo>
                  <a:pt x="316" y="534"/>
                </a:lnTo>
                <a:lnTo>
                  <a:pt x="288" y="503"/>
                </a:lnTo>
                <a:lnTo>
                  <a:pt x="254" y="452"/>
                </a:lnTo>
                <a:lnTo>
                  <a:pt x="224" y="397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rnd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888" name="Arc 8"/>
          <p:cNvSpPr>
            <a:spLocks/>
          </p:cNvSpPr>
          <p:nvPr/>
        </p:nvSpPr>
        <p:spPr bwMode="auto">
          <a:xfrm>
            <a:off x="5946775" y="3648075"/>
            <a:ext cx="735013" cy="11969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53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8"/>
                  <a:pt x="9642" y="25"/>
                  <a:pt x="21553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8"/>
                  <a:pt x="9642" y="25"/>
                  <a:pt x="21553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889" name="Rectangle 9"/>
          <p:cNvSpPr>
            <a:spLocks noChangeArrowheads="1"/>
          </p:cNvSpPr>
          <p:nvPr/>
        </p:nvSpPr>
        <p:spPr bwMode="auto">
          <a:xfrm>
            <a:off x="4872038" y="3579813"/>
            <a:ext cx="1511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109.5º</a:t>
            </a:r>
          </a:p>
        </p:txBody>
      </p:sp>
      <p:sp>
        <p:nvSpPr>
          <p:cNvPr id="12289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89450" cy="4525963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This leads to tetrahedral shape.</a:t>
            </a:r>
          </a:p>
          <a:p>
            <a:r>
              <a:rPr lang="en-US"/>
              <a:t>Every molecule with a total of 4 atoms and lone pair is </a:t>
            </a:r>
            <a:r>
              <a:rPr lang="en-US" i="1"/>
              <a:t>sp</a:t>
            </a:r>
            <a:r>
              <a:rPr lang="en-US" sz="4000" baseline="30000"/>
              <a:t>3</a:t>
            </a:r>
            <a:r>
              <a:rPr lang="en-US"/>
              <a:t> hybridized.</a:t>
            </a:r>
          </a:p>
          <a:p>
            <a:r>
              <a:rPr lang="en-US"/>
              <a:t>Gives us trigonal pyramidal and bent shapes also.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2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0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How we get to hybridization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5410200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We know the geometry from experiment. </a:t>
            </a:r>
          </a:p>
          <a:p>
            <a:r>
              <a:rPr lang="en-US"/>
              <a:t>We know the orbitals of the atom hybridizing atomic orbitals can explain the geometry.  So if the geometry requires a tetrahedral shape, it is </a:t>
            </a:r>
            <a:r>
              <a:rPr lang="en-US" i="1"/>
              <a:t>sp</a:t>
            </a:r>
            <a:r>
              <a:rPr lang="en-US" sz="4000" baseline="30000"/>
              <a:t>3</a:t>
            </a:r>
            <a:r>
              <a:rPr lang="en-US"/>
              <a:t> hybridized.  This includes bent and trigonal pyramidal molecules because one of the </a:t>
            </a:r>
            <a:r>
              <a:rPr lang="en-US" i="1"/>
              <a:t>sp</a:t>
            </a:r>
            <a:r>
              <a:rPr lang="en-US" baseline="30000"/>
              <a:t>3</a:t>
            </a:r>
            <a:r>
              <a:rPr lang="en-US"/>
              <a:t> lobes holds the lone pair.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5138"/>
            <a:ext cx="8229600" cy="762000"/>
          </a:xfrm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 i="1"/>
              <a:t>sp</a:t>
            </a:r>
            <a:r>
              <a:rPr lang="en-US" baseline="30000"/>
              <a:t>2</a:t>
            </a:r>
            <a:r>
              <a:rPr lang="en-US"/>
              <a:t> hybridization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C</a:t>
            </a:r>
            <a:r>
              <a:rPr lang="en-US" sz="4000" baseline="-25000"/>
              <a:t>2</a:t>
            </a:r>
            <a:r>
              <a:rPr lang="en-US"/>
              <a:t>H</a:t>
            </a:r>
            <a:r>
              <a:rPr lang="en-US" sz="4000" baseline="-25000"/>
              <a:t>4</a:t>
            </a:r>
            <a:r>
              <a:rPr lang="en-US"/>
              <a:t> </a:t>
            </a:r>
          </a:p>
          <a:p>
            <a:r>
              <a:rPr lang="en-US"/>
              <a:t>double bond acts as one pair</a:t>
            </a:r>
          </a:p>
          <a:p>
            <a:r>
              <a:rPr lang="en-US"/>
              <a:t>trigonal planar</a:t>
            </a:r>
          </a:p>
          <a:p>
            <a:r>
              <a:rPr lang="en-US"/>
              <a:t>Have to end up with three blended orbitals use one s and two </a:t>
            </a:r>
            <a:r>
              <a:rPr lang="en-US" i="1"/>
              <a:t>p</a:t>
            </a:r>
            <a:r>
              <a:rPr lang="en-US"/>
              <a:t> orbitals to make </a:t>
            </a:r>
            <a:r>
              <a:rPr lang="en-US" i="1"/>
              <a:t>sp</a:t>
            </a:r>
            <a:r>
              <a:rPr lang="en-US" sz="4000" baseline="30000"/>
              <a:t>2</a:t>
            </a:r>
            <a:r>
              <a:rPr lang="en-US"/>
              <a:t> orbitals. </a:t>
            </a:r>
          </a:p>
          <a:p>
            <a:r>
              <a:rPr lang="en-US"/>
              <a:t>leaves one </a:t>
            </a:r>
            <a:r>
              <a:rPr lang="en-US" i="1"/>
              <a:t>p</a:t>
            </a:r>
            <a:r>
              <a:rPr lang="en-US"/>
              <a:t> orbital perpendicular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Covalent bonds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2800"/>
              <a:t>Nonmetals hold onto their valence electrons.</a:t>
            </a:r>
          </a:p>
          <a:p>
            <a:r>
              <a:rPr lang="en-US" sz="2800"/>
              <a:t>They can’t give away electrons to bond.</a:t>
            </a:r>
          </a:p>
          <a:p>
            <a:r>
              <a:rPr lang="en-US" sz="2800"/>
              <a:t>Still want noble gas configuration.</a:t>
            </a:r>
          </a:p>
          <a:p>
            <a:pPr>
              <a:buFontTx/>
              <a:buNone/>
            </a:pPr>
            <a:endParaRPr lang="en-US" sz="2800"/>
          </a:p>
          <a:p>
            <a:r>
              <a:rPr lang="en-US" sz="2800"/>
              <a:t>Get it by sharing valence electrons with each other.</a:t>
            </a:r>
          </a:p>
          <a:p>
            <a:r>
              <a:rPr lang="en-US" sz="2800"/>
              <a:t>By sharing both atoms get to count the electrons toward noble gas configuration.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905000" y="3184525"/>
            <a:ext cx="640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1s</a:t>
            </a:r>
            <a:r>
              <a:rPr lang="en-US" sz="2000" baseline="30000"/>
              <a:t>2</a:t>
            </a:r>
            <a:r>
              <a:rPr lang="en-US" sz="2000"/>
              <a:t>2s</a:t>
            </a:r>
            <a:r>
              <a:rPr lang="en-US" sz="2000" baseline="30000"/>
              <a:t>2</a:t>
            </a:r>
            <a:r>
              <a:rPr lang="en-US" sz="2000"/>
              <a:t>2p</a:t>
            </a:r>
            <a:r>
              <a:rPr lang="en-US" sz="2000" baseline="30000"/>
              <a:t>6</a:t>
            </a:r>
            <a:r>
              <a:rPr lang="en-US" sz="2000"/>
              <a:t>3s</a:t>
            </a:r>
            <a:r>
              <a:rPr lang="en-US" sz="2000" baseline="30000"/>
              <a:t>2</a:t>
            </a:r>
            <a:r>
              <a:rPr lang="en-US" sz="2000"/>
              <a:t>3p</a:t>
            </a:r>
            <a:r>
              <a:rPr lang="en-US" sz="2000" baseline="30000"/>
              <a:t>6</a:t>
            </a:r>
            <a:r>
              <a:rPr lang="en-US" sz="2000"/>
              <a:t>…eight valence electrons (stable octet)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  <p:bldP spid="1229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38" y="1789113"/>
            <a:ext cx="3281362" cy="35909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2697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76400"/>
            <a:ext cx="3540125" cy="36099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26980" name="AutoShape 4"/>
          <p:cNvSpPr>
            <a:spLocks noChangeArrowheads="1"/>
          </p:cNvSpPr>
          <p:nvPr/>
        </p:nvSpPr>
        <p:spPr bwMode="auto">
          <a:xfrm>
            <a:off x="4349750" y="2978150"/>
            <a:ext cx="673100" cy="10541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8725" y="1066800"/>
            <a:ext cx="5197475" cy="49895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5138"/>
            <a:ext cx="8229600" cy="762000"/>
          </a:xfrm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Where is the </a:t>
            </a:r>
            <a:r>
              <a:rPr lang="en-US" i="1"/>
              <a:t>p</a:t>
            </a:r>
            <a:r>
              <a:rPr lang="en-US"/>
              <a:t> orbital?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37063" cy="4525963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Perpendicular</a:t>
            </a:r>
          </a:p>
          <a:p>
            <a:r>
              <a:rPr lang="en-US"/>
              <a:t>The overlap of orbitals  makes a sigma bond             (</a:t>
            </a:r>
            <a:r>
              <a:rPr lang="en-US">
                <a:latin typeface="Symbol" pitchFamily="18" charset="2"/>
              </a:rPr>
              <a:t>s</a:t>
            </a:r>
            <a:r>
              <a:rPr lang="en-US"/>
              <a:t> bond)</a:t>
            </a:r>
          </a:p>
        </p:txBody>
      </p:sp>
      <p:pic>
        <p:nvPicPr>
          <p:cNvPr id="129028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36663"/>
            <a:ext cx="4191000" cy="264318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graphicFrame>
        <p:nvGraphicFramePr>
          <p:cNvPr id="129029" name="Object 5"/>
          <p:cNvGraphicFramePr>
            <a:graphicFrameLocks/>
          </p:cNvGraphicFramePr>
          <p:nvPr/>
        </p:nvGraphicFramePr>
        <p:xfrm>
          <a:off x="4359275" y="3975100"/>
          <a:ext cx="4098925" cy="2425700"/>
        </p:xfrm>
        <a:graphic>
          <a:graphicData uri="http://schemas.openxmlformats.org/presentationml/2006/ole">
            <p:oleObj spid="_x0000_s129029" name="Picture" r:id="rId4" imgW="2249143" imgH="1334857" progId="PageScan.Image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Two types of Bonds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29600" cy="2971800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Sigma bonds from overlap of orbitals</a:t>
            </a:r>
          </a:p>
          <a:p>
            <a:r>
              <a:rPr lang="en-US"/>
              <a:t>between the atoms</a:t>
            </a:r>
          </a:p>
          <a:p>
            <a:r>
              <a:rPr lang="en-US"/>
              <a:t>Pi bond (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 bond) above and below atoms</a:t>
            </a:r>
          </a:p>
          <a:p>
            <a:r>
              <a:rPr lang="en-US"/>
              <a:t>Between adjacent </a:t>
            </a:r>
            <a:r>
              <a:rPr lang="en-US" i="1"/>
              <a:t>p</a:t>
            </a:r>
            <a:r>
              <a:rPr lang="en-US"/>
              <a:t> orbitals.  </a:t>
            </a:r>
          </a:p>
          <a:p>
            <a:r>
              <a:rPr lang="en-US"/>
              <a:t>The two bonds of                                        a double bond</a:t>
            </a:r>
          </a:p>
        </p:txBody>
      </p:sp>
      <p:graphicFrame>
        <p:nvGraphicFramePr>
          <p:cNvPr id="130052" name="Object 4"/>
          <p:cNvGraphicFramePr>
            <a:graphicFrameLocks/>
          </p:cNvGraphicFramePr>
          <p:nvPr/>
        </p:nvGraphicFramePr>
        <p:xfrm>
          <a:off x="4648200" y="3702050"/>
          <a:ext cx="3894138" cy="3022600"/>
        </p:xfrm>
        <a:graphic>
          <a:graphicData uri="http://schemas.openxmlformats.org/presentationml/2006/ole">
            <p:oleObj spid="_x0000_s130052" name="Picture" r:id="rId3" imgW="1892091" imgH="1471253" progId="PageScan.Image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3032125" y="1736725"/>
            <a:ext cx="58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4400"/>
              <a:t>C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1660525" y="1736725"/>
            <a:ext cx="58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4400"/>
              <a:t>C</a:t>
            </a: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822325" y="1050925"/>
            <a:ext cx="58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4400"/>
              <a:t>H</a:t>
            </a: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898525" y="2346325"/>
            <a:ext cx="58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4400"/>
              <a:t>H</a:t>
            </a:r>
          </a:p>
        </p:txBody>
      </p:sp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3641725" y="1050925"/>
            <a:ext cx="58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4400"/>
              <a:t>H</a:t>
            </a: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3717925" y="2422525"/>
            <a:ext cx="58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4400"/>
              <a:t>H</a:t>
            </a:r>
          </a:p>
        </p:txBody>
      </p:sp>
      <p:sp>
        <p:nvSpPr>
          <p:cNvPr id="131080" name="Line 8"/>
          <p:cNvSpPr>
            <a:spLocks noChangeShapeType="1"/>
          </p:cNvSpPr>
          <p:nvPr/>
        </p:nvSpPr>
        <p:spPr bwMode="auto">
          <a:xfrm>
            <a:off x="3505200" y="2362200"/>
            <a:ext cx="2286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81" name="Line 9"/>
          <p:cNvSpPr>
            <a:spLocks noChangeShapeType="1"/>
          </p:cNvSpPr>
          <p:nvPr/>
        </p:nvSpPr>
        <p:spPr bwMode="auto">
          <a:xfrm flipV="1">
            <a:off x="3429000" y="1600200"/>
            <a:ext cx="1524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82" name="Line 10"/>
          <p:cNvSpPr>
            <a:spLocks noChangeShapeType="1"/>
          </p:cNvSpPr>
          <p:nvPr/>
        </p:nvSpPr>
        <p:spPr bwMode="auto">
          <a:xfrm flipV="1">
            <a:off x="1524000" y="2286000"/>
            <a:ext cx="1524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83" name="Line 11"/>
          <p:cNvSpPr>
            <a:spLocks noChangeShapeType="1"/>
          </p:cNvSpPr>
          <p:nvPr/>
        </p:nvSpPr>
        <p:spPr bwMode="auto">
          <a:xfrm>
            <a:off x="1447800" y="1600200"/>
            <a:ext cx="2286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84" name="Line 12"/>
          <p:cNvSpPr>
            <a:spLocks noChangeShapeType="1"/>
          </p:cNvSpPr>
          <p:nvPr/>
        </p:nvSpPr>
        <p:spPr bwMode="auto">
          <a:xfrm>
            <a:off x="2286000" y="1981200"/>
            <a:ext cx="68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085" name="Line 13"/>
          <p:cNvSpPr>
            <a:spLocks noChangeShapeType="1"/>
          </p:cNvSpPr>
          <p:nvPr/>
        </p:nvSpPr>
        <p:spPr bwMode="auto">
          <a:xfrm>
            <a:off x="2286000" y="2209800"/>
            <a:ext cx="68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31086" name="Object 14"/>
          <p:cNvGraphicFramePr>
            <a:graphicFrameLocks/>
          </p:cNvGraphicFramePr>
          <p:nvPr/>
        </p:nvGraphicFramePr>
        <p:xfrm>
          <a:off x="2743200" y="3365500"/>
          <a:ext cx="5943600" cy="3022600"/>
        </p:xfrm>
        <a:graphic>
          <a:graphicData uri="http://schemas.openxmlformats.org/presentationml/2006/ole">
            <p:oleObj spid="_x0000_s131086" name="Picture" r:id="rId3" imgW="2614193" imgH="1334857" progId="PageScan.Image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5138"/>
            <a:ext cx="8229600" cy="762000"/>
          </a:xfrm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 i="1"/>
              <a:t>sp</a:t>
            </a:r>
            <a:r>
              <a:rPr lang="en-US" baseline="30000"/>
              <a:t>2</a:t>
            </a:r>
            <a:r>
              <a:rPr lang="en-US"/>
              <a:t> hybridization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when three things come off atom</a:t>
            </a:r>
          </a:p>
          <a:p>
            <a:r>
              <a:rPr lang="en-US"/>
              <a:t>trigonal planar</a:t>
            </a:r>
          </a:p>
          <a:p>
            <a:r>
              <a:rPr lang="en-US"/>
              <a:t>120º</a:t>
            </a:r>
          </a:p>
          <a:p>
            <a:r>
              <a:rPr lang="en-US"/>
              <a:t>one 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 bond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What about two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when two things come off</a:t>
            </a:r>
          </a:p>
          <a:p>
            <a:r>
              <a:rPr lang="en-US"/>
              <a:t>one </a:t>
            </a:r>
            <a:r>
              <a:rPr lang="en-US" i="1"/>
              <a:t>s</a:t>
            </a:r>
            <a:r>
              <a:rPr lang="en-US"/>
              <a:t> and one </a:t>
            </a:r>
            <a:r>
              <a:rPr lang="en-US" i="1"/>
              <a:t>p</a:t>
            </a:r>
            <a:r>
              <a:rPr lang="en-US"/>
              <a:t> hybridize</a:t>
            </a:r>
          </a:p>
          <a:p>
            <a:r>
              <a:rPr lang="en-US"/>
              <a:t>linear</a:t>
            </a:r>
          </a:p>
        </p:txBody>
      </p:sp>
      <p:graphicFrame>
        <p:nvGraphicFramePr>
          <p:cNvPr id="133124" name="Object 4"/>
          <p:cNvGraphicFramePr>
            <a:graphicFrameLocks/>
          </p:cNvGraphicFramePr>
          <p:nvPr/>
        </p:nvGraphicFramePr>
        <p:xfrm>
          <a:off x="490538" y="3602038"/>
          <a:ext cx="3852862" cy="2205037"/>
        </p:xfrm>
        <a:graphic>
          <a:graphicData uri="http://schemas.openxmlformats.org/presentationml/2006/ole">
            <p:oleObj spid="_x0000_s133124" name="Picture" r:id="rId3" imgW="1765020" imgH="1014085" progId="PageScan.Image">
              <p:embed/>
            </p:oleObj>
          </a:graphicData>
        </a:graphic>
      </p:graphicFrame>
      <p:graphicFrame>
        <p:nvGraphicFramePr>
          <p:cNvPr id="133125" name="Object 5"/>
          <p:cNvGraphicFramePr>
            <a:graphicFrameLocks/>
          </p:cNvGraphicFramePr>
          <p:nvPr/>
        </p:nvGraphicFramePr>
        <p:xfrm>
          <a:off x="4933950" y="3649663"/>
          <a:ext cx="3905250" cy="2141537"/>
        </p:xfrm>
        <a:graphic>
          <a:graphicData uri="http://schemas.openxmlformats.org/presentationml/2006/ole">
            <p:oleObj spid="_x0000_s133125" name="Picture" r:id="rId4" imgW="1792000" imgH="987178" progId="PageScan.Image">
              <p:embed/>
            </p:oleObj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5138"/>
            <a:ext cx="8229600" cy="762000"/>
          </a:xfrm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 i="1"/>
              <a:t>sp</a:t>
            </a:r>
            <a:r>
              <a:rPr lang="en-US"/>
              <a:t> hybridization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808663" cy="4525963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end up with two lobes 180º apart.</a:t>
            </a:r>
          </a:p>
          <a:p>
            <a:r>
              <a:rPr lang="en-US" i="1"/>
              <a:t>p</a:t>
            </a:r>
            <a:r>
              <a:rPr lang="en-US"/>
              <a:t> orbitals are at right angles makes room for two 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 bonds and two sigma bonds.</a:t>
            </a:r>
          </a:p>
          <a:p>
            <a:r>
              <a:rPr lang="en-US"/>
              <a:t>a triple bond or two double bonds</a:t>
            </a:r>
          </a:p>
        </p:txBody>
      </p:sp>
      <p:graphicFrame>
        <p:nvGraphicFramePr>
          <p:cNvPr id="134148" name="Object 4"/>
          <p:cNvGraphicFramePr>
            <a:graphicFrameLocks/>
          </p:cNvGraphicFramePr>
          <p:nvPr/>
        </p:nvGraphicFramePr>
        <p:xfrm>
          <a:off x="6389688" y="1311275"/>
          <a:ext cx="1916112" cy="2193925"/>
        </p:xfrm>
        <a:graphic>
          <a:graphicData uri="http://schemas.openxmlformats.org/presentationml/2006/ole">
            <p:oleObj spid="_x0000_s134148" name="Picture" r:id="rId3" imgW="895318" imgH="1023870" progId="PageScan.Image">
              <p:embed/>
            </p:oleObj>
          </a:graphicData>
        </a:graphic>
      </p:graphicFrame>
      <p:graphicFrame>
        <p:nvGraphicFramePr>
          <p:cNvPr id="134149" name="Object 5"/>
          <p:cNvGraphicFramePr>
            <a:graphicFrameLocks/>
          </p:cNvGraphicFramePr>
          <p:nvPr/>
        </p:nvGraphicFramePr>
        <p:xfrm>
          <a:off x="6019800" y="3948113"/>
          <a:ext cx="2701925" cy="2300287"/>
        </p:xfrm>
        <a:graphic>
          <a:graphicData uri="http://schemas.openxmlformats.org/presentationml/2006/ole">
            <p:oleObj spid="_x0000_s134149" name="Picture" r:id="rId4" imgW="1480955" imgH="1261875" progId="PageScan.Image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CO</a:t>
            </a:r>
            <a:r>
              <a:rPr lang="en-US" baseline="-25000"/>
              <a:t>2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6363"/>
            <a:ext cx="6019800" cy="1381125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C can make two </a:t>
            </a:r>
            <a:r>
              <a:rPr lang="en-US">
                <a:latin typeface="Symbol" pitchFamily="18" charset="2"/>
              </a:rPr>
              <a:t>s</a:t>
            </a:r>
            <a:r>
              <a:rPr lang="en-US"/>
              <a:t> and two </a:t>
            </a:r>
            <a:r>
              <a:rPr lang="en-US">
                <a:latin typeface="Symbol" pitchFamily="18" charset="2"/>
              </a:rPr>
              <a:t>p</a:t>
            </a:r>
            <a:endParaRPr lang="en-US"/>
          </a:p>
          <a:p>
            <a:r>
              <a:rPr lang="en-US"/>
              <a:t>O can make one </a:t>
            </a:r>
            <a:r>
              <a:rPr lang="en-US">
                <a:latin typeface="Symbol" pitchFamily="18" charset="2"/>
              </a:rPr>
              <a:t>s</a:t>
            </a:r>
            <a:r>
              <a:rPr lang="en-US"/>
              <a:t> and one 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 </a:t>
            </a:r>
          </a:p>
        </p:txBody>
      </p:sp>
      <p:graphicFrame>
        <p:nvGraphicFramePr>
          <p:cNvPr id="135172" name="Object 4"/>
          <p:cNvGraphicFramePr>
            <a:graphicFrameLocks/>
          </p:cNvGraphicFramePr>
          <p:nvPr/>
        </p:nvGraphicFramePr>
        <p:xfrm>
          <a:off x="6203950" y="990600"/>
          <a:ext cx="2330450" cy="1985963"/>
        </p:xfrm>
        <a:graphic>
          <a:graphicData uri="http://schemas.openxmlformats.org/presentationml/2006/ole">
            <p:oleObj spid="_x0000_s135172" name="Picture" r:id="rId3" imgW="1480955" imgH="1261875" progId="PageScan.Image">
              <p:embed/>
            </p:oleObj>
          </a:graphicData>
        </a:graphic>
      </p:graphicFrame>
      <p:graphicFrame>
        <p:nvGraphicFramePr>
          <p:cNvPr id="135173" name="Object 5"/>
          <p:cNvGraphicFramePr>
            <a:graphicFrameLocks/>
          </p:cNvGraphicFramePr>
          <p:nvPr/>
        </p:nvGraphicFramePr>
        <p:xfrm>
          <a:off x="6186488" y="3268663"/>
          <a:ext cx="2347912" cy="1989137"/>
        </p:xfrm>
        <a:graphic>
          <a:graphicData uri="http://schemas.openxmlformats.org/presentationml/2006/ole">
            <p:oleObj spid="_x0000_s135173" name="Picture" r:id="rId4" imgW="1444388" imgH="1225454" progId="PageScan.Image">
              <p:embed/>
            </p:oleObj>
          </a:graphicData>
        </a:graphic>
      </p:graphicFrame>
      <p:graphicFrame>
        <p:nvGraphicFramePr>
          <p:cNvPr id="135174" name="Object 6"/>
          <p:cNvGraphicFramePr>
            <a:graphicFrameLocks/>
          </p:cNvGraphicFramePr>
          <p:nvPr/>
        </p:nvGraphicFramePr>
        <p:xfrm>
          <a:off x="774700" y="3962400"/>
          <a:ext cx="5178425" cy="2438400"/>
        </p:xfrm>
        <a:graphic>
          <a:graphicData uri="http://schemas.openxmlformats.org/presentationml/2006/ole">
            <p:oleObj spid="_x0000_s135174" name="Picture" r:id="rId5" imgW="2706629" imgH="1279513" progId="PageScan.Image">
              <p:embed/>
            </p:oleObj>
          </a:graphicData>
        </a:graphic>
      </p:graphicFrame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3530600" y="2895600"/>
            <a:ext cx="58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2463800" y="2895600"/>
            <a:ext cx="619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4445000" y="2895600"/>
            <a:ext cx="619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  <p:sp>
        <p:nvSpPr>
          <p:cNvPr id="135178" name="Line 10"/>
          <p:cNvSpPr>
            <a:spLocks noChangeShapeType="1"/>
          </p:cNvSpPr>
          <p:nvPr/>
        </p:nvSpPr>
        <p:spPr bwMode="auto">
          <a:xfrm>
            <a:off x="4114800" y="3124200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179" name="Line 11"/>
          <p:cNvSpPr>
            <a:spLocks noChangeShapeType="1"/>
          </p:cNvSpPr>
          <p:nvPr/>
        </p:nvSpPr>
        <p:spPr bwMode="auto">
          <a:xfrm>
            <a:off x="4114800" y="3352800"/>
            <a:ext cx="304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180" name="Line 12"/>
          <p:cNvSpPr>
            <a:spLocks noChangeShapeType="1"/>
          </p:cNvSpPr>
          <p:nvPr/>
        </p:nvSpPr>
        <p:spPr bwMode="auto">
          <a:xfrm>
            <a:off x="3124200" y="3124200"/>
            <a:ext cx="381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5181" name="Line 13"/>
          <p:cNvSpPr>
            <a:spLocks noChangeShapeType="1"/>
          </p:cNvSpPr>
          <p:nvPr/>
        </p:nvSpPr>
        <p:spPr bwMode="auto">
          <a:xfrm>
            <a:off x="3124200" y="3352800"/>
            <a:ext cx="381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35182" name="Group 14"/>
          <p:cNvGrpSpPr>
            <a:grpSpLocks/>
          </p:cNvGrpSpPr>
          <p:nvPr/>
        </p:nvGrpSpPr>
        <p:grpSpPr bwMode="auto">
          <a:xfrm>
            <a:off x="2466975" y="2911475"/>
            <a:ext cx="171450" cy="196850"/>
            <a:chOff x="1554" y="1834"/>
            <a:chExt cx="108" cy="124"/>
          </a:xfrm>
        </p:grpSpPr>
        <p:sp>
          <p:nvSpPr>
            <p:cNvPr id="135183" name="Oval 15"/>
            <p:cNvSpPr>
              <a:spLocks noChangeArrowheads="1"/>
            </p:cNvSpPr>
            <p:nvPr/>
          </p:nvSpPr>
          <p:spPr bwMode="auto">
            <a:xfrm>
              <a:off x="1613" y="1834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4" name="Oval 16"/>
            <p:cNvSpPr>
              <a:spLocks noChangeArrowheads="1"/>
            </p:cNvSpPr>
            <p:nvPr/>
          </p:nvSpPr>
          <p:spPr bwMode="auto">
            <a:xfrm>
              <a:off x="1554" y="1909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185" name="Group 17"/>
          <p:cNvGrpSpPr>
            <a:grpSpLocks/>
          </p:cNvGrpSpPr>
          <p:nvPr/>
        </p:nvGrpSpPr>
        <p:grpSpPr bwMode="auto">
          <a:xfrm>
            <a:off x="2466975" y="3455988"/>
            <a:ext cx="196850" cy="174625"/>
            <a:chOff x="1554" y="2177"/>
            <a:chExt cx="124" cy="110"/>
          </a:xfrm>
        </p:grpSpPr>
        <p:sp>
          <p:nvSpPr>
            <p:cNvPr id="135186" name="Oval 18"/>
            <p:cNvSpPr>
              <a:spLocks noChangeArrowheads="1"/>
            </p:cNvSpPr>
            <p:nvPr/>
          </p:nvSpPr>
          <p:spPr bwMode="auto">
            <a:xfrm rot="5460000">
              <a:off x="1628" y="2237"/>
              <a:ext cx="50" cy="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7" name="Oval 19"/>
            <p:cNvSpPr>
              <a:spLocks noChangeArrowheads="1"/>
            </p:cNvSpPr>
            <p:nvPr/>
          </p:nvSpPr>
          <p:spPr bwMode="auto">
            <a:xfrm rot="5460000">
              <a:off x="1554" y="2177"/>
              <a:ext cx="50" cy="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188" name="Group 20"/>
          <p:cNvGrpSpPr>
            <a:grpSpLocks/>
          </p:cNvGrpSpPr>
          <p:nvPr/>
        </p:nvGrpSpPr>
        <p:grpSpPr bwMode="auto">
          <a:xfrm>
            <a:off x="4816475" y="2924175"/>
            <a:ext cx="196850" cy="171450"/>
            <a:chOff x="3034" y="1842"/>
            <a:chExt cx="124" cy="108"/>
          </a:xfrm>
        </p:grpSpPr>
        <p:sp>
          <p:nvSpPr>
            <p:cNvPr id="135189" name="Oval 21"/>
            <p:cNvSpPr>
              <a:spLocks noChangeArrowheads="1"/>
            </p:cNvSpPr>
            <p:nvPr/>
          </p:nvSpPr>
          <p:spPr bwMode="auto">
            <a:xfrm>
              <a:off x="3034" y="1842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0" name="Oval 22"/>
            <p:cNvSpPr>
              <a:spLocks noChangeArrowheads="1"/>
            </p:cNvSpPr>
            <p:nvPr/>
          </p:nvSpPr>
          <p:spPr bwMode="auto">
            <a:xfrm>
              <a:off x="3109" y="1901"/>
              <a:ext cx="49" cy="49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191" name="Group 23"/>
          <p:cNvGrpSpPr>
            <a:grpSpLocks/>
          </p:cNvGrpSpPr>
          <p:nvPr/>
        </p:nvGrpSpPr>
        <p:grpSpPr bwMode="auto">
          <a:xfrm>
            <a:off x="4840288" y="3444875"/>
            <a:ext cx="174625" cy="196850"/>
            <a:chOff x="3049" y="2170"/>
            <a:chExt cx="110" cy="124"/>
          </a:xfrm>
        </p:grpSpPr>
        <p:sp>
          <p:nvSpPr>
            <p:cNvPr id="135192" name="Oval 24"/>
            <p:cNvSpPr>
              <a:spLocks noChangeArrowheads="1"/>
            </p:cNvSpPr>
            <p:nvPr/>
          </p:nvSpPr>
          <p:spPr bwMode="auto">
            <a:xfrm rot="60000">
              <a:off x="3109" y="2170"/>
              <a:ext cx="50" cy="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3" name="Oval 25"/>
            <p:cNvSpPr>
              <a:spLocks noChangeArrowheads="1"/>
            </p:cNvSpPr>
            <p:nvPr/>
          </p:nvSpPr>
          <p:spPr bwMode="auto">
            <a:xfrm rot="60000">
              <a:off x="3049" y="2244"/>
              <a:ext cx="50" cy="5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N</a:t>
            </a:r>
            <a:r>
              <a:rPr lang="en-US" baseline="-25000"/>
              <a:t>2</a:t>
            </a:r>
          </a:p>
        </p:txBody>
      </p:sp>
      <p:graphicFrame>
        <p:nvGraphicFramePr>
          <p:cNvPr id="136195" name="Object 3"/>
          <p:cNvGraphicFramePr>
            <a:graphicFrameLocks/>
          </p:cNvGraphicFramePr>
          <p:nvPr>
            <p:ph type="body" idx="1"/>
          </p:nvPr>
        </p:nvGraphicFramePr>
        <p:xfrm>
          <a:off x="5410200" y="2074863"/>
          <a:ext cx="3298825" cy="3640137"/>
        </p:xfrm>
        <a:graphic>
          <a:graphicData uri="http://schemas.openxmlformats.org/presentationml/2006/ole">
            <p:oleObj spid="_x0000_s136195" name="Picture" r:id="rId3" imgW="1425200" imgH="1573171" progId="PageScan.Image">
              <p:embed/>
            </p:oleObj>
          </a:graphicData>
        </a:graphic>
      </p:graphicFrame>
      <p:graphicFrame>
        <p:nvGraphicFramePr>
          <p:cNvPr id="136196" name="Object 4"/>
          <p:cNvGraphicFramePr>
            <a:graphicFrameLocks/>
          </p:cNvGraphicFramePr>
          <p:nvPr/>
        </p:nvGraphicFramePr>
        <p:xfrm>
          <a:off x="457200" y="1381125"/>
          <a:ext cx="4876800" cy="1900238"/>
        </p:xfrm>
        <a:graphic>
          <a:graphicData uri="http://schemas.openxmlformats.org/presentationml/2006/ole">
            <p:oleObj spid="_x0000_s136196" name="Picture" r:id="rId4" imgW="1957317" imgH="768195" progId="PageScan.Image">
              <p:embed/>
            </p:oleObj>
          </a:graphicData>
        </a:graphic>
      </p:graphicFrame>
      <p:graphicFrame>
        <p:nvGraphicFramePr>
          <p:cNvPr id="136197" name="Object 5"/>
          <p:cNvGraphicFramePr>
            <a:graphicFrameLocks/>
          </p:cNvGraphicFramePr>
          <p:nvPr/>
        </p:nvGraphicFramePr>
        <p:xfrm>
          <a:off x="1065213" y="3657600"/>
          <a:ext cx="3775075" cy="2667000"/>
        </p:xfrm>
        <a:graphic>
          <a:graphicData uri="http://schemas.openxmlformats.org/presentationml/2006/ole">
            <p:oleObj spid="_x0000_s136197" name="Picture" r:id="rId5" imgW="1938286" imgH="1371254" progId="PageScan.Image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Covalent bonding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22388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Fluorine has seven valence electrons</a:t>
            </a:r>
          </a:p>
        </p:txBody>
      </p:sp>
      <p:grpSp>
        <p:nvGrpSpPr>
          <p:cNvPr id="14358" name="Group 22"/>
          <p:cNvGrpSpPr>
            <a:grpSpLocks/>
          </p:cNvGrpSpPr>
          <p:nvPr/>
        </p:nvGrpSpPr>
        <p:grpSpPr bwMode="auto">
          <a:xfrm>
            <a:off x="2286000" y="4572000"/>
            <a:ext cx="1524000" cy="1616075"/>
            <a:chOff x="1440" y="2592"/>
            <a:chExt cx="960" cy="1018"/>
          </a:xfrm>
        </p:grpSpPr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1632" y="2592"/>
              <a:ext cx="624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0"/>
                <a:t>F</a:t>
              </a:r>
            </a:p>
          </p:txBody>
        </p:sp>
        <p:grpSp>
          <p:nvGrpSpPr>
            <p:cNvPr id="14342" name="Group 6"/>
            <p:cNvGrpSpPr>
              <a:grpSpLocks/>
            </p:cNvGrpSpPr>
            <p:nvPr/>
          </p:nvGrpSpPr>
          <p:grpSpPr bwMode="auto">
            <a:xfrm>
              <a:off x="1440" y="2904"/>
              <a:ext cx="96" cy="336"/>
              <a:chOff x="1440" y="2928"/>
              <a:chExt cx="96" cy="336"/>
            </a:xfrm>
          </p:grpSpPr>
          <p:sp>
            <p:nvSpPr>
              <p:cNvPr id="14343" name="Oval 7"/>
              <p:cNvSpPr>
                <a:spLocks noChangeArrowheads="1"/>
              </p:cNvSpPr>
              <p:nvPr/>
            </p:nvSpPr>
            <p:spPr bwMode="auto">
              <a:xfrm>
                <a:off x="1440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4" name="Oval 8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5" name="Oval 9"/>
            <p:cNvSpPr>
              <a:spLocks noChangeArrowheads="1"/>
            </p:cNvSpPr>
            <p:nvPr/>
          </p:nvSpPr>
          <p:spPr bwMode="auto">
            <a:xfrm>
              <a:off x="2304" y="290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52" name="Group 16"/>
            <p:cNvGrpSpPr>
              <a:grpSpLocks/>
            </p:cNvGrpSpPr>
            <p:nvPr/>
          </p:nvGrpSpPr>
          <p:grpSpPr bwMode="auto">
            <a:xfrm>
              <a:off x="1776" y="2592"/>
              <a:ext cx="336" cy="96"/>
              <a:chOff x="1752" y="2664"/>
              <a:chExt cx="336" cy="96"/>
            </a:xfrm>
          </p:grpSpPr>
          <p:sp>
            <p:nvSpPr>
              <p:cNvPr id="14353" name="Oval 17"/>
              <p:cNvSpPr>
                <a:spLocks noChangeArrowheads="1"/>
              </p:cNvSpPr>
              <p:nvPr/>
            </p:nvSpPr>
            <p:spPr bwMode="auto">
              <a:xfrm>
                <a:off x="1992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4" name="Oval 18"/>
              <p:cNvSpPr>
                <a:spLocks noChangeArrowheads="1"/>
              </p:cNvSpPr>
              <p:nvPr/>
            </p:nvSpPr>
            <p:spPr bwMode="auto">
              <a:xfrm>
                <a:off x="1752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55" name="Group 19"/>
            <p:cNvGrpSpPr>
              <a:grpSpLocks/>
            </p:cNvGrpSpPr>
            <p:nvPr/>
          </p:nvGrpSpPr>
          <p:grpSpPr bwMode="auto">
            <a:xfrm>
              <a:off x="1776" y="3504"/>
              <a:ext cx="336" cy="96"/>
              <a:chOff x="1752" y="2664"/>
              <a:chExt cx="336" cy="96"/>
            </a:xfrm>
          </p:grpSpPr>
          <p:sp>
            <p:nvSpPr>
              <p:cNvPr id="14356" name="Oval 20"/>
              <p:cNvSpPr>
                <a:spLocks noChangeArrowheads="1"/>
              </p:cNvSpPr>
              <p:nvPr/>
            </p:nvSpPr>
            <p:spPr bwMode="auto">
              <a:xfrm>
                <a:off x="1992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" name="Oval 21"/>
              <p:cNvSpPr>
                <a:spLocks noChangeArrowheads="1"/>
              </p:cNvSpPr>
              <p:nvPr/>
            </p:nvSpPr>
            <p:spPr bwMode="auto">
              <a:xfrm>
                <a:off x="1752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500063" y="2286000"/>
            <a:ext cx="5965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3200"/>
              <a:t> A second atom also has seven</a:t>
            </a:r>
          </a:p>
        </p:txBody>
      </p:sp>
      <p:grpSp>
        <p:nvGrpSpPr>
          <p:cNvPr id="14375" name="Group 39"/>
          <p:cNvGrpSpPr>
            <a:grpSpLocks/>
          </p:cNvGrpSpPr>
          <p:nvPr/>
        </p:nvGrpSpPr>
        <p:grpSpPr bwMode="auto">
          <a:xfrm>
            <a:off x="5257800" y="4556125"/>
            <a:ext cx="1524000" cy="1616075"/>
            <a:chOff x="3072" y="2592"/>
            <a:chExt cx="960" cy="1018"/>
          </a:xfrm>
        </p:grpSpPr>
        <p:sp>
          <p:nvSpPr>
            <p:cNvPr id="14362" name="Rectangle 26"/>
            <p:cNvSpPr>
              <a:spLocks noChangeArrowheads="1"/>
            </p:cNvSpPr>
            <p:nvPr/>
          </p:nvSpPr>
          <p:spPr bwMode="auto">
            <a:xfrm>
              <a:off x="3264" y="2592"/>
              <a:ext cx="624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0"/>
                <a:t>F</a:t>
              </a:r>
            </a:p>
          </p:txBody>
        </p:sp>
        <p:sp>
          <p:nvSpPr>
            <p:cNvPr id="14364" name="Oval 28"/>
            <p:cNvSpPr>
              <a:spLocks noChangeArrowheads="1"/>
            </p:cNvSpPr>
            <p:nvPr/>
          </p:nvSpPr>
          <p:spPr bwMode="auto">
            <a:xfrm>
              <a:off x="3072" y="312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73" name="Group 37"/>
            <p:cNvGrpSpPr>
              <a:grpSpLocks/>
            </p:cNvGrpSpPr>
            <p:nvPr/>
          </p:nvGrpSpPr>
          <p:grpSpPr bwMode="auto">
            <a:xfrm>
              <a:off x="3936" y="2904"/>
              <a:ext cx="96" cy="336"/>
              <a:chOff x="3936" y="2904"/>
              <a:chExt cx="96" cy="336"/>
            </a:xfrm>
          </p:grpSpPr>
          <p:sp>
            <p:nvSpPr>
              <p:cNvPr id="14365" name="Oval 29"/>
              <p:cNvSpPr>
                <a:spLocks noChangeArrowheads="1"/>
              </p:cNvSpPr>
              <p:nvPr/>
            </p:nvSpPr>
            <p:spPr bwMode="auto">
              <a:xfrm>
                <a:off x="3936" y="314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6" name="Oval 30"/>
              <p:cNvSpPr>
                <a:spLocks noChangeArrowheads="1"/>
              </p:cNvSpPr>
              <p:nvPr/>
            </p:nvSpPr>
            <p:spPr bwMode="auto">
              <a:xfrm>
                <a:off x="3936" y="290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67" name="Group 31"/>
            <p:cNvGrpSpPr>
              <a:grpSpLocks/>
            </p:cNvGrpSpPr>
            <p:nvPr/>
          </p:nvGrpSpPr>
          <p:grpSpPr bwMode="auto">
            <a:xfrm>
              <a:off x="3408" y="2592"/>
              <a:ext cx="336" cy="96"/>
              <a:chOff x="1752" y="2664"/>
              <a:chExt cx="336" cy="96"/>
            </a:xfrm>
          </p:grpSpPr>
          <p:sp>
            <p:nvSpPr>
              <p:cNvPr id="14368" name="Oval 32"/>
              <p:cNvSpPr>
                <a:spLocks noChangeArrowheads="1"/>
              </p:cNvSpPr>
              <p:nvPr/>
            </p:nvSpPr>
            <p:spPr bwMode="auto">
              <a:xfrm>
                <a:off x="1992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9" name="Oval 33"/>
              <p:cNvSpPr>
                <a:spLocks noChangeArrowheads="1"/>
              </p:cNvSpPr>
              <p:nvPr/>
            </p:nvSpPr>
            <p:spPr bwMode="auto">
              <a:xfrm>
                <a:off x="1752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70" name="Group 34"/>
            <p:cNvGrpSpPr>
              <a:grpSpLocks/>
            </p:cNvGrpSpPr>
            <p:nvPr/>
          </p:nvGrpSpPr>
          <p:grpSpPr bwMode="auto">
            <a:xfrm>
              <a:off x="3408" y="3504"/>
              <a:ext cx="336" cy="96"/>
              <a:chOff x="1752" y="2664"/>
              <a:chExt cx="336" cy="96"/>
            </a:xfrm>
          </p:grpSpPr>
          <p:sp>
            <p:nvSpPr>
              <p:cNvPr id="14371" name="Oval 35"/>
              <p:cNvSpPr>
                <a:spLocks noChangeArrowheads="1"/>
              </p:cNvSpPr>
              <p:nvPr/>
            </p:nvSpPr>
            <p:spPr bwMode="auto">
              <a:xfrm>
                <a:off x="1992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72" name="Oval 36"/>
              <p:cNvSpPr>
                <a:spLocks noChangeArrowheads="1"/>
              </p:cNvSpPr>
              <p:nvPr/>
            </p:nvSpPr>
            <p:spPr bwMode="auto">
              <a:xfrm>
                <a:off x="1752" y="26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1171575" y="2895600"/>
            <a:ext cx="386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By sharing electrons</a:t>
            </a: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3124200" y="3429000"/>
            <a:ext cx="5056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…both end with full orbitals</a:t>
            </a:r>
          </a:p>
        </p:txBody>
      </p:sp>
      <p:sp>
        <p:nvSpPr>
          <p:cNvPr id="14380" name="AutoShape 44"/>
          <p:cNvSpPr>
            <a:spLocks noChangeArrowheads="1"/>
          </p:cNvSpPr>
          <p:nvPr/>
        </p:nvSpPr>
        <p:spPr bwMode="auto">
          <a:xfrm>
            <a:off x="6184900" y="4343400"/>
            <a:ext cx="2806700" cy="2044700"/>
          </a:xfrm>
          <a:prstGeom prst="leftArrow">
            <a:avLst>
              <a:gd name="adj1" fmla="val 50000"/>
              <a:gd name="adj2" fmla="val 68627"/>
            </a:avLst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8 Valence 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electrons</a:t>
            </a:r>
          </a:p>
        </p:txBody>
      </p:sp>
      <p:sp>
        <p:nvSpPr>
          <p:cNvPr id="14382" name="AutoShape 46"/>
          <p:cNvSpPr>
            <a:spLocks noChangeArrowheads="1"/>
          </p:cNvSpPr>
          <p:nvPr/>
        </p:nvSpPr>
        <p:spPr bwMode="auto">
          <a:xfrm>
            <a:off x="158750" y="4279900"/>
            <a:ext cx="2882900" cy="2120900"/>
          </a:xfrm>
          <a:prstGeom prst="rightArrow">
            <a:avLst>
              <a:gd name="adj1" fmla="val 50000"/>
              <a:gd name="adj2" fmla="val 67970"/>
            </a:avLst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8 Valence 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electrons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66644E-6 L 0.09167 0.0043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096E-6 L -0.08333 5.096E-6 " pathEditMode="relative" ptsTypes="AA">
                                      <p:cBhvr>
                                        <p:cTn id="50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  <p:bldP spid="14360" grpId="0"/>
      <p:bldP spid="14377" grpId="0"/>
      <p:bldP spid="14379" grpId="0"/>
      <p:bldP spid="14380" grpId="0" animBg="1"/>
      <p:bldP spid="1438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N</a:t>
            </a:r>
            <a:r>
              <a:rPr lang="en-US" baseline="-25000"/>
              <a:t>2</a:t>
            </a:r>
          </a:p>
        </p:txBody>
      </p:sp>
      <p:graphicFrame>
        <p:nvGraphicFramePr>
          <p:cNvPr id="137219" name="Object 3"/>
          <p:cNvGraphicFramePr>
            <a:graphicFrameLocks/>
          </p:cNvGraphicFramePr>
          <p:nvPr/>
        </p:nvGraphicFramePr>
        <p:xfrm>
          <a:off x="4195763" y="1746250"/>
          <a:ext cx="2995612" cy="3730625"/>
        </p:xfrm>
        <a:graphic>
          <a:graphicData uri="http://schemas.openxmlformats.org/presentationml/2006/ole">
            <p:oleObj spid="_x0000_s137219" name="Picture" r:id="rId3" imgW="1152293" imgH="1361940" progId="PageScan.Image">
              <p:embed/>
            </p:oleObj>
          </a:graphicData>
        </a:graphic>
      </p:graphicFrame>
      <p:graphicFrame>
        <p:nvGraphicFramePr>
          <p:cNvPr id="137220" name="Object 4"/>
          <p:cNvGraphicFramePr>
            <a:graphicFrameLocks/>
          </p:cNvGraphicFramePr>
          <p:nvPr/>
        </p:nvGraphicFramePr>
        <p:xfrm>
          <a:off x="1000125" y="1760538"/>
          <a:ext cx="3219450" cy="3700462"/>
        </p:xfrm>
        <a:graphic>
          <a:graphicData uri="http://schemas.openxmlformats.org/presentationml/2006/ole">
            <p:oleObj spid="_x0000_s137220" name="Picture" r:id="rId4" imgW="1188722" imgH="1371254" progId="PageScan.Image">
              <p:embed/>
            </p:oleObj>
          </a:graphicData>
        </a:graphic>
      </p:graphicFrame>
      <p:sp>
        <p:nvSpPr>
          <p:cNvPr id="137221" name="Oval 5"/>
          <p:cNvSpPr>
            <a:spLocks noChangeArrowheads="1"/>
          </p:cNvSpPr>
          <p:nvPr/>
        </p:nvSpPr>
        <p:spPr bwMode="auto">
          <a:xfrm>
            <a:off x="4052888" y="3159125"/>
            <a:ext cx="249237" cy="7620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Polar Bonds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When the atoms in a bond are the same, the electrons are shared equally.</a:t>
            </a:r>
          </a:p>
          <a:p>
            <a:r>
              <a:rPr lang="en-US"/>
              <a:t>This is a nonpolar covalent bond.</a:t>
            </a:r>
          </a:p>
          <a:p>
            <a:r>
              <a:rPr lang="en-US"/>
              <a:t>When two different atoms are connected, the atoms may not be shared equally.</a:t>
            </a:r>
          </a:p>
          <a:p>
            <a:r>
              <a:rPr lang="en-US"/>
              <a:t>This is a polar covalent bond.</a:t>
            </a:r>
          </a:p>
          <a:p>
            <a:r>
              <a:rPr lang="en-US"/>
              <a:t>How do we measure how strong the atoms pull on electrons?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Electronegativity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/>
              <a:t>A measure of how strongly the atoms attract electrons in a bond.</a:t>
            </a:r>
          </a:p>
          <a:p>
            <a:pPr>
              <a:lnSpc>
                <a:spcPct val="90000"/>
              </a:lnSpc>
            </a:pPr>
            <a:r>
              <a:rPr lang="en-US"/>
              <a:t>The bigger the electronegativity difference the more polar the bond.</a:t>
            </a:r>
          </a:p>
          <a:p>
            <a:pPr>
              <a:lnSpc>
                <a:spcPct val="90000"/>
              </a:lnSpc>
            </a:pPr>
            <a:endParaRPr lang="en-US" sz="1000"/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		</a:t>
            </a:r>
            <a:r>
              <a:rPr lang="en-US">
                <a:solidFill>
                  <a:schemeClr val="accent2"/>
                </a:solidFill>
              </a:rPr>
              <a:t>0.0 - 0.5 	</a:t>
            </a:r>
            <a:r>
              <a:rPr lang="en-US" i="1">
                <a:solidFill>
                  <a:schemeClr val="accent2"/>
                </a:solidFill>
              </a:rPr>
              <a:t>Covalent nonpolar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		0.5 - 1.0 	</a:t>
            </a:r>
            <a:r>
              <a:rPr lang="en-US" i="1">
                <a:solidFill>
                  <a:schemeClr val="accent2"/>
                </a:solidFill>
              </a:rPr>
              <a:t>Covalent moderately polar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		1.0 - 2.0 	</a:t>
            </a:r>
            <a:r>
              <a:rPr lang="en-US" i="1">
                <a:solidFill>
                  <a:schemeClr val="accent2"/>
                </a:solidFill>
              </a:rPr>
              <a:t>Covalent polar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		&gt; 2.0 	</a:t>
            </a:r>
            <a:r>
              <a:rPr lang="en-US" i="1">
                <a:solidFill>
                  <a:schemeClr val="accent2"/>
                </a:solidFill>
              </a:rPr>
              <a:t>Ionic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How to show a bond is polar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358900"/>
            <a:ext cx="8518525" cy="4724400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Isn’t a whole charge just a partial charge</a:t>
            </a:r>
          </a:p>
          <a:p>
            <a:r>
              <a:rPr lang="en-US">
                <a:latin typeface="Symbol" pitchFamily="18" charset="2"/>
              </a:rPr>
              <a:t>d+ </a:t>
            </a:r>
            <a:r>
              <a:rPr lang="en-US"/>
              <a:t>means a partially positive</a:t>
            </a:r>
          </a:p>
          <a:p>
            <a:r>
              <a:rPr lang="en-US">
                <a:latin typeface="Symbol" pitchFamily="18" charset="2"/>
              </a:rPr>
              <a:t>d- </a:t>
            </a:r>
            <a:r>
              <a:rPr lang="en-US"/>
              <a:t>means a partially negative																																		</a:t>
            </a:r>
          </a:p>
          <a:p>
            <a:r>
              <a:rPr lang="en-US"/>
              <a:t>The Cl pulls harder on the electrons</a:t>
            </a:r>
          </a:p>
          <a:p>
            <a:r>
              <a:rPr lang="en-US"/>
              <a:t>The electrons spend more time near the Cl</a:t>
            </a: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2354263" y="3768725"/>
            <a:ext cx="558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H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3881438" y="3771900"/>
            <a:ext cx="8826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Cl</a:t>
            </a:r>
          </a:p>
        </p:txBody>
      </p:sp>
      <p:sp>
        <p:nvSpPr>
          <p:cNvPr id="142342" name="Line 6"/>
          <p:cNvSpPr>
            <a:spLocks noChangeShapeType="1"/>
          </p:cNvSpPr>
          <p:nvPr/>
        </p:nvSpPr>
        <p:spPr bwMode="auto">
          <a:xfrm>
            <a:off x="2981325" y="4121150"/>
            <a:ext cx="911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2260600" y="3197225"/>
            <a:ext cx="842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>
                <a:latin typeface="Symbol" pitchFamily="18" charset="2"/>
              </a:rPr>
              <a:t>d+</a:t>
            </a:r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4138613" y="3209925"/>
            <a:ext cx="9255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>
                <a:latin typeface="Symbol" pitchFamily="18" charset="2"/>
              </a:rPr>
              <a:t>d-</a:t>
            </a:r>
          </a:p>
        </p:txBody>
      </p:sp>
      <p:sp>
        <p:nvSpPr>
          <p:cNvPr id="142345" name="Line 9"/>
          <p:cNvSpPr>
            <a:spLocks noChangeShapeType="1"/>
          </p:cNvSpPr>
          <p:nvPr/>
        </p:nvSpPr>
        <p:spPr bwMode="auto">
          <a:xfrm>
            <a:off x="2584450" y="4667250"/>
            <a:ext cx="1865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46" name="Line 10"/>
          <p:cNvSpPr>
            <a:spLocks noChangeShapeType="1"/>
          </p:cNvSpPr>
          <p:nvPr/>
        </p:nvSpPr>
        <p:spPr bwMode="auto">
          <a:xfrm>
            <a:off x="2708275" y="4476750"/>
            <a:ext cx="0" cy="3667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735138"/>
            <a:ext cx="8229600" cy="762000"/>
          </a:xfrm>
          <a:noFill/>
          <a:ln/>
        </p:spPr>
        <p:txBody>
          <a:bodyPr lIns="92075" tIns="46038" rIns="92075" bIns="46038" anchorCtr="0">
            <a:spAutoFit/>
          </a:bodyPr>
          <a:lstStyle/>
          <a:p>
            <a:r>
              <a:rPr lang="en-US"/>
              <a:t>Polar Molecules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 lIns="92075" tIns="46038" rIns="92075" bIns="46038"/>
          <a:lstStyle/>
          <a:p>
            <a:pPr marL="342900" indent="-342900"/>
            <a:r>
              <a:rPr lang="en-US"/>
              <a:t>Molecules with ends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Polar Molecules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sz="2800"/>
              <a:t>Molecules with a positive and a negative end</a:t>
            </a:r>
          </a:p>
          <a:p>
            <a:r>
              <a:rPr lang="en-US" sz="2800"/>
              <a:t>Requires two things to be true</a:t>
            </a:r>
            <a:endParaRPr lang="en-US" sz="900"/>
          </a:p>
          <a:p>
            <a:endParaRPr lang="en-US" sz="900"/>
          </a:p>
          <a:p>
            <a:pPr>
              <a:buClr>
                <a:schemeClr val="tx2"/>
              </a:buClr>
              <a:buSzPct val="105000"/>
              <a:buFont typeface="Monotype Sorts" pitchFamily="2" charset="2"/>
              <a:buChar char="¬"/>
            </a:pPr>
            <a:r>
              <a:rPr lang="en-US" sz="2800"/>
              <a:t> The molecule must contain polar bonds</a:t>
            </a:r>
          </a:p>
          <a:p>
            <a:pPr>
              <a:buFontTx/>
              <a:buNone/>
            </a:pPr>
            <a:r>
              <a:rPr lang="en-US" sz="2800"/>
              <a:t>    	This can be determined from differences                   	in electronegativity.</a:t>
            </a:r>
          </a:p>
          <a:p>
            <a:pPr>
              <a:buFontTx/>
              <a:buNone/>
            </a:pPr>
            <a:endParaRPr lang="en-US" sz="900"/>
          </a:p>
          <a:p>
            <a:pPr>
              <a:buClr>
                <a:schemeClr val="tx2"/>
              </a:buClr>
              <a:buSzPct val="105000"/>
              <a:buFont typeface="Monotype Sorts" pitchFamily="2" charset="2"/>
              <a:buChar char="­"/>
            </a:pPr>
            <a:r>
              <a:rPr lang="en-US" sz="2800"/>
              <a:t>Symmetry can not cancel out the effects of the polar bonds.</a:t>
            </a:r>
            <a:endParaRPr lang="en-US" sz="900"/>
          </a:p>
          <a:p>
            <a:pPr>
              <a:buClr>
                <a:schemeClr val="tx2"/>
              </a:buClr>
              <a:buSzPct val="105000"/>
              <a:buFont typeface="Monotype Sorts" pitchFamily="2" charset="2"/>
              <a:buChar char="­"/>
            </a:pPr>
            <a:endParaRPr lang="en-US" sz="900"/>
          </a:p>
          <a:p>
            <a:pPr algn="ctr">
              <a:buClr>
                <a:schemeClr val="tx2"/>
              </a:buClr>
              <a:buSzPct val="105000"/>
              <a:buFont typeface="Monotype Sorts" pitchFamily="2" charset="2"/>
              <a:buChar char=" "/>
            </a:pPr>
            <a:r>
              <a:rPr lang="en-US" sz="2800"/>
              <a:t>Must determine geometry first.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2" name="Rectangle 10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 anchorCtr="1">
            <a:spAutoFit/>
          </a:bodyPr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</a:rPr>
              <a:t>Is it polar?</a:t>
            </a:r>
          </a:p>
        </p:txBody>
      </p:sp>
      <p:sp>
        <p:nvSpPr>
          <p:cNvPr id="187403" name="Rectangle 11"/>
          <p:cNvSpPr>
            <a:spLocks noChangeArrowheads="1"/>
          </p:cNvSpPr>
          <p:nvPr/>
        </p:nvSpPr>
        <p:spPr bwMode="auto">
          <a:xfrm>
            <a:off x="1866900" y="1600200"/>
            <a:ext cx="3048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>
              <a:spcBef>
                <a:spcPct val="20000"/>
              </a:spcBef>
            </a:pPr>
            <a:r>
              <a:rPr lang="en-US" sz="2400"/>
              <a:t>HF</a:t>
            </a:r>
          </a:p>
          <a:p>
            <a:pPr algn="ctr" eaLnBrk="1" hangingPunct="1">
              <a:spcBef>
                <a:spcPct val="20000"/>
              </a:spcBef>
            </a:pPr>
            <a:endParaRPr lang="en-US" sz="2400"/>
          </a:p>
          <a:p>
            <a:pPr eaLnBrk="1" hangingPunct="1">
              <a:spcBef>
                <a:spcPct val="20000"/>
              </a:spcBef>
            </a:pPr>
            <a:r>
              <a:rPr lang="en-US" sz="2400"/>
              <a:t>H</a:t>
            </a:r>
            <a:r>
              <a:rPr lang="en-US" sz="2400" baseline="-25000"/>
              <a:t>2</a:t>
            </a:r>
            <a:r>
              <a:rPr lang="en-US" sz="2400"/>
              <a:t>O</a:t>
            </a:r>
          </a:p>
          <a:p>
            <a:pPr eaLnBrk="1" hangingPunct="1">
              <a:spcBef>
                <a:spcPct val="20000"/>
              </a:spcBef>
            </a:pPr>
            <a:endParaRPr lang="en-US" sz="2400"/>
          </a:p>
          <a:p>
            <a:pPr eaLnBrk="1" hangingPunct="1">
              <a:spcBef>
                <a:spcPct val="20000"/>
              </a:spcBef>
            </a:pPr>
            <a:r>
              <a:rPr lang="en-US" sz="2400"/>
              <a:t>NH</a:t>
            </a:r>
            <a:r>
              <a:rPr lang="en-US" sz="2400" baseline="-25000"/>
              <a:t>3</a:t>
            </a:r>
            <a:r>
              <a:rPr lang="en-US" sz="2400"/>
              <a:t> </a:t>
            </a:r>
          </a:p>
          <a:p>
            <a:pPr eaLnBrk="1" hangingPunct="1">
              <a:spcBef>
                <a:spcPct val="20000"/>
              </a:spcBef>
            </a:pPr>
            <a:endParaRPr lang="en-US" sz="2400"/>
          </a:p>
          <a:p>
            <a:pPr eaLnBrk="1" hangingPunct="1">
              <a:spcBef>
                <a:spcPct val="20000"/>
              </a:spcBef>
            </a:pPr>
            <a:r>
              <a:rPr lang="en-US" sz="2400"/>
              <a:t>CCl</a:t>
            </a:r>
            <a:r>
              <a:rPr lang="en-US" sz="2400" baseline="-25000"/>
              <a:t>4</a:t>
            </a:r>
          </a:p>
          <a:p>
            <a:pPr eaLnBrk="1" hangingPunct="1">
              <a:spcBef>
                <a:spcPct val="20000"/>
              </a:spcBef>
            </a:pPr>
            <a:endParaRPr lang="en-US" sz="2400" baseline="-25000"/>
          </a:p>
          <a:p>
            <a:pPr eaLnBrk="1" hangingPunct="1">
              <a:spcBef>
                <a:spcPct val="20000"/>
              </a:spcBef>
            </a:pPr>
            <a:r>
              <a:rPr lang="en-US" sz="2400"/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 sz="2400"/>
              <a:t>CO</a:t>
            </a:r>
            <a:r>
              <a:rPr lang="en-US" sz="2400" baseline="-25000"/>
              <a:t>2</a:t>
            </a:r>
            <a:r>
              <a:rPr lang="en-U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7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7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7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7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87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87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3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Bond Dissociation Energy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The energy required to break a bond</a:t>
            </a:r>
          </a:p>
          <a:p>
            <a:r>
              <a:rPr lang="en-US"/>
              <a:t>C - H + 393 kJ 		C + H</a:t>
            </a:r>
          </a:p>
          <a:p>
            <a:r>
              <a:rPr lang="en-US"/>
              <a:t>We get the Bond dissociation energy back when the atoms are put back together</a:t>
            </a:r>
          </a:p>
          <a:p>
            <a:r>
              <a:rPr lang="en-US"/>
              <a:t>If we add up the BDE of the reactants and subtract the BDE of the products we can determine the energy of the reaction (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H)</a:t>
            </a:r>
          </a:p>
        </p:txBody>
      </p:sp>
      <p:grpSp>
        <p:nvGrpSpPr>
          <p:cNvPr id="150532" name="Group 4"/>
          <p:cNvGrpSpPr>
            <a:grpSpLocks/>
          </p:cNvGrpSpPr>
          <p:nvPr/>
        </p:nvGrpSpPr>
        <p:grpSpPr bwMode="auto">
          <a:xfrm>
            <a:off x="3848100" y="2324100"/>
            <a:ext cx="839788" cy="306388"/>
            <a:chOff x="2544" y="1248"/>
            <a:chExt cx="529" cy="193"/>
          </a:xfrm>
        </p:grpSpPr>
        <p:sp>
          <p:nvSpPr>
            <p:cNvPr id="150533" name="Line 5"/>
            <p:cNvSpPr>
              <a:spLocks noChangeShapeType="1"/>
            </p:cNvSpPr>
            <p:nvPr/>
          </p:nvSpPr>
          <p:spPr bwMode="auto">
            <a:xfrm>
              <a:off x="2544" y="1344"/>
              <a:ext cx="5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534" name="Freeform 6"/>
            <p:cNvSpPr>
              <a:spLocks/>
            </p:cNvSpPr>
            <p:nvPr/>
          </p:nvSpPr>
          <p:spPr bwMode="auto">
            <a:xfrm>
              <a:off x="2976" y="1248"/>
              <a:ext cx="97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0" y="192"/>
                </a:cxn>
              </a:cxnLst>
              <a:rect l="0" t="0" r="r" b="b"/>
              <a:pathLst>
                <a:path w="97" h="193">
                  <a:moveTo>
                    <a:pt x="0" y="0"/>
                  </a:moveTo>
                  <a:lnTo>
                    <a:pt x="96" y="96"/>
                  </a:lnTo>
                  <a:lnTo>
                    <a:pt x="0" y="192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95300"/>
            <a:ext cx="7772400" cy="1431925"/>
          </a:xfrm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Find the energy change for the reaction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05800" cy="4876800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CH</a:t>
            </a:r>
            <a:r>
              <a:rPr lang="en-US" sz="4000" baseline="-25000"/>
              <a:t>4</a:t>
            </a:r>
            <a:r>
              <a:rPr lang="en-US"/>
              <a:t> + 2O</a:t>
            </a:r>
            <a:r>
              <a:rPr lang="en-US" sz="4000" baseline="-25000"/>
              <a:t>2</a:t>
            </a:r>
            <a:r>
              <a:rPr lang="en-US"/>
              <a:t> 		CO</a:t>
            </a:r>
            <a:r>
              <a:rPr lang="en-US" sz="4000" baseline="-25000"/>
              <a:t>2</a:t>
            </a:r>
            <a:r>
              <a:rPr lang="en-US"/>
              <a:t> + 2H</a:t>
            </a:r>
            <a:r>
              <a:rPr lang="en-US" sz="4000" baseline="-25000"/>
              <a:t>2</a:t>
            </a:r>
            <a:r>
              <a:rPr lang="en-US"/>
              <a:t>O</a:t>
            </a:r>
          </a:p>
          <a:p>
            <a:r>
              <a:rPr lang="en-US"/>
              <a:t>For the reactants we need to break 4 C-H bonds at 393 kJ/mol and 2 O=O bonds at 495 kJ/mol= 2562 kJ/mol</a:t>
            </a:r>
          </a:p>
          <a:p>
            <a:r>
              <a:rPr lang="en-US"/>
              <a:t>For the products we form 2 C=O at 736 kJ/mol and 4 O-H bonds at 464 kJ/mol</a:t>
            </a:r>
          </a:p>
          <a:p>
            <a:r>
              <a:rPr lang="en-US"/>
              <a:t>= 3328 kJ/mol</a:t>
            </a:r>
          </a:p>
          <a:p>
            <a:r>
              <a:rPr lang="en-US"/>
              <a:t>reactants - products = 2562-3328 = -766kJ </a:t>
            </a:r>
          </a:p>
        </p:txBody>
      </p:sp>
      <p:grpSp>
        <p:nvGrpSpPr>
          <p:cNvPr id="152580" name="Group 4"/>
          <p:cNvGrpSpPr>
            <a:grpSpLocks/>
          </p:cNvGrpSpPr>
          <p:nvPr/>
        </p:nvGrpSpPr>
        <p:grpSpPr bwMode="auto">
          <a:xfrm>
            <a:off x="3048000" y="2133600"/>
            <a:ext cx="839788" cy="306388"/>
            <a:chOff x="1968" y="1056"/>
            <a:chExt cx="529" cy="193"/>
          </a:xfrm>
        </p:grpSpPr>
        <p:sp>
          <p:nvSpPr>
            <p:cNvPr id="152581" name="Line 5"/>
            <p:cNvSpPr>
              <a:spLocks noChangeShapeType="1"/>
            </p:cNvSpPr>
            <p:nvPr/>
          </p:nvSpPr>
          <p:spPr bwMode="auto">
            <a:xfrm>
              <a:off x="1968" y="1152"/>
              <a:ext cx="5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582" name="Freeform 6"/>
            <p:cNvSpPr>
              <a:spLocks/>
            </p:cNvSpPr>
            <p:nvPr/>
          </p:nvSpPr>
          <p:spPr bwMode="auto">
            <a:xfrm>
              <a:off x="2400" y="1056"/>
              <a:ext cx="97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96"/>
                </a:cxn>
                <a:cxn ang="0">
                  <a:pos x="0" y="192"/>
                </a:cxn>
              </a:cxnLst>
              <a:rect l="0" t="0" r="r" b="b"/>
              <a:pathLst>
                <a:path w="97" h="193">
                  <a:moveTo>
                    <a:pt x="0" y="0"/>
                  </a:moveTo>
                  <a:lnTo>
                    <a:pt x="96" y="96"/>
                  </a:lnTo>
                  <a:lnTo>
                    <a:pt x="0" y="192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76500"/>
            <a:ext cx="7772400" cy="762000"/>
          </a:xfrm>
          <a:noFill/>
          <a:ln/>
        </p:spPr>
        <p:txBody>
          <a:bodyPr lIns="92075" tIns="46038" rIns="92075" bIns="46038">
            <a:spAutoFit/>
          </a:bodyPr>
          <a:lstStyle/>
          <a:p>
            <a:r>
              <a:rPr lang="en-US"/>
              <a:t>Intermolecular Forces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 lIns="92075" tIns="46038" rIns="92075" bIns="46038"/>
          <a:lstStyle/>
          <a:p>
            <a:pPr marL="342900" indent="-342900"/>
            <a:r>
              <a:rPr lang="en-US"/>
              <a:t>What holds molecules to each other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Single Covalent Bond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A sharing of two valence electrons.</a:t>
            </a:r>
          </a:p>
          <a:p>
            <a:r>
              <a:rPr lang="en-US"/>
              <a:t>Only nonmetals and </a:t>
            </a:r>
            <a:r>
              <a:rPr lang="en-US">
                <a:solidFill>
                  <a:schemeClr val="tx2"/>
                </a:solidFill>
              </a:rPr>
              <a:t>Hydrogen.</a:t>
            </a:r>
            <a:endParaRPr lang="en-US"/>
          </a:p>
          <a:p>
            <a:r>
              <a:rPr lang="en-US"/>
              <a:t>Different from an ionic bond because they actually form molecules.</a:t>
            </a:r>
          </a:p>
          <a:p>
            <a:r>
              <a:rPr lang="en-US"/>
              <a:t>Two specific  atoms are joined.</a:t>
            </a:r>
          </a:p>
          <a:p>
            <a:r>
              <a:rPr lang="en-US"/>
              <a:t>In an ionic solid you can’t tell which atom the electrons moved from or to.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Intermolecular Forces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They are what make solid and liquid molecular compounds possible.</a:t>
            </a:r>
            <a:endParaRPr lang="en-US" sz="1200"/>
          </a:p>
          <a:p>
            <a:r>
              <a:rPr lang="en-US"/>
              <a:t>The weakest are called van derWaal’s forces - there are two kinds</a:t>
            </a:r>
            <a:endParaRPr lang="en-US" sz="1200"/>
          </a:p>
          <a:p>
            <a:r>
              <a:rPr lang="en-US">
                <a:solidFill>
                  <a:schemeClr val="accent2"/>
                </a:solidFill>
              </a:rPr>
              <a:t>Dispersion forces</a:t>
            </a:r>
            <a:endParaRPr lang="en-US" sz="1200">
              <a:solidFill>
                <a:schemeClr val="accent2"/>
              </a:solidFill>
            </a:endParaRPr>
          </a:p>
          <a:p>
            <a:r>
              <a:rPr lang="en-US">
                <a:solidFill>
                  <a:schemeClr val="accent2"/>
                </a:solidFill>
              </a:rPr>
              <a:t>Dipole Interactions</a:t>
            </a:r>
            <a:endParaRPr lang="en-US" sz="1200">
              <a:solidFill>
                <a:schemeClr val="accent2"/>
              </a:solidFill>
            </a:endParaRPr>
          </a:p>
          <a:p>
            <a:pPr lvl="1"/>
            <a:r>
              <a:rPr lang="en-US"/>
              <a:t>depend on the number of electrons </a:t>
            </a:r>
            <a:endParaRPr lang="en-US" sz="1000"/>
          </a:p>
          <a:p>
            <a:pPr lvl="1"/>
            <a:r>
              <a:rPr lang="en-US"/>
              <a:t>more electrons stronger forces</a:t>
            </a:r>
            <a:endParaRPr lang="en-US" sz="1000"/>
          </a:p>
          <a:p>
            <a:pPr lvl="1"/>
            <a:r>
              <a:rPr lang="en-US"/>
              <a:t>Bigger molecules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762000"/>
          </a:xfrm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Dipole interactions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Depend on the number of electrons </a:t>
            </a:r>
            <a:endParaRPr lang="en-US" sz="1200"/>
          </a:p>
          <a:p>
            <a:r>
              <a:rPr lang="en-US"/>
              <a:t>More electrons stronger forces</a:t>
            </a:r>
            <a:endParaRPr lang="en-US" sz="1200"/>
          </a:p>
          <a:p>
            <a:r>
              <a:rPr lang="en-US"/>
              <a:t>Bigger molecules more electrons</a:t>
            </a:r>
            <a:endParaRPr lang="en-US" sz="1200"/>
          </a:p>
          <a:p>
            <a:pPr lvl="2">
              <a:buClr>
                <a:schemeClr val="accent1"/>
              </a:buClr>
            </a:pPr>
            <a:r>
              <a:rPr lang="en-US" sz="3600"/>
              <a:t>Fluorine is a gas</a:t>
            </a:r>
            <a:endParaRPr lang="en-US" sz="1200"/>
          </a:p>
          <a:p>
            <a:pPr lvl="2">
              <a:buClr>
                <a:schemeClr val="accent1"/>
              </a:buClr>
            </a:pPr>
            <a:r>
              <a:rPr lang="en-US" sz="3600"/>
              <a:t>Bromine is a liquid</a:t>
            </a:r>
            <a:endParaRPr lang="en-US" sz="1200"/>
          </a:p>
          <a:p>
            <a:pPr lvl="2">
              <a:buClr>
                <a:schemeClr val="accent1"/>
              </a:buClr>
            </a:pPr>
            <a:r>
              <a:rPr lang="en-US" sz="3600"/>
              <a:t>Iodine is a solid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Dipole interactions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Occur when polar molecules are attracted to each other.</a:t>
            </a:r>
          </a:p>
          <a:p>
            <a:r>
              <a:rPr lang="en-US"/>
              <a:t>Slightly stronger than dispersion forces.</a:t>
            </a:r>
          </a:p>
          <a:p>
            <a:r>
              <a:rPr lang="en-US"/>
              <a:t>Opposites attract but not completely hooked like in ionic solids.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Dipole interactions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Occur when polar molecules are attracted to each other.</a:t>
            </a:r>
          </a:p>
          <a:p>
            <a:r>
              <a:rPr lang="en-US"/>
              <a:t>Slightly stronger than dispersion forces.</a:t>
            </a:r>
          </a:p>
          <a:p>
            <a:r>
              <a:rPr lang="en-US"/>
              <a:t>Opposites attract but not completely hooked like in ionic solids.</a:t>
            </a:r>
          </a:p>
        </p:txBody>
      </p:sp>
      <p:grpSp>
        <p:nvGrpSpPr>
          <p:cNvPr id="162820" name="Group 4"/>
          <p:cNvGrpSpPr>
            <a:grpSpLocks/>
          </p:cNvGrpSpPr>
          <p:nvPr/>
        </p:nvGrpSpPr>
        <p:grpSpPr bwMode="auto">
          <a:xfrm>
            <a:off x="1295400" y="4343400"/>
            <a:ext cx="1676400" cy="1295400"/>
            <a:chOff x="816" y="2736"/>
            <a:chExt cx="1056" cy="816"/>
          </a:xfrm>
        </p:grpSpPr>
        <p:sp>
          <p:nvSpPr>
            <p:cNvPr id="162821" name="Rectangle 5"/>
            <p:cNvSpPr>
              <a:spLocks noChangeArrowheads="1"/>
            </p:cNvSpPr>
            <p:nvPr/>
          </p:nvSpPr>
          <p:spPr bwMode="auto">
            <a:xfrm>
              <a:off x="816" y="3072"/>
              <a:ext cx="91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H	F</a:t>
              </a:r>
            </a:p>
          </p:txBody>
        </p:sp>
        <p:sp>
          <p:nvSpPr>
            <p:cNvPr id="162822" name="Rectangle 6"/>
            <p:cNvSpPr>
              <a:spLocks noChangeArrowheads="1"/>
            </p:cNvSpPr>
            <p:nvPr/>
          </p:nvSpPr>
          <p:spPr bwMode="auto">
            <a:xfrm>
              <a:off x="816" y="2736"/>
              <a:ext cx="105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+</a:t>
              </a:r>
              <a:r>
                <a:rPr lang="en-US" sz="4400">
                  <a:latin typeface="Times New Roman" pitchFamily="18" charset="0"/>
                </a:rPr>
                <a:t>	</a:t>
              </a: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-</a:t>
              </a:r>
            </a:p>
          </p:txBody>
        </p:sp>
        <p:sp>
          <p:nvSpPr>
            <p:cNvPr id="162823" name="Line 7"/>
            <p:cNvSpPr>
              <a:spLocks noChangeShapeType="1"/>
            </p:cNvSpPr>
            <p:nvPr/>
          </p:nvSpPr>
          <p:spPr bwMode="auto">
            <a:xfrm>
              <a:off x="1152" y="3312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2824" name="Group 8"/>
          <p:cNvGrpSpPr>
            <a:grpSpLocks/>
          </p:cNvGrpSpPr>
          <p:nvPr/>
        </p:nvGrpSpPr>
        <p:grpSpPr bwMode="auto">
          <a:xfrm>
            <a:off x="4495800" y="4343400"/>
            <a:ext cx="1676400" cy="1295400"/>
            <a:chOff x="2832" y="2736"/>
            <a:chExt cx="1056" cy="816"/>
          </a:xfrm>
        </p:grpSpPr>
        <p:sp>
          <p:nvSpPr>
            <p:cNvPr id="162825" name="Rectangle 9"/>
            <p:cNvSpPr>
              <a:spLocks noChangeArrowheads="1"/>
            </p:cNvSpPr>
            <p:nvPr/>
          </p:nvSpPr>
          <p:spPr bwMode="auto">
            <a:xfrm>
              <a:off x="2832" y="3072"/>
              <a:ext cx="91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H	F</a:t>
              </a:r>
            </a:p>
          </p:txBody>
        </p:sp>
        <p:sp>
          <p:nvSpPr>
            <p:cNvPr id="162826" name="Rectangle 10"/>
            <p:cNvSpPr>
              <a:spLocks noChangeArrowheads="1"/>
            </p:cNvSpPr>
            <p:nvPr/>
          </p:nvSpPr>
          <p:spPr bwMode="auto">
            <a:xfrm>
              <a:off x="2832" y="2736"/>
              <a:ext cx="105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+</a:t>
              </a:r>
              <a:r>
                <a:rPr lang="en-US" sz="4400">
                  <a:latin typeface="Times New Roman" pitchFamily="18" charset="0"/>
                </a:rPr>
                <a:t>	</a:t>
              </a: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-</a:t>
              </a:r>
            </a:p>
          </p:txBody>
        </p:sp>
        <p:sp>
          <p:nvSpPr>
            <p:cNvPr id="162827" name="Line 11"/>
            <p:cNvSpPr>
              <a:spLocks noChangeShapeType="1"/>
            </p:cNvSpPr>
            <p:nvPr/>
          </p:nvSpPr>
          <p:spPr bwMode="auto">
            <a:xfrm>
              <a:off x="3168" y="3312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828" name="Line 12"/>
          <p:cNvSpPr>
            <a:spLocks noChangeShapeType="1"/>
          </p:cNvSpPr>
          <p:nvPr/>
        </p:nvSpPr>
        <p:spPr bwMode="auto">
          <a:xfrm>
            <a:off x="2971800" y="5181600"/>
            <a:ext cx="1371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stealth" w="med" len="lg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6" name="Group 2"/>
          <p:cNvGrpSpPr>
            <a:grpSpLocks/>
          </p:cNvGrpSpPr>
          <p:nvPr/>
        </p:nvGrpSpPr>
        <p:grpSpPr bwMode="auto">
          <a:xfrm>
            <a:off x="1047750" y="4481513"/>
            <a:ext cx="876300" cy="942975"/>
            <a:chOff x="660" y="2823"/>
            <a:chExt cx="552" cy="594"/>
          </a:xfrm>
        </p:grpSpPr>
        <p:sp>
          <p:nvSpPr>
            <p:cNvPr id="164867" name="Line 3"/>
            <p:cNvSpPr>
              <a:spLocks noChangeShapeType="1"/>
            </p:cNvSpPr>
            <p:nvPr/>
          </p:nvSpPr>
          <p:spPr bwMode="auto">
            <a:xfrm flipH="1">
              <a:off x="660" y="2823"/>
              <a:ext cx="226" cy="17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68" name="Line 4"/>
            <p:cNvSpPr>
              <a:spLocks noChangeShapeType="1"/>
            </p:cNvSpPr>
            <p:nvPr/>
          </p:nvSpPr>
          <p:spPr bwMode="auto">
            <a:xfrm flipH="1">
              <a:off x="690" y="2861"/>
              <a:ext cx="226" cy="17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69" name="Line 5"/>
            <p:cNvSpPr>
              <a:spLocks noChangeShapeType="1"/>
            </p:cNvSpPr>
            <p:nvPr/>
          </p:nvSpPr>
          <p:spPr bwMode="auto">
            <a:xfrm flipH="1">
              <a:off x="720" y="2899"/>
              <a:ext cx="226" cy="17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0" name="Line 6"/>
            <p:cNvSpPr>
              <a:spLocks noChangeShapeType="1"/>
            </p:cNvSpPr>
            <p:nvPr/>
          </p:nvSpPr>
          <p:spPr bwMode="auto">
            <a:xfrm flipH="1">
              <a:off x="749" y="2936"/>
              <a:ext cx="226" cy="17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1" name="Line 7"/>
            <p:cNvSpPr>
              <a:spLocks noChangeShapeType="1"/>
            </p:cNvSpPr>
            <p:nvPr/>
          </p:nvSpPr>
          <p:spPr bwMode="auto">
            <a:xfrm flipH="1">
              <a:off x="808" y="3012"/>
              <a:ext cx="226" cy="17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2" name="Line 8"/>
            <p:cNvSpPr>
              <a:spLocks noChangeShapeType="1"/>
            </p:cNvSpPr>
            <p:nvPr/>
          </p:nvSpPr>
          <p:spPr bwMode="auto">
            <a:xfrm flipH="1">
              <a:off x="779" y="2974"/>
              <a:ext cx="226" cy="17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3" name="Line 9"/>
            <p:cNvSpPr>
              <a:spLocks noChangeShapeType="1"/>
            </p:cNvSpPr>
            <p:nvPr/>
          </p:nvSpPr>
          <p:spPr bwMode="auto">
            <a:xfrm flipH="1">
              <a:off x="838" y="3050"/>
              <a:ext cx="226" cy="17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4" name="Line 10"/>
            <p:cNvSpPr>
              <a:spLocks noChangeShapeType="1"/>
            </p:cNvSpPr>
            <p:nvPr/>
          </p:nvSpPr>
          <p:spPr bwMode="auto">
            <a:xfrm flipH="1">
              <a:off x="867" y="3088"/>
              <a:ext cx="226" cy="17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5" name="Line 11"/>
            <p:cNvSpPr>
              <a:spLocks noChangeShapeType="1"/>
            </p:cNvSpPr>
            <p:nvPr/>
          </p:nvSpPr>
          <p:spPr bwMode="auto">
            <a:xfrm flipH="1">
              <a:off x="897" y="3126"/>
              <a:ext cx="226" cy="17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6" name="Line 12"/>
            <p:cNvSpPr>
              <a:spLocks noChangeShapeType="1"/>
            </p:cNvSpPr>
            <p:nvPr/>
          </p:nvSpPr>
          <p:spPr bwMode="auto">
            <a:xfrm flipH="1">
              <a:off x="926" y="3163"/>
              <a:ext cx="226" cy="17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7" name="Line 13"/>
            <p:cNvSpPr>
              <a:spLocks noChangeShapeType="1"/>
            </p:cNvSpPr>
            <p:nvPr/>
          </p:nvSpPr>
          <p:spPr bwMode="auto">
            <a:xfrm flipH="1">
              <a:off x="986" y="3239"/>
              <a:ext cx="226" cy="17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8" name="Line 14"/>
            <p:cNvSpPr>
              <a:spLocks noChangeShapeType="1"/>
            </p:cNvSpPr>
            <p:nvPr/>
          </p:nvSpPr>
          <p:spPr bwMode="auto">
            <a:xfrm flipH="1">
              <a:off x="956" y="3201"/>
              <a:ext cx="226" cy="17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879" name="Group 15"/>
          <p:cNvGrpSpPr>
            <a:grpSpLocks/>
          </p:cNvGrpSpPr>
          <p:nvPr/>
        </p:nvGrpSpPr>
        <p:grpSpPr bwMode="auto">
          <a:xfrm>
            <a:off x="2781300" y="4343400"/>
            <a:ext cx="457200" cy="1028700"/>
            <a:chOff x="1752" y="2736"/>
            <a:chExt cx="288" cy="648"/>
          </a:xfrm>
        </p:grpSpPr>
        <p:sp>
          <p:nvSpPr>
            <p:cNvPr id="164880" name="Line 16"/>
            <p:cNvSpPr>
              <a:spLocks noChangeShapeType="1"/>
            </p:cNvSpPr>
            <p:nvPr/>
          </p:nvSpPr>
          <p:spPr bwMode="auto">
            <a:xfrm>
              <a:off x="1752" y="3384"/>
              <a:ext cx="28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1" name="Line 17"/>
            <p:cNvSpPr>
              <a:spLocks noChangeShapeType="1"/>
            </p:cNvSpPr>
            <p:nvPr/>
          </p:nvSpPr>
          <p:spPr bwMode="auto">
            <a:xfrm>
              <a:off x="1752" y="3325"/>
              <a:ext cx="28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2" name="Line 18"/>
            <p:cNvSpPr>
              <a:spLocks noChangeShapeType="1"/>
            </p:cNvSpPr>
            <p:nvPr/>
          </p:nvSpPr>
          <p:spPr bwMode="auto">
            <a:xfrm>
              <a:off x="1752" y="3266"/>
              <a:ext cx="28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3" name="Line 19"/>
            <p:cNvSpPr>
              <a:spLocks noChangeShapeType="1"/>
            </p:cNvSpPr>
            <p:nvPr/>
          </p:nvSpPr>
          <p:spPr bwMode="auto">
            <a:xfrm>
              <a:off x="1752" y="3207"/>
              <a:ext cx="28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4" name="Line 20"/>
            <p:cNvSpPr>
              <a:spLocks noChangeShapeType="1"/>
            </p:cNvSpPr>
            <p:nvPr/>
          </p:nvSpPr>
          <p:spPr bwMode="auto">
            <a:xfrm>
              <a:off x="1752" y="3089"/>
              <a:ext cx="28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5" name="Line 21"/>
            <p:cNvSpPr>
              <a:spLocks noChangeShapeType="1"/>
            </p:cNvSpPr>
            <p:nvPr/>
          </p:nvSpPr>
          <p:spPr bwMode="auto">
            <a:xfrm>
              <a:off x="1752" y="3148"/>
              <a:ext cx="28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6" name="Line 22"/>
            <p:cNvSpPr>
              <a:spLocks noChangeShapeType="1"/>
            </p:cNvSpPr>
            <p:nvPr/>
          </p:nvSpPr>
          <p:spPr bwMode="auto">
            <a:xfrm>
              <a:off x="1752" y="3031"/>
              <a:ext cx="28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7" name="Line 23"/>
            <p:cNvSpPr>
              <a:spLocks noChangeShapeType="1"/>
            </p:cNvSpPr>
            <p:nvPr/>
          </p:nvSpPr>
          <p:spPr bwMode="auto">
            <a:xfrm>
              <a:off x="1752" y="2972"/>
              <a:ext cx="28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8" name="Line 24"/>
            <p:cNvSpPr>
              <a:spLocks noChangeShapeType="1"/>
            </p:cNvSpPr>
            <p:nvPr/>
          </p:nvSpPr>
          <p:spPr bwMode="auto">
            <a:xfrm>
              <a:off x="1752" y="2913"/>
              <a:ext cx="28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9" name="Line 25"/>
            <p:cNvSpPr>
              <a:spLocks noChangeShapeType="1"/>
            </p:cNvSpPr>
            <p:nvPr/>
          </p:nvSpPr>
          <p:spPr bwMode="auto">
            <a:xfrm>
              <a:off x="1752" y="2854"/>
              <a:ext cx="28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90" name="Line 26"/>
            <p:cNvSpPr>
              <a:spLocks noChangeShapeType="1"/>
            </p:cNvSpPr>
            <p:nvPr/>
          </p:nvSpPr>
          <p:spPr bwMode="auto">
            <a:xfrm>
              <a:off x="1752" y="2736"/>
              <a:ext cx="28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91" name="Line 27"/>
            <p:cNvSpPr>
              <a:spLocks noChangeShapeType="1"/>
            </p:cNvSpPr>
            <p:nvPr/>
          </p:nvSpPr>
          <p:spPr bwMode="auto">
            <a:xfrm>
              <a:off x="1752" y="2795"/>
              <a:ext cx="28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892" name="Group 28"/>
          <p:cNvGrpSpPr>
            <a:grpSpLocks/>
          </p:cNvGrpSpPr>
          <p:nvPr/>
        </p:nvGrpSpPr>
        <p:grpSpPr bwMode="auto">
          <a:xfrm>
            <a:off x="4078288" y="4248150"/>
            <a:ext cx="758825" cy="952500"/>
            <a:chOff x="2569" y="2676"/>
            <a:chExt cx="478" cy="600"/>
          </a:xfrm>
        </p:grpSpPr>
        <p:sp>
          <p:nvSpPr>
            <p:cNvPr id="164893" name="Line 29"/>
            <p:cNvSpPr>
              <a:spLocks noChangeShapeType="1"/>
            </p:cNvSpPr>
            <p:nvPr/>
          </p:nvSpPr>
          <p:spPr bwMode="auto">
            <a:xfrm flipH="1">
              <a:off x="2569" y="2676"/>
              <a:ext cx="264" cy="11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94" name="Line 30"/>
            <p:cNvSpPr>
              <a:spLocks noChangeShapeType="1"/>
            </p:cNvSpPr>
            <p:nvPr/>
          </p:nvSpPr>
          <p:spPr bwMode="auto">
            <a:xfrm flipH="1">
              <a:off x="2588" y="2720"/>
              <a:ext cx="264" cy="11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95" name="Line 31"/>
            <p:cNvSpPr>
              <a:spLocks noChangeShapeType="1"/>
            </p:cNvSpPr>
            <p:nvPr/>
          </p:nvSpPr>
          <p:spPr bwMode="auto">
            <a:xfrm flipH="1">
              <a:off x="2608" y="2764"/>
              <a:ext cx="264" cy="11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96" name="Line 32"/>
            <p:cNvSpPr>
              <a:spLocks noChangeShapeType="1"/>
            </p:cNvSpPr>
            <p:nvPr/>
          </p:nvSpPr>
          <p:spPr bwMode="auto">
            <a:xfrm flipH="1">
              <a:off x="2627" y="2807"/>
              <a:ext cx="264" cy="11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97" name="Line 33"/>
            <p:cNvSpPr>
              <a:spLocks noChangeShapeType="1"/>
            </p:cNvSpPr>
            <p:nvPr/>
          </p:nvSpPr>
          <p:spPr bwMode="auto">
            <a:xfrm flipH="1">
              <a:off x="2666" y="2895"/>
              <a:ext cx="264" cy="11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98" name="Line 34"/>
            <p:cNvSpPr>
              <a:spLocks noChangeShapeType="1"/>
            </p:cNvSpPr>
            <p:nvPr/>
          </p:nvSpPr>
          <p:spPr bwMode="auto">
            <a:xfrm flipH="1">
              <a:off x="2647" y="2851"/>
              <a:ext cx="264" cy="11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99" name="Line 35"/>
            <p:cNvSpPr>
              <a:spLocks noChangeShapeType="1"/>
            </p:cNvSpPr>
            <p:nvPr/>
          </p:nvSpPr>
          <p:spPr bwMode="auto">
            <a:xfrm flipH="1">
              <a:off x="2686" y="2939"/>
              <a:ext cx="264" cy="11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00" name="Line 36"/>
            <p:cNvSpPr>
              <a:spLocks noChangeShapeType="1"/>
            </p:cNvSpPr>
            <p:nvPr/>
          </p:nvSpPr>
          <p:spPr bwMode="auto">
            <a:xfrm flipH="1">
              <a:off x="2705" y="2983"/>
              <a:ext cx="264" cy="11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01" name="Line 37"/>
            <p:cNvSpPr>
              <a:spLocks noChangeShapeType="1"/>
            </p:cNvSpPr>
            <p:nvPr/>
          </p:nvSpPr>
          <p:spPr bwMode="auto">
            <a:xfrm flipH="1">
              <a:off x="2725" y="3027"/>
              <a:ext cx="264" cy="11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02" name="Line 38"/>
            <p:cNvSpPr>
              <a:spLocks noChangeShapeType="1"/>
            </p:cNvSpPr>
            <p:nvPr/>
          </p:nvSpPr>
          <p:spPr bwMode="auto">
            <a:xfrm flipH="1">
              <a:off x="2744" y="3070"/>
              <a:ext cx="264" cy="11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03" name="Line 39"/>
            <p:cNvSpPr>
              <a:spLocks noChangeShapeType="1"/>
            </p:cNvSpPr>
            <p:nvPr/>
          </p:nvSpPr>
          <p:spPr bwMode="auto">
            <a:xfrm flipH="1">
              <a:off x="2783" y="3158"/>
              <a:ext cx="264" cy="11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04" name="Line 40"/>
            <p:cNvSpPr>
              <a:spLocks noChangeShapeType="1"/>
            </p:cNvSpPr>
            <p:nvPr/>
          </p:nvSpPr>
          <p:spPr bwMode="auto">
            <a:xfrm flipH="1">
              <a:off x="2764" y="3114"/>
              <a:ext cx="264" cy="11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905" name="Group 41"/>
          <p:cNvGrpSpPr>
            <a:grpSpLocks/>
          </p:cNvGrpSpPr>
          <p:nvPr/>
        </p:nvGrpSpPr>
        <p:grpSpPr bwMode="auto">
          <a:xfrm>
            <a:off x="3917950" y="3048000"/>
            <a:ext cx="622300" cy="914400"/>
            <a:chOff x="2468" y="1920"/>
            <a:chExt cx="392" cy="576"/>
          </a:xfrm>
        </p:grpSpPr>
        <p:sp>
          <p:nvSpPr>
            <p:cNvPr id="164906" name="Line 42"/>
            <p:cNvSpPr>
              <a:spLocks noChangeShapeType="1"/>
            </p:cNvSpPr>
            <p:nvPr/>
          </p:nvSpPr>
          <p:spPr bwMode="auto">
            <a:xfrm flipH="1" flipV="1">
              <a:off x="2578" y="1920"/>
              <a:ext cx="282" cy="6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07" name="Line 43"/>
            <p:cNvSpPr>
              <a:spLocks noChangeShapeType="1"/>
            </p:cNvSpPr>
            <p:nvPr/>
          </p:nvSpPr>
          <p:spPr bwMode="auto">
            <a:xfrm flipH="1" flipV="1">
              <a:off x="2568" y="1967"/>
              <a:ext cx="282" cy="6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08" name="Line 44"/>
            <p:cNvSpPr>
              <a:spLocks noChangeShapeType="1"/>
            </p:cNvSpPr>
            <p:nvPr/>
          </p:nvSpPr>
          <p:spPr bwMode="auto">
            <a:xfrm flipH="1" flipV="1">
              <a:off x="2558" y="2014"/>
              <a:ext cx="282" cy="6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09" name="Line 45"/>
            <p:cNvSpPr>
              <a:spLocks noChangeShapeType="1"/>
            </p:cNvSpPr>
            <p:nvPr/>
          </p:nvSpPr>
          <p:spPr bwMode="auto">
            <a:xfrm flipH="1" flipV="1">
              <a:off x="2548" y="2061"/>
              <a:ext cx="282" cy="6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10" name="Line 46"/>
            <p:cNvSpPr>
              <a:spLocks noChangeShapeType="1"/>
            </p:cNvSpPr>
            <p:nvPr/>
          </p:nvSpPr>
          <p:spPr bwMode="auto">
            <a:xfrm flipH="1" flipV="1">
              <a:off x="2528" y="2155"/>
              <a:ext cx="282" cy="6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11" name="Line 47"/>
            <p:cNvSpPr>
              <a:spLocks noChangeShapeType="1"/>
            </p:cNvSpPr>
            <p:nvPr/>
          </p:nvSpPr>
          <p:spPr bwMode="auto">
            <a:xfrm flipH="1" flipV="1">
              <a:off x="2538" y="2108"/>
              <a:ext cx="282" cy="6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12" name="Line 48"/>
            <p:cNvSpPr>
              <a:spLocks noChangeShapeType="1"/>
            </p:cNvSpPr>
            <p:nvPr/>
          </p:nvSpPr>
          <p:spPr bwMode="auto">
            <a:xfrm flipH="1" flipV="1">
              <a:off x="2518" y="2201"/>
              <a:ext cx="282" cy="6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13" name="Line 49"/>
            <p:cNvSpPr>
              <a:spLocks noChangeShapeType="1"/>
            </p:cNvSpPr>
            <p:nvPr/>
          </p:nvSpPr>
          <p:spPr bwMode="auto">
            <a:xfrm flipH="1" flipV="1">
              <a:off x="2508" y="2248"/>
              <a:ext cx="282" cy="6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14" name="Line 50"/>
            <p:cNvSpPr>
              <a:spLocks noChangeShapeType="1"/>
            </p:cNvSpPr>
            <p:nvPr/>
          </p:nvSpPr>
          <p:spPr bwMode="auto">
            <a:xfrm flipH="1" flipV="1">
              <a:off x="2498" y="2295"/>
              <a:ext cx="282" cy="6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15" name="Line 51"/>
            <p:cNvSpPr>
              <a:spLocks noChangeShapeType="1"/>
            </p:cNvSpPr>
            <p:nvPr/>
          </p:nvSpPr>
          <p:spPr bwMode="auto">
            <a:xfrm flipH="1" flipV="1">
              <a:off x="2488" y="2342"/>
              <a:ext cx="282" cy="6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16" name="Line 52"/>
            <p:cNvSpPr>
              <a:spLocks noChangeShapeType="1"/>
            </p:cNvSpPr>
            <p:nvPr/>
          </p:nvSpPr>
          <p:spPr bwMode="auto">
            <a:xfrm flipH="1" flipV="1">
              <a:off x="2468" y="2436"/>
              <a:ext cx="282" cy="6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17" name="Line 53"/>
            <p:cNvSpPr>
              <a:spLocks noChangeShapeType="1"/>
            </p:cNvSpPr>
            <p:nvPr/>
          </p:nvSpPr>
          <p:spPr bwMode="auto">
            <a:xfrm flipH="1" flipV="1">
              <a:off x="2478" y="2389"/>
              <a:ext cx="282" cy="6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918" name="Group 54"/>
          <p:cNvGrpSpPr>
            <a:grpSpLocks/>
          </p:cNvGrpSpPr>
          <p:nvPr/>
        </p:nvGrpSpPr>
        <p:grpSpPr bwMode="auto">
          <a:xfrm>
            <a:off x="5895975" y="5297488"/>
            <a:ext cx="933450" cy="682625"/>
            <a:chOff x="3714" y="3337"/>
            <a:chExt cx="588" cy="430"/>
          </a:xfrm>
        </p:grpSpPr>
        <p:sp>
          <p:nvSpPr>
            <p:cNvPr id="164919" name="Line 55"/>
            <p:cNvSpPr>
              <a:spLocks noChangeShapeType="1"/>
            </p:cNvSpPr>
            <p:nvPr/>
          </p:nvSpPr>
          <p:spPr bwMode="auto">
            <a:xfrm>
              <a:off x="3714" y="3491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20" name="Line 56"/>
            <p:cNvSpPr>
              <a:spLocks noChangeShapeType="1"/>
            </p:cNvSpPr>
            <p:nvPr/>
          </p:nvSpPr>
          <p:spPr bwMode="auto">
            <a:xfrm>
              <a:off x="3759" y="3477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21" name="Line 57"/>
            <p:cNvSpPr>
              <a:spLocks noChangeShapeType="1"/>
            </p:cNvSpPr>
            <p:nvPr/>
          </p:nvSpPr>
          <p:spPr bwMode="auto">
            <a:xfrm>
              <a:off x="3805" y="3463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22" name="Line 58"/>
            <p:cNvSpPr>
              <a:spLocks noChangeShapeType="1"/>
            </p:cNvSpPr>
            <p:nvPr/>
          </p:nvSpPr>
          <p:spPr bwMode="auto">
            <a:xfrm>
              <a:off x="3851" y="3449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23" name="Line 59"/>
            <p:cNvSpPr>
              <a:spLocks noChangeShapeType="1"/>
            </p:cNvSpPr>
            <p:nvPr/>
          </p:nvSpPr>
          <p:spPr bwMode="auto">
            <a:xfrm>
              <a:off x="3943" y="3421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24" name="Line 60"/>
            <p:cNvSpPr>
              <a:spLocks noChangeShapeType="1"/>
            </p:cNvSpPr>
            <p:nvPr/>
          </p:nvSpPr>
          <p:spPr bwMode="auto">
            <a:xfrm>
              <a:off x="3897" y="3435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25" name="Line 61"/>
            <p:cNvSpPr>
              <a:spLocks noChangeShapeType="1"/>
            </p:cNvSpPr>
            <p:nvPr/>
          </p:nvSpPr>
          <p:spPr bwMode="auto">
            <a:xfrm>
              <a:off x="3989" y="3407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26" name="Line 62"/>
            <p:cNvSpPr>
              <a:spLocks noChangeShapeType="1"/>
            </p:cNvSpPr>
            <p:nvPr/>
          </p:nvSpPr>
          <p:spPr bwMode="auto">
            <a:xfrm>
              <a:off x="4035" y="3393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27" name="Line 63"/>
            <p:cNvSpPr>
              <a:spLocks noChangeShapeType="1"/>
            </p:cNvSpPr>
            <p:nvPr/>
          </p:nvSpPr>
          <p:spPr bwMode="auto">
            <a:xfrm>
              <a:off x="4081" y="3379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28" name="Line 64"/>
            <p:cNvSpPr>
              <a:spLocks noChangeShapeType="1"/>
            </p:cNvSpPr>
            <p:nvPr/>
          </p:nvSpPr>
          <p:spPr bwMode="auto">
            <a:xfrm>
              <a:off x="4127" y="3365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29" name="Line 65"/>
            <p:cNvSpPr>
              <a:spLocks noChangeShapeType="1"/>
            </p:cNvSpPr>
            <p:nvPr/>
          </p:nvSpPr>
          <p:spPr bwMode="auto">
            <a:xfrm>
              <a:off x="4218" y="3337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30" name="Line 66"/>
            <p:cNvSpPr>
              <a:spLocks noChangeShapeType="1"/>
            </p:cNvSpPr>
            <p:nvPr/>
          </p:nvSpPr>
          <p:spPr bwMode="auto">
            <a:xfrm>
              <a:off x="4173" y="3351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931" name="Group 67"/>
          <p:cNvGrpSpPr>
            <a:grpSpLocks/>
          </p:cNvGrpSpPr>
          <p:nvPr/>
        </p:nvGrpSpPr>
        <p:grpSpPr bwMode="auto">
          <a:xfrm>
            <a:off x="7077075" y="2957513"/>
            <a:ext cx="704850" cy="942975"/>
            <a:chOff x="4458" y="1863"/>
            <a:chExt cx="444" cy="594"/>
          </a:xfrm>
        </p:grpSpPr>
        <p:sp>
          <p:nvSpPr>
            <p:cNvPr id="164932" name="Line 68"/>
            <p:cNvSpPr>
              <a:spLocks noChangeShapeType="1"/>
            </p:cNvSpPr>
            <p:nvPr/>
          </p:nvSpPr>
          <p:spPr bwMode="auto">
            <a:xfrm>
              <a:off x="4458" y="2363"/>
              <a:ext cx="272" cy="9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33" name="Line 69"/>
            <p:cNvSpPr>
              <a:spLocks noChangeShapeType="1"/>
            </p:cNvSpPr>
            <p:nvPr/>
          </p:nvSpPr>
          <p:spPr bwMode="auto">
            <a:xfrm>
              <a:off x="4474" y="2317"/>
              <a:ext cx="272" cy="9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34" name="Line 70"/>
            <p:cNvSpPr>
              <a:spLocks noChangeShapeType="1"/>
            </p:cNvSpPr>
            <p:nvPr/>
          </p:nvSpPr>
          <p:spPr bwMode="auto">
            <a:xfrm>
              <a:off x="4489" y="2272"/>
              <a:ext cx="272" cy="9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35" name="Line 71"/>
            <p:cNvSpPr>
              <a:spLocks noChangeShapeType="1"/>
            </p:cNvSpPr>
            <p:nvPr/>
          </p:nvSpPr>
          <p:spPr bwMode="auto">
            <a:xfrm>
              <a:off x="4505" y="2226"/>
              <a:ext cx="272" cy="9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36" name="Line 72"/>
            <p:cNvSpPr>
              <a:spLocks noChangeShapeType="1"/>
            </p:cNvSpPr>
            <p:nvPr/>
          </p:nvSpPr>
          <p:spPr bwMode="auto">
            <a:xfrm>
              <a:off x="4536" y="2136"/>
              <a:ext cx="272" cy="9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37" name="Line 73"/>
            <p:cNvSpPr>
              <a:spLocks noChangeShapeType="1"/>
            </p:cNvSpPr>
            <p:nvPr/>
          </p:nvSpPr>
          <p:spPr bwMode="auto">
            <a:xfrm>
              <a:off x="4521" y="2181"/>
              <a:ext cx="272" cy="9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38" name="Line 74"/>
            <p:cNvSpPr>
              <a:spLocks noChangeShapeType="1"/>
            </p:cNvSpPr>
            <p:nvPr/>
          </p:nvSpPr>
          <p:spPr bwMode="auto">
            <a:xfrm>
              <a:off x="4552" y="2090"/>
              <a:ext cx="272" cy="9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39" name="Line 75"/>
            <p:cNvSpPr>
              <a:spLocks noChangeShapeType="1"/>
            </p:cNvSpPr>
            <p:nvPr/>
          </p:nvSpPr>
          <p:spPr bwMode="auto">
            <a:xfrm>
              <a:off x="4567" y="2045"/>
              <a:ext cx="272" cy="9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40" name="Line 76"/>
            <p:cNvSpPr>
              <a:spLocks noChangeShapeType="1"/>
            </p:cNvSpPr>
            <p:nvPr/>
          </p:nvSpPr>
          <p:spPr bwMode="auto">
            <a:xfrm>
              <a:off x="4583" y="2000"/>
              <a:ext cx="272" cy="9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41" name="Line 77"/>
            <p:cNvSpPr>
              <a:spLocks noChangeShapeType="1"/>
            </p:cNvSpPr>
            <p:nvPr/>
          </p:nvSpPr>
          <p:spPr bwMode="auto">
            <a:xfrm>
              <a:off x="4599" y="1954"/>
              <a:ext cx="272" cy="9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42" name="Line 78"/>
            <p:cNvSpPr>
              <a:spLocks noChangeShapeType="1"/>
            </p:cNvSpPr>
            <p:nvPr/>
          </p:nvSpPr>
          <p:spPr bwMode="auto">
            <a:xfrm>
              <a:off x="4630" y="1863"/>
              <a:ext cx="272" cy="9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43" name="Line 79"/>
            <p:cNvSpPr>
              <a:spLocks noChangeShapeType="1"/>
            </p:cNvSpPr>
            <p:nvPr/>
          </p:nvSpPr>
          <p:spPr bwMode="auto">
            <a:xfrm>
              <a:off x="4614" y="1909"/>
              <a:ext cx="272" cy="9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944" name="Group 80"/>
          <p:cNvGrpSpPr>
            <a:grpSpLocks/>
          </p:cNvGrpSpPr>
          <p:nvPr/>
        </p:nvGrpSpPr>
        <p:grpSpPr bwMode="auto">
          <a:xfrm>
            <a:off x="960438" y="1905000"/>
            <a:ext cx="593725" cy="1060450"/>
            <a:chOff x="605" y="1200"/>
            <a:chExt cx="374" cy="668"/>
          </a:xfrm>
        </p:grpSpPr>
        <p:sp>
          <p:nvSpPr>
            <p:cNvPr id="164945" name="Line 81"/>
            <p:cNvSpPr>
              <a:spLocks noChangeShapeType="1"/>
            </p:cNvSpPr>
            <p:nvPr/>
          </p:nvSpPr>
          <p:spPr bwMode="auto">
            <a:xfrm>
              <a:off x="605" y="1812"/>
              <a:ext cx="284" cy="5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46" name="Line 82"/>
            <p:cNvSpPr>
              <a:spLocks noChangeShapeType="1"/>
            </p:cNvSpPr>
            <p:nvPr/>
          </p:nvSpPr>
          <p:spPr bwMode="auto">
            <a:xfrm>
              <a:off x="613" y="1755"/>
              <a:ext cx="284" cy="5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47" name="Line 83"/>
            <p:cNvSpPr>
              <a:spLocks noChangeShapeType="1"/>
            </p:cNvSpPr>
            <p:nvPr/>
          </p:nvSpPr>
          <p:spPr bwMode="auto">
            <a:xfrm>
              <a:off x="621" y="1700"/>
              <a:ext cx="283" cy="5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48" name="Line 84"/>
            <p:cNvSpPr>
              <a:spLocks noChangeShapeType="1"/>
            </p:cNvSpPr>
            <p:nvPr/>
          </p:nvSpPr>
          <p:spPr bwMode="auto">
            <a:xfrm>
              <a:off x="629" y="1645"/>
              <a:ext cx="284" cy="5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49" name="Line 85"/>
            <p:cNvSpPr>
              <a:spLocks noChangeShapeType="1"/>
            </p:cNvSpPr>
            <p:nvPr/>
          </p:nvSpPr>
          <p:spPr bwMode="auto">
            <a:xfrm>
              <a:off x="646" y="1532"/>
              <a:ext cx="283" cy="5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50" name="Line 86"/>
            <p:cNvSpPr>
              <a:spLocks noChangeShapeType="1"/>
            </p:cNvSpPr>
            <p:nvPr/>
          </p:nvSpPr>
          <p:spPr bwMode="auto">
            <a:xfrm>
              <a:off x="638" y="1588"/>
              <a:ext cx="283" cy="5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51" name="Line 87"/>
            <p:cNvSpPr>
              <a:spLocks noChangeShapeType="1"/>
            </p:cNvSpPr>
            <p:nvPr/>
          </p:nvSpPr>
          <p:spPr bwMode="auto">
            <a:xfrm>
              <a:off x="655" y="1478"/>
              <a:ext cx="283" cy="5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52" name="Line 88"/>
            <p:cNvSpPr>
              <a:spLocks noChangeShapeType="1"/>
            </p:cNvSpPr>
            <p:nvPr/>
          </p:nvSpPr>
          <p:spPr bwMode="auto">
            <a:xfrm>
              <a:off x="663" y="1422"/>
              <a:ext cx="283" cy="5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53" name="Line 89"/>
            <p:cNvSpPr>
              <a:spLocks noChangeShapeType="1"/>
            </p:cNvSpPr>
            <p:nvPr/>
          </p:nvSpPr>
          <p:spPr bwMode="auto">
            <a:xfrm>
              <a:off x="671" y="1367"/>
              <a:ext cx="284" cy="5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54" name="Line 90"/>
            <p:cNvSpPr>
              <a:spLocks noChangeShapeType="1"/>
            </p:cNvSpPr>
            <p:nvPr/>
          </p:nvSpPr>
          <p:spPr bwMode="auto">
            <a:xfrm>
              <a:off x="680" y="1311"/>
              <a:ext cx="283" cy="5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55" name="Line 91"/>
            <p:cNvSpPr>
              <a:spLocks noChangeShapeType="1"/>
            </p:cNvSpPr>
            <p:nvPr/>
          </p:nvSpPr>
          <p:spPr bwMode="auto">
            <a:xfrm>
              <a:off x="695" y="1200"/>
              <a:ext cx="284" cy="5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56" name="Line 92"/>
            <p:cNvSpPr>
              <a:spLocks noChangeShapeType="1"/>
            </p:cNvSpPr>
            <p:nvPr/>
          </p:nvSpPr>
          <p:spPr bwMode="auto">
            <a:xfrm>
              <a:off x="687" y="1255"/>
              <a:ext cx="284" cy="5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957" name="Group 93"/>
          <p:cNvGrpSpPr>
            <a:grpSpLocks/>
          </p:cNvGrpSpPr>
          <p:nvPr/>
        </p:nvGrpSpPr>
        <p:grpSpPr bwMode="auto">
          <a:xfrm>
            <a:off x="2784475" y="2025650"/>
            <a:ext cx="1365250" cy="977900"/>
            <a:chOff x="1754" y="1276"/>
            <a:chExt cx="860" cy="616"/>
          </a:xfrm>
        </p:grpSpPr>
        <p:sp>
          <p:nvSpPr>
            <p:cNvPr id="164958" name="Line 94"/>
            <p:cNvSpPr>
              <a:spLocks noChangeShapeType="1"/>
            </p:cNvSpPr>
            <p:nvPr/>
          </p:nvSpPr>
          <p:spPr bwMode="auto">
            <a:xfrm flipH="1">
              <a:off x="1754" y="1276"/>
              <a:ext cx="128" cy="25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59" name="Line 95"/>
            <p:cNvSpPr>
              <a:spLocks noChangeShapeType="1"/>
            </p:cNvSpPr>
            <p:nvPr/>
          </p:nvSpPr>
          <p:spPr bwMode="auto">
            <a:xfrm flipH="1">
              <a:off x="1820" y="1308"/>
              <a:ext cx="127" cy="25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60" name="Line 96"/>
            <p:cNvSpPr>
              <a:spLocks noChangeShapeType="1"/>
            </p:cNvSpPr>
            <p:nvPr/>
          </p:nvSpPr>
          <p:spPr bwMode="auto">
            <a:xfrm flipH="1">
              <a:off x="1886" y="1342"/>
              <a:ext cx="127" cy="25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61" name="Line 97"/>
            <p:cNvSpPr>
              <a:spLocks noChangeShapeType="1"/>
            </p:cNvSpPr>
            <p:nvPr/>
          </p:nvSpPr>
          <p:spPr bwMode="auto">
            <a:xfrm flipH="1">
              <a:off x="1954" y="1374"/>
              <a:ext cx="128" cy="25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62" name="Line 98"/>
            <p:cNvSpPr>
              <a:spLocks noChangeShapeType="1"/>
            </p:cNvSpPr>
            <p:nvPr/>
          </p:nvSpPr>
          <p:spPr bwMode="auto">
            <a:xfrm flipH="1">
              <a:off x="2087" y="1438"/>
              <a:ext cx="128" cy="25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63" name="Line 99"/>
            <p:cNvSpPr>
              <a:spLocks noChangeShapeType="1"/>
            </p:cNvSpPr>
            <p:nvPr/>
          </p:nvSpPr>
          <p:spPr bwMode="auto">
            <a:xfrm flipH="1">
              <a:off x="2021" y="1407"/>
              <a:ext cx="127" cy="25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64" name="Line 100"/>
            <p:cNvSpPr>
              <a:spLocks noChangeShapeType="1"/>
            </p:cNvSpPr>
            <p:nvPr/>
          </p:nvSpPr>
          <p:spPr bwMode="auto">
            <a:xfrm flipH="1">
              <a:off x="2153" y="1471"/>
              <a:ext cx="128" cy="25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65" name="Line 101"/>
            <p:cNvSpPr>
              <a:spLocks noChangeShapeType="1"/>
            </p:cNvSpPr>
            <p:nvPr/>
          </p:nvSpPr>
          <p:spPr bwMode="auto">
            <a:xfrm flipH="1">
              <a:off x="2220" y="1504"/>
              <a:ext cx="127" cy="25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66" name="Line 102"/>
            <p:cNvSpPr>
              <a:spLocks noChangeShapeType="1"/>
            </p:cNvSpPr>
            <p:nvPr/>
          </p:nvSpPr>
          <p:spPr bwMode="auto">
            <a:xfrm flipH="1">
              <a:off x="2286" y="1535"/>
              <a:ext cx="128" cy="25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67" name="Line 103"/>
            <p:cNvSpPr>
              <a:spLocks noChangeShapeType="1"/>
            </p:cNvSpPr>
            <p:nvPr/>
          </p:nvSpPr>
          <p:spPr bwMode="auto">
            <a:xfrm flipH="1">
              <a:off x="2355" y="1569"/>
              <a:ext cx="127" cy="25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68" name="Line 104"/>
            <p:cNvSpPr>
              <a:spLocks noChangeShapeType="1"/>
            </p:cNvSpPr>
            <p:nvPr/>
          </p:nvSpPr>
          <p:spPr bwMode="auto">
            <a:xfrm flipH="1">
              <a:off x="2486" y="1634"/>
              <a:ext cx="128" cy="25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69" name="Line 105"/>
            <p:cNvSpPr>
              <a:spLocks noChangeShapeType="1"/>
            </p:cNvSpPr>
            <p:nvPr/>
          </p:nvSpPr>
          <p:spPr bwMode="auto">
            <a:xfrm flipH="1">
              <a:off x="2421" y="1601"/>
              <a:ext cx="127" cy="25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970" name="Group 106"/>
          <p:cNvGrpSpPr>
            <a:grpSpLocks/>
          </p:cNvGrpSpPr>
          <p:nvPr/>
        </p:nvGrpSpPr>
        <p:grpSpPr bwMode="auto">
          <a:xfrm>
            <a:off x="5257800" y="1524000"/>
            <a:ext cx="1524000" cy="457200"/>
            <a:chOff x="3312" y="960"/>
            <a:chExt cx="960" cy="288"/>
          </a:xfrm>
        </p:grpSpPr>
        <p:sp>
          <p:nvSpPr>
            <p:cNvPr id="164971" name="Line 107"/>
            <p:cNvSpPr>
              <a:spLocks noChangeShapeType="1"/>
            </p:cNvSpPr>
            <p:nvPr/>
          </p:nvSpPr>
          <p:spPr bwMode="auto">
            <a:xfrm>
              <a:off x="3312" y="960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72" name="Line 108"/>
            <p:cNvSpPr>
              <a:spLocks noChangeShapeType="1"/>
            </p:cNvSpPr>
            <p:nvPr/>
          </p:nvSpPr>
          <p:spPr bwMode="auto">
            <a:xfrm>
              <a:off x="3399" y="960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73" name="Line 109"/>
            <p:cNvSpPr>
              <a:spLocks noChangeShapeType="1"/>
            </p:cNvSpPr>
            <p:nvPr/>
          </p:nvSpPr>
          <p:spPr bwMode="auto">
            <a:xfrm>
              <a:off x="3487" y="960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74" name="Line 110"/>
            <p:cNvSpPr>
              <a:spLocks noChangeShapeType="1"/>
            </p:cNvSpPr>
            <p:nvPr/>
          </p:nvSpPr>
          <p:spPr bwMode="auto">
            <a:xfrm>
              <a:off x="3574" y="960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75" name="Line 111"/>
            <p:cNvSpPr>
              <a:spLocks noChangeShapeType="1"/>
            </p:cNvSpPr>
            <p:nvPr/>
          </p:nvSpPr>
          <p:spPr bwMode="auto">
            <a:xfrm>
              <a:off x="3748" y="960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76" name="Line 112"/>
            <p:cNvSpPr>
              <a:spLocks noChangeShapeType="1"/>
            </p:cNvSpPr>
            <p:nvPr/>
          </p:nvSpPr>
          <p:spPr bwMode="auto">
            <a:xfrm>
              <a:off x="3661" y="960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77" name="Line 113"/>
            <p:cNvSpPr>
              <a:spLocks noChangeShapeType="1"/>
            </p:cNvSpPr>
            <p:nvPr/>
          </p:nvSpPr>
          <p:spPr bwMode="auto">
            <a:xfrm>
              <a:off x="3836" y="960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78" name="Line 114"/>
            <p:cNvSpPr>
              <a:spLocks noChangeShapeType="1"/>
            </p:cNvSpPr>
            <p:nvPr/>
          </p:nvSpPr>
          <p:spPr bwMode="auto">
            <a:xfrm>
              <a:off x="3923" y="960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79" name="Line 115"/>
            <p:cNvSpPr>
              <a:spLocks noChangeShapeType="1"/>
            </p:cNvSpPr>
            <p:nvPr/>
          </p:nvSpPr>
          <p:spPr bwMode="auto">
            <a:xfrm>
              <a:off x="4010" y="960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80" name="Line 116"/>
            <p:cNvSpPr>
              <a:spLocks noChangeShapeType="1"/>
            </p:cNvSpPr>
            <p:nvPr/>
          </p:nvSpPr>
          <p:spPr bwMode="auto">
            <a:xfrm>
              <a:off x="4097" y="960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81" name="Line 117"/>
            <p:cNvSpPr>
              <a:spLocks noChangeShapeType="1"/>
            </p:cNvSpPr>
            <p:nvPr/>
          </p:nvSpPr>
          <p:spPr bwMode="auto">
            <a:xfrm>
              <a:off x="4272" y="960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982" name="Line 118"/>
            <p:cNvSpPr>
              <a:spLocks noChangeShapeType="1"/>
            </p:cNvSpPr>
            <p:nvPr/>
          </p:nvSpPr>
          <p:spPr bwMode="auto">
            <a:xfrm>
              <a:off x="4185" y="960"/>
              <a:ext cx="0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983" name="Rectangle 119"/>
          <p:cNvSpPr>
            <a:spLocks noGrp="1" noChangeArrowheads="1"/>
          </p:cNvSpPr>
          <p:nvPr>
            <p:ph type="title"/>
          </p:nvPr>
        </p:nvSpPr>
        <p:spPr>
          <a:xfrm>
            <a:off x="593725" y="525463"/>
            <a:ext cx="7956550" cy="762000"/>
          </a:xfrm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Dipole Interactions</a:t>
            </a:r>
          </a:p>
        </p:txBody>
      </p:sp>
      <p:grpSp>
        <p:nvGrpSpPr>
          <p:cNvPr id="164984" name="Group 120"/>
          <p:cNvGrpSpPr>
            <a:grpSpLocks/>
          </p:cNvGrpSpPr>
          <p:nvPr/>
        </p:nvGrpSpPr>
        <p:grpSpPr bwMode="auto">
          <a:xfrm>
            <a:off x="766763" y="2813050"/>
            <a:ext cx="838200" cy="1916113"/>
            <a:chOff x="483" y="1772"/>
            <a:chExt cx="528" cy="1207"/>
          </a:xfrm>
        </p:grpSpPr>
        <p:sp>
          <p:nvSpPr>
            <p:cNvPr id="164985" name="Oval 121"/>
            <p:cNvSpPr>
              <a:spLocks noChangeArrowheads="1"/>
            </p:cNvSpPr>
            <p:nvPr/>
          </p:nvSpPr>
          <p:spPr bwMode="auto">
            <a:xfrm rot="16380000">
              <a:off x="147" y="2115"/>
              <a:ext cx="1200" cy="52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86" name="Rectangle 122"/>
            <p:cNvSpPr>
              <a:spLocks noChangeArrowheads="1"/>
            </p:cNvSpPr>
            <p:nvPr/>
          </p:nvSpPr>
          <p:spPr bwMode="auto">
            <a:xfrm rot="16380000">
              <a:off x="177" y="2117"/>
              <a:ext cx="116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+</a:t>
              </a:r>
              <a:r>
                <a:rPr lang="en-US" sz="4400">
                  <a:latin typeface="Times New Roman" pitchFamily="18" charset="0"/>
                </a:rPr>
                <a:t>	  </a:t>
              </a: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164987" name="Group 123"/>
          <p:cNvGrpSpPr>
            <a:grpSpLocks/>
          </p:cNvGrpSpPr>
          <p:nvPr/>
        </p:nvGrpSpPr>
        <p:grpSpPr bwMode="auto">
          <a:xfrm>
            <a:off x="1447800" y="5181600"/>
            <a:ext cx="1916113" cy="838200"/>
            <a:chOff x="912" y="3264"/>
            <a:chExt cx="1207" cy="528"/>
          </a:xfrm>
        </p:grpSpPr>
        <p:sp>
          <p:nvSpPr>
            <p:cNvPr id="164988" name="Oval 124"/>
            <p:cNvSpPr>
              <a:spLocks noChangeArrowheads="1"/>
            </p:cNvSpPr>
            <p:nvPr/>
          </p:nvSpPr>
          <p:spPr bwMode="auto">
            <a:xfrm>
              <a:off x="912" y="3264"/>
              <a:ext cx="1200" cy="52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89" name="Rectangle 125"/>
            <p:cNvSpPr>
              <a:spLocks noChangeArrowheads="1"/>
            </p:cNvSpPr>
            <p:nvPr/>
          </p:nvSpPr>
          <p:spPr bwMode="auto">
            <a:xfrm>
              <a:off x="950" y="3302"/>
              <a:ext cx="116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+</a:t>
              </a:r>
              <a:r>
                <a:rPr lang="en-US" sz="4400">
                  <a:latin typeface="Times New Roman" pitchFamily="18" charset="0"/>
                </a:rPr>
                <a:t>	  </a:t>
              </a: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164990" name="Group 126"/>
          <p:cNvGrpSpPr>
            <a:grpSpLocks/>
          </p:cNvGrpSpPr>
          <p:nvPr/>
        </p:nvGrpSpPr>
        <p:grpSpPr bwMode="auto">
          <a:xfrm>
            <a:off x="1143000" y="1522413"/>
            <a:ext cx="1908175" cy="838200"/>
            <a:chOff x="720" y="959"/>
            <a:chExt cx="1202" cy="528"/>
          </a:xfrm>
        </p:grpSpPr>
        <p:sp>
          <p:nvSpPr>
            <p:cNvPr id="164991" name="Oval 127"/>
            <p:cNvSpPr>
              <a:spLocks noChangeArrowheads="1"/>
            </p:cNvSpPr>
            <p:nvPr/>
          </p:nvSpPr>
          <p:spPr bwMode="auto">
            <a:xfrm rot="1080000">
              <a:off x="720" y="959"/>
              <a:ext cx="1200" cy="52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92" name="Rectangle 128"/>
            <p:cNvSpPr>
              <a:spLocks noChangeArrowheads="1"/>
            </p:cNvSpPr>
            <p:nvPr/>
          </p:nvSpPr>
          <p:spPr bwMode="auto">
            <a:xfrm rot="1080000">
              <a:off x="753" y="1003"/>
              <a:ext cx="116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+</a:t>
              </a:r>
              <a:r>
                <a:rPr lang="en-US" sz="4400">
                  <a:latin typeface="Times New Roman" pitchFamily="18" charset="0"/>
                </a:rPr>
                <a:t>	  </a:t>
              </a: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164993" name="Group 129"/>
          <p:cNvGrpSpPr>
            <a:grpSpLocks/>
          </p:cNvGrpSpPr>
          <p:nvPr/>
        </p:nvGrpSpPr>
        <p:grpSpPr bwMode="auto">
          <a:xfrm>
            <a:off x="2667000" y="3733800"/>
            <a:ext cx="1916113" cy="838200"/>
            <a:chOff x="1680" y="2352"/>
            <a:chExt cx="1207" cy="528"/>
          </a:xfrm>
        </p:grpSpPr>
        <p:sp>
          <p:nvSpPr>
            <p:cNvPr id="164994" name="Oval 130"/>
            <p:cNvSpPr>
              <a:spLocks noChangeArrowheads="1"/>
            </p:cNvSpPr>
            <p:nvPr/>
          </p:nvSpPr>
          <p:spPr bwMode="auto">
            <a:xfrm>
              <a:off x="1680" y="2352"/>
              <a:ext cx="1200" cy="52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995" name="Rectangle 131"/>
            <p:cNvSpPr>
              <a:spLocks noChangeArrowheads="1"/>
            </p:cNvSpPr>
            <p:nvPr/>
          </p:nvSpPr>
          <p:spPr bwMode="auto">
            <a:xfrm>
              <a:off x="1718" y="2390"/>
              <a:ext cx="116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+</a:t>
              </a:r>
              <a:r>
                <a:rPr lang="en-US" sz="4400">
                  <a:latin typeface="Times New Roman" pitchFamily="18" charset="0"/>
                </a:rPr>
                <a:t>	  </a:t>
              </a: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-</a:t>
              </a:r>
            </a:p>
          </p:txBody>
        </p:sp>
      </p:grpSp>
      <p:sp>
        <p:nvSpPr>
          <p:cNvPr id="164996" name="Oval 132"/>
          <p:cNvSpPr>
            <a:spLocks noChangeArrowheads="1"/>
          </p:cNvSpPr>
          <p:nvPr/>
        </p:nvSpPr>
        <p:spPr bwMode="auto">
          <a:xfrm rot="11640000">
            <a:off x="4198938" y="5106988"/>
            <a:ext cx="1905000" cy="83820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997" name="Rectangle 133"/>
          <p:cNvSpPr>
            <a:spLocks noChangeArrowheads="1"/>
          </p:cNvSpPr>
          <p:nvPr/>
        </p:nvSpPr>
        <p:spPr bwMode="auto">
          <a:xfrm rot="1020000" flipH="1">
            <a:off x="4268788" y="5187950"/>
            <a:ext cx="1855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Symbol" pitchFamily="18" charset="2"/>
              </a:rPr>
              <a:t>d</a:t>
            </a:r>
            <a:r>
              <a:rPr lang="en-US" sz="4400" baseline="30000">
                <a:latin typeface="Symbol" pitchFamily="18" charset="2"/>
              </a:rPr>
              <a:t>+</a:t>
            </a:r>
            <a:r>
              <a:rPr lang="en-US" sz="4400">
                <a:latin typeface="Times New Roman" pitchFamily="18" charset="0"/>
              </a:rPr>
              <a:t>	  </a:t>
            </a:r>
            <a:r>
              <a:rPr lang="en-US" sz="4400">
                <a:latin typeface="Symbol" pitchFamily="18" charset="2"/>
              </a:rPr>
              <a:t>d</a:t>
            </a:r>
            <a:r>
              <a:rPr lang="en-US" sz="4400" baseline="30000">
                <a:latin typeface="Symbol" pitchFamily="18" charset="2"/>
              </a:rPr>
              <a:t>-</a:t>
            </a:r>
          </a:p>
        </p:txBody>
      </p:sp>
      <p:grpSp>
        <p:nvGrpSpPr>
          <p:cNvPr id="164998" name="Group 134"/>
          <p:cNvGrpSpPr>
            <a:grpSpLocks/>
          </p:cNvGrpSpPr>
          <p:nvPr/>
        </p:nvGrpSpPr>
        <p:grpSpPr bwMode="auto">
          <a:xfrm>
            <a:off x="6635750" y="3652838"/>
            <a:ext cx="838200" cy="1906587"/>
            <a:chOff x="4180" y="2301"/>
            <a:chExt cx="528" cy="1201"/>
          </a:xfrm>
        </p:grpSpPr>
        <p:sp>
          <p:nvSpPr>
            <p:cNvPr id="164999" name="Oval 135"/>
            <p:cNvSpPr>
              <a:spLocks noChangeArrowheads="1"/>
            </p:cNvSpPr>
            <p:nvPr/>
          </p:nvSpPr>
          <p:spPr bwMode="auto">
            <a:xfrm rot="6360000">
              <a:off x="3844" y="2637"/>
              <a:ext cx="1200" cy="52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0" name="Rectangle 136"/>
            <p:cNvSpPr>
              <a:spLocks noChangeArrowheads="1"/>
            </p:cNvSpPr>
            <p:nvPr/>
          </p:nvSpPr>
          <p:spPr bwMode="auto">
            <a:xfrm rot="6360000">
              <a:off x="3841" y="2678"/>
              <a:ext cx="116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+</a:t>
              </a:r>
              <a:r>
                <a:rPr lang="en-US" sz="4400">
                  <a:latin typeface="Times New Roman" pitchFamily="18" charset="0"/>
                </a:rPr>
                <a:t>	  </a:t>
              </a: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165001" name="Group 137"/>
          <p:cNvGrpSpPr>
            <a:grpSpLocks/>
          </p:cNvGrpSpPr>
          <p:nvPr/>
        </p:nvGrpSpPr>
        <p:grpSpPr bwMode="auto">
          <a:xfrm>
            <a:off x="6859588" y="1292225"/>
            <a:ext cx="838200" cy="1920875"/>
            <a:chOff x="4321" y="814"/>
            <a:chExt cx="528" cy="1210"/>
          </a:xfrm>
        </p:grpSpPr>
        <p:sp>
          <p:nvSpPr>
            <p:cNvPr id="165002" name="Oval 138"/>
            <p:cNvSpPr>
              <a:spLocks noChangeArrowheads="1"/>
            </p:cNvSpPr>
            <p:nvPr/>
          </p:nvSpPr>
          <p:spPr bwMode="auto">
            <a:xfrm rot="3360000">
              <a:off x="3985" y="1150"/>
              <a:ext cx="1200" cy="52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3" name="Rectangle 139"/>
            <p:cNvSpPr>
              <a:spLocks noChangeArrowheads="1"/>
            </p:cNvSpPr>
            <p:nvPr/>
          </p:nvSpPr>
          <p:spPr bwMode="auto">
            <a:xfrm rot="3360000">
              <a:off x="4002" y="1200"/>
              <a:ext cx="116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+</a:t>
              </a:r>
              <a:r>
                <a:rPr lang="en-US" sz="4400">
                  <a:latin typeface="Times New Roman" pitchFamily="18" charset="0"/>
                </a:rPr>
                <a:t>	  </a:t>
              </a: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-</a:t>
              </a:r>
            </a:p>
          </p:txBody>
        </p:sp>
      </p:grpSp>
      <p:grpSp>
        <p:nvGrpSpPr>
          <p:cNvPr id="165004" name="Group 140"/>
          <p:cNvGrpSpPr>
            <a:grpSpLocks/>
          </p:cNvGrpSpPr>
          <p:nvPr/>
        </p:nvGrpSpPr>
        <p:grpSpPr bwMode="auto">
          <a:xfrm>
            <a:off x="4344988" y="1300163"/>
            <a:ext cx="838200" cy="1905000"/>
            <a:chOff x="2737" y="819"/>
            <a:chExt cx="528" cy="1200"/>
          </a:xfrm>
        </p:grpSpPr>
        <p:sp>
          <p:nvSpPr>
            <p:cNvPr id="165005" name="Oval 141"/>
            <p:cNvSpPr>
              <a:spLocks noChangeArrowheads="1"/>
            </p:cNvSpPr>
            <p:nvPr/>
          </p:nvSpPr>
          <p:spPr bwMode="auto">
            <a:xfrm rot="18120000">
              <a:off x="2401" y="1155"/>
              <a:ext cx="1200" cy="528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006" name="Rectangle 142"/>
            <p:cNvSpPr>
              <a:spLocks noChangeArrowheads="1"/>
            </p:cNvSpPr>
            <p:nvPr/>
          </p:nvSpPr>
          <p:spPr bwMode="auto">
            <a:xfrm rot="18120000">
              <a:off x="2440" y="1166"/>
              <a:ext cx="116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+</a:t>
              </a:r>
              <a:r>
                <a:rPr lang="en-US" sz="4400">
                  <a:latin typeface="Times New Roman" pitchFamily="18" charset="0"/>
                </a:rPr>
                <a:t>	  </a:t>
              </a:r>
              <a:r>
                <a:rPr lang="en-US" sz="4400">
                  <a:latin typeface="Symbol" pitchFamily="18" charset="2"/>
                </a:rPr>
                <a:t>d</a:t>
              </a:r>
              <a:r>
                <a:rPr lang="en-US" sz="4400" baseline="30000">
                  <a:latin typeface="Symbol" pitchFamily="18" charset="2"/>
                </a:rPr>
                <a:t>-</a:t>
              </a:r>
            </a:p>
          </p:txBody>
        </p:sp>
      </p:grpSp>
    </p:spTree>
  </p:cSld>
  <p:clrMapOvr>
    <a:masterClrMapping/>
  </p:clrMapOvr>
  <p:transition>
    <p:random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Hydrogen bonding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Are the attractive force caused by hydrogen bonded to F, O, or N.</a:t>
            </a:r>
          </a:p>
          <a:p>
            <a:r>
              <a:rPr lang="en-US"/>
              <a:t>F, O, and N are very electronegative so it is a very strong dipole.</a:t>
            </a:r>
          </a:p>
          <a:p>
            <a:r>
              <a:rPr lang="en-US"/>
              <a:t>The hydrogen partially share with the lone pair in the molecule next to it.</a:t>
            </a:r>
          </a:p>
          <a:p>
            <a:r>
              <a:rPr lang="en-US"/>
              <a:t>The strongest of the intermolecular forces.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525463"/>
            <a:ext cx="7956550" cy="762000"/>
          </a:xfrm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Hydrogen Bonding</a:t>
            </a:r>
          </a:p>
        </p:txBody>
      </p:sp>
      <p:grpSp>
        <p:nvGrpSpPr>
          <p:cNvPr id="168963" name="Group 3"/>
          <p:cNvGrpSpPr>
            <a:grpSpLocks/>
          </p:cNvGrpSpPr>
          <p:nvPr/>
        </p:nvGrpSpPr>
        <p:grpSpPr bwMode="auto">
          <a:xfrm>
            <a:off x="1600200" y="3200400"/>
            <a:ext cx="2438400" cy="2057400"/>
            <a:chOff x="1008" y="2016"/>
            <a:chExt cx="1536" cy="1296"/>
          </a:xfrm>
        </p:grpSpPr>
        <p:grpSp>
          <p:nvGrpSpPr>
            <p:cNvPr id="168964" name="Group 4"/>
            <p:cNvGrpSpPr>
              <a:grpSpLocks/>
            </p:cNvGrpSpPr>
            <p:nvPr/>
          </p:nvGrpSpPr>
          <p:grpSpPr bwMode="auto">
            <a:xfrm>
              <a:off x="1008" y="2352"/>
              <a:ext cx="1056" cy="960"/>
              <a:chOff x="1008" y="2352"/>
              <a:chExt cx="1056" cy="960"/>
            </a:xfrm>
          </p:grpSpPr>
          <p:sp>
            <p:nvSpPr>
              <p:cNvPr id="168965" name="Rectangle 5"/>
              <p:cNvSpPr>
                <a:spLocks noChangeArrowheads="1"/>
              </p:cNvSpPr>
              <p:nvPr/>
            </p:nvSpPr>
            <p:spPr bwMode="auto">
              <a:xfrm>
                <a:off x="1008" y="2352"/>
                <a:ext cx="336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/>
                  <a:t>H</a:t>
                </a:r>
              </a:p>
            </p:txBody>
          </p:sp>
          <p:sp>
            <p:nvSpPr>
              <p:cNvPr id="168966" name="Rectangle 6"/>
              <p:cNvSpPr>
                <a:spLocks noChangeArrowheads="1"/>
              </p:cNvSpPr>
              <p:nvPr/>
            </p:nvSpPr>
            <p:spPr bwMode="auto">
              <a:xfrm>
                <a:off x="1728" y="2832"/>
                <a:ext cx="336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/>
                  <a:t>H</a:t>
                </a:r>
              </a:p>
            </p:txBody>
          </p:sp>
          <p:sp>
            <p:nvSpPr>
              <p:cNvPr id="168967" name="Rectangle 7"/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336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/>
                  <a:t>O</a:t>
                </a:r>
              </a:p>
            </p:txBody>
          </p:sp>
          <p:sp>
            <p:nvSpPr>
              <p:cNvPr id="168968" name="Line 8"/>
              <p:cNvSpPr>
                <a:spLocks noChangeShapeType="1"/>
              </p:cNvSpPr>
              <p:nvPr/>
            </p:nvSpPr>
            <p:spPr bwMode="auto">
              <a:xfrm>
                <a:off x="1296" y="2592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69" name="Line 9"/>
              <p:cNvSpPr>
                <a:spLocks noChangeShapeType="1"/>
              </p:cNvSpPr>
              <p:nvPr/>
            </p:nvSpPr>
            <p:spPr bwMode="auto">
              <a:xfrm>
                <a:off x="1728" y="2688"/>
                <a:ext cx="144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8970" name="Group 10"/>
              <p:cNvGrpSpPr>
                <a:grpSpLocks/>
              </p:cNvGrpSpPr>
              <p:nvPr/>
            </p:nvGrpSpPr>
            <p:grpSpPr bwMode="auto">
              <a:xfrm>
                <a:off x="1588" y="2356"/>
                <a:ext cx="136" cy="40"/>
                <a:chOff x="1588" y="2356"/>
                <a:chExt cx="136" cy="40"/>
              </a:xfrm>
            </p:grpSpPr>
            <p:sp>
              <p:nvSpPr>
                <p:cNvPr id="168971" name="Oval 11"/>
                <p:cNvSpPr>
                  <a:spLocks noChangeArrowheads="1"/>
                </p:cNvSpPr>
                <p:nvPr/>
              </p:nvSpPr>
              <p:spPr bwMode="auto">
                <a:xfrm>
                  <a:off x="1588" y="2356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972" name="Oval 12"/>
                <p:cNvSpPr>
                  <a:spLocks noChangeArrowheads="1"/>
                </p:cNvSpPr>
                <p:nvPr/>
              </p:nvSpPr>
              <p:spPr bwMode="auto">
                <a:xfrm>
                  <a:off x="1684" y="2356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8973" name="Group 13"/>
              <p:cNvGrpSpPr>
                <a:grpSpLocks/>
              </p:cNvGrpSpPr>
              <p:nvPr/>
            </p:nvGrpSpPr>
            <p:grpSpPr bwMode="auto">
              <a:xfrm>
                <a:off x="1815" y="2453"/>
                <a:ext cx="66" cy="134"/>
                <a:chOff x="1815" y="2453"/>
                <a:chExt cx="66" cy="134"/>
              </a:xfrm>
            </p:grpSpPr>
            <p:sp>
              <p:nvSpPr>
                <p:cNvPr id="168974" name="Oval 14"/>
                <p:cNvSpPr>
                  <a:spLocks noChangeArrowheads="1"/>
                </p:cNvSpPr>
                <p:nvPr/>
              </p:nvSpPr>
              <p:spPr bwMode="auto">
                <a:xfrm rot="4560000">
                  <a:off x="1815" y="2453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975" name="Oval 15"/>
                <p:cNvSpPr>
                  <a:spLocks noChangeArrowheads="1"/>
                </p:cNvSpPr>
                <p:nvPr/>
              </p:nvSpPr>
              <p:spPr bwMode="auto">
                <a:xfrm rot="4560000">
                  <a:off x="1841" y="2547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68976" name="Rectangle 16"/>
            <p:cNvSpPr>
              <a:spLocks noChangeArrowheads="1"/>
            </p:cNvSpPr>
            <p:nvPr/>
          </p:nvSpPr>
          <p:spPr bwMode="auto">
            <a:xfrm>
              <a:off x="1008" y="2016"/>
              <a:ext cx="43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solidFill>
                    <a:schemeClr val="tx2"/>
                  </a:solidFill>
                  <a:latin typeface="Symbol" pitchFamily="18" charset="2"/>
                </a:rPr>
                <a:t>d</a:t>
              </a:r>
              <a:r>
                <a:rPr lang="en-US" sz="4400" baseline="30000">
                  <a:solidFill>
                    <a:schemeClr val="tx2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8977" name="Rectangle 17"/>
            <p:cNvSpPr>
              <a:spLocks noChangeArrowheads="1"/>
            </p:cNvSpPr>
            <p:nvPr/>
          </p:nvSpPr>
          <p:spPr bwMode="auto">
            <a:xfrm>
              <a:off x="1776" y="2016"/>
              <a:ext cx="43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solidFill>
                    <a:schemeClr val="tx2"/>
                  </a:solidFill>
                  <a:latin typeface="Symbol" pitchFamily="18" charset="2"/>
                </a:rPr>
                <a:t>d</a:t>
              </a:r>
              <a:r>
                <a:rPr lang="en-US" sz="4400" baseline="30000">
                  <a:solidFill>
                    <a:schemeClr val="tx2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168978" name="Rectangle 18"/>
            <p:cNvSpPr>
              <a:spLocks noChangeArrowheads="1"/>
            </p:cNvSpPr>
            <p:nvPr/>
          </p:nvSpPr>
          <p:spPr bwMode="auto">
            <a:xfrm>
              <a:off x="2112" y="2832"/>
              <a:ext cx="43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solidFill>
                    <a:schemeClr val="tx2"/>
                  </a:solidFill>
                  <a:latin typeface="Symbol" pitchFamily="18" charset="2"/>
                </a:rPr>
                <a:t>d</a:t>
              </a:r>
              <a:r>
                <a:rPr lang="en-US" sz="4400" baseline="30000">
                  <a:solidFill>
                    <a:schemeClr val="tx2"/>
                  </a:solidFill>
                  <a:latin typeface="Times New Roman" pitchFamily="18" charset="0"/>
                </a:rPr>
                <a:t>+</a:t>
              </a:r>
            </a:p>
          </p:txBody>
        </p:sp>
      </p:grpSp>
      <p:grpSp>
        <p:nvGrpSpPr>
          <p:cNvPr id="168979" name="Group 19"/>
          <p:cNvGrpSpPr>
            <a:grpSpLocks/>
          </p:cNvGrpSpPr>
          <p:nvPr/>
        </p:nvGrpSpPr>
        <p:grpSpPr bwMode="auto">
          <a:xfrm>
            <a:off x="3932238" y="1973263"/>
            <a:ext cx="2803525" cy="2016125"/>
            <a:chOff x="2477" y="1243"/>
            <a:chExt cx="1766" cy="1270"/>
          </a:xfrm>
        </p:grpSpPr>
        <p:grpSp>
          <p:nvGrpSpPr>
            <p:cNvPr id="168980" name="Group 20"/>
            <p:cNvGrpSpPr>
              <a:grpSpLocks/>
            </p:cNvGrpSpPr>
            <p:nvPr/>
          </p:nvGrpSpPr>
          <p:grpSpPr bwMode="auto">
            <a:xfrm>
              <a:off x="2612" y="1685"/>
              <a:ext cx="1185" cy="828"/>
              <a:chOff x="2612" y="1685"/>
              <a:chExt cx="1185" cy="828"/>
            </a:xfrm>
          </p:grpSpPr>
          <p:sp>
            <p:nvSpPr>
              <p:cNvPr id="168981" name="Rectangle 21"/>
              <p:cNvSpPr>
                <a:spLocks noChangeArrowheads="1"/>
              </p:cNvSpPr>
              <p:nvPr/>
            </p:nvSpPr>
            <p:spPr bwMode="auto">
              <a:xfrm rot="20220000">
                <a:off x="2612" y="1872"/>
                <a:ext cx="336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/>
                  <a:t>H</a:t>
                </a:r>
              </a:p>
            </p:txBody>
          </p:sp>
          <p:sp>
            <p:nvSpPr>
              <p:cNvPr id="168982" name="Rectangle 22"/>
              <p:cNvSpPr>
                <a:spLocks noChangeArrowheads="1"/>
              </p:cNvSpPr>
              <p:nvPr/>
            </p:nvSpPr>
            <p:spPr bwMode="auto">
              <a:xfrm rot="20220000">
                <a:off x="3461" y="2033"/>
                <a:ext cx="336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/>
                  <a:t>H</a:t>
                </a:r>
              </a:p>
            </p:txBody>
          </p:sp>
          <p:sp>
            <p:nvSpPr>
              <p:cNvPr id="168983" name="Rectangle 23"/>
              <p:cNvSpPr>
                <a:spLocks noChangeArrowheads="1"/>
              </p:cNvSpPr>
              <p:nvPr/>
            </p:nvSpPr>
            <p:spPr bwMode="auto">
              <a:xfrm rot="20220000">
                <a:off x="3054" y="1685"/>
                <a:ext cx="336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/>
                  <a:t>O</a:t>
                </a:r>
              </a:p>
            </p:txBody>
          </p:sp>
          <p:sp>
            <p:nvSpPr>
              <p:cNvPr id="168984" name="Line 24"/>
              <p:cNvSpPr>
                <a:spLocks noChangeShapeType="1"/>
              </p:cNvSpPr>
              <p:nvPr/>
            </p:nvSpPr>
            <p:spPr bwMode="auto">
              <a:xfrm flipV="1">
                <a:off x="2890" y="1972"/>
                <a:ext cx="221" cy="9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85" name="Line 25"/>
              <p:cNvSpPr>
                <a:spLocks noChangeShapeType="1"/>
              </p:cNvSpPr>
              <p:nvPr/>
            </p:nvSpPr>
            <p:spPr bwMode="auto">
              <a:xfrm>
                <a:off x="3325" y="1985"/>
                <a:ext cx="226" cy="1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8986" name="Group 26"/>
              <p:cNvGrpSpPr>
                <a:grpSpLocks/>
              </p:cNvGrpSpPr>
              <p:nvPr/>
            </p:nvGrpSpPr>
            <p:grpSpPr bwMode="auto">
              <a:xfrm>
                <a:off x="3072" y="1687"/>
                <a:ext cx="129" cy="78"/>
                <a:chOff x="3072" y="1687"/>
                <a:chExt cx="129" cy="78"/>
              </a:xfrm>
            </p:grpSpPr>
            <p:sp>
              <p:nvSpPr>
                <p:cNvPr id="168987" name="Oval 27"/>
                <p:cNvSpPr>
                  <a:spLocks noChangeArrowheads="1"/>
                </p:cNvSpPr>
                <p:nvPr/>
              </p:nvSpPr>
              <p:spPr bwMode="auto">
                <a:xfrm rot="20220000">
                  <a:off x="3072" y="1725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988" name="Oval 28"/>
                <p:cNvSpPr>
                  <a:spLocks noChangeArrowheads="1"/>
                </p:cNvSpPr>
                <p:nvPr/>
              </p:nvSpPr>
              <p:spPr bwMode="auto">
                <a:xfrm rot="20220000">
                  <a:off x="3161" y="1687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8989" name="Group 29"/>
              <p:cNvGrpSpPr>
                <a:grpSpLocks/>
              </p:cNvGrpSpPr>
              <p:nvPr/>
            </p:nvGrpSpPr>
            <p:grpSpPr bwMode="auto">
              <a:xfrm>
                <a:off x="3319" y="1725"/>
                <a:ext cx="101" cy="117"/>
                <a:chOff x="3319" y="1725"/>
                <a:chExt cx="101" cy="117"/>
              </a:xfrm>
            </p:grpSpPr>
            <p:sp>
              <p:nvSpPr>
                <p:cNvPr id="168990" name="Oval 30"/>
                <p:cNvSpPr>
                  <a:spLocks noChangeArrowheads="1"/>
                </p:cNvSpPr>
                <p:nvPr/>
              </p:nvSpPr>
              <p:spPr bwMode="auto">
                <a:xfrm rot="3180000">
                  <a:off x="3319" y="1725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8991" name="Oval 31"/>
                <p:cNvSpPr>
                  <a:spLocks noChangeArrowheads="1"/>
                </p:cNvSpPr>
                <p:nvPr/>
              </p:nvSpPr>
              <p:spPr bwMode="auto">
                <a:xfrm rot="3180000">
                  <a:off x="3380" y="1802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68992" name="Rectangle 32"/>
            <p:cNvSpPr>
              <a:spLocks noChangeArrowheads="1"/>
            </p:cNvSpPr>
            <p:nvPr/>
          </p:nvSpPr>
          <p:spPr bwMode="auto">
            <a:xfrm rot="20220000">
              <a:off x="2477" y="1543"/>
              <a:ext cx="43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solidFill>
                    <a:schemeClr val="tx2"/>
                  </a:solidFill>
                  <a:latin typeface="Symbol" pitchFamily="18" charset="2"/>
                </a:rPr>
                <a:t>d</a:t>
              </a:r>
              <a:r>
                <a:rPr lang="en-US" sz="4400" baseline="30000">
                  <a:solidFill>
                    <a:schemeClr val="tx2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68993" name="Rectangle 33"/>
            <p:cNvSpPr>
              <a:spLocks noChangeArrowheads="1"/>
            </p:cNvSpPr>
            <p:nvPr/>
          </p:nvSpPr>
          <p:spPr bwMode="auto">
            <a:xfrm rot="20220000">
              <a:off x="3184" y="1243"/>
              <a:ext cx="43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solidFill>
                    <a:schemeClr val="tx2"/>
                  </a:solidFill>
                  <a:latin typeface="Symbol" pitchFamily="18" charset="2"/>
                </a:rPr>
                <a:t>d</a:t>
              </a:r>
              <a:r>
                <a:rPr lang="en-US" sz="4400" baseline="30000">
                  <a:solidFill>
                    <a:schemeClr val="tx2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168994" name="Rectangle 34"/>
            <p:cNvSpPr>
              <a:spLocks noChangeArrowheads="1"/>
            </p:cNvSpPr>
            <p:nvPr/>
          </p:nvSpPr>
          <p:spPr bwMode="auto">
            <a:xfrm rot="20220000">
              <a:off x="3811" y="1863"/>
              <a:ext cx="43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solidFill>
                    <a:schemeClr val="tx2"/>
                  </a:solidFill>
                  <a:latin typeface="Symbol" pitchFamily="18" charset="2"/>
                </a:rPr>
                <a:t>d</a:t>
              </a:r>
              <a:r>
                <a:rPr lang="en-US" sz="4400" baseline="30000">
                  <a:solidFill>
                    <a:schemeClr val="tx2"/>
                  </a:solidFill>
                  <a:latin typeface="Times New Roman" pitchFamily="18" charset="0"/>
                </a:rPr>
                <a:t>+</a:t>
              </a:r>
            </a:p>
          </p:txBody>
        </p:sp>
      </p:grpSp>
      <p:grpSp>
        <p:nvGrpSpPr>
          <p:cNvPr id="168995" name="Group 35"/>
          <p:cNvGrpSpPr>
            <a:grpSpLocks/>
          </p:cNvGrpSpPr>
          <p:nvPr/>
        </p:nvGrpSpPr>
        <p:grpSpPr bwMode="auto">
          <a:xfrm>
            <a:off x="2894013" y="3160713"/>
            <a:ext cx="1374775" cy="852487"/>
            <a:chOff x="1823" y="1991"/>
            <a:chExt cx="866" cy="537"/>
          </a:xfrm>
        </p:grpSpPr>
        <p:sp>
          <p:nvSpPr>
            <p:cNvPr id="168996" name="Line 36"/>
            <p:cNvSpPr>
              <a:spLocks noChangeShapeType="1"/>
            </p:cNvSpPr>
            <p:nvPr/>
          </p:nvSpPr>
          <p:spPr bwMode="auto">
            <a:xfrm>
              <a:off x="2500" y="1991"/>
              <a:ext cx="189" cy="251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997" name="Line 37"/>
            <p:cNvSpPr>
              <a:spLocks noChangeShapeType="1"/>
            </p:cNvSpPr>
            <p:nvPr/>
          </p:nvSpPr>
          <p:spPr bwMode="auto">
            <a:xfrm>
              <a:off x="2439" y="2018"/>
              <a:ext cx="191" cy="251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998" name="Line 38"/>
            <p:cNvSpPr>
              <a:spLocks noChangeShapeType="1"/>
            </p:cNvSpPr>
            <p:nvPr/>
          </p:nvSpPr>
          <p:spPr bwMode="auto">
            <a:xfrm>
              <a:off x="2377" y="2045"/>
              <a:ext cx="189" cy="250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999" name="Line 39"/>
            <p:cNvSpPr>
              <a:spLocks noChangeShapeType="1"/>
            </p:cNvSpPr>
            <p:nvPr/>
          </p:nvSpPr>
          <p:spPr bwMode="auto">
            <a:xfrm>
              <a:off x="2315" y="2069"/>
              <a:ext cx="189" cy="252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000" name="Line 40"/>
            <p:cNvSpPr>
              <a:spLocks noChangeShapeType="1"/>
            </p:cNvSpPr>
            <p:nvPr/>
          </p:nvSpPr>
          <p:spPr bwMode="auto">
            <a:xfrm>
              <a:off x="2191" y="2122"/>
              <a:ext cx="190" cy="251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001" name="Line 41"/>
            <p:cNvSpPr>
              <a:spLocks noChangeShapeType="1"/>
            </p:cNvSpPr>
            <p:nvPr/>
          </p:nvSpPr>
          <p:spPr bwMode="auto">
            <a:xfrm>
              <a:off x="2252" y="2094"/>
              <a:ext cx="190" cy="251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002" name="Line 42"/>
            <p:cNvSpPr>
              <a:spLocks noChangeShapeType="1"/>
            </p:cNvSpPr>
            <p:nvPr/>
          </p:nvSpPr>
          <p:spPr bwMode="auto">
            <a:xfrm>
              <a:off x="2132" y="2146"/>
              <a:ext cx="189" cy="251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003" name="Line 43"/>
            <p:cNvSpPr>
              <a:spLocks noChangeShapeType="1"/>
            </p:cNvSpPr>
            <p:nvPr/>
          </p:nvSpPr>
          <p:spPr bwMode="auto">
            <a:xfrm>
              <a:off x="2070" y="2171"/>
              <a:ext cx="190" cy="252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004" name="Line 44"/>
            <p:cNvSpPr>
              <a:spLocks noChangeShapeType="1"/>
            </p:cNvSpPr>
            <p:nvPr/>
          </p:nvSpPr>
          <p:spPr bwMode="auto">
            <a:xfrm>
              <a:off x="2008" y="2198"/>
              <a:ext cx="189" cy="252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005" name="Line 45"/>
            <p:cNvSpPr>
              <a:spLocks noChangeShapeType="1"/>
            </p:cNvSpPr>
            <p:nvPr/>
          </p:nvSpPr>
          <p:spPr bwMode="auto">
            <a:xfrm>
              <a:off x="1946" y="2226"/>
              <a:ext cx="189" cy="250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006" name="Line 46"/>
            <p:cNvSpPr>
              <a:spLocks noChangeShapeType="1"/>
            </p:cNvSpPr>
            <p:nvPr/>
          </p:nvSpPr>
          <p:spPr bwMode="auto">
            <a:xfrm>
              <a:off x="1823" y="2277"/>
              <a:ext cx="189" cy="251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007" name="Line 47"/>
            <p:cNvSpPr>
              <a:spLocks noChangeShapeType="1"/>
            </p:cNvSpPr>
            <p:nvPr/>
          </p:nvSpPr>
          <p:spPr bwMode="auto">
            <a:xfrm>
              <a:off x="1882" y="2250"/>
              <a:ext cx="192" cy="251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random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10" name="Group 2"/>
          <p:cNvGrpSpPr>
            <a:grpSpLocks/>
          </p:cNvGrpSpPr>
          <p:nvPr/>
        </p:nvGrpSpPr>
        <p:grpSpPr bwMode="auto">
          <a:xfrm>
            <a:off x="2489200" y="3513138"/>
            <a:ext cx="584200" cy="898525"/>
            <a:chOff x="1568" y="2213"/>
            <a:chExt cx="368" cy="566"/>
          </a:xfrm>
        </p:grpSpPr>
        <p:sp>
          <p:nvSpPr>
            <p:cNvPr id="171011" name="Line 3"/>
            <p:cNvSpPr>
              <a:spLocks noChangeShapeType="1"/>
            </p:cNvSpPr>
            <p:nvPr/>
          </p:nvSpPr>
          <p:spPr bwMode="auto">
            <a:xfrm flipH="1" flipV="1">
              <a:off x="1651" y="2213"/>
              <a:ext cx="285" cy="4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12" name="Line 4"/>
            <p:cNvSpPr>
              <a:spLocks noChangeShapeType="1"/>
            </p:cNvSpPr>
            <p:nvPr/>
          </p:nvSpPr>
          <p:spPr bwMode="auto">
            <a:xfrm flipH="1" flipV="1">
              <a:off x="1644" y="2261"/>
              <a:ext cx="284" cy="4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13" name="Line 5"/>
            <p:cNvSpPr>
              <a:spLocks noChangeShapeType="1"/>
            </p:cNvSpPr>
            <p:nvPr/>
          </p:nvSpPr>
          <p:spPr bwMode="auto">
            <a:xfrm flipH="1" flipV="1">
              <a:off x="1636" y="2309"/>
              <a:ext cx="285" cy="4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14" name="Line 6"/>
            <p:cNvSpPr>
              <a:spLocks noChangeShapeType="1"/>
            </p:cNvSpPr>
            <p:nvPr/>
          </p:nvSpPr>
          <p:spPr bwMode="auto">
            <a:xfrm flipH="1" flipV="1">
              <a:off x="1629" y="2355"/>
              <a:ext cx="285" cy="4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15" name="Line 7"/>
            <p:cNvSpPr>
              <a:spLocks noChangeShapeType="1"/>
            </p:cNvSpPr>
            <p:nvPr/>
          </p:nvSpPr>
          <p:spPr bwMode="auto">
            <a:xfrm flipH="1" flipV="1">
              <a:off x="1614" y="2449"/>
              <a:ext cx="284" cy="4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16" name="Line 8"/>
            <p:cNvSpPr>
              <a:spLocks noChangeShapeType="1"/>
            </p:cNvSpPr>
            <p:nvPr/>
          </p:nvSpPr>
          <p:spPr bwMode="auto">
            <a:xfrm flipH="1" flipV="1">
              <a:off x="1620" y="2404"/>
              <a:ext cx="285" cy="4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17" name="Line 9"/>
            <p:cNvSpPr>
              <a:spLocks noChangeShapeType="1"/>
            </p:cNvSpPr>
            <p:nvPr/>
          </p:nvSpPr>
          <p:spPr bwMode="auto">
            <a:xfrm flipH="1" flipV="1">
              <a:off x="1606" y="2497"/>
              <a:ext cx="284" cy="4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18" name="Line 10"/>
            <p:cNvSpPr>
              <a:spLocks noChangeShapeType="1"/>
            </p:cNvSpPr>
            <p:nvPr/>
          </p:nvSpPr>
          <p:spPr bwMode="auto">
            <a:xfrm flipH="1" flipV="1">
              <a:off x="1599" y="2544"/>
              <a:ext cx="285" cy="4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19" name="Line 11"/>
            <p:cNvSpPr>
              <a:spLocks noChangeShapeType="1"/>
            </p:cNvSpPr>
            <p:nvPr/>
          </p:nvSpPr>
          <p:spPr bwMode="auto">
            <a:xfrm flipH="1" flipV="1">
              <a:off x="1590" y="2592"/>
              <a:ext cx="285" cy="4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20" name="Line 12"/>
            <p:cNvSpPr>
              <a:spLocks noChangeShapeType="1"/>
            </p:cNvSpPr>
            <p:nvPr/>
          </p:nvSpPr>
          <p:spPr bwMode="auto">
            <a:xfrm flipH="1" flipV="1">
              <a:off x="1583" y="2639"/>
              <a:ext cx="285" cy="4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21" name="Line 13"/>
            <p:cNvSpPr>
              <a:spLocks noChangeShapeType="1"/>
            </p:cNvSpPr>
            <p:nvPr/>
          </p:nvSpPr>
          <p:spPr bwMode="auto">
            <a:xfrm flipH="1" flipV="1">
              <a:off x="1568" y="2733"/>
              <a:ext cx="285" cy="4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22" name="Line 14"/>
            <p:cNvSpPr>
              <a:spLocks noChangeShapeType="1"/>
            </p:cNvSpPr>
            <p:nvPr/>
          </p:nvSpPr>
          <p:spPr bwMode="auto">
            <a:xfrm flipH="1" flipV="1">
              <a:off x="1576" y="2687"/>
              <a:ext cx="284" cy="4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1023" name="Group 15"/>
          <p:cNvGrpSpPr>
            <a:grpSpLocks/>
          </p:cNvGrpSpPr>
          <p:nvPr/>
        </p:nvGrpSpPr>
        <p:grpSpPr bwMode="auto">
          <a:xfrm>
            <a:off x="2771775" y="5068888"/>
            <a:ext cx="933450" cy="682625"/>
            <a:chOff x="1746" y="3193"/>
            <a:chExt cx="588" cy="430"/>
          </a:xfrm>
        </p:grpSpPr>
        <p:sp>
          <p:nvSpPr>
            <p:cNvPr id="171024" name="Line 16"/>
            <p:cNvSpPr>
              <a:spLocks noChangeShapeType="1"/>
            </p:cNvSpPr>
            <p:nvPr/>
          </p:nvSpPr>
          <p:spPr bwMode="auto">
            <a:xfrm flipH="1" flipV="1">
              <a:off x="2250" y="3193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25" name="Line 17"/>
            <p:cNvSpPr>
              <a:spLocks noChangeShapeType="1"/>
            </p:cNvSpPr>
            <p:nvPr/>
          </p:nvSpPr>
          <p:spPr bwMode="auto">
            <a:xfrm flipH="1" flipV="1">
              <a:off x="2204" y="3208"/>
              <a:ext cx="85" cy="2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26" name="Line 18"/>
            <p:cNvSpPr>
              <a:spLocks noChangeShapeType="1"/>
            </p:cNvSpPr>
            <p:nvPr/>
          </p:nvSpPr>
          <p:spPr bwMode="auto">
            <a:xfrm flipH="1" flipV="1">
              <a:off x="2157" y="3222"/>
              <a:ext cx="85" cy="2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27" name="Line 19"/>
            <p:cNvSpPr>
              <a:spLocks noChangeShapeType="1"/>
            </p:cNvSpPr>
            <p:nvPr/>
          </p:nvSpPr>
          <p:spPr bwMode="auto">
            <a:xfrm flipH="1" flipV="1">
              <a:off x="2112" y="3235"/>
              <a:ext cx="85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28" name="Line 20"/>
            <p:cNvSpPr>
              <a:spLocks noChangeShapeType="1"/>
            </p:cNvSpPr>
            <p:nvPr/>
          </p:nvSpPr>
          <p:spPr bwMode="auto">
            <a:xfrm flipH="1" flipV="1">
              <a:off x="2021" y="3263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29" name="Line 21"/>
            <p:cNvSpPr>
              <a:spLocks noChangeShapeType="1"/>
            </p:cNvSpPr>
            <p:nvPr/>
          </p:nvSpPr>
          <p:spPr bwMode="auto">
            <a:xfrm flipH="1" flipV="1">
              <a:off x="2065" y="3249"/>
              <a:ext cx="85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30" name="Line 22"/>
            <p:cNvSpPr>
              <a:spLocks noChangeShapeType="1"/>
            </p:cNvSpPr>
            <p:nvPr/>
          </p:nvSpPr>
          <p:spPr bwMode="auto">
            <a:xfrm flipH="1" flipV="1">
              <a:off x="1975" y="3277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31" name="Line 23"/>
            <p:cNvSpPr>
              <a:spLocks noChangeShapeType="1"/>
            </p:cNvSpPr>
            <p:nvPr/>
          </p:nvSpPr>
          <p:spPr bwMode="auto">
            <a:xfrm flipH="1" flipV="1">
              <a:off x="1930" y="3291"/>
              <a:ext cx="85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32" name="Line 24"/>
            <p:cNvSpPr>
              <a:spLocks noChangeShapeType="1"/>
            </p:cNvSpPr>
            <p:nvPr/>
          </p:nvSpPr>
          <p:spPr bwMode="auto">
            <a:xfrm flipH="1" flipV="1">
              <a:off x="1883" y="3305"/>
              <a:ext cx="85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33" name="Line 25"/>
            <p:cNvSpPr>
              <a:spLocks noChangeShapeType="1"/>
            </p:cNvSpPr>
            <p:nvPr/>
          </p:nvSpPr>
          <p:spPr bwMode="auto">
            <a:xfrm flipH="1" flipV="1">
              <a:off x="1838" y="3319"/>
              <a:ext cx="85" cy="2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34" name="Line 26"/>
            <p:cNvSpPr>
              <a:spLocks noChangeShapeType="1"/>
            </p:cNvSpPr>
            <p:nvPr/>
          </p:nvSpPr>
          <p:spPr bwMode="auto">
            <a:xfrm flipH="1" flipV="1">
              <a:off x="1746" y="3347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35" name="Line 27"/>
            <p:cNvSpPr>
              <a:spLocks noChangeShapeType="1"/>
            </p:cNvSpPr>
            <p:nvPr/>
          </p:nvSpPr>
          <p:spPr bwMode="auto">
            <a:xfrm flipH="1" flipV="1">
              <a:off x="1791" y="3333"/>
              <a:ext cx="85" cy="2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1036" name="Group 28"/>
          <p:cNvGrpSpPr>
            <a:grpSpLocks/>
          </p:cNvGrpSpPr>
          <p:nvPr/>
        </p:nvGrpSpPr>
        <p:grpSpPr bwMode="auto">
          <a:xfrm>
            <a:off x="4562475" y="4168775"/>
            <a:ext cx="857250" cy="501650"/>
            <a:chOff x="2874" y="2626"/>
            <a:chExt cx="540" cy="316"/>
          </a:xfrm>
        </p:grpSpPr>
        <p:sp>
          <p:nvSpPr>
            <p:cNvPr id="171037" name="Line 29"/>
            <p:cNvSpPr>
              <a:spLocks noChangeShapeType="1"/>
            </p:cNvSpPr>
            <p:nvPr/>
          </p:nvSpPr>
          <p:spPr bwMode="auto">
            <a:xfrm flipV="1">
              <a:off x="2874" y="2626"/>
              <a:ext cx="14" cy="28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38" name="Line 30"/>
            <p:cNvSpPr>
              <a:spLocks noChangeShapeType="1"/>
            </p:cNvSpPr>
            <p:nvPr/>
          </p:nvSpPr>
          <p:spPr bwMode="auto">
            <a:xfrm flipV="1">
              <a:off x="2920" y="2630"/>
              <a:ext cx="17" cy="28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39" name="Line 31"/>
            <p:cNvSpPr>
              <a:spLocks noChangeShapeType="1"/>
            </p:cNvSpPr>
            <p:nvPr/>
          </p:nvSpPr>
          <p:spPr bwMode="auto">
            <a:xfrm flipV="1">
              <a:off x="2969" y="2632"/>
              <a:ext cx="17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40" name="Line 32"/>
            <p:cNvSpPr>
              <a:spLocks noChangeShapeType="1"/>
            </p:cNvSpPr>
            <p:nvPr/>
          </p:nvSpPr>
          <p:spPr bwMode="auto">
            <a:xfrm flipV="1">
              <a:off x="3016" y="2635"/>
              <a:ext cx="16" cy="28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41" name="Line 33"/>
            <p:cNvSpPr>
              <a:spLocks noChangeShapeType="1"/>
            </p:cNvSpPr>
            <p:nvPr/>
          </p:nvSpPr>
          <p:spPr bwMode="auto">
            <a:xfrm flipV="1">
              <a:off x="3112" y="2638"/>
              <a:ext cx="16" cy="28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42" name="Line 34"/>
            <p:cNvSpPr>
              <a:spLocks noChangeShapeType="1"/>
            </p:cNvSpPr>
            <p:nvPr/>
          </p:nvSpPr>
          <p:spPr bwMode="auto">
            <a:xfrm flipV="1">
              <a:off x="3066" y="2637"/>
              <a:ext cx="14" cy="28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43" name="Line 35"/>
            <p:cNvSpPr>
              <a:spLocks noChangeShapeType="1"/>
            </p:cNvSpPr>
            <p:nvPr/>
          </p:nvSpPr>
          <p:spPr bwMode="auto">
            <a:xfrm flipV="1">
              <a:off x="3160" y="2641"/>
              <a:ext cx="16" cy="28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44" name="Line 36"/>
            <p:cNvSpPr>
              <a:spLocks noChangeShapeType="1"/>
            </p:cNvSpPr>
            <p:nvPr/>
          </p:nvSpPr>
          <p:spPr bwMode="auto">
            <a:xfrm flipV="1">
              <a:off x="3208" y="2645"/>
              <a:ext cx="14" cy="28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45" name="Line 37"/>
            <p:cNvSpPr>
              <a:spLocks noChangeShapeType="1"/>
            </p:cNvSpPr>
            <p:nvPr/>
          </p:nvSpPr>
          <p:spPr bwMode="auto">
            <a:xfrm flipV="1">
              <a:off x="3256" y="2647"/>
              <a:ext cx="16" cy="28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46" name="Line 38"/>
            <p:cNvSpPr>
              <a:spLocks noChangeShapeType="1"/>
            </p:cNvSpPr>
            <p:nvPr/>
          </p:nvSpPr>
          <p:spPr bwMode="auto">
            <a:xfrm flipV="1">
              <a:off x="3302" y="2648"/>
              <a:ext cx="17" cy="28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47" name="Line 39"/>
            <p:cNvSpPr>
              <a:spLocks noChangeShapeType="1"/>
            </p:cNvSpPr>
            <p:nvPr/>
          </p:nvSpPr>
          <p:spPr bwMode="auto">
            <a:xfrm flipV="1">
              <a:off x="3400" y="2653"/>
              <a:ext cx="14" cy="28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48" name="Line 40"/>
            <p:cNvSpPr>
              <a:spLocks noChangeShapeType="1"/>
            </p:cNvSpPr>
            <p:nvPr/>
          </p:nvSpPr>
          <p:spPr bwMode="auto">
            <a:xfrm flipV="1">
              <a:off x="3351" y="2651"/>
              <a:ext cx="17" cy="28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1049" name="Group 41"/>
          <p:cNvGrpSpPr>
            <a:grpSpLocks/>
          </p:cNvGrpSpPr>
          <p:nvPr/>
        </p:nvGrpSpPr>
        <p:grpSpPr bwMode="auto">
          <a:xfrm>
            <a:off x="6505575" y="3773488"/>
            <a:ext cx="933450" cy="682625"/>
            <a:chOff x="4098" y="2377"/>
            <a:chExt cx="588" cy="430"/>
          </a:xfrm>
        </p:grpSpPr>
        <p:sp>
          <p:nvSpPr>
            <p:cNvPr id="171050" name="Line 42"/>
            <p:cNvSpPr>
              <a:spLocks noChangeShapeType="1"/>
            </p:cNvSpPr>
            <p:nvPr/>
          </p:nvSpPr>
          <p:spPr bwMode="auto">
            <a:xfrm flipH="1" flipV="1">
              <a:off x="4602" y="2377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51" name="Line 43"/>
            <p:cNvSpPr>
              <a:spLocks noChangeShapeType="1"/>
            </p:cNvSpPr>
            <p:nvPr/>
          </p:nvSpPr>
          <p:spPr bwMode="auto">
            <a:xfrm flipH="1" flipV="1">
              <a:off x="4556" y="2392"/>
              <a:ext cx="85" cy="2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52" name="Line 44"/>
            <p:cNvSpPr>
              <a:spLocks noChangeShapeType="1"/>
            </p:cNvSpPr>
            <p:nvPr/>
          </p:nvSpPr>
          <p:spPr bwMode="auto">
            <a:xfrm flipH="1" flipV="1">
              <a:off x="4509" y="2406"/>
              <a:ext cx="85" cy="2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53" name="Line 45"/>
            <p:cNvSpPr>
              <a:spLocks noChangeShapeType="1"/>
            </p:cNvSpPr>
            <p:nvPr/>
          </p:nvSpPr>
          <p:spPr bwMode="auto">
            <a:xfrm flipH="1" flipV="1">
              <a:off x="4464" y="2419"/>
              <a:ext cx="85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54" name="Line 46"/>
            <p:cNvSpPr>
              <a:spLocks noChangeShapeType="1"/>
            </p:cNvSpPr>
            <p:nvPr/>
          </p:nvSpPr>
          <p:spPr bwMode="auto">
            <a:xfrm flipH="1" flipV="1">
              <a:off x="4373" y="2447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55" name="Line 47"/>
            <p:cNvSpPr>
              <a:spLocks noChangeShapeType="1"/>
            </p:cNvSpPr>
            <p:nvPr/>
          </p:nvSpPr>
          <p:spPr bwMode="auto">
            <a:xfrm flipH="1" flipV="1">
              <a:off x="4417" y="2433"/>
              <a:ext cx="85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56" name="Line 48"/>
            <p:cNvSpPr>
              <a:spLocks noChangeShapeType="1"/>
            </p:cNvSpPr>
            <p:nvPr/>
          </p:nvSpPr>
          <p:spPr bwMode="auto">
            <a:xfrm flipH="1" flipV="1">
              <a:off x="4327" y="2461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57" name="Line 49"/>
            <p:cNvSpPr>
              <a:spLocks noChangeShapeType="1"/>
            </p:cNvSpPr>
            <p:nvPr/>
          </p:nvSpPr>
          <p:spPr bwMode="auto">
            <a:xfrm flipH="1" flipV="1">
              <a:off x="4282" y="2475"/>
              <a:ext cx="85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58" name="Line 50"/>
            <p:cNvSpPr>
              <a:spLocks noChangeShapeType="1"/>
            </p:cNvSpPr>
            <p:nvPr/>
          </p:nvSpPr>
          <p:spPr bwMode="auto">
            <a:xfrm flipH="1" flipV="1">
              <a:off x="4235" y="2489"/>
              <a:ext cx="85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59" name="Line 51"/>
            <p:cNvSpPr>
              <a:spLocks noChangeShapeType="1"/>
            </p:cNvSpPr>
            <p:nvPr/>
          </p:nvSpPr>
          <p:spPr bwMode="auto">
            <a:xfrm flipH="1" flipV="1">
              <a:off x="4190" y="2503"/>
              <a:ext cx="85" cy="2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60" name="Line 52"/>
            <p:cNvSpPr>
              <a:spLocks noChangeShapeType="1"/>
            </p:cNvSpPr>
            <p:nvPr/>
          </p:nvSpPr>
          <p:spPr bwMode="auto">
            <a:xfrm flipH="1" flipV="1">
              <a:off x="4098" y="2531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61" name="Line 53"/>
            <p:cNvSpPr>
              <a:spLocks noChangeShapeType="1"/>
            </p:cNvSpPr>
            <p:nvPr/>
          </p:nvSpPr>
          <p:spPr bwMode="auto">
            <a:xfrm flipH="1" flipV="1">
              <a:off x="4143" y="2517"/>
              <a:ext cx="85" cy="2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1062" name="Group 54"/>
          <p:cNvGrpSpPr>
            <a:grpSpLocks/>
          </p:cNvGrpSpPr>
          <p:nvPr/>
        </p:nvGrpSpPr>
        <p:grpSpPr bwMode="auto">
          <a:xfrm>
            <a:off x="5286375" y="2325688"/>
            <a:ext cx="933450" cy="682625"/>
            <a:chOff x="3330" y="1465"/>
            <a:chExt cx="588" cy="430"/>
          </a:xfrm>
        </p:grpSpPr>
        <p:sp>
          <p:nvSpPr>
            <p:cNvPr id="171063" name="Line 55"/>
            <p:cNvSpPr>
              <a:spLocks noChangeShapeType="1"/>
            </p:cNvSpPr>
            <p:nvPr/>
          </p:nvSpPr>
          <p:spPr bwMode="auto">
            <a:xfrm flipH="1" flipV="1">
              <a:off x="3834" y="1465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64" name="Line 56"/>
            <p:cNvSpPr>
              <a:spLocks noChangeShapeType="1"/>
            </p:cNvSpPr>
            <p:nvPr/>
          </p:nvSpPr>
          <p:spPr bwMode="auto">
            <a:xfrm flipH="1" flipV="1">
              <a:off x="3788" y="1480"/>
              <a:ext cx="85" cy="2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65" name="Line 57"/>
            <p:cNvSpPr>
              <a:spLocks noChangeShapeType="1"/>
            </p:cNvSpPr>
            <p:nvPr/>
          </p:nvSpPr>
          <p:spPr bwMode="auto">
            <a:xfrm flipH="1" flipV="1">
              <a:off x="3741" y="1494"/>
              <a:ext cx="85" cy="2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66" name="Line 58"/>
            <p:cNvSpPr>
              <a:spLocks noChangeShapeType="1"/>
            </p:cNvSpPr>
            <p:nvPr/>
          </p:nvSpPr>
          <p:spPr bwMode="auto">
            <a:xfrm flipH="1" flipV="1">
              <a:off x="3696" y="1507"/>
              <a:ext cx="85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67" name="Line 59"/>
            <p:cNvSpPr>
              <a:spLocks noChangeShapeType="1"/>
            </p:cNvSpPr>
            <p:nvPr/>
          </p:nvSpPr>
          <p:spPr bwMode="auto">
            <a:xfrm flipH="1" flipV="1">
              <a:off x="3605" y="1535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68" name="Line 60"/>
            <p:cNvSpPr>
              <a:spLocks noChangeShapeType="1"/>
            </p:cNvSpPr>
            <p:nvPr/>
          </p:nvSpPr>
          <p:spPr bwMode="auto">
            <a:xfrm flipH="1" flipV="1">
              <a:off x="3649" y="1521"/>
              <a:ext cx="85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69" name="Line 61"/>
            <p:cNvSpPr>
              <a:spLocks noChangeShapeType="1"/>
            </p:cNvSpPr>
            <p:nvPr/>
          </p:nvSpPr>
          <p:spPr bwMode="auto">
            <a:xfrm flipH="1" flipV="1">
              <a:off x="3559" y="1549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70" name="Line 62"/>
            <p:cNvSpPr>
              <a:spLocks noChangeShapeType="1"/>
            </p:cNvSpPr>
            <p:nvPr/>
          </p:nvSpPr>
          <p:spPr bwMode="auto">
            <a:xfrm flipH="1" flipV="1">
              <a:off x="3514" y="1563"/>
              <a:ext cx="85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71" name="Line 63"/>
            <p:cNvSpPr>
              <a:spLocks noChangeShapeType="1"/>
            </p:cNvSpPr>
            <p:nvPr/>
          </p:nvSpPr>
          <p:spPr bwMode="auto">
            <a:xfrm flipH="1" flipV="1">
              <a:off x="3467" y="1577"/>
              <a:ext cx="85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72" name="Line 64"/>
            <p:cNvSpPr>
              <a:spLocks noChangeShapeType="1"/>
            </p:cNvSpPr>
            <p:nvPr/>
          </p:nvSpPr>
          <p:spPr bwMode="auto">
            <a:xfrm flipH="1" flipV="1">
              <a:off x="3422" y="1591"/>
              <a:ext cx="85" cy="2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73" name="Line 65"/>
            <p:cNvSpPr>
              <a:spLocks noChangeShapeType="1"/>
            </p:cNvSpPr>
            <p:nvPr/>
          </p:nvSpPr>
          <p:spPr bwMode="auto">
            <a:xfrm flipH="1" flipV="1">
              <a:off x="3330" y="1619"/>
              <a:ext cx="84" cy="27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74" name="Line 66"/>
            <p:cNvSpPr>
              <a:spLocks noChangeShapeType="1"/>
            </p:cNvSpPr>
            <p:nvPr/>
          </p:nvSpPr>
          <p:spPr bwMode="auto">
            <a:xfrm flipH="1" flipV="1">
              <a:off x="3375" y="1605"/>
              <a:ext cx="85" cy="27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1075" name="Group 67"/>
          <p:cNvGrpSpPr>
            <a:grpSpLocks/>
          </p:cNvGrpSpPr>
          <p:nvPr/>
        </p:nvGrpSpPr>
        <p:grpSpPr bwMode="auto">
          <a:xfrm>
            <a:off x="6581775" y="2984500"/>
            <a:ext cx="933450" cy="889000"/>
            <a:chOff x="4146" y="1880"/>
            <a:chExt cx="588" cy="560"/>
          </a:xfrm>
        </p:grpSpPr>
        <p:sp>
          <p:nvSpPr>
            <p:cNvPr id="171076" name="Line 68"/>
            <p:cNvSpPr>
              <a:spLocks noChangeShapeType="1"/>
            </p:cNvSpPr>
            <p:nvPr/>
          </p:nvSpPr>
          <p:spPr bwMode="auto">
            <a:xfrm flipV="1">
              <a:off x="4549" y="2219"/>
              <a:ext cx="185" cy="22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77" name="Line 69"/>
            <p:cNvSpPr>
              <a:spLocks noChangeShapeType="1"/>
            </p:cNvSpPr>
            <p:nvPr/>
          </p:nvSpPr>
          <p:spPr bwMode="auto">
            <a:xfrm flipV="1">
              <a:off x="4513" y="2189"/>
              <a:ext cx="184" cy="22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78" name="Line 70"/>
            <p:cNvSpPr>
              <a:spLocks noChangeShapeType="1"/>
            </p:cNvSpPr>
            <p:nvPr/>
          </p:nvSpPr>
          <p:spPr bwMode="auto">
            <a:xfrm flipV="1">
              <a:off x="4475" y="2157"/>
              <a:ext cx="185" cy="22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79" name="Line 71"/>
            <p:cNvSpPr>
              <a:spLocks noChangeShapeType="1"/>
            </p:cNvSpPr>
            <p:nvPr/>
          </p:nvSpPr>
          <p:spPr bwMode="auto">
            <a:xfrm flipV="1">
              <a:off x="4440" y="2126"/>
              <a:ext cx="184" cy="2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80" name="Line 72"/>
            <p:cNvSpPr>
              <a:spLocks noChangeShapeType="1"/>
            </p:cNvSpPr>
            <p:nvPr/>
          </p:nvSpPr>
          <p:spPr bwMode="auto">
            <a:xfrm flipV="1">
              <a:off x="4365" y="2065"/>
              <a:ext cx="187" cy="22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81" name="Line 73"/>
            <p:cNvSpPr>
              <a:spLocks noChangeShapeType="1"/>
            </p:cNvSpPr>
            <p:nvPr/>
          </p:nvSpPr>
          <p:spPr bwMode="auto">
            <a:xfrm flipV="1">
              <a:off x="4402" y="2094"/>
              <a:ext cx="185" cy="2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82" name="Line 74"/>
            <p:cNvSpPr>
              <a:spLocks noChangeShapeType="1"/>
            </p:cNvSpPr>
            <p:nvPr/>
          </p:nvSpPr>
          <p:spPr bwMode="auto">
            <a:xfrm flipV="1">
              <a:off x="4328" y="2034"/>
              <a:ext cx="187" cy="22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83" name="Line 75"/>
            <p:cNvSpPr>
              <a:spLocks noChangeShapeType="1"/>
            </p:cNvSpPr>
            <p:nvPr/>
          </p:nvSpPr>
          <p:spPr bwMode="auto">
            <a:xfrm flipV="1">
              <a:off x="4293" y="2004"/>
              <a:ext cx="185" cy="2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84" name="Line 76"/>
            <p:cNvSpPr>
              <a:spLocks noChangeShapeType="1"/>
            </p:cNvSpPr>
            <p:nvPr/>
          </p:nvSpPr>
          <p:spPr bwMode="auto">
            <a:xfrm flipV="1">
              <a:off x="4256" y="1972"/>
              <a:ext cx="184" cy="22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85" name="Line 77"/>
            <p:cNvSpPr>
              <a:spLocks noChangeShapeType="1"/>
            </p:cNvSpPr>
            <p:nvPr/>
          </p:nvSpPr>
          <p:spPr bwMode="auto">
            <a:xfrm flipV="1">
              <a:off x="4220" y="1943"/>
              <a:ext cx="185" cy="22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86" name="Line 78"/>
            <p:cNvSpPr>
              <a:spLocks noChangeShapeType="1"/>
            </p:cNvSpPr>
            <p:nvPr/>
          </p:nvSpPr>
          <p:spPr bwMode="auto">
            <a:xfrm flipV="1">
              <a:off x="4146" y="1880"/>
              <a:ext cx="185" cy="22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87" name="Line 79"/>
            <p:cNvSpPr>
              <a:spLocks noChangeShapeType="1"/>
            </p:cNvSpPr>
            <p:nvPr/>
          </p:nvSpPr>
          <p:spPr bwMode="auto">
            <a:xfrm flipV="1">
              <a:off x="4183" y="1910"/>
              <a:ext cx="184" cy="22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1088" name="Rectangle 80"/>
          <p:cNvSpPr>
            <a:spLocks noGrp="1" noChangeArrowheads="1"/>
          </p:cNvSpPr>
          <p:nvPr>
            <p:ph type="title"/>
          </p:nvPr>
        </p:nvSpPr>
        <p:spPr>
          <a:xfrm>
            <a:off x="593725" y="525463"/>
            <a:ext cx="7956550" cy="762000"/>
          </a:xfrm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Hydrogen bonding</a:t>
            </a:r>
          </a:p>
        </p:txBody>
      </p:sp>
      <p:grpSp>
        <p:nvGrpSpPr>
          <p:cNvPr id="171089" name="Group 81"/>
          <p:cNvGrpSpPr>
            <a:grpSpLocks/>
          </p:cNvGrpSpPr>
          <p:nvPr/>
        </p:nvGrpSpPr>
        <p:grpSpPr bwMode="auto">
          <a:xfrm>
            <a:off x="1524000" y="2438400"/>
            <a:ext cx="1676400" cy="1524000"/>
            <a:chOff x="960" y="1536"/>
            <a:chExt cx="1056" cy="960"/>
          </a:xfrm>
        </p:grpSpPr>
        <p:sp>
          <p:nvSpPr>
            <p:cNvPr id="171090" name="Rectangle 82"/>
            <p:cNvSpPr>
              <a:spLocks noChangeArrowheads="1"/>
            </p:cNvSpPr>
            <p:nvPr/>
          </p:nvSpPr>
          <p:spPr bwMode="auto">
            <a:xfrm>
              <a:off x="960" y="1536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H</a:t>
              </a:r>
            </a:p>
          </p:txBody>
        </p:sp>
        <p:sp>
          <p:nvSpPr>
            <p:cNvPr id="171091" name="Rectangle 83"/>
            <p:cNvSpPr>
              <a:spLocks noChangeArrowheads="1"/>
            </p:cNvSpPr>
            <p:nvPr/>
          </p:nvSpPr>
          <p:spPr bwMode="auto">
            <a:xfrm>
              <a:off x="1680" y="2016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H</a:t>
              </a:r>
            </a:p>
          </p:txBody>
        </p:sp>
        <p:sp>
          <p:nvSpPr>
            <p:cNvPr id="171092" name="Rectangle 84"/>
            <p:cNvSpPr>
              <a:spLocks noChangeArrowheads="1"/>
            </p:cNvSpPr>
            <p:nvPr/>
          </p:nvSpPr>
          <p:spPr bwMode="auto">
            <a:xfrm>
              <a:off x="1440" y="1536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O</a:t>
              </a:r>
            </a:p>
          </p:txBody>
        </p:sp>
        <p:sp>
          <p:nvSpPr>
            <p:cNvPr id="171093" name="Line 85"/>
            <p:cNvSpPr>
              <a:spLocks noChangeShapeType="1"/>
            </p:cNvSpPr>
            <p:nvPr/>
          </p:nvSpPr>
          <p:spPr bwMode="auto">
            <a:xfrm>
              <a:off x="1248" y="1776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094" name="Line 86"/>
            <p:cNvSpPr>
              <a:spLocks noChangeShapeType="1"/>
            </p:cNvSpPr>
            <p:nvPr/>
          </p:nvSpPr>
          <p:spPr bwMode="auto">
            <a:xfrm>
              <a:off x="1680" y="1872"/>
              <a:ext cx="144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1095" name="Group 87"/>
            <p:cNvGrpSpPr>
              <a:grpSpLocks/>
            </p:cNvGrpSpPr>
            <p:nvPr/>
          </p:nvGrpSpPr>
          <p:grpSpPr bwMode="auto">
            <a:xfrm>
              <a:off x="1540" y="1540"/>
              <a:ext cx="136" cy="40"/>
              <a:chOff x="1540" y="1540"/>
              <a:chExt cx="136" cy="40"/>
            </a:xfrm>
          </p:grpSpPr>
          <p:sp>
            <p:nvSpPr>
              <p:cNvPr id="171096" name="Oval 88"/>
              <p:cNvSpPr>
                <a:spLocks noChangeArrowheads="1"/>
              </p:cNvSpPr>
              <p:nvPr/>
            </p:nvSpPr>
            <p:spPr bwMode="auto">
              <a:xfrm>
                <a:off x="1540" y="1540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97" name="Oval 89"/>
              <p:cNvSpPr>
                <a:spLocks noChangeArrowheads="1"/>
              </p:cNvSpPr>
              <p:nvPr/>
            </p:nvSpPr>
            <p:spPr bwMode="auto">
              <a:xfrm>
                <a:off x="1636" y="1540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1098" name="Group 90"/>
            <p:cNvGrpSpPr>
              <a:grpSpLocks/>
            </p:cNvGrpSpPr>
            <p:nvPr/>
          </p:nvGrpSpPr>
          <p:grpSpPr bwMode="auto">
            <a:xfrm>
              <a:off x="1767" y="1637"/>
              <a:ext cx="66" cy="134"/>
              <a:chOff x="1767" y="1637"/>
              <a:chExt cx="66" cy="134"/>
            </a:xfrm>
          </p:grpSpPr>
          <p:sp>
            <p:nvSpPr>
              <p:cNvPr id="171099" name="Oval 91"/>
              <p:cNvSpPr>
                <a:spLocks noChangeArrowheads="1"/>
              </p:cNvSpPr>
              <p:nvPr/>
            </p:nvSpPr>
            <p:spPr bwMode="auto">
              <a:xfrm rot="4560000">
                <a:off x="1767" y="1637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00" name="Oval 92"/>
              <p:cNvSpPr>
                <a:spLocks noChangeArrowheads="1"/>
              </p:cNvSpPr>
              <p:nvPr/>
            </p:nvSpPr>
            <p:spPr bwMode="auto">
              <a:xfrm rot="4560000">
                <a:off x="1793" y="1731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1101" name="Group 93"/>
          <p:cNvGrpSpPr>
            <a:grpSpLocks/>
          </p:cNvGrpSpPr>
          <p:nvPr/>
        </p:nvGrpSpPr>
        <p:grpSpPr bwMode="auto">
          <a:xfrm>
            <a:off x="3635375" y="1938338"/>
            <a:ext cx="1873250" cy="1336675"/>
            <a:chOff x="2290" y="1221"/>
            <a:chExt cx="1180" cy="842"/>
          </a:xfrm>
        </p:grpSpPr>
        <p:sp>
          <p:nvSpPr>
            <p:cNvPr id="171102" name="Rectangle 94"/>
            <p:cNvSpPr>
              <a:spLocks noChangeArrowheads="1"/>
            </p:cNvSpPr>
            <p:nvPr/>
          </p:nvSpPr>
          <p:spPr bwMode="auto">
            <a:xfrm rot="20340000">
              <a:off x="2290" y="1393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H</a:t>
              </a:r>
            </a:p>
          </p:txBody>
        </p:sp>
        <p:sp>
          <p:nvSpPr>
            <p:cNvPr id="171103" name="Rectangle 95"/>
            <p:cNvSpPr>
              <a:spLocks noChangeArrowheads="1"/>
            </p:cNvSpPr>
            <p:nvPr/>
          </p:nvSpPr>
          <p:spPr bwMode="auto">
            <a:xfrm rot="20340000">
              <a:off x="3134" y="1583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H</a:t>
              </a:r>
            </a:p>
          </p:txBody>
        </p:sp>
        <p:sp>
          <p:nvSpPr>
            <p:cNvPr id="171104" name="Rectangle 96"/>
            <p:cNvSpPr>
              <a:spLocks noChangeArrowheads="1"/>
            </p:cNvSpPr>
            <p:nvPr/>
          </p:nvSpPr>
          <p:spPr bwMode="auto">
            <a:xfrm rot="20340000">
              <a:off x="2738" y="1221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O</a:t>
              </a:r>
            </a:p>
          </p:txBody>
        </p:sp>
        <p:sp>
          <p:nvSpPr>
            <p:cNvPr id="171105" name="Line 97"/>
            <p:cNvSpPr>
              <a:spLocks noChangeShapeType="1"/>
            </p:cNvSpPr>
            <p:nvPr/>
          </p:nvSpPr>
          <p:spPr bwMode="auto">
            <a:xfrm flipV="1">
              <a:off x="2570" y="1504"/>
              <a:ext cx="224" cy="8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06" name="Line 98"/>
            <p:cNvSpPr>
              <a:spLocks noChangeShapeType="1"/>
            </p:cNvSpPr>
            <p:nvPr/>
          </p:nvSpPr>
          <p:spPr bwMode="auto">
            <a:xfrm>
              <a:off x="3007" y="1525"/>
              <a:ext cx="221" cy="1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1107" name="Group 99"/>
            <p:cNvGrpSpPr>
              <a:grpSpLocks/>
            </p:cNvGrpSpPr>
            <p:nvPr/>
          </p:nvGrpSpPr>
          <p:grpSpPr bwMode="auto">
            <a:xfrm>
              <a:off x="2764" y="1222"/>
              <a:ext cx="130" cy="74"/>
              <a:chOff x="2764" y="1222"/>
              <a:chExt cx="130" cy="74"/>
            </a:xfrm>
          </p:grpSpPr>
          <p:sp>
            <p:nvSpPr>
              <p:cNvPr id="171108" name="Oval 100"/>
              <p:cNvSpPr>
                <a:spLocks noChangeArrowheads="1"/>
              </p:cNvSpPr>
              <p:nvPr/>
            </p:nvSpPr>
            <p:spPr bwMode="auto">
              <a:xfrm rot="20340000">
                <a:off x="2764" y="1256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09" name="Oval 101"/>
              <p:cNvSpPr>
                <a:spLocks noChangeArrowheads="1"/>
              </p:cNvSpPr>
              <p:nvPr/>
            </p:nvSpPr>
            <p:spPr bwMode="auto">
              <a:xfrm rot="20340000">
                <a:off x="2854" y="1222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1110" name="Group 102"/>
            <p:cNvGrpSpPr>
              <a:grpSpLocks/>
            </p:cNvGrpSpPr>
            <p:nvPr/>
          </p:nvGrpSpPr>
          <p:grpSpPr bwMode="auto">
            <a:xfrm>
              <a:off x="3010" y="1266"/>
              <a:ext cx="98" cy="119"/>
              <a:chOff x="3010" y="1266"/>
              <a:chExt cx="98" cy="119"/>
            </a:xfrm>
          </p:grpSpPr>
          <p:sp>
            <p:nvSpPr>
              <p:cNvPr id="171111" name="Oval 103"/>
              <p:cNvSpPr>
                <a:spLocks noChangeArrowheads="1"/>
              </p:cNvSpPr>
              <p:nvPr/>
            </p:nvSpPr>
            <p:spPr bwMode="auto">
              <a:xfrm rot="3300000">
                <a:off x="3010" y="1266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12" name="Oval 104"/>
              <p:cNvSpPr>
                <a:spLocks noChangeArrowheads="1"/>
              </p:cNvSpPr>
              <p:nvPr/>
            </p:nvSpPr>
            <p:spPr bwMode="auto">
              <a:xfrm rot="3300000">
                <a:off x="3068" y="1345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1113" name="Group 105"/>
          <p:cNvGrpSpPr>
            <a:grpSpLocks/>
          </p:cNvGrpSpPr>
          <p:nvPr/>
        </p:nvGrpSpPr>
        <p:grpSpPr bwMode="auto">
          <a:xfrm>
            <a:off x="2847975" y="2325688"/>
            <a:ext cx="933450" cy="682625"/>
            <a:chOff x="1794" y="1465"/>
            <a:chExt cx="588" cy="430"/>
          </a:xfrm>
        </p:grpSpPr>
        <p:sp>
          <p:nvSpPr>
            <p:cNvPr id="171114" name="Line 106"/>
            <p:cNvSpPr>
              <a:spLocks noChangeShapeType="1"/>
            </p:cNvSpPr>
            <p:nvPr/>
          </p:nvSpPr>
          <p:spPr bwMode="auto">
            <a:xfrm flipH="1" flipV="1">
              <a:off x="2298" y="1465"/>
              <a:ext cx="84" cy="276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15" name="Line 107"/>
            <p:cNvSpPr>
              <a:spLocks noChangeShapeType="1"/>
            </p:cNvSpPr>
            <p:nvPr/>
          </p:nvSpPr>
          <p:spPr bwMode="auto">
            <a:xfrm flipH="1" flipV="1">
              <a:off x="2252" y="1480"/>
              <a:ext cx="85" cy="275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16" name="Line 108"/>
            <p:cNvSpPr>
              <a:spLocks noChangeShapeType="1"/>
            </p:cNvSpPr>
            <p:nvPr/>
          </p:nvSpPr>
          <p:spPr bwMode="auto">
            <a:xfrm flipH="1" flipV="1">
              <a:off x="2205" y="1494"/>
              <a:ext cx="85" cy="275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17" name="Line 109"/>
            <p:cNvSpPr>
              <a:spLocks noChangeShapeType="1"/>
            </p:cNvSpPr>
            <p:nvPr/>
          </p:nvSpPr>
          <p:spPr bwMode="auto">
            <a:xfrm flipH="1" flipV="1">
              <a:off x="2160" y="1507"/>
              <a:ext cx="85" cy="276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18" name="Line 110"/>
            <p:cNvSpPr>
              <a:spLocks noChangeShapeType="1"/>
            </p:cNvSpPr>
            <p:nvPr/>
          </p:nvSpPr>
          <p:spPr bwMode="auto">
            <a:xfrm flipH="1" flipV="1">
              <a:off x="2069" y="1535"/>
              <a:ext cx="84" cy="276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19" name="Line 111"/>
            <p:cNvSpPr>
              <a:spLocks noChangeShapeType="1"/>
            </p:cNvSpPr>
            <p:nvPr/>
          </p:nvSpPr>
          <p:spPr bwMode="auto">
            <a:xfrm flipH="1" flipV="1">
              <a:off x="2113" y="1521"/>
              <a:ext cx="85" cy="276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20" name="Line 112"/>
            <p:cNvSpPr>
              <a:spLocks noChangeShapeType="1"/>
            </p:cNvSpPr>
            <p:nvPr/>
          </p:nvSpPr>
          <p:spPr bwMode="auto">
            <a:xfrm flipH="1" flipV="1">
              <a:off x="2023" y="1549"/>
              <a:ext cx="84" cy="276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21" name="Line 113"/>
            <p:cNvSpPr>
              <a:spLocks noChangeShapeType="1"/>
            </p:cNvSpPr>
            <p:nvPr/>
          </p:nvSpPr>
          <p:spPr bwMode="auto">
            <a:xfrm flipH="1" flipV="1">
              <a:off x="1978" y="1563"/>
              <a:ext cx="85" cy="276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22" name="Line 114"/>
            <p:cNvSpPr>
              <a:spLocks noChangeShapeType="1"/>
            </p:cNvSpPr>
            <p:nvPr/>
          </p:nvSpPr>
          <p:spPr bwMode="auto">
            <a:xfrm flipH="1" flipV="1">
              <a:off x="1931" y="1577"/>
              <a:ext cx="85" cy="276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23" name="Line 115"/>
            <p:cNvSpPr>
              <a:spLocks noChangeShapeType="1"/>
            </p:cNvSpPr>
            <p:nvPr/>
          </p:nvSpPr>
          <p:spPr bwMode="auto">
            <a:xfrm flipH="1" flipV="1">
              <a:off x="1886" y="1591"/>
              <a:ext cx="85" cy="275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24" name="Line 116"/>
            <p:cNvSpPr>
              <a:spLocks noChangeShapeType="1"/>
            </p:cNvSpPr>
            <p:nvPr/>
          </p:nvSpPr>
          <p:spPr bwMode="auto">
            <a:xfrm flipH="1" flipV="1">
              <a:off x="1794" y="1619"/>
              <a:ext cx="84" cy="276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25" name="Line 117"/>
            <p:cNvSpPr>
              <a:spLocks noChangeShapeType="1"/>
            </p:cNvSpPr>
            <p:nvPr/>
          </p:nvSpPr>
          <p:spPr bwMode="auto">
            <a:xfrm flipH="1" flipV="1">
              <a:off x="1839" y="1605"/>
              <a:ext cx="85" cy="275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1126" name="Group 118"/>
          <p:cNvGrpSpPr>
            <a:grpSpLocks/>
          </p:cNvGrpSpPr>
          <p:nvPr/>
        </p:nvGrpSpPr>
        <p:grpSpPr bwMode="auto">
          <a:xfrm>
            <a:off x="5957888" y="1477963"/>
            <a:ext cx="1244600" cy="1898650"/>
            <a:chOff x="3753" y="931"/>
            <a:chExt cx="784" cy="1196"/>
          </a:xfrm>
        </p:grpSpPr>
        <p:sp>
          <p:nvSpPr>
            <p:cNvPr id="171127" name="Rectangle 119"/>
            <p:cNvSpPr>
              <a:spLocks noChangeArrowheads="1"/>
            </p:cNvSpPr>
            <p:nvPr/>
          </p:nvSpPr>
          <p:spPr bwMode="auto">
            <a:xfrm rot="14460000">
              <a:off x="4058" y="1719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H</a:t>
              </a:r>
            </a:p>
          </p:txBody>
        </p:sp>
        <p:sp>
          <p:nvSpPr>
            <p:cNvPr id="171128" name="Rectangle 120"/>
            <p:cNvSpPr>
              <a:spLocks noChangeArrowheads="1"/>
            </p:cNvSpPr>
            <p:nvPr/>
          </p:nvSpPr>
          <p:spPr bwMode="auto">
            <a:xfrm rot="14460000">
              <a:off x="4129" y="859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H</a:t>
              </a:r>
            </a:p>
          </p:txBody>
        </p:sp>
        <p:sp>
          <p:nvSpPr>
            <p:cNvPr id="171129" name="Rectangle 121"/>
            <p:cNvSpPr>
              <a:spLocks noChangeArrowheads="1"/>
            </p:cNvSpPr>
            <p:nvPr/>
          </p:nvSpPr>
          <p:spPr bwMode="auto">
            <a:xfrm rot="14460000">
              <a:off x="3825" y="1300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O</a:t>
              </a:r>
            </a:p>
          </p:txBody>
        </p:sp>
        <p:sp>
          <p:nvSpPr>
            <p:cNvPr id="171130" name="Line 122"/>
            <p:cNvSpPr>
              <a:spLocks noChangeShapeType="1"/>
            </p:cNvSpPr>
            <p:nvPr/>
          </p:nvSpPr>
          <p:spPr bwMode="auto">
            <a:xfrm flipH="1" flipV="1">
              <a:off x="4052" y="1644"/>
              <a:ext cx="116" cy="2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31" name="Line 123"/>
            <p:cNvSpPr>
              <a:spLocks noChangeShapeType="1"/>
            </p:cNvSpPr>
            <p:nvPr/>
          </p:nvSpPr>
          <p:spPr bwMode="auto">
            <a:xfrm flipV="1">
              <a:off x="4042" y="1187"/>
              <a:ext cx="141" cy="2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1132" name="Group 124"/>
            <p:cNvGrpSpPr>
              <a:grpSpLocks/>
            </p:cNvGrpSpPr>
            <p:nvPr/>
          </p:nvGrpSpPr>
          <p:grpSpPr bwMode="auto">
            <a:xfrm>
              <a:off x="3761" y="1581"/>
              <a:ext cx="86" cy="126"/>
              <a:chOff x="3761" y="1581"/>
              <a:chExt cx="86" cy="126"/>
            </a:xfrm>
          </p:grpSpPr>
          <p:sp>
            <p:nvSpPr>
              <p:cNvPr id="171133" name="Oval 125"/>
              <p:cNvSpPr>
                <a:spLocks noChangeArrowheads="1"/>
              </p:cNvSpPr>
              <p:nvPr/>
            </p:nvSpPr>
            <p:spPr bwMode="auto">
              <a:xfrm rot="14460000">
                <a:off x="3807" y="1667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4" name="Oval 126"/>
              <p:cNvSpPr>
                <a:spLocks noChangeArrowheads="1"/>
              </p:cNvSpPr>
              <p:nvPr/>
            </p:nvSpPr>
            <p:spPr bwMode="auto">
              <a:xfrm rot="14460000">
                <a:off x="3761" y="1581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1135" name="Group 127"/>
            <p:cNvGrpSpPr>
              <a:grpSpLocks/>
            </p:cNvGrpSpPr>
            <p:nvPr/>
          </p:nvGrpSpPr>
          <p:grpSpPr bwMode="auto">
            <a:xfrm>
              <a:off x="3782" y="1353"/>
              <a:ext cx="110" cy="109"/>
              <a:chOff x="3782" y="1353"/>
              <a:chExt cx="110" cy="109"/>
            </a:xfrm>
          </p:grpSpPr>
          <p:sp>
            <p:nvSpPr>
              <p:cNvPr id="171136" name="Oval 128"/>
              <p:cNvSpPr>
                <a:spLocks noChangeArrowheads="1"/>
              </p:cNvSpPr>
              <p:nvPr/>
            </p:nvSpPr>
            <p:spPr bwMode="auto">
              <a:xfrm rot="19020000">
                <a:off x="3782" y="1422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7" name="Oval 129"/>
              <p:cNvSpPr>
                <a:spLocks noChangeArrowheads="1"/>
              </p:cNvSpPr>
              <p:nvPr/>
            </p:nvSpPr>
            <p:spPr bwMode="auto">
              <a:xfrm rot="19020000">
                <a:off x="3852" y="1353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1138" name="Group 130"/>
          <p:cNvGrpSpPr>
            <a:grpSpLocks/>
          </p:cNvGrpSpPr>
          <p:nvPr/>
        </p:nvGrpSpPr>
        <p:grpSpPr bwMode="auto">
          <a:xfrm>
            <a:off x="1573213" y="4086225"/>
            <a:ext cx="1404937" cy="1825625"/>
            <a:chOff x="991" y="2574"/>
            <a:chExt cx="885" cy="1150"/>
          </a:xfrm>
        </p:grpSpPr>
        <p:sp>
          <p:nvSpPr>
            <p:cNvPr id="171139" name="Rectangle 131"/>
            <p:cNvSpPr>
              <a:spLocks noChangeArrowheads="1"/>
            </p:cNvSpPr>
            <p:nvPr/>
          </p:nvSpPr>
          <p:spPr bwMode="auto">
            <a:xfrm rot="1020000">
              <a:off x="991" y="2574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H</a:t>
              </a:r>
            </a:p>
          </p:txBody>
        </p:sp>
        <p:sp>
          <p:nvSpPr>
            <p:cNvPr id="171140" name="Rectangle 132"/>
            <p:cNvSpPr>
              <a:spLocks noChangeArrowheads="1"/>
            </p:cNvSpPr>
            <p:nvPr/>
          </p:nvSpPr>
          <p:spPr bwMode="auto">
            <a:xfrm rot="1020000">
              <a:off x="1540" y="3244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H</a:t>
              </a:r>
            </a:p>
          </p:txBody>
        </p:sp>
        <p:sp>
          <p:nvSpPr>
            <p:cNvPr id="171141" name="Rectangle 133"/>
            <p:cNvSpPr>
              <a:spLocks noChangeArrowheads="1"/>
            </p:cNvSpPr>
            <p:nvPr/>
          </p:nvSpPr>
          <p:spPr bwMode="auto">
            <a:xfrm rot="1020000">
              <a:off x="1450" y="2715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O</a:t>
              </a:r>
            </a:p>
          </p:txBody>
        </p:sp>
        <p:sp>
          <p:nvSpPr>
            <p:cNvPr id="171142" name="Line 134"/>
            <p:cNvSpPr>
              <a:spLocks noChangeShapeType="1"/>
            </p:cNvSpPr>
            <p:nvPr/>
          </p:nvSpPr>
          <p:spPr bwMode="auto">
            <a:xfrm>
              <a:off x="1275" y="2850"/>
              <a:ext cx="229" cy="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43" name="Line 135"/>
            <p:cNvSpPr>
              <a:spLocks noChangeShapeType="1"/>
            </p:cNvSpPr>
            <p:nvPr/>
          </p:nvSpPr>
          <p:spPr bwMode="auto">
            <a:xfrm>
              <a:off x="1659" y="3067"/>
              <a:ext cx="67" cy="2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1144" name="Group 136"/>
            <p:cNvGrpSpPr>
              <a:grpSpLocks/>
            </p:cNvGrpSpPr>
            <p:nvPr/>
          </p:nvGrpSpPr>
          <p:grpSpPr bwMode="auto">
            <a:xfrm>
              <a:off x="1616" y="2714"/>
              <a:ext cx="132" cy="68"/>
              <a:chOff x="1616" y="2714"/>
              <a:chExt cx="132" cy="68"/>
            </a:xfrm>
          </p:grpSpPr>
          <p:sp>
            <p:nvSpPr>
              <p:cNvPr id="171145" name="Oval 137"/>
              <p:cNvSpPr>
                <a:spLocks noChangeArrowheads="1"/>
              </p:cNvSpPr>
              <p:nvPr/>
            </p:nvSpPr>
            <p:spPr bwMode="auto">
              <a:xfrm rot="1020000">
                <a:off x="1616" y="2714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46" name="Oval 138"/>
              <p:cNvSpPr>
                <a:spLocks noChangeArrowheads="1"/>
              </p:cNvSpPr>
              <p:nvPr/>
            </p:nvSpPr>
            <p:spPr bwMode="auto">
              <a:xfrm rot="1020000">
                <a:off x="1708" y="2742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1147" name="Group 139"/>
            <p:cNvGrpSpPr>
              <a:grpSpLocks/>
            </p:cNvGrpSpPr>
            <p:nvPr/>
          </p:nvGrpSpPr>
          <p:grpSpPr bwMode="auto">
            <a:xfrm>
              <a:off x="1801" y="2873"/>
              <a:ext cx="43" cy="138"/>
              <a:chOff x="1801" y="2873"/>
              <a:chExt cx="43" cy="138"/>
            </a:xfrm>
          </p:grpSpPr>
          <p:sp>
            <p:nvSpPr>
              <p:cNvPr id="171148" name="Oval 140"/>
              <p:cNvSpPr>
                <a:spLocks noChangeArrowheads="1"/>
              </p:cNvSpPr>
              <p:nvPr/>
            </p:nvSpPr>
            <p:spPr bwMode="auto">
              <a:xfrm rot="5580000">
                <a:off x="1804" y="2873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49" name="Oval 141"/>
              <p:cNvSpPr>
                <a:spLocks noChangeArrowheads="1"/>
              </p:cNvSpPr>
              <p:nvPr/>
            </p:nvSpPr>
            <p:spPr bwMode="auto">
              <a:xfrm rot="5580000">
                <a:off x="1801" y="2971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1150" name="Group 142"/>
          <p:cNvGrpSpPr>
            <a:grpSpLocks/>
          </p:cNvGrpSpPr>
          <p:nvPr/>
        </p:nvGrpSpPr>
        <p:grpSpPr bwMode="auto">
          <a:xfrm>
            <a:off x="3486150" y="4214813"/>
            <a:ext cx="1244600" cy="1901825"/>
            <a:chOff x="2196" y="2655"/>
            <a:chExt cx="784" cy="1198"/>
          </a:xfrm>
        </p:grpSpPr>
        <p:sp>
          <p:nvSpPr>
            <p:cNvPr id="171151" name="Rectangle 143"/>
            <p:cNvSpPr>
              <a:spLocks noChangeArrowheads="1"/>
            </p:cNvSpPr>
            <p:nvPr/>
          </p:nvSpPr>
          <p:spPr bwMode="auto">
            <a:xfrm rot="14460000">
              <a:off x="2500" y="3445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H</a:t>
              </a:r>
            </a:p>
          </p:txBody>
        </p:sp>
        <p:sp>
          <p:nvSpPr>
            <p:cNvPr id="171152" name="Rectangle 144"/>
            <p:cNvSpPr>
              <a:spLocks noChangeArrowheads="1"/>
            </p:cNvSpPr>
            <p:nvPr/>
          </p:nvSpPr>
          <p:spPr bwMode="auto">
            <a:xfrm rot="14460000">
              <a:off x="2572" y="2583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H</a:t>
              </a:r>
            </a:p>
          </p:txBody>
        </p:sp>
        <p:sp>
          <p:nvSpPr>
            <p:cNvPr id="171153" name="Rectangle 145"/>
            <p:cNvSpPr>
              <a:spLocks noChangeArrowheads="1"/>
            </p:cNvSpPr>
            <p:nvPr/>
          </p:nvSpPr>
          <p:spPr bwMode="auto">
            <a:xfrm rot="14460000">
              <a:off x="2268" y="3027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O</a:t>
              </a:r>
            </a:p>
          </p:txBody>
        </p:sp>
        <p:sp>
          <p:nvSpPr>
            <p:cNvPr id="171154" name="Line 146"/>
            <p:cNvSpPr>
              <a:spLocks noChangeShapeType="1"/>
            </p:cNvSpPr>
            <p:nvPr/>
          </p:nvSpPr>
          <p:spPr bwMode="auto">
            <a:xfrm flipH="1" flipV="1">
              <a:off x="2495" y="3369"/>
              <a:ext cx="115" cy="2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55" name="Line 147"/>
            <p:cNvSpPr>
              <a:spLocks noChangeShapeType="1"/>
            </p:cNvSpPr>
            <p:nvPr/>
          </p:nvSpPr>
          <p:spPr bwMode="auto">
            <a:xfrm flipV="1">
              <a:off x="2485" y="2913"/>
              <a:ext cx="141" cy="2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1156" name="Group 148"/>
            <p:cNvGrpSpPr>
              <a:grpSpLocks/>
            </p:cNvGrpSpPr>
            <p:nvPr/>
          </p:nvGrpSpPr>
          <p:grpSpPr bwMode="auto">
            <a:xfrm>
              <a:off x="2203" y="3306"/>
              <a:ext cx="87" cy="126"/>
              <a:chOff x="2203" y="3306"/>
              <a:chExt cx="87" cy="126"/>
            </a:xfrm>
          </p:grpSpPr>
          <p:sp>
            <p:nvSpPr>
              <p:cNvPr id="171157" name="Oval 149"/>
              <p:cNvSpPr>
                <a:spLocks noChangeArrowheads="1"/>
              </p:cNvSpPr>
              <p:nvPr/>
            </p:nvSpPr>
            <p:spPr bwMode="auto">
              <a:xfrm rot="14460000">
                <a:off x="2250" y="3392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58" name="Oval 150"/>
              <p:cNvSpPr>
                <a:spLocks noChangeArrowheads="1"/>
              </p:cNvSpPr>
              <p:nvPr/>
            </p:nvSpPr>
            <p:spPr bwMode="auto">
              <a:xfrm rot="14460000">
                <a:off x="2203" y="3306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1159" name="Group 151"/>
            <p:cNvGrpSpPr>
              <a:grpSpLocks/>
            </p:cNvGrpSpPr>
            <p:nvPr/>
          </p:nvGrpSpPr>
          <p:grpSpPr bwMode="auto">
            <a:xfrm>
              <a:off x="2226" y="3079"/>
              <a:ext cx="110" cy="107"/>
              <a:chOff x="2226" y="3079"/>
              <a:chExt cx="110" cy="107"/>
            </a:xfrm>
          </p:grpSpPr>
          <p:sp>
            <p:nvSpPr>
              <p:cNvPr id="171160" name="Oval 152"/>
              <p:cNvSpPr>
                <a:spLocks noChangeArrowheads="1"/>
              </p:cNvSpPr>
              <p:nvPr/>
            </p:nvSpPr>
            <p:spPr bwMode="auto">
              <a:xfrm rot="19020000">
                <a:off x="2226" y="3146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61" name="Oval 153"/>
              <p:cNvSpPr>
                <a:spLocks noChangeArrowheads="1"/>
              </p:cNvSpPr>
              <p:nvPr/>
            </p:nvSpPr>
            <p:spPr bwMode="auto">
              <a:xfrm rot="19020000">
                <a:off x="2296" y="3079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1162" name="Group 154"/>
          <p:cNvGrpSpPr>
            <a:grpSpLocks/>
          </p:cNvGrpSpPr>
          <p:nvPr/>
        </p:nvGrpSpPr>
        <p:grpSpPr bwMode="auto">
          <a:xfrm>
            <a:off x="5199063" y="4073525"/>
            <a:ext cx="1673225" cy="1562100"/>
            <a:chOff x="3275" y="2566"/>
            <a:chExt cx="1054" cy="984"/>
          </a:xfrm>
        </p:grpSpPr>
        <p:sp>
          <p:nvSpPr>
            <p:cNvPr id="171163" name="Rectangle 155"/>
            <p:cNvSpPr>
              <a:spLocks noChangeArrowheads="1"/>
            </p:cNvSpPr>
            <p:nvPr/>
          </p:nvSpPr>
          <p:spPr bwMode="auto">
            <a:xfrm rot="16680000">
              <a:off x="3347" y="3142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H</a:t>
              </a:r>
            </a:p>
          </p:txBody>
        </p:sp>
        <p:sp>
          <p:nvSpPr>
            <p:cNvPr id="171164" name="Rectangle 156"/>
            <p:cNvSpPr>
              <a:spLocks noChangeArrowheads="1"/>
            </p:cNvSpPr>
            <p:nvPr/>
          </p:nvSpPr>
          <p:spPr bwMode="auto">
            <a:xfrm rot="16680000">
              <a:off x="3921" y="2494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H</a:t>
              </a:r>
            </a:p>
          </p:txBody>
        </p:sp>
        <p:sp>
          <p:nvSpPr>
            <p:cNvPr id="171165" name="Rectangle 157"/>
            <p:cNvSpPr>
              <a:spLocks noChangeArrowheads="1"/>
            </p:cNvSpPr>
            <p:nvPr/>
          </p:nvSpPr>
          <p:spPr bwMode="auto">
            <a:xfrm rot="16680000">
              <a:off x="3415" y="2666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O</a:t>
              </a:r>
            </a:p>
          </p:txBody>
        </p:sp>
        <p:sp>
          <p:nvSpPr>
            <p:cNvPr id="171166" name="Line 158"/>
            <p:cNvSpPr>
              <a:spLocks noChangeShapeType="1"/>
            </p:cNvSpPr>
            <p:nvPr/>
          </p:nvSpPr>
          <p:spPr bwMode="auto">
            <a:xfrm flipV="1">
              <a:off x="3532" y="3024"/>
              <a:ext cx="33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67" name="Line 159"/>
            <p:cNvSpPr>
              <a:spLocks noChangeShapeType="1"/>
            </p:cNvSpPr>
            <p:nvPr/>
          </p:nvSpPr>
          <p:spPr bwMode="auto">
            <a:xfrm flipV="1">
              <a:off x="3687" y="2739"/>
              <a:ext cx="257" cy="1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1168" name="Group 160"/>
            <p:cNvGrpSpPr>
              <a:grpSpLocks/>
            </p:cNvGrpSpPr>
            <p:nvPr/>
          </p:nvGrpSpPr>
          <p:grpSpPr bwMode="auto">
            <a:xfrm>
              <a:off x="3341" y="2808"/>
              <a:ext cx="53" cy="135"/>
              <a:chOff x="3341" y="2808"/>
              <a:chExt cx="53" cy="135"/>
            </a:xfrm>
          </p:grpSpPr>
          <p:sp>
            <p:nvSpPr>
              <p:cNvPr id="171169" name="Oval 161"/>
              <p:cNvSpPr>
                <a:spLocks noChangeArrowheads="1"/>
              </p:cNvSpPr>
              <p:nvPr/>
            </p:nvSpPr>
            <p:spPr bwMode="auto">
              <a:xfrm rot="16680000">
                <a:off x="3341" y="2903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70" name="Oval 162"/>
              <p:cNvSpPr>
                <a:spLocks noChangeArrowheads="1"/>
              </p:cNvSpPr>
              <p:nvPr/>
            </p:nvSpPr>
            <p:spPr bwMode="auto">
              <a:xfrm rot="16680000">
                <a:off x="3354" y="2808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1171" name="Group 163"/>
            <p:cNvGrpSpPr>
              <a:grpSpLocks/>
            </p:cNvGrpSpPr>
            <p:nvPr/>
          </p:nvGrpSpPr>
          <p:grpSpPr bwMode="auto">
            <a:xfrm>
              <a:off x="3468" y="2681"/>
              <a:ext cx="137" cy="52"/>
              <a:chOff x="3468" y="2681"/>
              <a:chExt cx="137" cy="52"/>
            </a:xfrm>
          </p:grpSpPr>
          <p:sp>
            <p:nvSpPr>
              <p:cNvPr id="171172" name="Oval 164"/>
              <p:cNvSpPr>
                <a:spLocks noChangeArrowheads="1"/>
              </p:cNvSpPr>
              <p:nvPr/>
            </p:nvSpPr>
            <p:spPr bwMode="auto">
              <a:xfrm rot="21240000">
                <a:off x="3468" y="2693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73" name="Oval 165"/>
              <p:cNvSpPr>
                <a:spLocks noChangeArrowheads="1"/>
              </p:cNvSpPr>
              <p:nvPr/>
            </p:nvSpPr>
            <p:spPr bwMode="auto">
              <a:xfrm rot="21240000">
                <a:off x="3565" y="2681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1174" name="Group 166"/>
          <p:cNvGrpSpPr>
            <a:grpSpLocks/>
          </p:cNvGrpSpPr>
          <p:nvPr/>
        </p:nvGrpSpPr>
        <p:grpSpPr bwMode="auto">
          <a:xfrm>
            <a:off x="7180263" y="2857500"/>
            <a:ext cx="1277937" cy="1893888"/>
            <a:chOff x="4523" y="1800"/>
            <a:chExt cx="805" cy="1193"/>
          </a:xfrm>
        </p:grpSpPr>
        <p:sp>
          <p:nvSpPr>
            <p:cNvPr id="171175" name="Rectangle 167"/>
            <p:cNvSpPr>
              <a:spLocks noChangeArrowheads="1"/>
            </p:cNvSpPr>
            <p:nvPr/>
          </p:nvSpPr>
          <p:spPr bwMode="auto">
            <a:xfrm rot="14640000">
              <a:off x="4804" y="2585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H</a:t>
              </a:r>
            </a:p>
          </p:txBody>
        </p:sp>
        <p:sp>
          <p:nvSpPr>
            <p:cNvPr id="171176" name="Rectangle 168"/>
            <p:cNvSpPr>
              <a:spLocks noChangeArrowheads="1"/>
            </p:cNvSpPr>
            <p:nvPr/>
          </p:nvSpPr>
          <p:spPr bwMode="auto">
            <a:xfrm rot="14640000">
              <a:off x="4920" y="1728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H</a:t>
              </a:r>
            </a:p>
          </p:txBody>
        </p:sp>
        <p:sp>
          <p:nvSpPr>
            <p:cNvPr id="171177" name="Rectangle 169"/>
            <p:cNvSpPr>
              <a:spLocks noChangeArrowheads="1"/>
            </p:cNvSpPr>
            <p:nvPr/>
          </p:nvSpPr>
          <p:spPr bwMode="auto">
            <a:xfrm rot="14640000">
              <a:off x="4595" y="2153"/>
              <a:ext cx="3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O</a:t>
              </a:r>
            </a:p>
          </p:txBody>
        </p:sp>
        <p:sp>
          <p:nvSpPr>
            <p:cNvPr id="171178" name="Line 170"/>
            <p:cNvSpPr>
              <a:spLocks noChangeShapeType="1"/>
            </p:cNvSpPr>
            <p:nvPr/>
          </p:nvSpPr>
          <p:spPr bwMode="auto">
            <a:xfrm flipH="1" flipV="1">
              <a:off x="4813" y="2502"/>
              <a:ext cx="106" cy="2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179" name="Line 171"/>
            <p:cNvSpPr>
              <a:spLocks noChangeShapeType="1"/>
            </p:cNvSpPr>
            <p:nvPr/>
          </p:nvSpPr>
          <p:spPr bwMode="auto">
            <a:xfrm flipV="1">
              <a:off x="4817" y="2052"/>
              <a:ext cx="152" cy="2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1180" name="Group 172"/>
            <p:cNvGrpSpPr>
              <a:grpSpLocks/>
            </p:cNvGrpSpPr>
            <p:nvPr/>
          </p:nvGrpSpPr>
          <p:grpSpPr bwMode="auto">
            <a:xfrm>
              <a:off x="4527" y="2426"/>
              <a:ext cx="81" cy="126"/>
              <a:chOff x="4527" y="2426"/>
              <a:chExt cx="81" cy="126"/>
            </a:xfrm>
          </p:grpSpPr>
          <p:sp>
            <p:nvSpPr>
              <p:cNvPr id="171181" name="Oval 173"/>
              <p:cNvSpPr>
                <a:spLocks noChangeArrowheads="1"/>
              </p:cNvSpPr>
              <p:nvPr/>
            </p:nvSpPr>
            <p:spPr bwMode="auto">
              <a:xfrm rot="14640000">
                <a:off x="4568" y="2512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82" name="Oval 174"/>
              <p:cNvSpPr>
                <a:spLocks noChangeArrowheads="1"/>
              </p:cNvSpPr>
              <p:nvPr/>
            </p:nvSpPr>
            <p:spPr bwMode="auto">
              <a:xfrm rot="14640000">
                <a:off x="4527" y="2426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1183" name="Group 175"/>
            <p:cNvGrpSpPr>
              <a:grpSpLocks/>
            </p:cNvGrpSpPr>
            <p:nvPr/>
          </p:nvGrpSpPr>
          <p:grpSpPr bwMode="auto">
            <a:xfrm>
              <a:off x="4556" y="2201"/>
              <a:ext cx="114" cy="105"/>
              <a:chOff x="4556" y="2201"/>
              <a:chExt cx="114" cy="105"/>
            </a:xfrm>
          </p:grpSpPr>
          <p:sp>
            <p:nvSpPr>
              <p:cNvPr id="171184" name="Oval 176"/>
              <p:cNvSpPr>
                <a:spLocks noChangeArrowheads="1"/>
              </p:cNvSpPr>
              <p:nvPr/>
            </p:nvSpPr>
            <p:spPr bwMode="auto">
              <a:xfrm rot="19200000">
                <a:off x="4556" y="2266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85" name="Oval 177"/>
              <p:cNvSpPr>
                <a:spLocks noChangeArrowheads="1"/>
              </p:cNvSpPr>
              <p:nvPr/>
            </p:nvSpPr>
            <p:spPr bwMode="auto">
              <a:xfrm rot="19200000">
                <a:off x="4630" y="2201"/>
                <a:ext cx="40" cy="4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How to show how they formed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It’s like a jigsaw puzzle.</a:t>
            </a:r>
          </a:p>
          <a:p>
            <a:r>
              <a:rPr lang="en-US"/>
              <a:t>I have to tell you what the final formula is.</a:t>
            </a:r>
          </a:p>
          <a:p>
            <a:r>
              <a:rPr lang="en-US"/>
              <a:t>You put the pieces together to end up with the right formula.</a:t>
            </a:r>
          </a:p>
          <a:p>
            <a:r>
              <a:rPr lang="en-US"/>
              <a:t>For example- show how water is formed with covalent bonds.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Ctr="1">
            <a:spAutoFit/>
          </a:bodyPr>
          <a:lstStyle/>
          <a:p>
            <a:r>
              <a:rPr lang="en-US"/>
              <a:t>Water</a:t>
            </a:r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1143000" y="1524000"/>
            <a:ext cx="1219200" cy="1555750"/>
            <a:chOff x="720" y="960"/>
            <a:chExt cx="768" cy="980"/>
          </a:xfrm>
        </p:grpSpPr>
        <p:sp>
          <p:nvSpPr>
            <p:cNvPr id="38916" name="Rectangle 4"/>
            <p:cNvSpPr>
              <a:spLocks noChangeArrowheads="1"/>
            </p:cNvSpPr>
            <p:nvPr/>
          </p:nvSpPr>
          <p:spPr bwMode="auto">
            <a:xfrm>
              <a:off x="720" y="960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38917" name="Oval 5"/>
            <p:cNvSpPr>
              <a:spLocks noChangeArrowheads="1"/>
            </p:cNvSpPr>
            <p:nvPr/>
          </p:nvSpPr>
          <p:spPr bwMode="auto">
            <a:xfrm>
              <a:off x="1392" y="120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8918" name="Group 6"/>
          <p:cNvGrpSpPr>
            <a:grpSpLocks/>
          </p:cNvGrpSpPr>
          <p:nvPr/>
        </p:nvGrpSpPr>
        <p:grpSpPr bwMode="auto">
          <a:xfrm>
            <a:off x="990600" y="4000500"/>
            <a:ext cx="1447800" cy="1593850"/>
            <a:chOff x="624" y="2520"/>
            <a:chExt cx="912" cy="1004"/>
          </a:xfrm>
        </p:grpSpPr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720" y="2544"/>
              <a:ext cx="528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600"/>
                <a:t>O</a:t>
              </a:r>
            </a:p>
          </p:txBody>
        </p:sp>
        <p:grpSp>
          <p:nvGrpSpPr>
            <p:cNvPr id="38920" name="Group 8"/>
            <p:cNvGrpSpPr>
              <a:grpSpLocks/>
            </p:cNvGrpSpPr>
            <p:nvPr/>
          </p:nvGrpSpPr>
          <p:grpSpPr bwMode="auto">
            <a:xfrm>
              <a:off x="1440" y="2784"/>
              <a:ext cx="96" cy="336"/>
              <a:chOff x="1440" y="2784"/>
              <a:chExt cx="96" cy="336"/>
            </a:xfrm>
          </p:grpSpPr>
          <p:sp>
            <p:nvSpPr>
              <p:cNvPr id="38921" name="Oval 9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2" name="Oval 10"/>
              <p:cNvSpPr>
                <a:spLocks noChangeArrowheads="1"/>
              </p:cNvSpPr>
              <p:nvPr/>
            </p:nvSpPr>
            <p:spPr bwMode="auto">
              <a:xfrm>
                <a:off x="1440" y="302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8923" name="Group 11"/>
            <p:cNvGrpSpPr>
              <a:grpSpLocks/>
            </p:cNvGrpSpPr>
            <p:nvPr/>
          </p:nvGrpSpPr>
          <p:grpSpPr bwMode="auto">
            <a:xfrm>
              <a:off x="888" y="2520"/>
              <a:ext cx="336" cy="96"/>
              <a:chOff x="888" y="2520"/>
              <a:chExt cx="336" cy="96"/>
            </a:xfrm>
          </p:grpSpPr>
          <p:sp>
            <p:nvSpPr>
              <p:cNvPr id="38924" name="Oval 12"/>
              <p:cNvSpPr>
                <a:spLocks noChangeArrowheads="1"/>
              </p:cNvSpPr>
              <p:nvPr/>
            </p:nvSpPr>
            <p:spPr bwMode="auto">
              <a:xfrm>
                <a:off x="1128" y="25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5" name="Oval 13"/>
              <p:cNvSpPr>
                <a:spLocks noChangeArrowheads="1"/>
              </p:cNvSpPr>
              <p:nvPr/>
            </p:nvSpPr>
            <p:spPr bwMode="auto">
              <a:xfrm>
                <a:off x="888" y="25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26" name="Oval 14"/>
            <p:cNvSpPr>
              <a:spLocks noChangeArrowheads="1"/>
            </p:cNvSpPr>
            <p:nvPr/>
          </p:nvSpPr>
          <p:spPr bwMode="auto">
            <a:xfrm>
              <a:off x="624" y="273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7" name="Oval 15"/>
            <p:cNvSpPr>
              <a:spLocks noChangeArrowheads="1"/>
            </p:cNvSpPr>
            <p:nvPr/>
          </p:nvSpPr>
          <p:spPr bwMode="auto">
            <a:xfrm>
              <a:off x="888" y="338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2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2667000" y="1295400"/>
            <a:ext cx="5943600" cy="4953000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en-US"/>
              <a:t>Each hydrogen has 1 valence electron</a:t>
            </a:r>
          </a:p>
          <a:p>
            <a:pPr>
              <a:buFontTx/>
              <a:buNone/>
            </a:pPr>
            <a:r>
              <a:rPr lang="en-US"/>
              <a:t>Each hydrogen wants 1 more		</a:t>
            </a:r>
          </a:p>
          <a:p>
            <a:pPr>
              <a:buFontTx/>
              <a:buNone/>
            </a:pPr>
            <a:r>
              <a:rPr lang="en-US"/>
              <a:t>The oxygen has 6 valence electrons</a:t>
            </a:r>
          </a:p>
          <a:p>
            <a:pPr>
              <a:buFontTx/>
              <a:buNone/>
            </a:pPr>
            <a:r>
              <a:rPr lang="en-US"/>
              <a:t>The oxygen wants 2 more</a:t>
            </a:r>
          </a:p>
          <a:p>
            <a:pPr>
              <a:buFontTx/>
              <a:buNone/>
            </a:pPr>
            <a:r>
              <a:rPr lang="en-US"/>
              <a:t>They share to make each other happy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9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9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89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8" grpId="0" uiExpand="1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oet">
  <a:themeElements>
    <a:clrScheme name="roe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o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o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5F5F5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6FF"/>
    </a:hlink>
    <a:folHlink>
      <a:srgbClr val="0000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2598</Words>
  <Application>Microsoft Office PowerPoint</Application>
  <PresentationFormat>On-screen Show (4:3)</PresentationFormat>
  <Paragraphs>632</Paragraphs>
  <Slides>77</Slides>
  <Notes>54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4" baseType="lpstr">
      <vt:lpstr>Arial</vt:lpstr>
      <vt:lpstr>Times New Roman</vt:lpstr>
      <vt:lpstr>Monotype Sorts</vt:lpstr>
      <vt:lpstr>Symbol</vt:lpstr>
      <vt:lpstr>Default Design</vt:lpstr>
      <vt:lpstr>roet</vt:lpstr>
      <vt:lpstr>Picture</vt:lpstr>
      <vt:lpstr>Covalent Bonding</vt:lpstr>
      <vt:lpstr>World of Chemistry The Annenberg Film Series</vt:lpstr>
      <vt:lpstr>Guiding Questions?</vt:lpstr>
      <vt:lpstr>How does H2 form?</vt:lpstr>
      <vt:lpstr>Covalent bonds</vt:lpstr>
      <vt:lpstr>Covalent bonding</vt:lpstr>
      <vt:lpstr>Single Covalent Bond</vt:lpstr>
      <vt:lpstr>How to show how they formed</vt:lpstr>
      <vt:lpstr>Water</vt:lpstr>
      <vt:lpstr>Water</vt:lpstr>
      <vt:lpstr>Water</vt:lpstr>
      <vt:lpstr>Lewis Structures</vt:lpstr>
      <vt:lpstr>Multiple Bonds</vt:lpstr>
      <vt:lpstr>Carbon dioxide</vt:lpstr>
      <vt:lpstr>Carbon dioxide</vt:lpstr>
      <vt:lpstr>Slide 16</vt:lpstr>
      <vt:lpstr>Slide 17</vt:lpstr>
      <vt:lpstr>How to draw them</vt:lpstr>
      <vt:lpstr>Examples</vt:lpstr>
      <vt:lpstr>Examples</vt:lpstr>
      <vt:lpstr>Examples</vt:lpstr>
      <vt:lpstr>HCN</vt:lpstr>
      <vt:lpstr>Slide 23</vt:lpstr>
      <vt:lpstr>Slide 24</vt:lpstr>
      <vt:lpstr>Another way of indicating bonds</vt:lpstr>
      <vt:lpstr>Structural Examples</vt:lpstr>
      <vt:lpstr>Coordinate Covalent Bond</vt:lpstr>
      <vt:lpstr>Slide 28</vt:lpstr>
      <vt:lpstr>Slide 29</vt:lpstr>
      <vt:lpstr>How do we know if</vt:lpstr>
      <vt:lpstr>Bond Energy</vt:lpstr>
      <vt:lpstr>Resonance</vt:lpstr>
      <vt:lpstr>VSEPR</vt:lpstr>
      <vt:lpstr>VSEPR</vt:lpstr>
      <vt:lpstr>VSEPR</vt:lpstr>
      <vt:lpstr> 4 atoms bonded</vt:lpstr>
      <vt:lpstr>3 bonded -  1 lone pair</vt:lpstr>
      <vt:lpstr>2 bonded -  2 lone pair</vt:lpstr>
      <vt:lpstr>3 atoms no lone pair</vt:lpstr>
      <vt:lpstr>3 atoms no lone pair</vt:lpstr>
      <vt:lpstr>2 atoms no lone pair</vt:lpstr>
      <vt:lpstr>Hybrid Orbitals</vt:lpstr>
      <vt:lpstr>Hybridization</vt:lpstr>
      <vt:lpstr>Hybridization</vt:lpstr>
      <vt:lpstr>Slide 45</vt:lpstr>
      <vt:lpstr>Slide 46</vt:lpstr>
      <vt:lpstr>sp3 geometry</vt:lpstr>
      <vt:lpstr>How we get to hybridization</vt:lpstr>
      <vt:lpstr>sp2 hybridization</vt:lpstr>
      <vt:lpstr>Slide 50</vt:lpstr>
      <vt:lpstr>Slide 51</vt:lpstr>
      <vt:lpstr>Where is the p orbital?</vt:lpstr>
      <vt:lpstr>Two types of Bonds</vt:lpstr>
      <vt:lpstr>Slide 54</vt:lpstr>
      <vt:lpstr>sp2 hybridization</vt:lpstr>
      <vt:lpstr>What about two</vt:lpstr>
      <vt:lpstr>sp hybridization</vt:lpstr>
      <vt:lpstr>CO2</vt:lpstr>
      <vt:lpstr>N2</vt:lpstr>
      <vt:lpstr>N2</vt:lpstr>
      <vt:lpstr>Polar Bonds</vt:lpstr>
      <vt:lpstr>Electronegativity</vt:lpstr>
      <vt:lpstr>How to show a bond is polar</vt:lpstr>
      <vt:lpstr>Polar Molecules</vt:lpstr>
      <vt:lpstr>Polar Molecules</vt:lpstr>
      <vt:lpstr>Slide 66</vt:lpstr>
      <vt:lpstr>Bond Dissociation Energy</vt:lpstr>
      <vt:lpstr>Find the energy change for the reaction</vt:lpstr>
      <vt:lpstr>Intermolecular Forces</vt:lpstr>
      <vt:lpstr>Intermolecular Forces</vt:lpstr>
      <vt:lpstr>Dipole interactions</vt:lpstr>
      <vt:lpstr>Dipole interactions</vt:lpstr>
      <vt:lpstr>Dipole interactions</vt:lpstr>
      <vt:lpstr>Dipole Interactions</vt:lpstr>
      <vt:lpstr>Hydrogen bonding</vt:lpstr>
      <vt:lpstr>Hydrogen Bonding</vt:lpstr>
      <vt:lpstr>Hydrogen bonding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Covalent Bonding</dc:title>
  <dc:subject>Chemistry</dc:subject>
  <dc:creator>Jeff Christopherson (modified)</dc:creator>
  <cp:lastModifiedBy>UNIT55</cp:lastModifiedBy>
  <cp:revision>28</cp:revision>
  <cp:lastPrinted>1601-01-01T00:00:00Z</cp:lastPrinted>
  <dcterms:created xsi:type="dcterms:W3CDTF">1601-01-01T00:00:00Z</dcterms:created>
  <dcterms:modified xsi:type="dcterms:W3CDTF">2009-07-25T15:32:43Z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