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FF3737"/>
    <a:srgbClr val="625A90"/>
    <a:srgbClr val="9F9AC0"/>
    <a:srgbClr val="D1F3FF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55012-21E5-44F2-93A0-74A413B14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FD12F-DE59-4787-8FD2-555E71EBA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40C1-836B-4D8B-AA14-5D81750C2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117EA-A464-431A-BF51-EFADAD790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3A6EE-4503-40E7-A411-37CEB2994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14C8E-0089-436D-A434-A48B62D31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0631F-EE61-4159-A198-9407C38B0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3CAEA-9FB0-40AC-A3F7-02DA738A3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51A9D-3874-4C5B-8C84-573CCC658A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30D51-DBBB-417A-A5E1-7E8B70C35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B638-C8BB-4C77-BCFB-41B1B44C4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E30068-7959-4D44-A31C-5EE682B4D4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stanford.edu/group/nacf/pics/christmas.tree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86000" y="1295400"/>
            <a:ext cx="48291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A Visit from Father Christmas</a:t>
            </a:r>
            <a:r>
              <a:rPr lang="en-US" sz="1200" b="1">
                <a:ea typeface="Times New Roman" pitchFamily="18" charset="0"/>
                <a:cs typeface="Arial" pitchFamily="34" charset="0"/>
              </a:rPr>
              <a:t>        </a:t>
            </a:r>
            <a:endParaRPr lang="en-US" sz="1200">
              <a:ea typeface="Times New Roman" pitchFamily="18" charset="0"/>
              <a:cs typeface="Arial" pitchFamily="34" charset="0"/>
            </a:endParaRPr>
          </a:p>
          <a:p>
            <a:pPr eaLnBrk="0" hangingPunct="0"/>
            <a:endParaRPr lang="en-US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6" name="Picture 8" descr="Xmas-Penguins">
            <a:hlinkClick r:id="rId2" action="ppaction://hlinksldjump" tooltip="The Twelve Days of Chemistr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276600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Poinset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812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oinset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4181475"/>
            <a:ext cx="23812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676400" y="2438400"/>
            <a:ext cx="636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ea typeface="Times New Roman" pitchFamily="18" charset="0"/>
                <a:cs typeface="Arial" pitchFamily="34" charset="0"/>
              </a:rPr>
              <a:t>The Chemistry Teacher is Coming to Town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01950" y="5257800"/>
            <a:ext cx="319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</a:rPr>
              <a:t>Test Tubes Bubbling</a:t>
            </a:r>
          </a:p>
        </p:txBody>
      </p:sp>
      <p:sp>
        <p:nvSpPr>
          <p:cNvPr id="2063" name="Rectangle 15">
            <a:hlinkClick r:id="rId6" action="ppaction://hlinksldjump" tooltip="The Chemistry Teacher is Coming to Town (SONG)"/>
          </p:cNvPr>
          <p:cNvSpPr>
            <a:spLocks noChangeArrowheads="1"/>
          </p:cNvSpPr>
          <p:nvPr/>
        </p:nvSpPr>
        <p:spPr bwMode="auto">
          <a:xfrm>
            <a:off x="1752600" y="2667000"/>
            <a:ext cx="617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16">
            <a:hlinkClick r:id="rId7" action="ppaction://hlinksldjump" tooltip="Tests Tubes Bubbling (Song)"/>
          </p:cNvPr>
          <p:cNvSpPr>
            <a:spLocks noChangeArrowheads="1"/>
          </p:cNvSpPr>
          <p:nvPr/>
        </p:nvSpPr>
        <p:spPr bwMode="auto">
          <a:xfrm>
            <a:off x="2971800" y="54864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>
            <a:hlinkClick r:id="rId8" action="ppaction://hlinksldjump" tooltip="A Visit From Father Christmas (S T O R Y)"/>
          </p:cNvPr>
          <p:cNvSpPr>
            <a:spLocks noChangeArrowheads="1"/>
          </p:cNvSpPr>
          <p:nvPr/>
        </p:nvSpPr>
        <p:spPr bwMode="auto">
          <a:xfrm>
            <a:off x="2362200" y="15240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67412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Chemistry </a:t>
            </a:r>
            <a:r>
              <a:rPr lang="en-US" sz="3200" dirty="0"/>
              <a:t>Wonderland</a:t>
            </a:r>
          </a:p>
          <a:p>
            <a:endParaRPr lang="en-US" dirty="0"/>
          </a:p>
          <a:p>
            <a:r>
              <a:rPr lang="en-US" dirty="0" smtClean="0"/>
              <a:t>Gases </a:t>
            </a:r>
            <a:r>
              <a:rPr lang="en-US" dirty="0"/>
              <a:t>explode, are you </a:t>
            </a:r>
            <a:r>
              <a:rPr lang="en-US" dirty="0" err="1"/>
              <a:t>listenin</a:t>
            </a:r>
            <a:r>
              <a:rPr lang="en-US" dirty="0"/>
              <a:t>' </a:t>
            </a:r>
          </a:p>
          <a:p>
            <a:r>
              <a:rPr lang="en-US" dirty="0"/>
              <a:t>In your rest tube, silver glistens </a:t>
            </a:r>
          </a:p>
          <a:p>
            <a:r>
              <a:rPr lang="en-US" dirty="0"/>
              <a:t>A beautiful sight, we're happy tonight </a:t>
            </a:r>
          </a:p>
          <a:p>
            <a:r>
              <a:rPr lang="en-US" dirty="0"/>
              <a:t>Walking in a chemistry wonderland.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Gone away, is the buoyancy </a:t>
            </a:r>
          </a:p>
          <a:p>
            <a:r>
              <a:rPr lang="en-US" dirty="0"/>
              <a:t>Here to stay, is the density </a:t>
            </a:r>
          </a:p>
          <a:p>
            <a:r>
              <a:rPr lang="en-US" dirty="0"/>
              <a:t>A beautiful sight, we're happy tonight </a:t>
            </a:r>
          </a:p>
          <a:p>
            <a:r>
              <a:rPr lang="en-US" dirty="0"/>
              <a:t>Walking in a chemistry wonderland.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84539" y="1600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the beaker we will make lead carbonate </a:t>
            </a:r>
          </a:p>
          <a:p>
            <a:r>
              <a:rPr lang="en-US" dirty="0"/>
              <a:t>and decide if what's left is nitrate </a:t>
            </a:r>
          </a:p>
          <a:p>
            <a:r>
              <a:rPr lang="en-US" dirty="0"/>
              <a:t>My partner asks "Do we measure it in moles or grams?" </a:t>
            </a:r>
          </a:p>
          <a:p>
            <a:r>
              <a:rPr lang="en-US" dirty="0"/>
              <a:t>and I'll say, "Does it matter in the end?"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Later on, as we calculate </a:t>
            </a:r>
          </a:p>
          <a:p>
            <a:r>
              <a:rPr lang="en-US" dirty="0"/>
              <a:t>the amount, of our nitrate </a:t>
            </a:r>
          </a:p>
          <a:p>
            <a:r>
              <a:rPr lang="en-US" dirty="0"/>
              <a:t>We'll face unafraid, the precipitates that we made </a:t>
            </a:r>
          </a:p>
          <a:p>
            <a:r>
              <a:rPr lang="en-US" dirty="0"/>
              <a:t>walking in a chemistry wonderland.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595165"/>
            <a:ext cx="9120498" cy="1094247"/>
            <a:chOff x="-15498" y="5300703"/>
            <a:chExt cx="9120498" cy="1094247"/>
          </a:xfrm>
        </p:grpSpPr>
        <p:pic>
          <p:nvPicPr>
            <p:cNvPr id="5122" name="Picture 2" descr="C:\Users\christjs\AppData\Local\Microsoft\Windows\Temporary Internet Files\Content.IE5\R7N8ZPTC\MC900436174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498" y="5300703"/>
              <a:ext cx="4571429" cy="109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christjs\AppData\Local\Microsoft\Windows\Temporary Internet Files\Content.IE5\R7N8ZPTC\MC900436174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571" y="5302886"/>
              <a:ext cx="4571429" cy="109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247973" y="976393"/>
            <a:ext cx="8872525" cy="4076780"/>
          </a:xfrm>
          <a:prstGeom prst="round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ristjs\AppData\Local\Microsoft\Windows\Temporary Internet Files\Content.IE5\5CZF2JNK\MC9004403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24" y="749739"/>
            <a:ext cx="5222929" cy="523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2848" y="477858"/>
            <a:ext cx="57063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dirty="0"/>
              <a:t>O Come all ye Gases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smtClean="0"/>
              <a:t>O </a:t>
            </a:r>
            <a:r>
              <a:rPr lang="en-US" sz="2400" dirty="0"/>
              <a:t>Come all yea gases </a:t>
            </a:r>
          </a:p>
          <a:p>
            <a:r>
              <a:rPr lang="en-US" sz="2400" dirty="0"/>
              <a:t>diatomic wonders </a:t>
            </a:r>
          </a:p>
          <a:p>
            <a:r>
              <a:rPr lang="en-US" sz="2400" dirty="0"/>
              <a:t>O come yea, o come yea </a:t>
            </a:r>
          </a:p>
          <a:p>
            <a:r>
              <a:rPr lang="en-US" sz="2400" dirty="0"/>
              <a:t>calls Avogadro.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 come yea in moles </a:t>
            </a:r>
          </a:p>
          <a:p>
            <a:r>
              <a:rPr lang="en-US" sz="2400" dirty="0"/>
              <a:t>6 x 10 to the 23rd </a:t>
            </a:r>
          </a:p>
          <a:p>
            <a:r>
              <a:rPr lang="en-US" sz="2400" dirty="0"/>
              <a:t>O molar mass and molecules </a:t>
            </a:r>
          </a:p>
          <a:p>
            <a:r>
              <a:rPr lang="en-US" sz="2400" dirty="0"/>
              <a:t>O volume, pressure and temperature </a:t>
            </a:r>
          </a:p>
          <a:p>
            <a:r>
              <a:rPr lang="en-US" sz="2400" dirty="0"/>
              <a:t>O molar volume of gases at S.T.P. </a:t>
            </a:r>
          </a:p>
        </p:txBody>
      </p:sp>
    </p:spTree>
    <p:extLst>
      <p:ext uri="{BB962C8B-B14F-4D97-AF65-F5344CB8AC3E}">
        <p14:creationId xmlns:p14="http://schemas.microsoft.com/office/powerpoint/2010/main" val="36410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058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200" dirty="0"/>
              <a:t>We Three Students of Chemistry Are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We three students of chemistry are </a:t>
            </a:r>
          </a:p>
          <a:p>
            <a:r>
              <a:rPr lang="en-US" sz="2400" dirty="0"/>
              <a:t>taking tests that we think are hard </a:t>
            </a:r>
          </a:p>
          <a:p>
            <a:r>
              <a:rPr lang="en-US" sz="2400" dirty="0"/>
              <a:t>Stoichiometry, volumes and densities </a:t>
            </a:r>
          </a:p>
          <a:p>
            <a:r>
              <a:rPr lang="en-US" sz="2400" dirty="0"/>
              <a:t>worrying all the time.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 room of wonder </a:t>
            </a:r>
          </a:p>
          <a:p>
            <a:r>
              <a:rPr lang="en-US" sz="2400" dirty="0"/>
              <a:t>room of fright </a:t>
            </a:r>
          </a:p>
          <a:p>
            <a:r>
              <a:rPr lang="en-US" sz="2400" dirty="0"/>
              <a:t>Room of thermites </a:t>
            </a:r>
          </a:p>
          <a:p>
            <a:r>
              <a:rPr lang="en-US" sz="2400" dirty="0"/>
              <a:t>blinding light: </a:t>
            </a:r>
          </a:p>
          <a:p>
            <a:r>
              <a:rPr lang="en-US" sz="2400" dirty="0"/>
              <a:t>With your energies </a:t>
            </a:r>
          </a:p>
          <a:p>
            <a:r>
              <a:rPr lang="en-US" sz="2400" dirty="0"/>
              <a:t>please don't burn us </a:t>
            </a:r>
          </a:p>
          <a:p>
            <a:r>
              <a:rPr lang="en-US" sz="2400" dirty="0"/>
              <a:t>Help us get our labs all right. </a:t>
            </a:r>
          </a:p>
        </p:txBody>
      </p:sp>
      <p:pic>
        <p:nvPicPr>
          <p:cNvPr id="7170" name="Picture 2" descr="C:\Users\christjs\AppData\Local\Microsoft\Windows\Temporary Internet Files\Content.IE5\R7N8ZPTC\MP9004383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47" y="2944683"/>
            <a:ext cx="4181206" cy="279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610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Iron </a:t>
            </a:r>
            <a:r>
              <a:rPr lang="en-US" sz="3200" dirty="0"/>
              <a:t>the Red Atom Molecule</a:t>
            </a:r>
          </a:p>
          <a:p>
            <a:endParaRPr lang="en-US" dirty="0"/>
          </a:p>
          <a:p>
            <a:r>
              <a:rPr lang="en-US" dirty="0" smtClean="0"/>
              <a:t> (</a:t>
            </a:r>
            <a:r>
              <a:rPr lang="en-US" dirty="0"/>
              <a:t>to the tune of Rudolph the Red-Nosed Reindeer) </a:t>
            </a:r>
          </a:p>
          <a:p>
            <a:endParaRPr lang="en-US" dirty="0"/>
          </a:p>
          <a:p>
            <a:r>
              <a:rPr lang="en-US" dirty="0"/>
              <a:t>There was Cobalt and Argon and Carbon and Fluorine </a:t>
            </a:r>
          </a:p>
          <a:p>
            <a:r>
              <a:rPr lang="en-US" dirty="0"/>
              <a:t>Silver and Boron and Neon and Bromine </a:t>
            </a:r>
          </a:p>
          <a:p>
            <a:r>
              <a:rPr lang="en-US" dirty="0"/>
              <a:t>But do you recall </a:t>
            </a:r>
          </a:p>
          <a:p>
            <a:r>
              <a:rPr lang="en-US" dirty="0"/>
              <a:t>the most famous element of all? </a:t>
            </a:r>
          </a:p>
          <a:p>
            <a:endParaRPr lang="en-US" dirty="0"/>
          </a:p>
          <a:p>
            <a:r>
              <a:rPr lang="en-US" dirty="0" smtClean="0"/>
              <a:t>Iron </a:t>
            </a:r>
            <a:r>
              <a:rPr lang="en-US" dirty="0"/>
              <a:t>the red atom </a:t>
            </a:r>
            <a:r>
              <a:rPr lang="en-US" dirty="0" smtClean="0"/>
              <a:t>molecules, had </a:t>
            </a:r>
            <a:r>
              <a:rPr lang="en-US" dirty="0"/>
              <a:t>a very shiny orbital </a:t>
            </a:r>
          </a:p>
          <a:p>
            <a:r>
              <a:rPr lang="en-US" dirty="0"/>
              <a:t>And if you ever saw </a:t>
            </a:r>
            <a:r>
              <a:rPr lang="en-US" dirty="0" smtClean="0"/>
              <a:t>him, You'd </a:t>
            </a:r>
            <a:r>
              <a:rPr lang="en-US" dirty="0"/>
              <a:t>enjoy his magnetic glow </a:t>
            </a:r>
          </a:p>
          <a:p>
            <a:r>
              <a:rPr lang="en-US" dirty="0"/>
              <a:t>All of the other </a:t>
            </a:r>
            <a:r>
              <a:rPr lang="en-US" dirty="0" smtClean="0"/>
              <a:t>molecules, used </a:t>
            </a:r>
            <a:r>
              <a:rPr lang="en-US" dirty="0"/>
              <a:t>to laugh and call him </a:t>
            </a:r>
            <a:r>
              <a:rPr lang="en-US" dirty="0" err="1"/>
              <a:t>Ferrum</a:t>
            </a:r>
            <a:r>
              <a:rPr lang="en-US" dirty="0"/>
              <a:t> </a:t>
            </a:r>
          </a:p>
          <a:p>
            <a:r>
              <a:rPr lang="en-US" dirty="0"/>
              <a:t>They never let poor </a:t>
            </a:r>
            <a:r>
              <a:rPr lang="en-US" dirty="0" smtClean="0"/>
              <a:t>Iron, join </a:t>
            </a:r>
            <a:r>
              <a:rPr lang="en-US" dirty="0"/>
              <a:t>in any reaction games. </a:t>
            </a:r>
          </a:p>
          <a:p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one inert Chemistry </a:t>
            </a:r>
            <a:r>
              <a:rPr lang="en-US" dirty="0" smtClean="0"/>
              <a:t>eve, Santa </a:t>
            </a:r>
            <a:r>
              <a:rPr lang="en-US" dirty="0"/>
              <a:t>came to say </a:t>
            </a:r>
          </a:p>
          <a:p>
            <a:r>
              <a:rPr lang="en-US" dirty="0"/>
              <a:t>Iron with your orbital so </a:t>
            </a:r>
            <a:r>
              <a:rPr lang="en-US" dirty="0" smtClean="0"/>
              <a:t>bright, won't </a:t>
            </a:r>
            <a:r>
              <a:rPr lang="en-US" dirty="0"/>
              <a:t>you catalyze the reaction tonight? </a:t>
            </a:r>
          </a:p>
          <a:p>
            <a:r>
              <a:rPr lang="en-US" dirty="0"/>
              <a:t>Then how the atoms </a:t>
            </a:r>
            <a:r>
              <a:rPr lang="en-US" dirty="0" smtClean="0"/>
              <a:t>reacted, and </a:t>
            </a:r>
            <a:r>
              <a:rPr lang="en-US" dirty="0"/>
              <a:t>combined in twos and threes </a:t>
            </a:r>
          </a:p>
          <a:p>
            <a:r>
              <a:rPr lang="en-US" dirty="0"/>
              <a:t>Iron the red atom </a:t>
            </a:r>
            <a:r>
              <a:rPr lang="en-US" dirty="0" smtClean="0"/>
              <a:t>molecule, you'll </a:t>
            </a:r>
            <a:r>
              <a:rPr lang="en-US" dirty="0"/>
              <a:t>go down in Chemistry! </a:t>
            </a:r>
          </a:p>
        </p:txBody>
      </p:sp>
      <p:pic>
        <p:nvPicPr>
          <p:cNvPr id="8194" name="Picture 2" descr="C:\Users\christjs\AppData\Local\Microsoft\Windows\Temporary Internet Files\Content.IE5\5CZF2JNK\MC9000927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75" y="0"/>
            <a:ext cx="1226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4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07564"/>
            <a:ext cx="8305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Lab </a:t>
            </a:r>
            <a:r>
              <a:rPr lang="en-US" sz="3200" dirty="0"/>
              <a:t>Reports</a:t>
            </a:r>
          </a:p>
          <a:p>
            <a:endParaRPr lang="en-US" dirty="0"/>
          </a:p>
          <a:p>
            <a:r>
              <a:rPr lang="en-US" sz="2400" dirty="0"/>
              <a:t>(to the tune of Jingle Bells)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Dashing through the </a:t>
            </a:r>
            <a:r>
              <a:rPr lang="en-US" sz="2400" dirty="0" smtClean="0"/>
              <a:t>lab, with </a:t>
            </a:r>
            <a:r>
              <a:rPr lang="en-US" sz="2400" dirty="0"/>
              <a:t>a </a:t>
            </a:r>
            <a:r>
              <a:rPr lang="en-US" sz="2400" dirty="0" smtClean="0"/>
              <a:t>ten </a:t>
            </a:r>
            <a:r>
              <a:rPr lang="en-US" sz="2400" dirty="0"/>
              <a:t>page lab </a:t>
            </a:r>
            <a:r>
              <a:rPr lang="en-US" sz="2400" dirty="0" smtClean="0"/>
              <a:t>report. </a:t>
            </a:r>
            <a:endParaRPr lang="en-US" sz="2400" dirty="0"/>
          </a:p>
          <a:p>
            <a:r>
              <a:rPr lang="en-US" sz="2400" dirty="0"/>
              <a:t>Taking all those </a:t>
            </a:r>
            <a:r>
              <a:rPr lang="en-US" sz="2400" dirty="0" smtClean="0"/>
              <a:t>tests, and </a:t>
            </a:r>
            <a:r>
              <a:rPr lang="en-US" sz="2400" dirty="0"/>
              <a:t>laughing at them all </a:t>
            </a:r>
          </a:p>
          <a:p>
            <a:r>
              <a:rPr lang="en-US" sz="2400" dirty="0"/>
              <a:t>Bells for fire drills </a:t>
            </a:r>
            <a:r>
              <a:rPr lang="en-US" sz="2400" dirty="0" smtClean="0"/>
              <a:t>ring, making </a:t>
            </a:r>
            <a:r>
              <a:rPr lang="en-US" sz="2400" dirty="0"/>
              <a:t>spirits bright </a:t>
            </a:r>
          </a:p>
          <a:p>
            <a:r>
              <a:rPr lang="en-US" sz="2400" dirty="0"/>
              <a:t>What fun it is to laugh and sing </a:t>
            </a:r>
            <a:r>
              <a:rPr lang="en-US" sz="2400" dirty="0" smtClean="0"/>
              <a:t>a </a:t>
            </a:r>
            <a:r>
              <a:rPr lang="en-US" sz="2400" dirty="0"/>
              <a:t>chemistry song tonight. </a:t>
            </a:r>
          </a:p>
          <a:p>
            <a:endParaRPr lang="en-US" sz="2400" dirty="0"/>
          </a:p>
          <a:p>
            <a:r>
              <a:rPr lang="en-US" sz="2400" dirty="0"/>
              <a:t>Oh, lab report, lab reports, </a:t>
            </a:r>
            <a:r>
              <a:rPr lang="en-US" sz="2400" dirty="0" smtClean="0"/>
              <a:t>reacting </a:t>
            </a:r>
            <a:r>
              <a:rPr lang="en-US" sz="2400" dirty="0"/>
              <a:t>all the </a:t>
            </a:r>
            <a:r>
              <a:rPr lang="en-US" sz="2400" dirty="0" smtClean="0"/>
              <a:t>way. </a:t>
            </a:r>
            <a:endParaRPr lang="en-US" sz="2400" dirty="0"/>
          </a:p>
          <a:p>
            <a:r>
              <a:rPr lang="en-US" sz="2400" dirty="0"/>
              <a:t>Oh what fun it is to study </a:t>
            </a:r>
            <a:r>
              <a:rPr lang="en-US" sz="2400" dirty="0" smtClean="0"/>
              <a:t>for </a:t>
            </a:r>
            <a:r>
              <a:rPr lang="en-US" sz="2400" dirty="0"/>
              <a:t>a chemistry test today, Hey! </a:t>
            </a:r>
          </a:p>
          <a:p>
            <a:endParaRPr lang="en-US" sz="2400" dirty="0"/>
          </a:p>
          <a:p>
            <a:r>
              <a:rPr lang="en-US" sz="2400" dirty="0" smtClean="0"/>
              <a:t>Chemistry </a:t>
            </a:r>
            <a:r>
              <a:rPr lang="en-US" sz="2400" dirty="0"/>
              <a:t>test, chemistry </a:t>
            </a:r>
            <a:r>
              <a:rPr lang="en-US" sz="2400" dirty="0" smtClean="0"/>
              <a:t>test, isn't </a:t>
            </a:r>
            <a:r>
              <a:rPr lang="en-US" sz="2400" dirty="0"/>
              <a:t>it a blast </a:t>
            </a:r>
          </a:p>
          <a:p>
            <a:r>
              <a:rPr lang="en-US" sz="2400" dirty="0"/>
              <a:t>Oh what fun it is to take </a:t>
            </a:r>
            <a:r>
              <a:rPr lang="en-US" sz="2400" dirty="0" smtClean="0"/>
              <a:t>a </a:t>
            </a:r>
            <a:r>
              <a:rPr lang="en-US" sz="2400" dirty="0"/>
              <a:t>chemistry test and pass. </a:t>
            </a:r>
          </a:p>
        </p:txBody>
      </p:sp>
      <p:pic>
        <p:nvPicPr>
          <p:cNvPr id="9218" name="Picture 2" descr="C:\Users\christjs\AppData\Local\Microsoft\Windows\Temporary Internet Files\Content.IE5\J0PMJZV1\MP9003995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56" y="228600"/>
            <a:ext cx="1592244" cy="199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2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319" y="-133700"/>
            <a:ext cx="8001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200" dirty="0"/>
              <a:t>Silver Nitrate</a:t>
            </a:r>
          </a:p>
          <a:p>
            <a:r>
              <a:rPr lang="en-US" dirty="0" smtClean="0"/>
              <a:t>(</a:t>
            </a:r>
            <a:r>
              <a:rPr lang="en-US" dirty="0"/>
              <a:t>to the tune of Silver Bells) </a:t>
            </a:r>
          </a:p>
          <a:p>
            <a:endParaRPr lang="en-US" dirty="0"/>
          </a:p>
          <a:p>
            <a:r>
              <a:rPr lang="en-US" sz="2200" dirty="0"/>
              <a:t>Silver nitrate, silver nitrate </a:t>
            </a:r>
          </a:p>
          <a:p>
            <a:r>
              <a:rPr lang="en-US" sz="2200" dirty="0"/>
              <a:t>it's chemistry time in the lab </a:t>
            </a:r>
          </a:p>
          <a:p>
            <a:r>
              <a:rPr lang="en-US" sz="2200" dirty="0"/>
              <a:t>Ding-a-ling, with a copper ring </a:t>
            </a:r>
          </a:p>
          <a:p>
            <a:r>
              <a:rPr lang="en-US" sz="2200" dirty="0"/>
              <a:t>soon it will be chemistry day. </a:t>
            </a:r>
          </a:p>
          <a:p>
            <a:endParaRPr lang="en-US" sz="2200" dirty="0"/>
          </a:p>
          <a:p>
            <a:r>
              <a:rPr lang="en-US" sz="2200" dirty="0" smtClean="0"/>
              <a:t>Take </a:t>
            </a:r>
            <a:r>
              <a:rPr lang="en-US" sz="2200" dirty="0"/>
              <a:t>your nitrate, in solution </a:t>
            </a:r>
          </a:p>
          <a:p>
            <a:r>
              <a:rPr lang="en-US" sz="2200" dirty="0"/>
              <a:t>Add your copper with style </a:t>
            </a:r>
          </a:p>
          <a:p>
            <a:r>
              <a:rPr lang="en-US" sz="2200" dirty="0"/>
              <a:t>In the beaker there's a feeling of reactions </a:t>
            </a:r>
          </a:p>
          <a:p>
            <a:r>
              <a:rPr lang="en-US" sz="2200" dirty="0"/>
              <a:t>silver forming, blue solution </a:t>
            </a:r>
          </a:p>
          <a:p>
            <a:r>
              <a:rPr lang="en-US" sz="2200" dirty="0"/>
              <a:t>Bringing ooh's ah's and wows </a:t>
            </a:r>
          </a:p>
          <a:p>
            <a:r>
              <a:rPr lang="en-US" sz="2200" dirty="0"/>
              <a:t>now the data </a:t>
            </a:r>
            <a:r>
              <a:rPr lang="en-US" sz="2200" dirty="0" smtClean="0"/>
              <a:t>processing </a:t>
            </a:r>
            <a:r>
              <a:rPr lang="en-US" sz="2200" dirty="0"/>
              <a:t>begins. </a:t>
            </a:r>
          </a:p>
          <a:p>
            <a:endParaRPr lang="en-US" sz="2200" dirty="0"/>
          </a:p>
          <a:p>
            <a:r>
              <a:rPr lang="en-US" sz="2200" dirty="0" smtClean="0"/>
              <a:t>Get </a:t>
            </a:r>
            <a:r>
              <a:rPr lang="en-US" sz="2200" dirty="0"/>
              <a:t>the mass, change to moles </a:t>
            </a:r>
          </a:p>
          <a:p>
            <a:r>
              <a:rPr lang="en-US" sz="2200" dirty="0"/>
              <a:t>what is the ratio with copper? </a:t>
            </a:r>
          </a:p>
          <a:p>
            <a:r>
              <a:rPr lang="en-US" sz="2200" dirty="0"/>
              <a:t>Write an equation, balance it </a:t>
            </a:r>
          </a:p>
          <a:p>
            <a:r>
              <a:rPr lang="en-US" sz="2200" dirty="0"/>
              <a:t>we're glad it's Chemistry Day. </a:t>
            </a:r>
          </a:p>
        </p:txBody>
      </p:sp>
      <p:pic>
        <p:nvPicPr>
          <p:cNvPr id="10242" name="Picture 2" descr="http://www.google.com/url?source=imglanding&amp;ct=img&amp;q=http://www.worldwidehealth.com/ecards/6494_tn_silver%20bells.jpg&amp;sa=X&amp;ei=-q7wTrafD4GC2AXu56SzAg&amp;ved=0CAwQ8wc&amp;usg=AFQjCNExv-ScSEQ1pOdGtyg2RlfmI9Gg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4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8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sle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953000"/>
            <a:ext cx="18288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85800" y="1066800"/>
            <a:ext cx="27749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ea typeface="Times New Roman" pitchFamily="18" charset="0"/>
                <a:cs typeface="Arial" pitchFamily="34" charset="0"/>
              </a:rPr>
              <a:t>The students were sleeping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So sound in their dorms,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All dreaming of fluids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And Crystalline forms.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Lab-Aides in their aprons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And I in my smock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Were sitting, recov'ring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From semester-end shock.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The flood-lights shone out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And I in my smock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Were sitting, recov'ring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From semester-end shock.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The flood-lights shone out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O'er the campus so bright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It looked like old Stockholm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On Nobel Prize Night.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My fume-blinded eyes,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Then viewed (dare I say?)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Eight anions pulling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A water-trough sleigh.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And holding the bonds</a:t>
            </a:r>
          </a:p>
          <a:p>
            <a:pPr eaLnBrk="0" hangingPunct="0"/>
            <a:r>
              <a:rPr lang="en-US">
                <a:ea typeface="Times New Roman" pitchFamily="18" charset="0"/>
                <a:cs typeface="Arial" pitchFamily="34" charset="0"/>
              </a:rPr>
              <a:t>  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105400" y="10668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Tied to each one of them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Was a figure I knew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As our own Papa Chem.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With speeds in excess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Of most X-rays they came.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As they Dopplered along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He called each one by name.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"Now Nitrite, Now Phosphate,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Now Borate, now Chloride,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On Citrate, on Bromate,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On Sulfite and Oxide.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Forget what you know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Of that randomness stuff,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Let's go straight to that roof,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If you've quanta enough."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As fluids Bernoullian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Behave in a pinch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Those ions said "Alchemists,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This is a cinch,"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So up to the lab-roof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Those "chargers" they sped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With Pop Chemistry safe</a:t>
            </a:r>
          </a:p>
          <a:p>
            <a:pPr eaLnBrk="0" hangingPunct="0"/>
            <a:r>
              <a:rPr lang="en-US" sz="1600">
                <a:ea typeface="Times New Roman" pitchFamily="18" charset="0"/>
                <a:cs typeface="Arial" pitchFamily="34" charset="0"/>
              </a:rPr>
              <a:t>   In his water-trough sled.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438400" y="381000"/>
            <a:ext cx="413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A Visit from Father Christmas</a:t>
            </a:r>
            <a:r>
              <a:rPr lang="en-US" sz="2000" b="1">
                <a:ea typeface="Times New Roman" pitchFamily="18" charset="0"/>
                <a:cs typeface="Arial" pitchFamily="34" charset="0"/>
              </a:rPr>
              <a:t> </a:t>
            </a:r>
            <a:r>
              <a:rPr lang="en-US" sz="1200" b="1">
                <a:ea typeface="Times New Roman" pitchFamily="18" charset="0"/>
                <a:cs typeface="Arial" pitchFamily="34" charset="0"/>
              </a:rPr>
              <a:t>       </a:t>
            </a:r>
            <a:endParaRPr lang="en-US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84" name="Picture 12" descr="PA-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28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505200" y="685800"/>
            <a:ext cx="153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FF3737"/>
                </a:solidFill>
                <a:ea typeface="Times New Roman" pitchFamily="18" charset="0"/>
                <a:cs typeface="Arial" pitchFamily="34" charset="0"/>
              </a:rPr>
              <a:t>(A Christmas Fable)</a:t>
            </a:r>
            <a:endParaRPr lang="en-US">
              <a:solidFill>
                <a:srgbClr val="FF3737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86" name="AutoShape 14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actionButtonReturn">
            <a:avLst/>
          </a:prstGeom>
          <a:solidFill>
            <a:schemeClr val="hlink">
              <a:alpha val="1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371600" y="669925"/>
            <a:ext cx="601662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The Chemistry Teacher is Coming to Town</a:t>
            </a: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You better not weigh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You better not heat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You better not react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I’m telling you now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The Chemistry Teacher’s coming to town.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He’s collecting data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He’s checking it twice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He’s goin find out</a:t>
            </a:r>
            <a:r>
              <a:rPr lang="en-US" sz="200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>
                <a:ea typeface="Times New Roman" pitchFamily="18" charset="0"/>
                <a:cs typeface="Arial" pitchFamily="34" charset="0"/>
              </a:rPr>
              <a:t>the heat of melting ice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The Chemistry Teacher’s coming to town.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He sees you when you’re decanting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He knows when you titrate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He knows when you are safe or not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So wear goggles for goodness sakes.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Oh, you better not filter</a:t>
            </a:r>
            <a:r>
              <a:rPr lang="en-US" sz="200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>
                <a:ea typeface="Times New Roman" pitchFamily="18" charset="0"/>
                <a:cs typeface="Arial" pitchFamily="34" charset="0"/>
              </a:rPr>
              <a:t>and drink your filtrate.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You better not be careless and spill</a:t>
            </a:r>
            <a:r>
              <a:rPr lang="en-US" sz="200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>
                <a:ea typeface="Times New Roman" pitchFamily="18" charset="0"/>
                <a:cs typeface="Arial" pitchFamily="34" charset="0"/>
              </a:rPr>
              <a:t>your precipitate.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US" sz="2000">
                <a:ea typeface="Times New Roman" pitchFamily="18" charset="0"/>
                <a:cs typeface="Arial" pitchFamily="34" charset="0"/>
              </a:rPr>
              <a:t>The Chemistry Teacher’s coming to town.</a:t>
            </a:r>
            <a:endParaRPr lang="en-US" sz="20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endParaRPr lang="en-US" sz="20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86055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5145" name="Picture 25" descr="San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04800"/>
            <a:ext cx="1200150" cy="1371600"/>
          </a:xfrm>
          <a:prstGeom prst="rect">
            <a:avLst/>
          </a:prstGeom>
          <a:noFill/>
        </p:spPr>
      </p:pic>
      <p:pic>
        <p:nvPicPr>
          <p:cNvPr id="5147" name="Picture 27" descr="Santa Sle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95800"/>
            <a:ext cx="2619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8" name="AutoShape 28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actionButtonReturn">
            <a:avLst/>
          </a:prstGeom>
          <a:solidFill>
            <a:schemeClr val="hlink">
              <a:alpha val="1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tanford.edu/group/nacf/pics/christmas.tree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162800" y="304800"/>
            <a:ext cx="1666875" cy="1666875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533400"/>
            <a:ext cx="6878638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8000"/>
                </a:solidFill>
              </a:rPr>
              <a:t>Test Tubes Bubbling</a:t>
            </a:r>
            <a:r>
              <a:rPr lang="en-US" sz="2400" b="1"/>
              <a:t> </a:t>
            </a:r>
          </a:p>
          <a:p>
            <a:r>
              <a:rPr lang="en-US" sz="1200"/>
              <a:t>(The Christmas Song – ‘Chestnuts roasting on an open fire’)</a:t>
            </a:r>
          </a:p>
          <a:p>
            <a:endParaRPr lang="en-US" sz="1200" b="1"/>
          </a:p>
          <a:p>
            <a:r>
              <a:rPr lang="en-US" sz="2400"/>
              <a:t>Test tubes bubbling in a water bath</a:t>
            </a:r>
          </a:p>
          <a:p>
            <a:r>
              <a:rPr lang="en-US" sz="2400"/>
              <a:t>     strong smells nipping at your nose</a:t>
            </a:r>
          </a:p>
          <a:p>
            <a:r>
              <a:rPr lang="en-US" sz="2400"/>
              <a:t>Tiny molecules with their atoms all aglow</a:t>
            </a:r>
          </a:p>
          <a:p>
            <a:r>
              <a:rPr lang="en-US" sz="2400"/>
              <a:t>     will find it hard to be inert tonight.</a:t>
            </a:r>
          </a:p>
          <a:p>
            <a:r>
              <a:rPr lang="en-US" sz="2400"/>
              <a:t>They know that Chlorine’s on its way</a:t>
            </a:r>
          </a:p>
          <a:p>
            <a:r>
              <a:rPr lang="en-US" sz="2400"/>
              <a:t>     he’s loaded lots of little electrons on his sleigh.</a:t>
            </a:r>
          </a:p>
          <a:p>
            <a:r>
              <a:rPr lang="en-US" sz="2400"/>
              <a:t>And every students’ slide rule is on the sly</a:t>
            </a:r>
          </a:p>
          <a:p>
            <a:r>
              <a:rPr lang="en-US" sz="2400"/>
              <a:t>     To see if the teacher can really multiply.</a:t>
            </a:r>
          </a:p>
          <a:p>
            <a:r>
              <a:rPr lang="en-US" sz="2400"/>
              <a:t>And so I offer you this simple phrase</a:t>
            </a:r>
          </a:p>
          <a:p>
            <a:r>
              <a:rPr lang="en-US" sz="2400"/>
              <a:t>     To chemistry students in this room</a:t>
            </a:r>
          </a:p>
          <a:p>
            <a:r>
              <a:rPr lang="en-US" sz="2400"/>
              <a:t>Although it’s been said many times many ways</a:t>
            </a:r>
          </a:p>
          <a:p>
            <a:r>
              <a:rPr lang="en-US" sz="2400"/>
              <a:t>     Merry Molecules to you.</a:t>
            </a:r>
          </a:p>
          <a:p>
            <a:endParaRPr lang="en-US" sz="2400"/>
          </a:p>
        </p:txBody>
      </p:sp>
      <p:pic>
        <p:nvPicPr>
          <p:cNvPr id="6151" name="Picture 7" descr="holly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6076950"/>
            <a:ext cx="6667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8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actionButtonReturn">
            <a:avLst/>
          </a:prstGeom>
          <a:solidFill>
            <a:schemeClr val="folHlink">
              <a:alpha val="1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14550" y="2540000"/>
            <a:ext cx="52006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On the first day of chemistry</a:t>
            </a:r>
          </a:p>
          <a:p>
            <a:pPr algn="ctr"/>
            <a:r>
              <a:rPr lang="en-US"/>
              <a:t>     My teacher gave to me</a:t>
            </a:r>
          </a:p>
          <a:p>
            <a:pPr algn="ctr"/>
            <a:r>
              <a:rPr lang="en-US"/>
              <a:t>A candle from Chem Study</a:t>
            </a:r>
          </a:p>
          <a:p>
            <a:pPr algn="ctr"/>
            <a:r>
              <a:rPr lang="en-US"/>
              <a:t>(Second day)               Two asbestos pads</a:t>
            </a:r>
          </a:p>
          <a:p>
            <a:pPr algn="ctr"/>
            <a:r>
              <a:rPr lang="en-US"/>
              <a:t>(Third day)                   Three little beakers</a:t>
            </a:r>
          </a:p>
          <a:p>
            <a:pPr algn="ctr"/>
            <a:r>
              <a:rPr lang="en-US"/>
              <a:t>(Fourth day)                 Four worksheets</a:t>
            </a:r>
          </a:p>
          <a:p>
            <a:pPr algn="ctr"/>
            <a:r>
              <a:rPr lang="en-US"/>
              <a:t>(Fifth day)                    Five golden moles</a:t>
            </a:r>
          </a:p>
          <a:p>
            <a:pPr algn="ctr"/>
            <a:r>
              <a:rPr lang="en-US"/>
              <a:t>(Sixth day)                   Six flaming test tubes</a:t>
            </a:r>
          </a:p>
          <a:p>
            <a:pPr algn="ctr"/>
            <a:r>
              <a:rPr lang="en-US"/>
              <a:t>(Seventh day)               Seven unknown samples</a:t>
            </a:r>
          </a:p>
          <a:p>
            <a:pPr algn="ctr"/>
            <a:r>
              <a:rPr lang="en-US"/>
              <a:t>(Eighth day)                  Eight homework problems</a:t>
            </a:r>
          </a:p>
          <a:p>
            <a:pPr algn="ctr"/>
            <a:r>
              <a:rPr lang="en-US"/>
              <a:t>(Ninth day)                   Nine grams of salt</a:t>
            </a:r>
          </a:p>
          <a:p>
            <a:pPr algn="ctr"/>
            <a:r>
              <a:rPr lang="en-US"/>
              <a:t>(Tenth day)                   A ten page test</a:t>
            </a:r>
          </a:p>
          <a:p>
            <a:pPr algn="ctr"/>
            <a:r>
              <a:rPr lang="en-US"/>
              <a:t>(Eleventh day)              Eleven molecules</a:t>
            </a:r>
          </a:p>
          <a:p>
            <a:pPr algn="ctr"/>
            <a:r>
              <a:rPr lang="en-US"/>
              <a:t>(Twelfth day)                A twelve point quiz   </a:t>
            </a:r>
          </a:p>
        </p:txBody>
      </p:sp>
      <p:pic>
        <p:nvPicPr>
          <p:cNvPr id="7173" name="Picture 5" descr="Xmas-Pengu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09600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971800" y="228600"/>
            <a:ext cx="380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cs typeface="Arial" pitchFamily="34" charset="0"/>
              </a:rPr>
              <a:t>The Twelve Days of Chemistry    </a:t>
            </a:r>
            <a:r>
              <a:rPr lang="en-US"/>
              <a:t> </a:t>
            </a:r>
          </a:p>
        </p:txBody>
      </p:sp>
      <p:sp>
        <p:nvSpPr>
          <p:cNvPr id="7176" name="AutoShape 8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actionButtonReturn">
            <a:avLst/>
          </a:prstGeom>
          <a:solidFill>
            <a:schemeClr val="folHlink">
              <a:alpha val="1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hristjs\AppData\Local\Microsoft\Windows\Temporary Internet Files\Content.IE5\RCOTW2X0\MP9004442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66125"/>
            <a:ext cx="2494280" cy="37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381000"/>
            <a:ext cx="7620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I'm </a:t>
            </a:r>
            <a:r>
              <a:rPr lang="en-US" sz="3200" dirty="0"/>
              <a:t>Dreaming of a White Precipitate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2400" dirty="0"/>
              <a:t>I'm dreaming of a white precipitate </a:t>
            </a:r>
          </a:p>
          <a:p>
            <a:r>
              <a:rPr lang="en-US" sz="2400" dirty="0"/>
              <a:t>just like the ones I used to make </a:t>
            </a:r>
          </a:p>
          <a:p>
            <a:r>
              <a:rPr lang="en-US" sz="2400" dirty="0"/>
              <a:t>Where the colors are vivid </a:t>
            </a:r>
          </a:p>
          <a:p>
            <a:r>
              <a:rPr lang="en-US" sz="2400" dirty="0"/>
              <a:t>and the chemist is livid </a:t>
            </a:r>
          </a:p>
          <a:p>
            <a:r>
              <a:rPr lang="en-US" sz="2400" dirty="0"/>
              <a:t>to see impurities in the snow.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I'm dreaming of a white precipitate </a:t>
            </a:r>
          </a:p>
          <a:p>
            <a:r>
              <a:rPr lang="en-US" sz="2400" dirty="0"/>
              <a:t>with every chemistry test I write </a:t>
            </a:r>
          </a:p>
          <a:p>
            <a:r>
              <a:rPr lang="en-US" sz="2400" dirty="0"/>
              <a:t>may your equations be balanced and right </a:t>
            </a:r>
          </a:p>
          <a:p>
            <a:r>
              <a:rPr lang="en-US" sz="2400" dirty="0"/>
              <a:t>and may all your reactions be bright</a:t>
            </a:r>
          </a:p>
        </p:txBody>
      </p:sp>
    </p:spTree>
    <p:extLst>
      <p:ext uri="{BB962C8B-B14F-4D97-AF65-F5344CB8AC3E}">
        <p14:creationId xmlns:p14="http://schemas.microsoft.com/office/powerpoint/2010/main" val="59419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74345"/>
            <a:ext cx="7924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Silent </a:t>
            </a:r>
            <a:r>
              <a:rPr lang="en-US" sz="3200" dirty="0"/>
              <a:t>Labs</a:t>
            </a:r>
          </a:p>
          <a:p>
            <a:endParaRPr lang="en-US" sz="2400" dirty="0"/>
          </a:p>
          <a:p>
            <a:r>
              <a:rPr lang="en-US" sz="2400" dirty="0"/>
              <a:t>Silent labs, difficult labs </a:t>
            </a:r>
          </a:p>
          <a:p>
            <a:r>
              <a:rPr lang="en-US" sz="2400" dirty="0"/>
              <a:t>All with math, all with graphs </a:t>
            </a:r>
          </a:p>
          <a:p>
            <a:r>
              <a:rPr lang="en-US" sz="2400" dirty="0"/>
              <a:t>Observations of colors and smells </a:t>
            </a:r>
          </a:p>
          <a:p>
            <a:r>
              <a:rPr lang="en-US" sz="2400" dirty="0"/>
              <a:t>Calculations and graph curves like bells </a:t>
            </a:r>
          </a:p>
          <a:p>
            <a:r>
              <a:rPr lang="en-US" sz="2400" dirty="0"/>
              <a:t>Memories of tests that have past </a:t>
            </a:r>
          </a:p>
          <a:p>
            <a:r>
              <a:rPr lang="en-US" sz="2400" dirty="0"/>
              <a:t>Oh--how long will chemistry last?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Silent labs, difficult labs </a:t>
            </a:r>
          </a:p>
          <a:p>
            <a:r>
              <a:rPr lang="en-US" sz="2400" dirty="0"/>
              <a:t>All with math, all with graphs </a:t>
            </a:r>
          </a:p>
          <a:p>
            <a:r>
              <a:rPr lang="en-US" sz="2400" dirty="0"/>
              <a:t>Lots of equations that need balancing </a:t>
            </a:r>
          </a:p>
          <a:p>
            <a:r>
              <a:rPr lang="en-US" sz="2400" dirty="0"/>
              <a:t>Gas pressure problems that make my head ring </a:t>
            </a:r>
          </a:p>
          <a:p>
            <a:r>
              <a:rPr lang="en-US" sz="2400" dirty="0"/>
              <a:t>Santa Chlorine's on his way </a:t>
            </a:r>
          </a:p>
          <a:p>
            <a:r>
              <a:rPr lang="en-US" sz="2400" dirty="0"/>
              <a:t>Oh--Please Santa bring me an 'A'. </a:t>
            </a:r>
          </a:p>
        </p:txBody>
      </p:sp>
      <p:pic>
        <p:nvPicPr>
          <p:cNvPr id="2051" name="Picture 3" descr="C:\Users\christjs\AppData\Local\Microsoft\Windows\Temporary Internet Files\Content.IE5\GCU0EOWC\MP9003210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4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305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Deck </a:t>
            </a:r>
            <a:r>
              <a:rPr lang="it-IT" sz="3200" dirty="0"/>
              <a:t>the Labs</a:t>
            </a:r>
          </a:p>
          <a:p>
            <a:endParaRPr lang="it-IT" dirty="0"/>
          </a:p>
          <a:p>
            <a:r>
              <a:rPr lang="it-IT" sz="2400" dirty="0" smtClean="0"/>
              <a:t>Deck </a:t>
            </a:r>
            <a:r>
              <a:rPr lang="it-IT" sz="2400" dirty="0"/>
              <a:t>the labs with rubber </a:t>
            </a:r>
            <a:r>
              <a:rPr lang="it-IT" sz="2400" dirty="0" smtClean="0"/>
              <a:t>tubing, Fa </a:t>
            </a:r>
            <a:r>
              <a:rPr lang="it-IT" sz="2400" dirty="0"/>
              <a:t>la la la la, la la la la. </a:t>
            </a:r>
          </a:p>
          <a:p>
            <a:r>
              <a:rPr lang="it-IT" sz="2400" dirty="0"/>
              <a:t>Use your funnel and your </a:t>
            </a:r>
            <a:r>
              <a:rPr lang="it-IT" sz="2400" dirty="0" smtClean="0"/>
              <a:t>filter, Fa </a:t>
            </a:r>
            <a:r>
              <a:rPr lang="it-IT" sz="2400" dirty="0"/>
              <a:t>la la la la, la la la la. </a:t>
            </a:r>
          </a:p>
          <a:p>
            <a:r>
              <a:rPr lang="it-IT" sz="2400" dirty="0"/>
              <a:t>Don we now our goggles and </a:t>
            </a:r>
            <a:r>
              <a:rPr lang="it-IT" sz="2400" dirty="0" smtClean="0"/>
              <a:t>aprons, </a:t>
            </a:r>
          </a:p>
          <a:p>
            <a:r>
              <a:rPr lang="it-IT" sz="2400" dirty="0" smtClean="0"/>
              <a:t>Fa </a:t>
            </a:r>
            <a:r>
              <a:rPr lang="it-IT" sz="2400" dirty="0"/>
              <a:t>la la la la, la la la la. </a:t>
            </a:r>
          </a:p>
          <a:p>
            <a:r>
              <a:rPr lang="it-IT" sz="2400" dirty="0"/>
              <a:t>Before we go to our lab </a:t>
            </a:r>
            <a:r>
              <a:rPr lang="it-IT" sz="2400" dirty="0" smtClean="0"/>
              <a:t>stations, Fa </a:t>
            </a:r>
            <a:r>
              <a:rPr lang="it-IT" sz="2400" dirty="0"/>
              <a:t>la la la la, la la la la. </a:t>
            </a:r>
          </a:p>
          <a:p>
            <a:endParaRPr lang="it-IT" sz="2400" dirty="0"/>
          </a:p>
          <a:p>
            <a:r>
              <a:rPr lang="it-IT" sz="2400" dirty="0" smtClean="0"/>
              <a:t>Fill </a:t>
            </a:r>
            <a:r>
              <a:rPr lang="it-IT" sz="2400" dirty="0"/>
              <a:t>the beakers with </a:t>
            </a:r>
            <a:r>
              <a:rPr lang="it-IT" sz="2400" dirty="0" smtClean="0"/>
              <a:t>solutions, Fa </a:t>
            </a:r>
            <a:r>
              <a:rPr lang="it-IT" sz="2400" dirty="0"/>
              <a:t>la la la la, la la la la. </a:t>
            </a:r>
          </a:p>
          <a:p>
            <a:r>
              <a:rPr lang="it-IT" sz="2400" dirty="0"/>
              <a:t>Mix solutions for </a:t>
            </a:r>
            <a:r>
              <a:rPr lang="it-IT" sz="2400" dirty="0" smtClean="0"/>
              <a:t>reactions, Fa </a:t>
            </a:r>
            <a:r>
              <a:rPr lang="it-IT" sz="2400" dirty="0"/>
              <a:t>la la la la, la la la la. </a:t>
            </a:r>
          </a:p>
          <a:p>
            <a:r>
              <a:rPr lang="it-IT" sz="2400" dirty="0"/>
              <a:t>Watch we now for </a:t>
            </a:r>
            <a:r>
              <a:rPr lang="it-IT" sz="2400" dirty="0" smtClean="0"/>
              <a:t>observations, Fa </a:t>
            </a:r>
            <a:r>
              <a:rPr lang="it-IT" sz="2400" dirty="0"/>
              <a:t>la la la la, la la la la. </a:t>
            </a:r>
          </a:p>
          <a:p>
            <a:r>
              <a:rPr lang="it-IT" sz="2400" dirty="0"/>
              <a:t>So we can collect our </a:t>
            </a:r>
            <a:r>
              <a:rPr lang="it-IT" sz="2400" dirty="0" smtClean="0"/>
              <a:t>data, Fa </a:t>
            </a:r>
            <a:r>
              <a:rPr lang="it-IT" sz="2400" dirty="0"/>
              <a:t>la la la la, la la la la. </a:t>
            </a:r>
            <a:endParaRPr lang="en-US" sz="2400" dirty="0"/>
          </a:p>
        </p:txBody>
      </p:sp>
      <p:pic>
        <p:nvPicPr>
          <p:cNvPr id="3074" name="Picture 2" descr="C:\Users\christjs\AppData\Local\Microsoft\Windows\Temporary Internet Files\Content.IE5\RCOTW2X0\MP9004088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0" y="76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5652785"/>
            <a:ext cx="9117396" cy="1009337"/>
            <a:chOff x="0" y="5575295"/>
            <a:chExt cx="9117396" cy="1009337"/>
          </a:xfrm>
        </p:grpSpPr>
        <p:pic>
          <p:nvPicPr>
            <p:cNvPr id="3075" name="Picture 3" descr="C:\Users\christjs\AppData\Local\Microsoft\Windows\Temporary Internet Files\Content.IE5\R7N8ZPTC\MC90043597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78157"/>
              <a:ext cx="4575175" cy="100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christjs\AppData\Local\Microsoft\Windows\Temporary Internet Files\Content.IE5\R7N8ZPTC\MC90043597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221" y="5575295"/>
              <a:ext cx="4575175" cy="100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960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746" y="1306325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We </a:t>
            </a:r>
            <a:r>
              <a:rPr lang="en-US" sz="3200" dirty="0">
                <a:solidFill>
                  <a:schemeClr val="bg1"/>
                </a:solidFill>
              </a:rPr>
              <a:t>Wish You a Happy Halogen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We </a:t>
            </a:r>
            <a:r>
              <a:rPr lang="en-US" sz="2400" dirty="0">
                <a:solidFill>
                  <a:schemeClr val="bg1"/>
                </a:solidFill>
              </a:rPr>
              <a:t>wish you a happy halogen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wish you a happy halogen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wish you a happy halogen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react with a metal.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Good acid we bring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you and your base.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wish you a merry molecule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and a happy halogen. </a:t>
            </a:r>
          </a:p>
        </p:txBody>
      </p:sp>
      <p:pic>
        <p:nvPicPr>
          <p:cNvPr id="4100" name="Picture 4" descr="C:\Users\christjs\AppData\Local\Microsoft\Windows\Temporary Internet Files\Content.IE5\5CZF2JNK\MC90044008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46" y="1739684"/>
            <a:ext cx="3855203" cy="38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00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1182</Words>
  <Application>Microsoft Office PowerPoint</Application>
  <PresentationFormat>On-screen Show (4:3)</PresentationFormat>
  <Paragraphs>261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Songs</dc:title>
  <dc:subject>Chemistry Christmas Carols</dc:subject>
  <dc:creator>Jeff Christopherson</dc:creator>
  <cp:lastModifiedBy>Christopherson, Jeff</cp:lastModifiedBy>
  <cp:revision>11</cp:revision>
  <dcterms:created xsi:type="dcterms:W3CDTF">2006-12-17T16:58:12Z</dcterms:created>
  <dcterms:modified xsi:type="dcterms:W3CDTF">2011-12-20T15:52:15Z</dcterms:modified>
</cp:coreProperties>
</file>